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8" r:id="rId6"/>
    <p:sldId id="260" r:id="rId7"/>
    <p:sldId id="262" r:id="rId8"/>
    <p:sldId id="263" r:id="rId9"/>
    <p:sldId id="264" r:id="rId10"/>
    <p:sldId id="265" r:id="rId11"/>
    <p:sldId id="261" r:id="rId12"/>
    <p:sldId id="266" r:id="rId13"/>
    <p:sldId id="269" r:id="rId14"/>
    <p:sldId id="267"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804A94-E6AF-4561-A4B6-1571210C9E00}" type="doc">
      <dgm:prSet loTypeId="urn:microsoft.com/office/officeart/2005/8/layout/hList9" loCatId="list" qsTypeId="urn:microsoft.com/office/officeart/2005/8/quickstyle/3d2" qsCatId="3D" csTypeId="urn:microsoft.com/office/officeart/2005/8/colors/colorful5" csCatId="colorful" phldr="1"/>
      <dgm:spPr/>
      <dgm:t>
        <a:bodyPr/>
        <a:lstStyle/>
        <a:p>
          <a:endParaRPr lang="zh-CN" altLang="en-US"/>
        </a:p>
      </dgm:t>
    </dgm:pt>
    <dgm:pt modelId="{DC08DD59-8F4F-47BB-9916-515D996C5E5A}">
      <dgm:prSet phldrT="[文本]"/>
      <dgm:spPr/>
      <dgm:t>
        <a:bodyPr/>
        <a:lstStyle/>
        <a:p>
          <a:r>
            <a:rPr lang="en-US" altLang="zh-CN" dirty="0" smtClean="0"/>
            <a:t>b.</a:t>
          </a:r>
          <a:endParaRPr lang="zh-CN" altLang="en-US" dirty="0"/>
        </a:p>
      </dgm:t>
    </dgm:pt>
    <dgm:pt modelId="{EA2B7DCF-460E-4E16-BF66-5A85088C165E}" type="parTrans" cxnId="{B5DA09AF-3EC8-4F7D-AED1-9C722B9FD44B}">
      <dgm:prSet/>
      <dgm:spPr/>
      <dgm:t>
        <a:bodyPr/>
        <a:lstStyle/>
        <a:p>
          <a:endParaRPr lang="zh-CN" altLang="en-US"/>
        </a:p>
      </dgm:t>
    </dgm:pt>
    <dgm:pt modelId="{82DA983B-7665-4D4A-B01F-2F1E333A17C1}" type="sibTrans" cxnId="{B5DA09AF-3EC8-4F7D-AED1-9C722B9FD44B}">
      <dgm:prSet/>
      <dgm:spPr/>
      <dgm:t>
        <a:bodyPr/>
        <a:lstStyle/>
        <a:p>
          <a:endParaRPr lang="zh-CN" altLang="en-US"/>
        </a:p>
      </dgm:t>
    </dgm:pt>
    <dgm:pt modelId="{FE2CB4FA-6F9D-4CBF-8846-7D012ACD920A}">
      <dgm:prSet phldrT="[文本]"/>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latin typeface="Comic Sans MS" pitchFamily="66" charset="0"/>
            </a:rPr>
            <a:t>When an organization competes in an industry that is characterized by rapid technological developments.</a:t>
          </a:r>
          <a:endParaRPr lang="zh-CN" altLang="en-US" dirty="0" smtClean="0">
            <a:latin typeface="Comic Sans MS" pitchFamily="66" charset="0"/>
          </a:endParaRPr>
        </a:p>
        <a:p>
          <a:pPr defTabSz="1111250">
            <a:lnSpc>
              <a:spcPct val="90000"/>
            </a:lnSpc>
            <a:spcBef>
              <a:spcPct val="0"/>
            </a:spcBef>
            <a:spcAft>
              <a:spcPct val="35000"/>
            </a:spcAft>
          </a:pPr>
          <a:endParaRPr lang="zh-CN" altLang="en-US" dirty="0">
            <a:latin typeface="Comic Sans MS" pitchFamily="66" charset="0"/>
          </a:endParaRPr>
        </a:p>
      </dgm:t>
    </dgm:pt>
    <dgm:pt modelId="{DDA6035C-C9E5-4806-A50E-475028D9D205}" type="parTrans" cxnId="{7BB8022F-E59B-4A24-AB33-F7EF1E6E0AA9}">
      <dgm:prSet/>
      <dgm:spPr/>
      <dgm:t>
        <a:bodyPr/>
        <a:lstStyle/>
        <a:p>
          <a:endParaRPr lang="zh-CN" altLang="en-US"/>
        </a:p>
      </dgm:t>
    </dgm:pt>
    <dgm:pt modelId="{C37B8160-3066-4B24-846E-FEFAE8DB9016}" type="sibTrans" cxnId="{7BB8022F-E59B-4A24-AB33-F7EF1E6E0AA9}">
      <dgm:prSet/>
      <dgm:spPr/>
      <dgm:t>
        <a:bodyPr/>
        <a:lstStyle/>
        <a:p>
          <a:endParaRPr lang="zh-CN" altLang="en-US"/>
        </a:p>
      </dgm:t>
    </dgm:pt>
    <dgm:pt modelId="{903A3AC2-64F5-4F95-9DF2-58E7D597DF7D}" type="pres">
      <dgm:prSet presAssocID="{06804A94-E6AF-4561-A4B6-1571210C9E00}" presName="list" presStyleCnt="0">
        <dgm:presLayoutVars>
          <dgm:dir/>
          <dgm:animLvl val="lvl"/>
        </dgm:presLayoutVars>
      </dgm:prSet>
      <dgm:spPr/>
      <dgm:t>
        <a:bodyPr/>
        <a:lstStyle/>
        <a:p>
          <a:endParaRPr lang="zh-CN" altLang="en-US"/>
        </a:p>
      </dgm:t>
    </dgm:pt>
    <dgm:pt modelId="{AFCFAE56-AFC9-465D-A15E-59C59206CA18}" type="pres">
      <dgm:prSet presAssocID="{DC08DD59-8F4F-47BB-9916-515D996C5E5A}" presName="posSpace" presStyleCnt="0"/>
      <dgm:spPr/>
    </dgm:pt>
    <dgm:pt modelId="{2BAF916C-8989-420A-AE5D-D52BE9D6B112}" type="pres">
      <dgm:prSet presAssocID="{DC08DD59-8F4F-47BB-9916-515D996C5E5A}" presName="vertFlow" presStyleCnt="0"/>
      <dgm:spPr/>
    </dgm:pt>
    <dgm:pt modelId="{AA9CB820-5AA4-413F-BB58-8465651221CD}" type="pres">
      <dgm:prSet presAssocID="{DC08DD59-8F4F-47BB-9916-515D996C5E5A}" presName="topSpace" presStyleCnt="0"/>
      <dgm:spPr/>
    </dgm:pt>
    <dgm:pt modelId="{980E0227-220D-4892-9973-711FF5052DC7}" type="pres">
      <dgm:prSet presAssocID="{DC08DD59-8F4F-47BB-9916-515D996C5E5A}" presName="firstComp" presStyleCnt="0"/>
      <dgm:spPr/>
    </dgm:pt>
    <dgm:pt modelId="{E5C30788-184E-4216-A3B2-0658234CE087}" type="pres">
      <dgm:prSet presAssocID="{DC08DD59-8F4F-47BB-9916-515D996C5E5A}" presName="firstChild" presStyleLbl="bgAccFollowNode1" presStyleIdx="0" presStyleCnt="1" custScaleX="105843" custScaleY="58211" custLinFactNeighborX="-9215" custLinFactNeighborY="-8872"/>
      <dgm:spPr/>
      <dgm:t>
        <a:bodyPr/>
        <a:lstStyle/>
        <a:p>
          <a:endParaRPr lang="zh-CN" altLang="en-US"/>
        </a:p>
      </dgm:t>
    </dgm:pt>
    <dgm:pt modelId="{01C032D0-4B25-4D85-8C16-5CD433BF56B5}" type="pres">
      <dgm:prSet presAssocID="{DC08DD59-8F4F-47BB-9916-515D996C5E5A}" presName="firstChildTx" presStyleLbl="bgAccFollowNode1" presStyleIdx="0" presStyleCnt="1">
        <dgm:presLayoutVars>
          <dgm:bulletEnabled val="1"/>
        </dgm:presLayoutVars>
      </dgm:prSet>
      <dgm:spPr/>
      <dgm:t>
        <a:bodyPr/>
        <a:lstStyle/>
        <a:p>
          <a:endParaRPr lang="zh-CN" altLang="en-US"/>
        </a:p>
      </dgm:t>
    </dgm:pt>
    <dgm:pt modelId="{4DE0D828-111E-4155-8C04-2C7B80FABED2}" type="pres">
      <dgm:prSet presAssocID="{DC08DD59-8F4F-47BB-9916-515D996C5E5A}" presName="negSpace" presStyleCnt="0"/>
      <dgm:spPr/>
    </dgm:pt>
    <dgm:pt modelId="{7408EDFA-57B1-4896-8737-F77F64709754}" type="pres">
      <dgm:prSet presAssocID="{DC08DD59-8F4F-47BB-9916-515D996C5E5A}" presName="circle" presStyleLbl="node1" presStyleIdx="0" presStyleCnt="1" custScaleX="67610" custScaleY="68846" custLinFactNeighborX="2189" custLinFactNeighborY="-1353"/>
      <dgm:spPr/>
      <dgm:t>
        <a:bodyPr/>
        <a:lstStyle/>
        <a:p>
          <a:endParaRPr lang="zh-CN" altLang="en-US"/>
        </a:p>
      </dgm:t>
    </dgm:pt>
  </dgm:ptLst>
  <dgm:cxnLst>
    <dgm:cxn modelId="{035C4F21-BB2C-4768-B8F9-A909F5045DB8}" type="presOf" srcId="{DC08DD59-8F4F-47BB-9916-515D996C5E5A}" destId="{7408EDFA-57B1-4896-8737-F77F64709754}" srcOrd="0" destOrd="0" presId="urn:microsoft.com/office/officeart/2005/8/layout/hList9"/>
    <dgm:cxn modelId="{0EC42DD8-5A99-4B07-9FEC-630795B8671D}" type="presOf" srcId="{FE2CB4FA-6F9D-4CBF-8846-7D012ACD920A}" destId="{01C032D0-4B25-4D85-8C16-5CD433BF56B5}" srcOrd="1" destOrd="0" presId="urn:microsoft.com/office/officeart/2005/8/layout/hList9"/>
    <dgm:cxn modelId="{B5DA09AF-3EC8-4F7D-AED1-9C722B9FD44B}" srcId="{06804A94-E6AF-4561-A4B6-1571210C9E00}" destId="{DC08DD59-8F4F-47BB-9916-515D996C5E5A}" srcOrd="0" destOrd="0" parTransId="{EA2B7DCF-460E-4E16-BF66-5A85088C165E}" sibTransId="{82DA983B-7665-4D4A-B01F-2F1E333A17C1}"/>
    <dgm:cxn modelId="{1950B44F-701C-4B1A-9C23-DBF89660771F}" type="presOf" srcId="{FE2CB4FA-6F9D-4CBF-8846-7D012ACD920A}" destId="{E5C30788-184E-4216-A3B2-0658234CE087}" srcOrd="0" destOrd="0" presId="urn:microsoft.com/office/officeart/2005/8/layout/hList9"/>
    <dgm:cxn modelId="{4FD54CF5-3E79-4928-8EF2-BB40D1D7575A}" type="presOf" srcId="{06804A94-E6AF-4561-A4B6-1571210C9E00}" destId="{903A3AC2-64F5-4F95-9DF2-58E7D597DF7D}" srcOrd="0" destOrd="0" presId="urn:microsoft.com/office/officeart/2005/8/layout/hList9"/>
    <dgm:cxn modelId="{7BB8022F-E59B-4A24-AB33-F7EF1E6E0AA9}" srcId="{DC08DD59-8F4F-47BB-9916-515D996C5E5A}" destId="{FE2CB4FA-6F9D-4CBF-8846-7D012ACD920A}" srcOrd="0" destOrd="0" parTransId="{DDA6035C-C9E5-4806-A50E-475028D9D205}" sibTransId="{C37B8160-3066-4B24-846E-FEFAE8DB9016}"/>
    <dgm:cxn modelId="{DCD60B35-DE15-410A-BA31-126D9E277720}" type="presParOf" srcId="{903A3AC2-64F5-4F95-9DF2-58E7D597DF7D}" destId="{AFCFAE56-AFC9-465D-A15E-59C59206CA18}" srcOrd="0" destOrd="0" presId="urn:microsoft.com/office/officeart/2005/8/layout/hList9"/>
    <dgm:cxn modelId="{FE081F0B-7FD6-4C9B-AD68-1687ECAC1E6C}" type="presParOf" srcId="{903A3AC2-64F5-4F95-9DF2-58E7D597DF7D}" destId="{2BAF916C-8989-420A-AE5D-D52BE9D6B112}" srcOrd="1" destOrd="0" presId="urn:microsoft.com/office/officeart/2005/8/layout/hList9"/>
    <dgm:cxn modelId="{6FBB7AB9-2130-4B00-906C-9EF7A2EFCF00}" type="presParOf" srcId="{2BAF916C-8989-420A-AE5D-D52BE9D6B112}" destId="{AA9CB820-5AA4-413F-BB58-8465651221CD}" srcOrd="0" destOrd="0" presId="urn:microsoft.com/office/officeart/2005/8/layout/hList9"/>
    <dgm:cxn modelId="{30B3108F-EDE9-47C9-AEAB-992E87C06E25}" type="presParOf" srcId="{2BAF916C-8989-420A-AE5D-D52BE9D6B112}" destId="{980E0227-220D-4892-9973-711FF5052DC7}" srcOrd="1" destOrd="0" presId="urn:microsoft.com/office/officeart/2005/8/layout/hList9"/>
    <dgm:cxn modelId="{EEC0BCBF-3735-48B2-A029-4F205937B874}" type="presParOf" srcId="{980E0227-220D-4892-9973-711FF5052DC7}" destId="{E5C30788-184E-4216-A3B2-0658234CE087}" srcOrd="0" destOrd="0" presId="urn:microsoft.com/office/officeart/2005/8/layout/hList9"/>
    <dgm:cxn modelId="{97344917-A6F0-4A03-A508-FED703E62709}" type="presParOf" srcId="{980E0227-220D-4892-9973-711FF5052DC7}" destId="{01C032D0-4B25-4D85-8C16-5CD433BF56B5}" srcOrd="1" destOrd="0" presId="urn:microsoft.com/office/officeart/2005/8/layout/hList9"/>
    <dgm:cxn modelId="{AEA59F74-2780-4EDB-AB5D-DB5C78415C1D}" type="presParOf" srcId="{903A3AC2-64F5-4F95-9DF2-58E7D597DF7D}" destId="{4DE0D828-111E-4155-8C04-2C7B80FABED2}" srcOrd="2" destOrd="0" presId="urn:microsoft.com/office/officeart/2005/8/layout/hList9"/>
    <dgm:cxn modelId="{148EA28E-CC97-40AC-A47F-0F38AECE67A0}" type="presParOf" srcId="{903A3AC2-64F5-4F95-9DF2-58E7D597DF7D}" destId="{7408EDFA-57B1-4896-8737-F77F64709754}" srcOrd="3" destOrd="0" presId="urn:microsoft.com/office/officeart/2005/8/layout/hList9"/>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5C30788-184E-4216-A3B2-0658234CE087}">
      <dsp:nvSpPr>
        <dsp:cNvPr id="0" name=""/>
        <dsp:cNvSpPr/>
      </dsp:nvSpPr>
      <dsp:spPr>
        <a:xfrm>
          <a:off x="2109589" y="1554775"/>
          <a:ext cx="5827116" cy="2019576"/>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56464" rIns="156464" bIns="156464"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200" kern="1200" dirty="0" smtClean="0">
              <a:latin typeface="Comic Sans MS" pitchFamily="66" charset="0"/>
            </a:rPr>
            <a:t>When an organization competes in an industry that is characterized by rapid technological developments.</a:t>
          </a:r>
          <a:endParaRPr lang="zh-CN" altLang="en-US" sz="2200" kern="1200" dirty="0" smtClean="0">
            <a:latin typeface="Comic Sans MS" pitchFamily="66" charset="0"/>
          </a:endParaRPr>
        </a:p>
        <a:p>
          <a:pPr lvl="0" algn="l" defTabSz="1111250">
            <a:lnSpc>
              <a:spcPct val="90000"/>
            </a:lnSpc>
            <a:spcBef>
              <a:spcPct val="0"/>
            </a:spcBef>
            <a:spcAft>
              <a:spcPct val="35000"/>
            </a:spcAft>
          </a:pPr>
          <a:endParaRPr lang="zh-CN" altLang="en-US" sz="2200" kern="1200" dirty="0">
            <a:latin typeface="Comic Sans MS" pitchFamily="66" charset="0"/>
          </a:endParaRPr>
        </a:p>
      </dsp:txBody>
      <dsp:txXfrm>
        <a:off x="3041927" y="1554775"/>
        <a:ext cx="4894777" cy="2019576"/>
      </dsp:txXfrm>
    </dsp:sp>
    <dsp:sp modelId="{7408EDFA-57B1-4896-8737-F77F64709754}">
      <dsp:nvSpPr>
        <dsp:cNvPr id="0" name=""/>
        <dsp:cNvSpPr/>
      </dsp:nvSpPr>
      <dsp:spPr>
        <a:xfrm>
          <a:off x="642970" y="428594"/>
          <a:ext cx="2344493" cy="2387354"/>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en-US" altLang="zh-CN" sz="6500" kern="1200" dirty="0" smtClean="0"/>
            <a:t>b.</a:t>
          </a:r>
          <a:endParaRPr lang="zh-CN" altLang="en-US" sz="6500" kern="1200" dirty="0"/>
        </a:p>
      </dsp:txBody>
      <dsp:txXfrm>
        <a:off x="642970" y="428594"/>
        <a:ext cx="2344493" cy="2387354"/>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A85202-C7CB-4B1C-960A-37005A03154E}" type="datetimeFigureOut">
              <a:rPr lang="en-US" smtClean="0"/>
              <a:pPr/>
              <a:t>10/15/2013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A47A3C-05EF-4F84-9118-CBEE6005874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D61BE4-C3E7-4A94-AF37-2EFF662CAE1A}"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F28A56-4F22-4094-A4B0-8118E78578AD}"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806292-05A5-402C-A976-DDE3309A0ED0}"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3F674A-E8F0-4FE1-8336-9EF492AF99D0}" type="datetime1">
              <a:rPr lang="en-US" smtClean="0"/>
              <a:pPr/>
              <a:t>10/15/2013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904881-6258-4D4E-91AD-983B4EEDFFFF}" type="datetime1">
              <a:rPr lang="en-US" smtClean="0"/>
              <a:pPr/>
              <a:t>10/15/2013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BFCFE2-3EC2-409D-90A0-E511831898AB}" type="datetime1">
              <a:rPr lang="en-US" smtClean="0"/>
              <a:pPr/>
              <a:t>10/15/2013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94E654-0768-423E-8CC1-A50641BC7588}" type="datetime1">
              <a:rPr lang="en-US" smtClean="0"/>
              <a:pPr/>
              <a:t>10/15/2013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B5A21B-5803-4419-A7FE-772B866579C8}" type="datetime1">
              <a:rPr lang="en-US" smtClean="0"/>
              <a:pPr/>
              <a:t>10/15/2013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9E90FF-3084-4CB1-A370-95EA0648DBBB}" type="datetime1">
              <a:rPr lang="en-US" smtClean="0"/>
              <a:pPr/>
              <a:t>10/15/2013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79BD61-DA91-4958-AAD8-2ADF88C8524B}"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EAAACA-1BF3-4254-9568-1A3D1D7B92E9}"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CB780F-3E5D-4B73-872D-E746FA4CFCCB}" type="datetime1">
              <a:rPr lang="en-US" smtClean="0"/>
              <a:pPr/>
              <a:t>10/15/2013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gif"/></Relationships>
</file>

<file path=ppt/slides/_rels/slide20.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p:txBody>
          <a:bodyPr>
            <a:normAutofit/>
          </a:bodyPr>
          <a:lstStyle/>
          <a:p>
            <a:pPr algn="r">
              <a:spcBef>
                <a:spcPct val="0"/>
              </a:spcBef>
            </a:pPr>
            <a:r>
              <a:rPr lang="en-US" sz="4400" b="1" dirty="0" smtClean="0">
                <a:solidFill>
                  <a:schemeClr val="tx1"/>
                </a:solidFill>
                <a:latin typeface="+mj-lt"/>
                <a:ea typeface="+mj-ea"/>
                <a:cs typeface="+mj-cs"/>
              </a:rPr>
              <a:t>Lecture 22</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77500" lnSpcReduction="20000"/>
          </a:bodyPr>
          <a:lstStyle/>
          <a:p>
            <a:pPr lvl="1">
              <a:buNone/>
            </a:pPr>
            <a:r>
              <a:rPr lang="en-US" b="1" dirty="0" smtClean="0"/>
              <a:t>Forward Integration</a:t>
            </a:r>
          </a:p>
          <a:p>
            <a:pPr lvl="1">
              <a:buNone/>
            </a:pPr>
            <a:endParaRPr lang="en-US" b="1" dirty="0" smtClean="0"/>
          </a:p>
          <a:p>
            <a:pPr algn="just"/>
            <a:r>
              <a:rPr lang="en-US" dirty="0" smtClean="0"/>
              <a:t>Forward integration involves gaining ownership or increased control over distributors or retailers.</a:t>
            </a:r>
          </a:p>
          <a:p>
            <a:pPr algn="just"/>
            <a:r>
              <a:rPr lang="en-US" dirty="0" smtClean="0"/>
              <a:t>Franchising is an effective means of implementing forward integration.</a:t>
            </a:r>
          </a:p>
          <a:p>
            <a:pPr algn="just"/>
            <a:r>
              <a:rPr lang="en-US" dirty="0" smtClean="0"/>
              <a:t>Forward integration is a type of vertical merger (vertical integration) in which a supplier acquires a manufacturer or a manufacturer acquires a distributor.</a:t>
            </a:r>
          </a:p>
          <a:p>
            <a:pPr algn="just"/>
            <a:r>
              <a:rPr lang="en-US" dirty="0" smtClean="0"/>
              <a:t>Businesses engage in forward integration either to generate a higher margin from a key input which it owns or produces or to better market its products and increase its profitability.</a:t>
            </a:r>
          </a:p>
          <a:p>
            <a:pPr lvl="2"/>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dirty="0"/>
          </a:p>
        </p:txBody>
      </p:sp>
      <p:sp>
        <p:nvSpPr>
          <p:cNvPr id="3" name="Content Placeholder 2"/>
          <p:cNvSpPr>
            <a:spLocks noGrp="1"/>
          </p:cNvSpPr>
          <p:nvPr>
            <p:ph idx="1"/>
          </p:nvPr>
        </p:nvSpPr>
        <p:spPr>
          <a:xfrm>
            <a:off x="457200" y="1447800"/>
            <a:ext cx="8229600" cy="4678363"/>
          </a:xfrm>
        </p:spPr>
        <p:txBody>
          <a:bodyPr>
            <a:normAutofit fontScale="92500"/>
          </a:bodyPr>
          <a:lstStyle/>
          <a:p>
            <a:pPr lvl="1"/>
            <a:r>
              <a:rPr lang="en-US" dirty="0" smtClean="0"/>
              <a:t>Backward Integration</a:t>
            </a:r>
          </a:p>
          <a:p>
            <a:pPr lvl="2" algn="just"/>
            <a:r>
              <a:rPr lang="en-US" dirty="0" smtClean="0"/>
              <a:t>Backward integration is a strategy of seeking ownership or increased control of a firm's suppliers. This strategy can be especially appropriate when a firm's current suppliers are unreliable, too costly, or cannot meet the firm's needs.</a:t>
            </a:r>
          </a:p>
          <a:p>
            <a:pPr lvl="2"/>
            <a:endParaRPr lang="en-US" dirty="0" smtClean="0"/>
          </a:p>
          <a:p>
            <a:pPr lvl="1"/>
            <a:r>
              <a:rPr lang="en-US" dirty="0" smtClean="0"/>
              <a:t>Horizontal Integration</a:t>
            </a:r>
          </a:p>
          <a:p>
            <a:pPr lvl="2" algn="just"/>
            <a:r>
              <a:rPr lang="en-US" dirty="0" smtClean="0"/>
              <a:t>Horizontal integration refers to a strategy of seeking ownership of or increased control over a firm's competitors. One of the most significant trends in strategic management today is the increased use of horizontal integration as a growth strategy.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INTENSIVE STRATEGIES</a:t>
            </a:r>
          </a:p>
          <a:p>
            <a:pPr lvl="1"/>
            <a:r>
              <a:rPr lang="en-US" dirty="0" smtClean="0"/>
              <a:t>Market Penetration</a:t>
            </a:r>
          </a:p>
          <a:p>
            <a:pPr lvl="1"/>
            <a:r>
              <a:rPr lang="en-US" dirty="0" smtClean="0"/>
              <a:t>Market Development</a:t>
            </a:r>
          </a:p>
          <a:p>
            <a:pPr lvl="1"/>
            <a:r>
              <a:rPr lang="en-US" dirty="0" smtClean="0"/>
              <a:t>Product Development</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en-US" b="1" dirty="0" smtClean="0">
                <a:solidFill>
                  <a:schemeClr val="bg2">
                    <a:lumMod val="25000"/>
                  </a:schemeClr>
                </a:solidFill>
              </a:rPr>
              <a:t>Intensive Strategies</a:t>
            </a:r>
            <a:endParaRPr lang="zh-CN" altLang="en-US" dirty="0">
              <a:solidFill>
                <a:schemeClr val="bg2">
                  <a:lumMod val="25000"/>
                </a:schemeClr>
              </a:solidFill>
            </a:endParaRPr>
          </a:p>
        </p:txBody>
      </p:sp>
      <p:sp>
        <p:nvSpPr>
          <p:cNvPr id="3" name="内容占位符 2"/>
          <p:cNvSpPr>
            <a:spLocks noGrp="1"/>
          </p:cNvSpPr>
          <p:nvPr>
            <p:ph idx="1"/>
          </p:nvPr>
        </p:nvSpPr>
        <p:spPr/>
        <p:txBody>
          <a:bodyPr>
            <a:normAutofit/>
          </a:bodyPr>
          <a:lstStyle/>
          <a:p>
            <a:pPr>
              <a:buNone/>
            </a:pPr>
            <a:r>
              <a:rPr lang="en-US" sz="2400" dirty="0" smtClean="0">
                <a:latin typeface="Comic Sans MS" pitchFamily="66" charset="0"/>
              </a:rPr>
              <a:t> </a:t>
            </a:r>
          </a:p>
          <a:p>
            <a:pPr>
              <a:buNone/>
            </a:pPr>
            <a:endParaRPr lang="en-US" sz="2400" dirty="0" smtClean="0">
              <a:latin typeface="Comic Sans MS" pitchFamily="66" charset="0"/>
            </a:endParaRPr>
          </a:p>
          <a:p>
            <a:endParaRPr lang="en-US" sz="2400" dirty="0">
              <a:latin typeface="Comic Sans MS" pitchFamily="66" charset="0"/>
            </a:endParaRPr>
          </a:p>
          <a:p>
            <a:pPr algn="just"/>
            <a:r>
              <a:rPr lang="en-US" sz="2400" dirty="0" smtClean="0">
                <a:latin typeface="Comic Sans MS" pitchFamily="66" charset="0"/>
              </a:rPr>
              <a:t> </a:t>
            </a:r>
            <a:r>
              <a:rPr lang="en-US" sz="2000" dirty="0" smtClean="0">
                <a:solidFill>
                  <a:schemeClr val="bg2">
                    <a:lumMod val="25000"/>
                  </a:schemeClr>
                </a:solidFill>
                <a:latin typeface="+mj-lt"/>
              </a:rPr>
              <a:t>Those three strategies are </a:t>
            </a:r>
            <a:r>
              <a:rPr lang="en-US" sz="2000" dirty="0">
                <a:solidFill>
                  <a:schemeClr val="bg2">
                    <a:lumMod val="25000"/>
                  </a:schemeClr>
                </a:solidFill>
                <a:latin typeface="+mj-lt"/>
              </a:rPr>
              <a:t>sometimes referred to </a:t>
            </a:r>
            <a:r>
              <a:rPr lang="en-US" sz="2000" dirty="0" smtClean="0">
                <a:solidFill>
                  <a:schemeClr val="bg2">
                    <a:lumMod val="25000"/>
                  </a:schemeClr>
                </a:solidFill>
                <a:latin typeface="+mj-lt"/>
              </a:rPr>
              <a:t>as intensive </a:t>
            </a:r>
            <a:r>
              <a:rPr lang="en-US" sz="2000" dirty="0">
                <a:solidFill>
                  <a:schemeClr val="bg2">
                    <a:lumMod val="25000"/>
                  </a:schemeClr>
                </a:solidFill>
                <a:latin typeface="+mj-lt"/>
              </a:rPr>
              <a:t>strategies because they require intensive efforts if a firm’s competitive position with existing products is to improve</a:t>
            </a:r>
            <a:r>
              <a:rPr lang="en-US" sz="2000" dirty="0" smtClean="0">
                <a:solidFill>
                  <a:schemeClr val="bg2">
                    <a:lumMod val="25000"/>
                  </a:schemeClr>
                </a:solidFill>
                <a:latin typeface="+mj-lt"/>
              </a:rPr>
              <a:t>.</a:t>
            </a:r>
          </a:p>
          <a:p>
            <a:pPr algn="just"/>
            <a:endParaRPr lang="en-US" sz="2000" dirty="0" smtClean="0">
              <a:solidFill>
                <a:schemeClr val="bg2">
                  <a:lumMod val="25000"/>
                </a:schemeClr>
              </a:solidFill>
              <a:latin typeface="+mj-lt"/>
            </a:endParaRPr>
          </a:p>
          <a:p>
            <a:pPr algn="just"/>
            <a:r>
              <a:rPr lang="en-US" sz="2000" dirty="0" smtClean="0">
                <a:solidFill>
                  <a:schemeClr val="bg2">
                    <a:lumMod val="25000"/>
                  </a:schemeClr>
                </a:solidFill>
                <a:latin typeface="+mj-lt"/>
              </a:rPr>
              <a:t>The aim of intensive strategies is to broaden the market share and to increase the profit by making the existing products more effective and by introducing new and various sets of products in order to increase the market share too.</a:t>
            </a:r>
            <a:endParaRPr lang="zh-CN" altLang="en-US" sz="2000" dirty="0">
              <a:solidFill>
                <a:schemeClr val="bg2">
                  <a:lumMod val="25000"/>
                </a:schemeClr>
              </a:solidFill>
              <a:latin typeface="+mj-lt"/>
            </a:endParaRPr>
          </a:p>
          <a:p>
            <a:pPr algn="just"/>
            <a:endParaRPr lang="zh-CN" altLang="en-US" sz="2400" dirty="0">
              <a:latin typeface="Comic Sans MS" pitchFamily="66" charset="0"/>
            </a:endParaRPr>
          </a:p>
        </p:txBody>
      </p:sp>
      <p:graphicFrame>
        <p:nvGraphicFramePr>
          <p:cNvPr id="4" name="表格 3"/>
          <p:cNvGraphicFramePr>
            <a:graphicFrameLocks noGrp="1"/>
          </p:cNvGraphicFramePr>
          <p:nvPr/>
        </p:nvGraphicFramePr>
        <p:xfrm>
          <a:off x="1500166" y="1643050"/>
          <a:ext cx="6096000" cy="1188720"/>
        </p:xfrm>
        <a:graphic>
          <a:graphicData uri="http://schemas.openxmlformats.org/drawingml/2006/table">
            <a:tbl>
              <a:tblPr firstRow="1" bandRow="1">
                <a:tableStyleId>{1E171933-4619-4E11-9A3F-F7608DF75F80}</a:tableStyleId>
              </a:tblPr>
              <a:tblGrid>
                <a:gridCol w="2032000"/>
                <a:gridCol w="2032000"/>
                <a:gridCol w="2032000"/>
              </a:tblGrid>
              <a:tr h="9286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omic Sans MS" pitchFamily="66" charset="0"/>
                        </a:rPr>
                        <a:t>Market Penetration strategy</a:t>
                      </a:r>
                    </a:p>
                    <a:p>
                      <a:endParaRPr lang="zh-CN" altLang="en-US" sz="1800" dirty="0">
                        <a:latin typeface="Comic Sans MS" pitchFamily="66"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omic Sans MS" pitchFamily="66" charset="0"/>
                        </a:rPr>
                        <a:t>Market Development strategy </a:t>
                      </a:r>
                    </a:p>
                    <a:p>
                      <a:endParaRPr lang="zh-CN" altLang="en-US" dirty="0">
                        <a:latin typeface="Comic Sans MS" pitchFamily="66"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omic Sans MS" pitchFamily="66" charset="0"/>
                        </a:rPr>
                        <a:t>Product Development strategy </a:t>
                      </a:r>
                    </a:p>
                    <a:p>
                      <a:endParaRPr lang="zh-CN" altLang="en-US" dirty="0">
                        <a:latin typeface="Comic Sans MS" pitchFamily="66" charset="0"/>
                      </a:endParaRPr>
                    </a:p>
                  </a:txBody>
                  <a:tcP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685800"/>
          </a:xfrm>
        </p:spPr>
        <p:txBody>
          <a:bodyPr>
            <a:normAutofit fontScale="90000"/>
          </a:bodyPr>
          <a:lstStyle/>
          <a:p>
            <a:pPr algn="r"/>
            <a:r>
              <a:rPr lang="en-US" b="1" dirty="0" smtClean="0"/>
              <a:t>INTENSIVE STRATEGIES</a:t>
            </a:r>
            <a:r>
              <a:rPr lang="en-US" dirty="0" smtClean="0"/>
              <a:t/>
            </a:r>
            <a:br>
              <a:rPr lang="en-US" dirty="0" smtClean="0"/>
            </a:br>
            <a:endParaRPr lang="en-US" dirty="0"/>
          </a:p>
        </p:txBody>
      </p:sp>
      <p:sp>
        <p:nvSpPr>
          <p:cNvPr id="3" name="Content Placeholder 2"/>
          <p:cNvSpPr>
            <a:spLocks noGrp="1"/>
          </p:cNvSpPr>
          <p:nvPr>
            <p:ph idx="1"/>
          </p:nvPr>
        </p:nvSpPr>
        <p:spPr>
          <a:xfrm>
            <a:off x="457200" y="1371600"/>
            <a:ext cx="8229600" cy="5029200"/>
          </a:xfrm>
        </p:spPr>
        <p:txBody>
          <a:bodyPr>
            <a:normAutofit fontScale="62500" lnSpcReduction="20000"/>
          </a:bodyPr>
          <a:lstStyle/>
          <a:p>
            <a:pPr>
              <a:buNone/>
            </a:pPr>
            <a:r>
              <a:rPr lang="en-US" b="1" dirty="0" smtClean="0"/>
              <a:t>Market Penetration</a:t>
            </a:r>
          </a:p>
          <a:p>
            <a:endParaRPr lang="en-US" dirty="0" smtClean="0"/>
          </a:p>
          <a:p>
            <a:pPr algn="just">
              <a:buNone/>
            </a:pPr>
            <a:r>
              <a:rPr lang="en-US" dirty="0" smtClean="0"/>
              <a:t>1. </a:t>
            </a:r>
            <a:r>
              <a:rPr lang="en-US" sz="3600" dirty="0" smtClean="0"/>
              <a:t>A market-penetration strategy seeks to increase market share for present products or services in present markets through greater marketing efforts.</a:t>
            </a:r>
          </a:p>
          <a:p>
            <a:pPr>
              <a:buNone/>
            </a:pPr>
            <a:endParaRPr lang="en-US" sz="3600" dirty="0" smtClean="0"/>
          </a:p>
          <a:p>
            <a:pPr algn="just">
              <a:buNone/>
            </a:pPr>
            <a:r>
              <a:rPr lang="en-US" sz="3600" dirty="0" smtClean="0"/>
              <a:t>2. Market penetration includes increasing the number of salespersons, advertising expenditures, and publicity efforts or offering extensive sales promotion items.</a:t>
            </a:r>
          </a:p>
          <a:p>
            <a:pPr algn="just">
              <a:buNone/>
            </a:pPr>
            <a:endParaRPr lang="en-US" sz="3600" dirty="0" smtClean="0"/>
          </a:p>
          <a:p>
            <a:pPr algn="just">
              <a:buNone/>
            </a:pPr>
            <a:r>
              <a:rPr lang="en-US" sz="3600" dirty="0" smtClean="0"/>
              <a:t>3.	Market penetration for a good or service indicates potential for increased sales. In other words, the smaller a product's market penetration, the more a company should invest in its strategy for marketing that item. For this reason, high market penetration indicates that a product has become established and the company is a market leader.</a:t>
            </a:r>
          </a:p>
          <a:p>
            <a:endParaRPr lang="en-US" sz="3600" dirty="0" smtClean="0"/>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Market Penetration Strategies</a:t>
            </a:r>
            <a:endParaRPr lang="en-US" b="1" dirty="0"/>
          </a:p>
        </p:txBody>
      </p:sp>
      <p:sp>
        <p:nvSpPr>
          <p:cNvPr id="3" name="Content Placeholder 2"/>
          <p:cNvSpPr>
            <a:spLocks noGrp="1"/>
          </p:cNvSpPr>
          <p:nvPr>
            <p:ph idx="1"/>
          </p:nvPr>
        </p:nvSpPr>
        <p:spPr/>
        <p:txBody>
          <a:bodyPr>
            <a:normAutofit fontScale="85000" lnSpcReduction="10000"/>
          </a:bodyPr>
          <a:lstStyle/>
          <a:p>
            <a:pPr fontAlgn="base">
              <a:buNone/>
            </a:pPr>
            <a:r>
              <a:rPr lang="en-US" b="1" dirty="0" smtClean="0"/>
              <a:t>Price Adjustments</a:t>
            </a:r>
          </a:p>
          <a:p>
            <a:pPr fontAlgn="base">
              <a:buNone/>
            </a:pPr>
            <a:endParaRPr lang="en-US" b="1" dirty="0" smtClean="0"/>
          </a:p>
          <a:p>
            <a:pPr lvl="1" algn="just" fontAlgn="base"/>
            <a:r>
              <a:rPr lang="en-US" dirty="0" smtClean="0"/>
              <a:t>One common market penetration strategy is to make price adjustments. By lowering prices, the business hopes to generate more sales volume by increasing the number of units purchased and to make prices more appealing to consumers when compared to the competition. </a:t>
            </a:r>
          </a:p>
          <a:p>
            <a:pPr lvl="1" algn="just" fontAlgn="base"/>
            <a:r>
              <a:rPr lang="en-US" dirty="0" smtClean="0"/>
              <a:t>Companies may also pursue a strategy of higher prices in the hope that higher revenues per unit sold translate into higher sales volume and a resulting increase in market penetration. With this strategy, a concern is that higher prices could deter customers from making a purchase.</a:t>
            </a:r>
          </a:p>
          <a:p>
            <a:pPr lvl="1" algn="just" fontAlgn="base"/>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Market Penetration Strategies</a:t>
            </a:r>
            <a:endParaRPr lang="en-US" dirty="0"/>
          </a:p>
        </p:txBody>
      </p:sp>
      <p:sp>
        <p:nvSpPr>
          <p:cNvPr id="3" name="Content Placeholder 2"/>
          <p:cNvSpPr>
            <a:spLocks noGrp="1"/>
          </p:cNvSpPr>
          <p:nvPr>
            <p:ph idx="1"/>
          </p:nvPr>
        </p:nvSpPr>
        <p:spPr/>
        <p:txBody>
          <a:bodyPr>
            <a:normAutofit fontScale="85000" lnSpcReduction="10000"/>
          </a:bodyPr>
          <a:lstStyle/>
          <a:p>
            <a:pPr fontAlgn="base">
              <a:buNone/>
            </a:pPr>
            <a:r>
              <a:rPr lang="en-US" sz="3300" b="1" dirty="0" smtClean="0"/>
              <a:t>Increased Promotion</a:t>
            </a:r>
          </a:p>
          <a:p>
            <a:pPr fontAlgn="base">
              <a:buNone/>
            </a:pPr>
            <a:endParaRPr lang="en-US" b="1" dirty="0" smtClean="0"/>
          </a:p>
          <a:p>
            <a:pPr algn="just" fontAlgn="base"/>
            <a:r>
              <a:rPr lang="en-US" sz="3300" dirty="0" smtClean="0"/>
              <a:t>Companies may </a:t>
            </a:r>
            <a:r>
              <a:rPr lang="en-US" dirty="0" smtClean="0"/>
              <a:t>choose to increase market penetration through greater promotional efforts. They may launch an advertising campaign to generate greater brand awareness or implement a short-term promotion with a finite ending date. A promotion is often linked with pricing, such as advertising a special sale price for a limited period. A competitor may counter a successful promotion with one of its own in an attempt to regain lost market share.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Market Penetration Strategies</a:t>
            </a:r>
            <a:endParaRPr lang="en-US" dirty="0"/>
          </a:p>
        </p:txBody>
      </p:sp>
      <p:sp>
        <p:nvSpPr>
          <p:cNvPr id="3" name="Content Placeholder 2"/>
          <p:cNvSpPr>
            <a:spLocks noGrp="1"/>
          </p:cNvSpPr>
          <p:nvPr>
            <p:ph idx="1"/>
          </p:nvPr>
        </p:nvSpPr>
        <p:spPr/>
        <p:txBody>
          <a:bodyPr>
            <a:normAutofit fontScale="85000" lnSpcReduction="10000"/>
          </a:bodyPr>
          <a:lstStyle/>
          <a:p>
            <a:pPr fontAlgn="base">
              <a:buNone/>
            </a:pPr>
            <a:r>
              <a:rPr lang="en-US" b="1" dirty="0" smtClean="0"/>
              <a:t>More Distribution Channels</a:t>
            </a:r>
          </a:p>
          <a:p>
            <a:pPr algn="just" fontAlgn="base"/>
            <a:r>
              <a:rPr lang="en-US" dirty="0" smtClean="0"/>
              <a:t>A company can attempt to increase market penetration by increasing the methods it uses to get products into the hands of consumers, making them more readily available. For instance, a company that traditionally sells its products through retail outlets may add distribution channels such as sending direct mail offerings or instituting a telemarketing operation. It may also attempt to gain additional selling space in current distribution channels, such as when purchasing additional display space in retail stores.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Market Penetration Strategies</a:t>
            </a:r>
            <a:endParaRPr lang="en-US" dirty="0"/>
          </a:p>
        </p:txBody>
      </p:sp>
      <p:sp>
        <p:nvSpPr>
          <p:cNvPr id="3" name="Content Placeholder 2"/>
          <p:cNvSpPr>
            <a:spLocks noGrp="1"/>
          </p:cNvSpPr>
          <p:nvPr>
            <p:ph idx="1"/>
          </p:nvPr>
        </p:nvSpPr>
        <p:spPr/>
        <p:txBody>
          <a:bodyPr>
            <a:normAutofit fontScale="92500" lnSpcReduction="20000"/>
          </a:bodyPr>
          <a:lstStyle/>
          <a:p>
            <a:pPr fontAlgn="base">
              <a:buNone/>
            </a:pPr>
            <a:r>
              <a:rPr lang="en-US" b="1" dirty="0" smtClean="0"/>
              <a:t>Product Improvements</a:t>
            </a:r>
          </a:p>
          <a:p>
            <a:pPr algn="just" fontAlgn="base"/>
            <a:r>
              <a:rPr lang="en-US" dirty="0" smtClean="0"/>
              <a:t>Making product improvements can be used to create new interest in a stagnating product or to offer an extra benefit when using it. Consumer products manufacturers have often used the "new and improved" claim to entice customers to give a product another chance or to improve the perception of quality. Companies can also change the product's packaging to give it a more modern design that might appeal to a younger customer base.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Guidelines for Market Penetration</a:t>
            </a:r>
            <a:endParaRPr lang="en-US" sz="3200" b="1" dirty="0"/>
          </a:p>
        </p:txBody>
      </p:sp>
      <p:sp>
        <p:nvSpPr>
          <p:cNvPr id="3" name="Content Placeholder 2"/>
          <p:cNvSpPr>
            <a:spLocks noGrp="1"/>
          </p:cNvSpPr>
          <p:nvPr>
            <p:ph idx="1"/>
          </p:nvPr>
        </p:nvSpPr>
        <p:spPr>
          <a:xfrm>
            <a:off x="533400" y="1600200"/>
            <a:ext cx="8229600" cy="4525963"/>
          </a:xfrm>
        </p:spPr>
        <p:txBody>
          <a:bodyPr>
            <a:normAutofit fontScale="85000" lnSpcReduction="20000"/>
          </a:bodyPr>
          <a:lstStyle/>
          <a:p>
            <a:pPr algn="just"/>
            <a:endParaRPr lang="en-US" dirty="0" smtClean="0"/>
          </a:p>
          <a:p>
            <a:pPr algn="just">
              <a:buNone/>
            </a:pPr>
            <a:r>
              <a:rPr lang="en-US" dirty="0" smtClean="0"/>
              <a:t>a. When current markets are not saturated.</a:t>
            </a:r>
          </a:p>
          <a:p>
            <a:pPr algn="just">
              <a:buNone/>
            </a:pPr>
            <a:r>
              <a:rPr lang="en-US" dirty="0" smtClean="0"/>
              <a:t>b. When usage rate of current customers could be increased.</a:t>
            </a:r>
          </a:p>
          <a:p>
            <a:pPr algn="just">
              <a:buNone/>
            </a:pPr>
            <a:r>
              <a:rPr lang="en-US" dirty="0" smtClean="0"/>
              <a:t>c. When market shares of major competitors have been declining while total industry sales have been increasing.</a:t>
            </a:r>
          </a:p>
          <a:p>
            <a:pPr algn="just">
              <a:buNone/>
            </a:pPr>
            <a:r>
              <a:rPr lang="en-US" dirty="0" smtClean="0"/>
              <a:t>d. When the correlation between dollar sales and dollar marketing expenditures historically has been high.</a:t>
            </a:r>
          </a:p>
          <a:p>
            <a:pPr algn="just">
              <a:buNone/>
            </a:pPr>
            <a:r>
              <a:rPr lang="en-US" dirty="0" smtClean="0"/>
              <a:t>e. When increased economies of scale provide major advantages.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r" rtl="0">
              <a:spcBef>
                <a:spcPct val="0"/>
              </a:spcBef>
            </a:pPr>
            <a:r>
              <a:rPr lang="en-US" sz="3600" b="1" dirty="0" smtClean="0"/>
              <a:t>Market Development</a:t>
            </a:r>
            <a:br>
              <a:rPr lang="en-US" sz="3600" b="1" dirty="0" smtClean="0"/>
            </a:br>
            <a:endParaRPr lang="en-US" sz="3600" b="1" dirty="0"/>
          </a:p>
        </p:txBody>
      </p:sp>
      <p:sp>
        <p:nvSpPr>
          <p:cNvPr id="3" name="Content Placeholder 2"/>
          <p:cNvSpPr>
            <a:spLocks noGrp="1"/>
          </p:cNvSpPr>
          <p:nvPr>
            <p:ph idx="1"/>
          </p:nvPr>
        </p:nvSpPr>
        <p:spPr/>
        <p:txBody>
          <a:bodyPr>
            <a:normAutofit lnSpcReduction="10000"/>
          </a:bodyPr>
          <a:lstStyle/>
          <a:p>
            <a:pPr algn="just">
              <a:buNone/>
            </a:pPr>
            <a:r>
              <a:rPr lang="en-US" dirty="0" smtClean="0"/>
              <a:t>1.		Market development involves introducing present products or services into new geographic areas.</a:t>
            </a:r>
          </a:p>
          <a:p>
            <a:endParaRPr lang="en-US" dirty="0" smtClean="0"/>
          </a:p>
          <a:p>
            <a:pPr algn="just">
              <a:buNone/>
            </a:pPr>
            <a:r>
              <a:rPr lang="en-US" dirty="0" smtClean="0"/>
              <a:t>2. The climate for international market development is becoming more favorable. In many industries, such as airlines, it is going to be hard to maintain a competitive edge by staying close to home.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Market Development</a:t>
            </a:r>
            <a:br>
              <a:rPr lang="en-US" b="1" dirty="0" smtClean="0"/>
            </a:br>
            <a:endParaRPr lang="en-US" dirty="0"/>
          </a:p>
        </p:txBody>
      </p:sp>
      <p:sp>
        <p:nvSpPr>
          <p:cNvPr id="3" name="Content Placeholder 2"/>
          <p:cNvSpPr>
            <a:spLocks noGrp="1"/>
          </p:cNvSpPr>
          <p:nvPr>
            <p:ph idx="1"/>
          </p:nvPr>
        </p:nvSpPr>
        <p:spPr/>
        <p:txBody>
          <a:bodyPr>
            <a:normAutofit fontScale="55000" lnSpcReduction="20000"/>
          </a:bodyPr>
          <a:lstStyle/>
          <a:p>
            <a:pPr algn="just">
              <a:buNone/>
            </a:pPr>
            <a:r>
              <a:rPr lang="en-US" sz="4100" dirty="0" smtClean="0"/>
              <a:t>	Developing a new market for the existing company product is called market development strategy. This is the process of finding new market for the new customer to increase company performance by increasing sales and profits. Companies can develop market on geographical such as city, country, region, state etc and demographical such as age, </a:t>
            </a:r>
            <a:r>
              <a:rPr lang="en-US" sz="4100" dirty="0" smtClean="0"/>
              <a:t>gender</a:t>
            </a:r>
            <a:r>
              <a:rPr lang="en-US" sz="4100" dirty="0" smtClean="0"/>
              <a:t>, class etc.</a:t>
            </a:r>
          </a:p>
          <a:p>
            <a:pPr algn="just">
              <a:buNone/>
            </a:pPr>
            <a:endParaRPr lang="en-US" sz="4100" dirty="0" smtClean="0"/>
          </a:p>
          <a:p>
            <a:pPr algn="just">
              <a:buNone/>
            </a:pPr>
            <a:r>
              <a:rPr lang="en-US" sz="4100" dirty="0" smtClean="0"/>
              <a:t>     Example:</a:t>
            </a:r>
          </a:p>
          <a:p>
            <a:pPr algn="just">
              <a:buNone/>
            </a:pPr>
            <a:endParaRPr lang="en-US" sz="4100" dirty="0" smtClean="0"/>
          </a:p>
          <a:p>
            <a:pPr algn="just"/>
            <a:r>
              <a:rPr lang="en-US" sz="4100" dirty="0" smtClean="0"/>
              <a:t>Pakistan State Oil(PSO) developing new market by exporting oil to Afghanistan.</a:t>
            </a:r>
          </a:p>
          <a:p>
            <a:pPr algn="just"/>
            <a:endParaRPr lang="en-US" sz="4100" dirty="0" smtClean="0"/>
          </a:p>
          <a:p>
            <a:pPr algn="just"/>
            <a:r>
              <a:rPr lang="en-US" sz="4100" dirty="0" smtClean="0"/>
              <a:t>Chinese products developed new market for their product worldwide.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Guidelines for Market Development</a:t>
            </a:r>
            <a:endParaRPr lang="en-US" dirty="0"/>
          </a:p>
        </p:txBody>
      </p:sp>
      <p:sp>
        <p:nvSpPr>
          <p:cNvPr id="3" name="Content Placeholder 2"/>
          <p:cNvSpPr>
            <a:spLocks noGrp="1"/>
          </p:cNvSpPr>
          <p:nvPr>
            <p:ph idx="1"/>
          </p:nvPr>
        </p:nvSpPr>
        <p:spPr>
          <a:xfrm>
            <a:off x="457200" y="1600200"/>
            <a:ext cx="8229600" cy="4800600"/>
          </a:xfrm>
        </p:spPr>
        <p:txBody>
          <a:bodyPr>
            <a:normAutofit fontScale="85000" lnSpcReduction="10000"/>
          </a:bodyPr>
          <a:lstStyle/>
          <a:p>
            <a:pPr marL="514350" indent="-514350" algn="just">
              <a:buFont typeface="+mj-lt"/>
              <a:buAutoNum type="arabicPeriod"/>
            </a:pPr>
            <a:r>
              <a:rPr lang="en-US" dirty="0" smtClean="0"/>
              <a:t>When new channels of distribution are available that are reliable, inexpensive, and of good quality.</a:t>
            </a:r>
          </a:p>
          <a:p>
            <a:pPr marL="514350" indent="-514350" algn="just">
              <a:buFont typeface="+mj-lt"/>
              <a:buAutoNum type="arabicPeriod"/>
            </a:pPr>
            <a:r>
              <a:rPr lang="en-US" dirty="0" smtClean="0"/>
              <a:t>When an organization is very successful at what it does.</a:t>
            </a:r>
          </a:p>
          <a:p>
            <a:pPr marL="514350" indent="-514350" algn="just">
              <a:buFont typeface="+mj-lt"/>
              <a:buAutoNum type="arabicPeriod"/>
            </a:pPr>
            <a:r>
              <a:rPr lang="en-US" dirty="0" smtClean="0"/>
              <a:t>When new untapped or unsaturated markets exist.</a:t>
            </a:r>
          </a:p>
          <a:p>
            <a:pPr marL="514350" indent="-514350" algn="just">
              <a:buFont typeface="+mj-lt"/>
              <a:buAutoNum type="arabicPeriod"/>
            </a:pPr>
            <a:r>
              <a:rPr lang="en-US" dirty="0" smtClean="0"/>
              <a:t>When an organization has the needed capital and human resources to manage expanded operations.</a:t>
            </a:r>
          </a:p>
          <a:p>
            <a:pPr marL="514350" indent="-514350" algn="just">
              <a:buFont typeface="+mj-lt"/>
              <a:buAutoNum type="arabicPeriod"/>
            </a:pPr>
            <a:r>
              <a:rPr lang="en-US" dirty="0" smtClean="0"/>
              <a:t>When an organization has excess production capacity.</a:t>
            </a:r>
          </a:p>
          <a:p>
            <a:pPr marL="514350" indent="-514350" algn="just">
              <a:buFont typeface="+mj-lt"/>
              <a:buAutoNum type="arabicPeriod"/>
            </a:pPr>
            <a:r>
              <a:rPr lang="en-US" dirty="0" smtClean="0"/>
              <a:t>When an organization's basic industry rapidly is becoming global in scope.</a:t>
            </a:r>
          </a:p>
          <a:p>
            <a:pPr algn="just"/>
            <a:endParaRPr lang="en-US" dirty="0" smtClean="0"/>
          </a:p>
          <a:p>
            <a:pPr algn="just"/>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altLang="zh-CN" b="1" dirty="0" smtClean="0">
                <a:solidFill>
                  <a:schemeClr val="bg2">
                    <a:lumMod val="25000"/>
                  </a:schemeClr>
                </a:solidFill>
              </a:rPr>
              <a:t>Product development</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latin typeface="+mj-lt"/>
              </a:rPr>
              <a:t>Product development is a strategy that seeks increased sales by improving or modifying present products or services. Product development usually entails large research and development expenditures.</a:t>
            </a:r>
          </a:p>
          <a:p>
            <a:pPr algn="just"/>
            <a:endParaRPr lang="en-US" dirty="0" smtClean="0">
              <a:latin typeface="+mj-lt"/>
            </a:endParaRPr>
          </a:p>
          <a:p>
            <a:pPr lvl="0" algn="just"/>
            <a:r>
              <a:rPr lang="en-US" dirty="0" smtClean="0">
                <a:latin typeface="+mj-lt"/>
              </a:rPr>
              <a:t>Product development usually entails large research and development expenditures</a:t>
            </a:r>
          </a:p>
          <a:p>
            <a:pPr lvl="0" algn="just"/>
            <a:endParaRPr lang="en-US" dirty="0" smtClean="0">
              <a:latin typeface="+mj-lt"/>
            </a:endParaRPr>
          </a:p>
          <a:p>
            <a:pPr lvl="0" algn="just"/>
            <a:r>
              <a:rPr lang="en-US" dirty="0" smtClean="0">
                <a:latin typeface="+mj-lt"/>
              </a:rPr>
              <a:t>The best thing about this strategy is you’ve already established yourself in your current markets and you know what your customers want. You have the distribution channels, and you know how to reach them.</a:t>
            </a:r>
            <a:endParaRPr lang="zh-CN" altLang="en-US" dirty="0" smtClean="0">
              <a:latin typeface="+mj-lt"/>
            </a:endParaRPr>
          </a:p>
          <a:p>
            <a:pPr algn="just"/>
            <a:endParaRPr lang="en-US" dirty="0">
              <a:latin typeface="+mj-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Guidelines for Product Development</a:t>
            </a:r>
            <a:endParaRPr lang="en-US" sz="3200" b="1" dirty="0"/>
          </a:p>
        </p:txBody>
      </p:sp>
      <p:sp>
        <p:nvSpPr>
          <p:cNvPr id="3" name="Content Placeholder 2"/>
          <p:cNvSpPr>
            <a:spLocks noGrp="1"/>
          </p:cNvSpPr>
          <p:nvPr>
            <p:ph idx="1"/>
          </p:nvPr>
        </p:nvSpPr>
        <p:spPr/>
        <p:txBody>
          <a:bodyPr/>
          <a:lstStyle/>
          <a:p>
            <a:pPr algn="just"/>
            <a:r>
              <a:rPr lang="en-US" altLang="zh-CN" dirty="0" smtClean="0">
                <a:latin typeface="+mj-lt"/>
              </a:rPr>
              <a:t>When an organization has successful products that are in the maturity stage of the product life cycle</a:t>
            </a:r>
          </a:p>
          <a:p>
            <a:pPr algn="just"/>
            <a:endParaRPr lang="en-US" dirty="0">
              <a:latin typeface="+mj-lt"/>
            </a:endParaRPr>
          </a:p>
        </p:txBody>
      </p:sp>
      <p:pic>
        <p:nvPicPr>
          <p:cNvPr id="4" name="Picture 2" descr="C:\Documents and Settings\sunxm\Application Data\Tencent\Users\409337493\QQ\WinTemp\RichOle\(LPUF$JGHXM8GBSY%0J55KW.jpg"/>
          <p:cNvPicPr>
            <a:picLocks noChangeAspect="1" noChangeArrowheads="1"/>
          </p:cNvPicPr>
          <p:nvPr/>
        </p:nvPicPr>
        <p:blipFill>
          <a:blip r:embed="rId2" cstate="print"/>
          <a:srcRect/>
          <a:stretch>
            <a:fillRect/>
          </a:stretch>
        </p:blipFill>
        <p:spPr bwMode="auto">
          <a:xfrm>
            <a:off x="1219200" y="3429000"/>
            <a:ext cx="2028825" cy="2333625"/>
          </a:xfrm>
          <a:prstGeom prst="rect">
            <a:avLst/>
          </a:prstGeom>
          <a:noFill/>
        </p:spPr>
      </p:pic>
      <p:pic>
        <p:nvPicPr>
          <p:cNvPr id="5" name="Picture 3" descr="C:\Documents and Settings\sunxm\Application Data\Tencent\Users\409337493\QQ\WinTemp\RichOle\NU)$1@6S)[OG[RTTQZUYMCL.jpg"/>
          <p:cNvPicPr>
            <a:picLocks noChangeAspect="1" noChangeArrowheads="1"/>
          </p:cNvPicPr>
          <p:nvPr/>
        </p:nvPicPr>
        <p:blipFill>
          <a:blip r:embed="rId3" cstate="print"/>
          <a:srcRect/>
          <a:stretch>
            <a:fillRect/>
          </a:stretch>
        </p:blipFill>
        <p:spPr bwMode="auto">
          <a:xfrm>
            <a:off x="5486400" y="2743200"/>
            <a:ext cx="1938339" cy="1524000"/>
          </a:xfrm>
          <a:prstGeom prst="rect">
            <a:avLst/>
          </a:prstGeom>
          <a:noFill/>
        </p:spPr>
      </p:pic>
      <p:pic>
        <p:nvPicPr>
          <p:cNvPr id="6" name="Picture 4" descr="C:\Documents and Settings\sunxm\Application Data\Tencent\Users\409337493\QQ\WinTemp\RichOle\X%MZ083}A@5O4Q8P@AIR9_0.jpg"/>
          <p:cNvPicPr>
            <a:picLocks noChangeAspect="1" noChangeArrowheads="1"/>
          </p:cNvPicPr>
          <p:nvPr/>
        </p:nvPicPr>
        <p:blipFill>
          <a:blip r:embed="rId4" cstate="print"/>
          <a:srcRect/>
          <a:stretch>
            <a:fillRect/>
          </a:stretch>
        </p:blipFill>
        <p:spPr bwMode="auto">
          <a:xfrm>
            <a:off x="5334000" y="4552950"/>
            <a:ext cx="2628896" cy="1314450"/>
          </a:xfrm>
          <a:prstGeom prst="rect">
            <a:avLst/>
          </a:prstGeom>
          <a:noFill/>
        </p:spPr>
      </p:pic>
      <p:cxnSp>
        <p:nvCxnSpPr>
          <p:cNvPr id="8" name="Straight Arrow Connector 7"/>
          <p:cNvCxnSpPr/>
          <p:nvPr/>
        </p:nvCxnSpPr>
        <p:spPr>
          <a:xfrm flipV="1">
            <a:off x="3276600" y="3352800"/>
            <a:ext cx="25908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endCxn id="6" idx="1"/>
          </p:cNvCxnSpPr>
          <p:nvPr/>
        </p:nvCxnSpPr>
        <p:spPr>
          <a:xfrm>
            <a:off x="3276600" y="4800600"/>
            <a:ext cx="2057400" cy="4095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Slide Number Placeholder 11"/>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285720" y="0"/>
          <a:ext cx="8286808" cy="4357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386" name="Picture 2" descr="http://www.warepin.com/wp-content/uploads/2009/11/computer-hardware-fundamentals.jpg"/>
          <p:cNvPicPr>
            <a:picLocks noChangeAspect="1" noChangeArrowheads="1"/>
          </p:cNvPicPr>
          <p:nvPr/>
        </p:nvPicPr>
        <p:blipFill>
          <a:blip r:embed="rId7" cstate="print"/>
          <a:srcRect/>
          <a:stretch>
            <a:fillRect/>
          </a:stretch>
        </p:blipFill>
        <p:spPr bwMode="auto">
          <a:xfrm>
            <a:off x="1142976" y="4357694"/>
            <a:ext cx="2217378" cy="1990713"/>
          </a:xfrm>
          <a:prstGeom prst="rect">
            <a:avLst/>
          </a:prstGeom>
          <a:noFill/>
        </p:spPr>
      </p:pic>
      <p:pic>
        <p:nvPicPr>
          <p:cNvPr id="16388" name="Picture 4" descr="http://www.icosky.com/icon/png/Hardware/Vista%20Hardware%20Devices/Portable%20Computer.png"/>
          <p:cNvPicPr>
            <a:picLocks noChangeAspect="1" noChangeArrowheads="1"/>
          </p:cNvPicPr>
          <p:nvPr/>
        </p:nvPicPr>
        <p:blipFill>
          <a:blip r:embed="rId8" cstate="print"/>
          <a:srcRect/>
          <a:stretch>
            <a:fillRect/>
          </a:stretch>
        </p:blipFill>
        <p:spPr bwMode="auto">
          <a:xfrm>
            <a:off x="5572132" y="4143380"/>
            <a:ext cx="2438400" cy="2438400"/>
          </a:xfrm>
          <a:prstGeom prst="rect">
            <a:avLst/>
          </a:prstGeom>
          <a:noFill/>
        </p:spPr>
      </p:pic>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643043" y="357166"/>
            <a:ext cx="5643602" cy="1937075"/>
            <a:chOff x="5167492" y="4429132"/>
            <a:chExt cx="3976521" cy="1937075"/>
          </a:xfrm>
          <a:scene3d>
            <a:camera prst="orthographicFront"/>
            <a:lightRig rig="threePt" dir="t">
              <a:rot lat="0" lon="0" rev="7500000"/>
            </a:lightRig>
          </a:scene3d>
        </p:grpSpPr>
        <p:sp>
          <p:nvSpPr>
            <p:cNvPr id="8" name="矩形 7"/>
            <p:cNvSpPr/>
            <p:nvPr/>
          </p:nvSpPr>
          <p:spPr>
            <a:xfrm>
              <a:off x="5167492" y="4429132"/>
              <a:ext cx="3976521" cy="1865637"/>
            </a:xfrm>
            <a:prstGeom prst="rect">
              <a:avLst/>
            </a:prstGeom>
            <a:sp3d z="-152400" extrusionH="63500" prstMaterial="dkEdge">
              <a:bevelT w="144450" h="36350" prst="relaxedInset"/>
              <a:contourClr>
                <a:schemeClr val="bg1"/>
              </a:contourClr>
            </a:sp3d>
          </p:spPr>
          <p:style>
            <a:lnRef idx="1">
              <a:schemeClr val="accent5">
                <a:tint val="40000"/>
                <a:alpha val="90000"/>
                <a:hueOff val="-10740482"/>
                <a:satOff val="48253"/>
                <a:lumOff val="3317"/>
                <a:alphaOff val="0"/>
              </a:schemeClr>
            </a:lnRef>
            <a:fillRef idx="1">
              <a:schemeClr val="accent5">
                <a:tint val="40000"/>
                <a:alpha val="90000"/>
                <a:hueOff val="-10740482"/>
                <a:satOff val="48253"/>
                <a:lumOff val="3317"/>
                <a:alphaOff val="0"/>
              </a:schemeClr>
            </a:fillRef>
            <a:effectRef idx="2">
              <a:schemeClr val="accent5">
                <a:tint val="40000"/>
                <a:alpha val="90000"/>
                <a:hueOff val="-10740482"/>
                <a:satOff val="48253"/>
                <a:lumOff val="3317"/>
                <a:alphaOff val="0"/>
              </a:schemeClr>
            </a:effectRef>
            <a:fontRef idx="minor">
              <a:schemeClr val="dk1">
                <a:hueOff val="0"/>
                <a:satOff val="0"/>
                <a:lumOff val="0"/>
                <a:alphaOff val="0"/>
              </a:schemeClr>
            </a:fontRef>
          </p:style>
        </p:sp>
        <p:sp>
          <p:nvSpPr>
            <p:cNvPr id="9" name="矩形 8"/>
            <p:cNvSpPr/>
            <p:nvPr/>
          </p:nvSpPr>
          <p:spPr>
            <a:xfrm>
              <a:off x="5721184" y="4500570"/>
              <a:ext cx="3340277" cy="1865637"/>
            </a:xfrm>
            <a:prstGeom prst="rect">
              <a:avLst/>
            </a:prstGeom>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en-US" sz="2800" kern="1200" dirty="0" smtClean="0">
                  <a:latin typeface="Comic Sans MS" pitchFamily="66" charset="0"/>
                </a:rPr>
                <a:t>When major competitors offer better-quality products at comparable prices.</a:t>
              </a:r>
              <a:endParaRPr lang="zh-CN" altLang="en-US" sz="2800" kern="1200" dirty="0">
                <a:latin typeface="Comic Sans MS" pitchFamily="66" charset="0"/>
              </a:endParaRPr>
            </a:p>
          </p:txBody>
        </p:sp>
      </p:grpSp>
      <p:grpSp>
        <p:nvGrpSpPr>
          <p:cNvPr id="3" name="组合 4"/>
          <p:cNvGrpSpPr/>
          <p:nvPr/>
        </p:nvGrpSpPr>
        <p:grpSpPr>
          <a:xfrm>
            <a:off x="642910" y="0"/>
            <a:ext cx="1600646" cy="1600646"/>
            <a:chOff x="4286239" y="3786191"/>
            <a:chExt cx="1600646" cy="1600646"/>
          </a:xfrm>
          <a:scene3d>
            <a:camera prst="orthographicFront"/>
            <a:lightRig rig="threePt" dir="t">
              <a:rot lat="0" lon="0" rev="7500000"/>
            </a:lightRig>
          </a:scene3d>
        </p:grpSpPr>
        <p:sp>
          <p:nvSpPr>
            <p:cNvPr id="6" name="椭圆 5"/>
            <p:cNvSpPr/>
            <p:nvPr/>
          </p:nvSpPr>
          <p:spPr>
            <a:xfrm>
              <a:off x="4286239" y="3786191"/>
              <a:ext cx="1600646" cy="1600646"/>
            </a:xfrm>
            <a:prstGeom prst="ellipse">
              <a:avLst/>
            </a:prstGeom>
            <a:sp3d prstMaterial="plastic">
              <a:bevelT w="127000" h="25400" prst="relaxedInset"/>
            </a:sp3d>
          </p:spPr>
          <p:style>
            <a:lnRef idx="0">
              <a:schemeClr val="lt1">
                <a:hueOff val="0"/>
                <a:satOff val="0"/>
                <a:lumOff val="0"/>
                <a:alphaOff val="0"/>
              </a:schemeClr>
            </a:lnRef>
            <a:fillRef idx="3">
              <a:schemeClr val="accent5">
                <a:hueOff val="-9933876"/>
                <a:satOff val="39811"/>
                <a:lumOff val="8628"/>
                <a:alphaOff val="0"/>
              </a:schemeClr>
            </a:fillRef>
            <a:effectRef idx="2">
              <a:schemeClr val="accent5">
                <a:hueOff val="-9933876"/>
                <a:satOff val="39811"/>
                <a:lumOff val="8628"/>
                <a:alphaOff val="0"/>
              </a:schemeClr>
            </a:effectRef>
            <a:fontRef idx="minor">
              <a:schemeClr val="lt1"/>
            </a:fontRef>
          </p:style>
        </p:sp>
        <p:sp>
          <p:nvSpPr>
            <p:cNvPr id="7" name="椭圆 6"/>
            <p:cNvSpPr/>
            <p:nvPr/>
          </p:nvSpPr>
          <p:spPr>
            <a:xfrm>
              <a:off x="4520648" y="4020600"/>
              <a:ext cx="1131828" cy="113182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en-US" altLang="zh-CN" sz="6500" kern="1200" dirty="0" smtClean="0"/>
                <a:t>c.</a:t>
              </a:r>
              <a:endParaRPr lang="zh-CN" altLang="en-US" sz="6500" kern="1200" dirty="0"/>
            </a:p>
          </p:txBody>
        </p:sp>
      </p:grpSp>
      <p:pic>
        <p:nvPicPr>
          <p:cNvPr id="10" name="Picture 6" descr="http://gooker.com/wp-content/uploads/C-IPAD-01.jpg"/>
          <p:cNvPicPr>
            <a:picLocks noChangeAspect="1" noChangeArrowheads="1"/>
          </p:cNvPicPr>
          <p:nvPr/>
        </p:nvPicPr>
        <p:blipFill>
          <a:blip r:embed="rId2" cstate="print"/>
          <a:srcRect/>
          <a:stretch>
            <a:fillRect/>
          </a:stretch>
        </p:blipFill>
        <p:spPr bwMode="auto">
          <a:xfrm>
            <a:off x="0" y="2714620"/>
            <a:ext cx="2928958" cy="2928958"/>
          </a:xfrm>
          <a:prstGeom prst="rect">
            <a:avLst/>
          </a:prstGeom>
          <a:ln>
            <a:noFill/>
          </a:ln>
          <a:effectLst>
            <a:softEdge rad="112500"/>
          </a:effectLst>
        </p:spPr>
      </p:pic>
      <p:pic>
        <p:nvPicPr>
          <p:cNvPr id="11" name="Picture 7" descr="C:\Documents and Settings\sunxm\Application Data\Tencent\Users\409337493\QQ\WinTemp\RichOle\D2@V4NQJV(6Z2P_`ETGG6ZM.jpg"/>
          <p:cNvPicPr>
            <a:picLocks noChangeAspect="1" noChangeArrowheads="1"/>
          </p:cNvPicPr>
          <p:nvPr/>
        </p:nvPicPr>
        <p:blipFill>
          <a:blip r:embed="rId3" cstate="print"/>
          <a:srcRect/>
          <a:stretch>
            <a:fillRect/>
          </a:stretch>
        </p:blipFill>
        <p:spPr bwMode="auto">
          <a:xfrm>
            <a:off x="3643306" y="2428868"/>
            <a:ext cx="1590670" cy="2445162"/>
          </a:xfrm>
          <a:prstGeom prst="rect">
            <a:avLst/>
          </a:prstGeom>
          <a:noFill/>
        </p:spPr>
      </p:pic>
      <p:pic>
        <p:nvPicPr>
          <p:cNvPr id="17410" name="Picture 2" descr="http://yunphotos.com/wp-content/uploads/2011/02/20110306213607110303_ipad2_02.jpg"/>
          <p:cNvPicPr>
            <a:picLocks noChangeAspect="1" noChangeArrowheads="1"/>
          </p:cNvPicPr>
          <p:nvPr/>
        </p:nvPicPr>
        <p:blipFill>
          <a:blip r:embed="rId4" cstate="print"/>
          <a:srcRect/>
          <a:stretch>
            <a:fillRect/>
          </a:stretch>
        </p:blipFill>
        <p:spPr bwMode="auto">
          <a:xfrm>
            <a:off x="5611067" y="2786058"/>
            <a:ext cx="3532933" cy="2357430"/>
          </a:xfrm>
          <a:prstGeom prst="rect">
            <a:avLst/>
          </a:prstGeom>
          <a:noFill/>
        </p:spPr>
      </p:pic>
      <p:pic>
        <p:nvPicPr>
          <p:cNvPr id="17412" name="Picture 4" descr="http://netbook.cfan.com.cn/upload/h000/h54/img201009211749350.jpg"/>
          <p:cNvPicPr>
            <a:picLocks noChangeAspect="1" noChangeArrowheads="1"/>
          </p:cNvPicPr>
          <p:nvPr/>
        </p:nvPicPr>
        <p:blipFill>
          <a:blip r:embed="rId5" cstate="print"/>
          <a:srcRect/>
          <a:stretch>
            <a:fillRect/>
          </a:stretch>
        </p:blipFill>
        <p:spPr bwMode="auto">
          <a:xfrm>
            <a:off x="2571736" y="5072074"/>
            <a:ext cx="3857652" cy="1785926"/>
          </a:xfrm>
          <a:prstGeom prst="rect">
            <a:avLst/>
          </a:prstGeom>
          <a:noFill/>
        </p:spPr>
      </p:pic>
      <p:sp>
        <p:nvSpPr>
          <p:cNvPr id="12" name="Slide Number Placeholder 11"/>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wipe(down)">
                                      <p:cBhvr>
                                        <p:cTn id="7" dur="500"/>
                                        <p:tgtEl>
                                          <p:spTgt spid="17412"/>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410"/>
                                        </p:tgtEl>
                                        <p:attrNameLst>
                                          <p:attrName>style.visibility</p:attrName>
                                        </p:attrNameLst>
                                      </p:cBhvr>
                                      <p:to>
                                        <p:strVal val="visible"/>
                                      </p:to>
                                    </p:set>
                                    <p:animEffect transition="in" filter="fade">
                                      <p:cBhvr>
                                        <p:cTn id="15" dur="2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00034" y="642918"/>
            <a:ext cx="8229600" cy="5857916"/>
          </a:xfrm>
        </p:spPr>
        <p:txBody>
          <a:bodyPr/>
          <a:lstStyle/>
          <a:p>
            <a:pPr lvl="0" algn="just">
              <a:buNone/>
            </a:pPr>
            <a:r>
              <a:rPr lang="en-US" dirty="0" smtClean="0">
                <a:solidFill>
                  <a:schemeClr val="bg2">
                    <a:lumMod val="25000"/>
                  </a:schemeClr>
                </a:solidFill>
                <a:latin typeface="Comic Sans MS" pitchFamily="66" charset="0"/>
              </a:rPr>
              <a:t>d</a:t>
            </a:r>
            <a:r>
              <a:rPr lang="en-US" sz="2800" dirty="0" smtClean="0">
                <a:solidFill>
                  <a:schemeClr val="bg2">
                    <a:lumMod val="25000"/>
                  </a:schemeClr>
                </a:solidFill>
              </a:rPr>
              <a:t>.</a:t>
            </a:r>
            <a:r>
              <a:rPr lang="en-US" sz="2800" dirty="0" smtClean="0">
                <a:solidFill>
                  <a:schemeClr val="bg2">
                    <a:lumMod val="25000"/>
                  </a:schemeClr>
                </a:solidFill>
                <a:latin typeface="Comic Sans MS" pitchFamily="66" charset="0"/>
              </a:rPr>
              <a:t>When </a:t>
            </a:r>
            <a:r>
              <a:rPr lang="en-US" sz="2800" dirty="0">
                <a:solidFill>
                  <a:schemeClr val="bg2">
                    <a:lumMod val="25000"/>
                  </a:schemeClr>
                </a:solidFill>
                <a:latin typeface="Comic Sans MS" pitchFamily="66" charset="0"/>
              </a:rPr>
              <a:t>an organization competes in a high-growth industry.</a:t>
            </a:r>
            <a:endParaRPr lang="zh-CN" altLang="en-US" sz="2800" dirty="0">
              <a:solidFill>
                <a:schemeClr val="bg2">
                  <a:lumMod val="25000"/>
                </a:schemeClr>
              </a:solidFill>
              <a:latin typeface="Comic Sans MS" pitchFamily="66" charset="0"/>
            </a:endParaRPr>
          </a:p>
          <a:p>
            <a:pPr lvl="0">
              <a:buNone/>
            </a:pPr>
            <a:endParaRPr lang="en-US" sz="2800" dirty="0" smtClean="0">
              <a:latin typeface="Comic Sans MS" pitchFamily="66" charset="0"/>
            </a:endParaRPr>
          </a:p>
          <a:p>
            <a:pPr lvl="0">
              <a:buNone/>
            </a:pPr>
            <a:endParaRPr lang="en-US" dirty="0"/>
          </a:p>
          <a:p>
            <a:pPr lvl="0">
              <a:buNone/>
            </a:pPr>
            <a:endParaRPr lang="en-US" dirty="0" smtClean="0"/>
          </a:p>
          <a:p>
            <a:pPr lvl="0">
              <a:buNone/>
            </a:pPr>
            <a:endParaRPr lang="en-US" dirty="0" smtClean="0"/>
          </a:p>
          <a:p>
            <a:pPr lvl="0">
              <a:buNone/>
            </a:pPr>
            <a:endParaRPr lang="en-US" dirty="0"/>
          </a:p>
          <a:p>
            <a:pPr lvl="0">
              <a:buNone/>
            </a:pPr>
            <a:r>
              <a:rPr lang="en-US" sz="2800" dirty="0" smtClean="0">
                <a:solidFill>
                  <a:schemeClr val="bg2">
                    <a:lumMod val="25000"/>
                  </a:schemeClr>
                </a:solidFill>
                <a:latin typeface="Comic Sans MS" pitchFamily="66" charset="0"/>
              </a:rPr>
              <a:t>e. When </a:t>
            </a:r>
            <a:r>
              <a:rPr lang="en-US" sz="2800" dirty="0">
                <a:solidFill>
                  <a:schemeClr val="bg2">
                    <a:lumMod val="25000"/>
                  </a:schemeClr>
                </a:solidFill>
                <a:latin typeface="Comic Sans MS" pitchFamily="66" charset="0"/>
              </a:rPr>
              <a:t>an organization has especially strong research and development capabilities.</a:t>
            </a:r>
            <a:endParaRPr lang="zh-CN" altLang="en-US" sz="2800" dirty="0">
              <a:solidFill>
                <a:schemeClr val="bg2">
                  <a:lumMod val="25000"/>
                </a:schemeClr>
              </a:solidFill>
              <a:latin typeface="Comic Sans MS" pitchFamily="66" charset="0"/>
            </a:endParaRPr>
          </a:p>
          <a:p>
            <a:endParaRPr lang="zh-CN" altLang="en-US" sz="2800" dirty="0">
              <a:latin typeface="Comic Sans MS" pitchFamily="66" charset="0"/>
            </a:endParaRPr>
          </a:p>
        </p:txBody>
      </p:sp>
      <p:pic>
        <p:nvPicPr>
          <p:cNvPr id="18434" name="Picture 2" descr="http://image.cn.made-in-china.com/2f0j01PvMTpUqhqtgC/GSM%E5%8D%95%E5%B1%8F%E5%A4%A7%E5%93%A5%E5%A4%A7%EF%BC%88JR-6011(G)%EF%BC%89.jpg"/>
          <p:cNvPicPr>
            <a:picLocks noChangeAspect="1" noChangeArrowheads="1"/>
          </p:cNvPicPr>
          <p:nvPr/>
        </p:nvPicPr>
        <p:blipFill>
          <a:blip r:embed="rId2" cstate="print"/>
          <a:srcRect/>
          <a:stretch>
            <a:fillRect/>
          </a:stretch>
        </p:blipFill>
        <p:spPr bwMode="auto">
          <a:xfrm>
            <a:off x="357158" y="2143116"/>
            <a:ext cx="2472648" cy="1857388"/>
          </a:xfrm>
          <a:prstGeom prst="rect">
            <a:avLst/>
          </a:prstGeom>
          <a:noFill/>
        </p:spPr>
      </p:pic>
      <p:pic>
        <p:nvPicPr>
          <p:cNvPr id="18436" name="Picture 4" descr="http://www.icosky.com/icon/png/System/Refresh%20Cl/Hardware%20Mobile%20Phone.png"/>
          <p:cNvPicPr>
            <a:picLocks noChangeAspect="1" noChangeArrowheads="1"/>
          </p:cNvPicPr>
          <p:nvPr/>
        </p:nvPicPr>
        <p:blipFill>
          <a:blip r:embed="rId3" cstate="print"/>
          <a:srcRect/>
          <a:stretch>
            <a:fillRect/>
          </a:stretch>
        </p:blipFill>
        <p:spPr bwMode="auto">
          <a:xfrm>
            <a:off x="3143240" y="2071678"/>
            <a:ext cx="1866896" cy="1866896"/>
          </a:xfrm>
          <a:prstGeom prst="rect">
            <a:avLst/>
          </a:prstGeom>
          <a:noFill/>
        </p:spPr>
      </p:pic>
      <p:pic>
        <p:nvPicPr>
          <p:cNvPr id="18438" name="Picture 6" descr="http://www.realbollywood.com/news/up_images/mobile-phone3945.gif"/>
          <p:cNvPicPr>
            <a:picLocks noChangeAspect="1" noChangeArrowheads="1"/>
          </p:cNvPicPr>
          <p:nvPr/>
        </p:nvPicPr>
        <p:blipFill>
          <a:blip r:embed="rId4" cstate="print"/>
          <a:srcRect/>
          <a:stretch>
            <a:fillRect/>
          </a:stretch>
        </p:blipFill>
        <p:spPr bwMode="auto">
          <a:xfrm>
            <a:off x="5072066" y="2071678"/>
            <a:ext cx="1928801" cy="1928801"/>
          </a:xfrm>
          <a:prstGeom prst="rect">
            <a:avLst/>
          </a:prstGeom>
          <a:noFill/>
        </p:spPr>
      </p:pic>
      <p:pic>
        <p:nvPicPr>
          <p:cNvPr id="18439" name="Picture 7" descr="C:\Documents and Settings\sunxm\Application Data\Tencent\Users\409337493\QQ\WinTemp\RichOle\$0Y60J@O@WL25{UYDM8ZT98.jpg"/>
          <p:cNvPicPr>
            <a:picLocks noChangeAspect="1" noChangeArrowheads="1"/>
          </p:cNvPicPr>
          <p:nvPr/>
        </p:nvPicPr>
        <p:blipFill>
          <a:blip r:embed="rId5" cstate="print"/>
          <a:srcRect/>
          <a:stretch>
            <a:fillRect/>
          </a:stretch>
        </p:blipFill>
        <p:spPr bwMode="auto">
          <a:xfrm>
            <a:off x="7143768" y="1928802"/>
            <a:ext cx="1423983" cy="2305043"/>
          </a:xfrm>
          <a:prstGeom prst="rect">
            <a:avLst/>
          </a:prstGeom>
          <a:noFill/>
        </p:spPr>
      </p:pic>
      <p:sp>
        <p:nvSpPr>
          <p:cNvPr id="7" name="Slide Number Placeholder 6"/>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pic>
        <p:nvPicPr>
          <p:cNvPr id="4" name="图片 6" descr="img006.gif"/>
          <p:cNvPicPr>
            <a:picLocks noGrp="1" noChangeAspect="1"/>
          </p:cNvPicPr>
          <p:nvPr>
            <p:ph idx="1"/>
          </p:nvPr>
        </p:nvPicPr>
        <p:blipFill>
          <a:blip r:embed="rId2" cstate="print"/>
          <a:stretch>
            <a:fillRect/>
          </a:stretch>
        </p:blipFill>
        <p:spPr>
          <a:xfrm>
            <a:off x="762000" y="1720056"/>
            <a:ext cx="7467600" cy="4286250"/>
          </a:xfrm>
          <a:prstGeom prst="rect">
            <a:avLst/>
          </a:prstGeom>
        </p:spPr>
      </p:pic>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normAutofit/>
          </a:bodyPr>
          <a:lstStyle/>
          <a:p>
            <a:pPr algn="just"/>
            <a:r>
              <a:rPr lang="en-US" sz="2800" dirty="0" smtClean="0">
                <a:latin typeface="+mj-lt"/>
              </a:rPr>
              <a:t>Diversification Strategy is the development of new products in the new market. </a:t>
            </a:r>
          </a:p>
          <a:p>
            <a:pPr lvl="1" algn="just"/>
            <a:r>
              <a:rPr lang="en-US" sz="2400" dirty="0" smtClean="0">
                <a:latin typeface="+mj-lt"/>
              </a:rPr>
              <a:t>Diversification strategy is adopted by the company if the current market is saturated due to which revenues and profits are lower. </a:t>
            </a:r>
          </a:p>
          <a:p>
            <a:pPr lvl="1" algn="just"/>
            <a:r>
              <a:rPr lang="en-US" sz="2400" dirty="0" smtClean="0">
                <a:latin typeface="+mj-lt"/>
              </a:rPr>
              <a:t>At the corporate level, it is generally and its also very interesting entering a promising business outside of the scope of the existing business unit</a:t>
            </a:r>
            <a:endParaRPr lang="en-US" sz="2400" dirty="0">
              <a:latin typeface="+mj-l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880</Words>
  <Application>Microsoft Office PowerPoint</Application>
  <PresentationFormat>On-screen Show (4:3)</PresentationFormat>
  <Paragraphs>124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Business Strategy and Policy</vt:lpstr>
      <vt:lpstr>Recap</vt:lpstr>
      <vt:lpstr>Recap</vt:lpstr>
      <vt:lpstr>Today’s Lecture</vt:lpstr>
      <vt:lpstr>Intensive Strategies</vt:lpstr>
      <vt:lpstr>INTENSIVE STRATEGIES </vt:lpstr>
      <vt:lpstr>Market Penetration Strategies</vt:lpstr>
      <vt:lpstr>Market Penetration Strategies</vt:lpstr>
      <vt:lpstr>Market Penetration Strategies</vt:lpstr>
      <vt:lpstr>Market Penetration Strategies</vt:lpstr>
      <vt:lpstr>Guidelines for Market Penetration</vt:lpstr>
      <vt:lpstr>Market Development </vt:lpstr>
      <vt:lpstr>Market Development </vt:lpstr>
      <vt:lpstr>Guidelines for Market Development</vt:lpstr>
      <vt:lpstr>Product development</vt:lpstr>
      <vt:lpstr>Guidelines for Product Development</vt:lpstr>
      <vt:lpstr>Slide 17</vt:lpstr>
      <vt:lpstr>Slide 18</vt:lpstr>
      <vt:lpstr>Slide 19</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dc:title>
  <dc:creator>U</dc:creator>
  <cp:lastModifiedBy>Administrator</cp:lastModifiedBy>
  <cp:revision>75</cp:revision>
  <dcterms:created xsi:type="dcterms:W3CDTF">2006-08-16T00:00:00Z</dcterms:created>
  <dcterms:modified xsi:type="dcterms:W3CDTF">2013-10-15T07:51:56Z</dcterms:modified>
</cp:coreProperties>
</file>