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6" d="100"/>
          <a:sy n="66" d="100"/>
        </p:scale>
        <p:origin x="-145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84A234-6960-47EC-A615-5A000A0494C5}" type="datetimeFigureOut">
              <a:rPr lang="en-US" smtClean="0"/>
              <a:pPr/>
              <a:t>14-Oct-13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9706AB-5245-4372-98D0-D5C05743C29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0AE1E4-6852-4ABF-88D5-A00CBE14B250}" type="slidenum">
              <a:rPr lang="en-US"/>
              <a:pPr/>
              <a:t>13</a:t>
            </a:fld>
            <a:endParaRPr lang="en-US"/>
          </a:p>
        </p:txBody>
      </p:sp>
      <p:sp>
        <p:nvSpPr>
          <p:cNvPr id="20482" name="Rectangle 2"/>
          <p:cNvSpPr>
            <a:spLocks noGrp="1" noRot="1" noChangeAspect="1" noChangeArrowheads="1" noTextEdit="1"/>
          </p:cNvSpPr>
          <p:nvPr>
            <p:ph type="sldImg"/>
          </p:nvPr>
        </p:nvSpPr>
        <p:spPr>
          <a:xfrm>
            <a:off x="1152525" y="692150"/>
            <a:ext cx="4554538" cy="3416300"/>
          </a:xfrm>
          <a:ln w="12700" cap="flat">
            <a:solidFill>
              <a:schemeClr val="tx1"/>
            </a:solidFill>
          </a:ln>
        </p:spPr>
      </p:sp>
      <p:sp>
        <p:nvSpPr>
          <p:cNvPr id="20483"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2D9686-C752-4DD0-93B8-EB30580C2E43}" type="slidenum">
              <a:rPr lang="en-US"/>
              <a:pPr/>
              <a:t>15</a:t>
            </a:fld>
            <a:endParaRPr lang="en-US"/>
          </a:p>
        </p:txBody>
      </p:sp>
      <p:sp>
        <p:nvSpPr>
          <p:cNvPr id="26626" name="Rectangle 2"/>
          <p:cNvSpPr>
            <a:spLocks noGrp="1" noRot="1" noChangeAspect="1" noChangeArrowheads="1" noTextEdit="1"/>
          </p:cNvSpPr>
          <p:nvPr>
            <p:ph type="sldImg"/>
          </p:nvPr>
        </p:nvSpPr>
        <p:spPr>
          <a:xfrm>
            <a:off x="1152525" y="692150"/>
            <a:ext cx="4554538" cy="3416300"/>
          </a:xfrm>
          <a:ln w="12700" cap="flat">
            <a:solidFill>
              <a:schemeClr val="tx1"/>
            </a:solidFill>
          </a:ln>
        </p:spPr>
      </p:sp>
      <p:sp>
        <p:nvSpPr>
          <p:cNvPr id="26627"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932846-F042-4AFF-BF08-5311E88DB697}" type="slidenum">
              <a:rPr lang="en-US"/>
              <a:pPr/>
              <a:t>17</a:t>
            </a:fld>
            <a:endParaRPr lang="en-US"/>
          </a:p>
        </p:txBody>
      </p:sp>
      <p:sp>
        <p:nvSpPr>
          <p:cNvPr id="28674" name="Rectangle 2"/>
          <p:cNvSpPr>
            <a:spLocks noGrp="1" noRot="1" noChangeAspect="1" noChangeArrowheads="1" noTextEdit="1"/>
          </p:cNvSpPr>
          <p:nvPr>
            <p:ph type="sldImg"/>
          </p:nvPr>
        </p:nvSpPr>
        <p:spPr>
          <a:xfrm>
            <a:off x="1152525" y="692150"/>
            <a:ext cx="4554538" cy="3416300"/>
          </a:xfrm>
          <a:ln w="12700" cap="flat">
            <a:solidFill>
              <a:schemeClr val="tx1"/>
            </a:solidFill>
          </a:ln>
        </p:spPr>
      </p:sp>
      <p:sp>
        <p:nvSpPr>
          <p:cNvPr id="28675"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956ECE-7C5D-4FF8-B3E5-402214EF659D}" type="slidenum">
              <a:rPr lang="en-US"/>
              <a:pPr/>
              <a:t>18</a:t>
            </a:fld>
            <a:endParaRPr lang="en-US"/>
          </a:p>
        </p:txBody>
      </p:sp>
      <p:sp>
        <p:nvSpPr>
          <p:cNvPr id="30722" name="Rectangle 2"/>
          <p:cNvSpPr>
            <a:spLocks noGrp="1" noRot="1" noChangeAspect="1" noChangeArrowheads="1" noTextEdit="1"/>
          </p:cNvSpPr>
          <p:nvPr>
            <p:ph type="sldImg"/>
          </p:nvPr>
        </p:nvSpPr>
        <p:spPr>
          <a:xfrm>
            <a:off x="1152525" y="692150"/>
            <a:ext cx="4554538" cy="3416300"/>
          </a:xfrm>
          <a:ln w="12700" cap="flat">
            <a:solidFill>
              <a:schemeClr val="tx1"/>
            </a:solidFill>
          </a:ln>
        </p:spPr>
      </p:sp>
      <p:sp>
        <p:nvSpPr>
          <p:cNvPr id="30723"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F0F943-4C74-4DA7-A628-70155C5D8736}" type="datetime1">
              <a:rPr lang="en-US" smtClean="0"/>
              <a:pPr/>
              <a:t>14-Oct-13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CE79C0-AB6A-4955-86E8-16EE7EF204FA}" type="datetime1">
              <a:rPr lang="en-US" smtClean="0"/>
              <a:pPr/>
              <a:t>14-Oct-13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D7DF3F-F95D-4291-8EDF-2A21CA7CB3B3}" type="datetime1">
              <a:rPr lang="en-US" smtClean="0"/>
              <a:pPr/>
              <a:t>14-Oct-13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90F99A-F541-4385-9DA2-0FC960D4CD7B}" type="datetime1">
              <a:rPr lang="en-US" smtClean="0"/>
              <a:pPr/>
              <a:t>14-Oct-13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C10A2B-F222-489D-BD78-49978BDEC312}" type="datetime1">
              <a:rPr lang="en-US" smtClean="0"/>
              <a:pPr/>
              <a:t>14-Oct-13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0133744-3B61-4F55-8746-887C84E7265B}" type="datetime1">
              <a:rPr lang="en-US" smtClean="0"/>
              <a:pPr/>
              <a:t>14-Oct-13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7A8834-6AFB-4C1A-B7CA-35E64879028C}" type="datetime1">
              <a:rPr lang="en-US" smtClean="0"/>
              <a:pPr/>
              <a:t>14-Oct-13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A62FDD-505B-4918-8434-9D62B78131E3}" type="datetime1">
              <a:rPr lang="en-US" smtClean="0"/>
              <a:pPr/>
              <a:t>14-Oct-13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DF399B-FA51-4675-B69F-CD24608AACCE}" type="datetime1">
              <a:rPr lang="en-US" smtClean="0"/>
              <a:pPr/>
              <a:t>14-Oct-13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659A4F-EAE2-4592-B667-DB9ED4823EDE}" type="datetime1">
              <a:rPr lang="en-US" smtClean="0"/>
              <a:pPr/>
              <a:t>14-Oct-13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6A8310-484E-404D-8C7E-8603D6125207}" type="datetime1">
              <a:rPr lang="en-US" smtClean="0"/>
              <a:pPr/>
              <a:t>14-Oct-13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5613" y="1598613"/>
            <a:ext cx="4037012" cy="4533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5025" y="1598613"/>
            <a:ext cx="4037013" cy="219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5025" y="3941763"/>
            <a:ext cx="4037013" cy="219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a:xfrm>
            <a:off x="2590800" y="6172200"/>
            <a:ext cx="4267200" cy="476250"/>
          </a:xfrm>
        </p:spPr>
        <p:txBody>
          <a:bodyPr/>
          <a:lstStyle>
            <a:lvl1pPr>
              <a:defRPr/>
            </a:lvl1pPr>
          </a:lstStyle>
          <a:p>
            <a:endParaRPr lang="en-US"/>
          </a:p>
        </p:txBody>
      </p:sp>
      <p:sp>
        <p:nvSpPr>
          <p:cNvPr id="7" name="Slide Number Placeholder 6"/>
          <p:cNvSpPr>
            <a:spLocks noGrp="1"/>
          </p:cNvSpPr>
          <p:nvPr>
            <p:ph type="sldNum" sz="quarter" idx="11"/>
          </p:nvPr>
        </p:nvSpPr>
        <p:spPr>
          <a:xfrm>
            <a:off x="6781800" y="6172200"/>
            <a:ext cx="1828800" cy="476250"/>
          </a:xfrm>
        </p:spPr>
        <p:txBody>
          <a:bodyPr/>
          <a:lstStyle>
            <a:lvl1pPr>
              <a:defRPr/>
            </a:lvl1pPr>
          </a:lstStyle>
          <a:p>
            <a:r>
              <a:rPr lang="en-US"/>
              <a:t>Ch 5 -</a:t>
            </a:r>
            <a:fld id="{E07DB085-ED76-44B4-832F-596EB5E676B7}"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6C477B-7D7B-408D-A1A8-3EF45F8EF331}" type="datetime1">
              <a:rPr lang="en-US" smtClean="0"/>
              <a:pPr/>
              <a:t>14-Oct-13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1.xml"/><Relationship Id="rId7"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embeddings/oleObject3.bin"/><Relationship Id="rId11" Type="http://schemas.openxmlformats.org/officeDocument/2006/relationships/oleObject" Target="../embeddings/oleObject8.bin"/><Relationship Id="rId5" Type="http://schemas.openxmlformats.org/officeDocument/2006/relationships/oleObject" Target="../embeddings/oleObject2.bin"/><Relationship Id="rId10" Type="http://schemas.openxmlformats.org/officeDocument/2006/relationships/oleObject" Target="../embeddings/oleObject7.bin"/><Relationship Id="rId4" Type="http://schemas.openxmlformats.org/officeDocument/2006/relationships/oleObject" Target="../embeddings/oleObject1.bin"/><Relationship Id="rId9"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Strategy and Policy</a:t>
            </a:r>
            <a:endParaRPr lang="en-US" b="1" dirty="0"/>
          </a:p>
        </p:txBody>
      </p:sp>
      <p:sp>
        <p:nvSpPr>
          <p:cNvPr id="3" name="Subtitle 2"/>
          <p:cNvSpPr>
            <a:spLocks noGrp="1"/>
          </p:cNvSpPr>
          <p:nvPr>
            <p:ph type="subTitle" idx="1"/>
          </p:nvPr>
        </p:nvSpPr>
        <p:spPr>
          <a:xfrm>
            <a:off x="1371600" y="3886200"/>
            <a:ext cx="6781800" cy="1752600"/>
          </a:xfrm>
        </p:spPr>
        <p:txBody>
          <a:bodyPr>
            <a:normAutofit/>
          </a:bodyPr>
          <a:lstStyle/>
          <a:p>
            <a:pPr algn="r"/>
            <a:r>
              <a:rPr lang="en-US" sz="4400" b="1" dirty="0" smtClean="0">
                <a:solidFill>
                  <a:schemeClr val="tx1"/>
                </a:solidFill>
                <a:latin typeface="+mj-lt"/>
                <a:ea typeface="+mj-ea"/>
                <a:cs typeface="+mj-cs"/>
              </a:rPr>
              <a:t>Lecture 20</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r>
              <a:rPr lang="en-US" altLang="ko-KR" sz="2800" b="1" dirty="0" smtClean="0">
                <a:ea typeface="Gulim" pitchFamily="34" charset="-127"/>
              </a:rPr>
              <a:t>THE INTERNAL FACTOR EVALUATION (IFE) MATRIX</a:t>
            </a:r>
          </a:p>
          <a:p>
            <a:r>
              <a:rPr lang="en-US" b="1" dirty="0" smtClean="0"/>
              <a:t>The Nature of Long-Term Objectives</a:t>
            </a:r>
          </a:p>
          <a:p>
            <a:r>
              <a:rPr lang="en-US" b="1" dirty="0" smtClean="0"/>
              <a:t>Financial versus Strategic Objectives</a:t>
            </a:r>
          </a:p>
          <a:p>
            <a:r>
              <a:rPr lang="en-US" b="1" dirty="0" smtClean="0"/>
              <a:t>Not Managing by Objectives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b="1" dirty="0" smtClean="0"/>
              <a:t>The Balanced Scorecard</a:t>
            </a:r>
          </a:p>
          <a:p>
            <a:r>
              <a:rPr lang="en-US" b="1" dirty="0" smtClean="0"/>
              <a:t>Levels of Strategies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The Balanced Scorecard</a:t>
            </a:r>
          </a:p>
        </p:txBody>
      </p:sp>
      <p:sp>
        <p:nvSpPr>
          <p:cNvPr id="3" name="Text Placeholder 2"/>
          <p:cNvSpPr>
            <a:spLocks noGrp="1"/>
          </p:cNvSpPr>
          <p:nvPr>
            <p:ph type="body" sz="half" idx="1"/>
          </p:nvPr>
        </p:nvSpPr>
        <p:spPr>
          <a:xfrm>
            <a:off x="455612" y="1598613"/>
            <a:ext cx="8231187" cy="4533900"/>
          </a:xfrm>
        </p:spPr>
        <p:txBody>
          <a:bodyPr>
            <a:normAutofit fontScale="77500" lnSpcReduction="20000"/>
          </a:bodyPr>
          <a:lstStyle/>
          <a:p>
            <a:pPr algn="just">
              <a:buNone/>
            </a:pPr>
            <a:r>
              <a:rPr lang="en-US" dirty="0" smtClean="0"/>
              <a:t>	</a:t>
            </a:r>
            <a:r>
              <a:rPr lang="en-US" sz="2800" dirty="0" smtClean="0"/>
              <a:t>It was originated by Drs. Robert Kaplan (Harvard Business School) and David Norton as a performance measurement framework that </a:t>
            </a:r>
            <a:r>
              <a:rPr lang="en-US" sz="2800" u="sng" dirty="0" smtClean="0"/>
              <a:t>added strategic non-financial performance measures to traditional financial metrics</a:t>
            </a:r>
            <a:r>
              <a:rPr lang="en-US" sz="2800" dirty="0" smtClean="0"/>
              <a:t> to give managers and executives a more 'balanced' view of organizational performance.</a:t>
            </a:r>
          </a:p>
          <a:p>
            <a:pPr algn="just">
              <a:buNone/>
            </a:pPr>
            <a:endParaRPr lang="en-US" sz="2800" dirty="0" smtClean="0"/>
          </a:p>
          <a:p>
            <a:pPr algn="just">
              <a:buNone/>
            </a:pPr>
            <a:r>
              <a:rPr lang="en-US" sz="2800" dirty="0" smtClean="0"/>
              <a:t>	The balanced scorecard is a strategic planning and management system that is used extensively in </a:t>
            </a:r>
          </a:p>
          <a:p>
            <a:pPr lvl="1" algn="just"/>
            <a:r>
              <a:rPr lang="en-US" dirty="0" smtClean="0"/>
              <a:t>business and industry, government, and nonprofit organizations worldwide</a:t>
            </a:r>
          </a:p>
          <a:p>
            <a:pPr lvl="1" algn="just"/>
            <a:r>
              <a:rPr lang="en-US" dirty="0" smtClean="0"/>
              <a:t> to align business activities to the vision and strategy of the organization</a:t>
            </a:r>
          </a:p>
          <a:p>
            <a:pPr lvl="1" algn="just"/>
            <a:r>
              <a:rPr lang="en-US" dirty="0" smtClean="0"/>
              <a:t>improve internal and external communications, and</a:t>
            </a:r>
          </a:p>
          <a:p>
            <a:pPr lvl="1" algn="just"/>
            <a:r>
              <a:rPr lang="en-US" dirty="0" smtClean="0"/>
              <a:t> monitor organization performance against strategic goals.</a:t>
            </a:r>
          </a:p>
          <a:p>
            <a:pPr algn="just">
              <a:buNone/>
            </a:pPr>
            <a:endParaRPr lang="en-US" dirty="0" smtClean="0"/>
          </a:p>
          <a:p>
            <a:pPr algn="just">
              <a:buNone/>
            </a:pPr>
            <a:endParaRPr lang="en-US" dirty="0"/>
          </a:p>
        </p:txBody>
      </p:sp>
      <p:sp>
        <p:nvSpPr>
          <p:cNvPr id="6" name="Slide Number Placeholder 5"/>
          <p:cNvSpPr>
            <a:spLocks noGrp="1"/>
          </p:cNvSpPr>
          <p:nvPr>
            <p:ph type="sldNum" sz="quarter" idx="11"/>
          </p:nvPr>
        </p:nvSpPr>
        <p:spPr/>
        <p:txBody>
          <a:bodyPr/>
          <a:lstStyle/>
          <a:p>
            <a:r>
              <a:rPr lang="en-US" dirty="0" smtClean="0"/>
              <a:t>Ch 5 -</a:t>
            </a:r>
            <a:fld id="{E07DB085-ED76-44B4-832F-596EB5E676B7}" type="slidenum">
              <a:rPr lang="en-US" smtClean="0"/>
              <a:pPr/>
              <a:t>4</a:t>
            </a:fld>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The Balanced Scorecard</a:t>
            </a:r>
            <a:endParaRPr lang="en-US" dirty="0"/>
          </a:p>
        </p:txBody>
      </p:sp>
      <p:sp>
        <p:nvSpPr>
          <p:cNvPr id="3" name="Content Placeholder 2"/>
          <p:cNvSpPr>
            <a:spLocks noGrp="1"/>
          </p:cNvSpPr>
          <p:nvPr>
            <p:ph idx="1"/>
          </p:nvPr>
        </p:nvSpPr>
        <p:spPr/>
        <p:txBody>
          <a:bodyPr>
            <a:normAutofit/>
          </a:bodyPr>
          <a:lstStyle/>
          <a:p>
            <a:pPr algn="just"/>
            <a:r>
              <a:rPr lang="en-US" sz="2200" dirty="0" smtClean="0"/>
              <a:t>The balanced scorecard is a management system (not only a measurement system) that enables </a:t>
            </a:r>
          </a:p>
          <a:p>
            <a:pPr lvl="1" algn="just"/>
            <a:r>
              <a:rPr lang="en-US" sz="2200" dirty="0" smtClean="0"/>
              <a:t>organizations to clarify their vision and strategy and translate them into action. </a:t>
            </a:r>
          </a:p>
          <a:p>
            <a:pPr lvl="1" algn="just"/>
            <a:r>
              <a:rPr lang="en-US" sz="2200" dirty="0" smtClean="0"/>
              <a:t>It provides feedback around both the internal business processes and external outcomes in order to continuously improve strategic performance and results. </a:t>
            </a:r>
          </a:p>
          <a:p>
            <a:pPr lvl="1" algn="just"/>
            <a:r>
              <a:rPr lang="en-US" sz="2200" dirty="0" smtClean="0"/>
              <a:t>When fully deployed, the balanced scorecard transforms strategic planning from an academic exercise into the nerve center of an enterprise.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2800" b="1" dirty="0" smtClean="0"/>
              <a:t>The Balanced Scorecard</a:t>
            </a:r>
            <a:endParaRPr lang="en-US" sz="2800" dirty="0"/>
          </a:p>
        </p:txBody>
      </p:sp>
      <p:pic>
        <p:nvPicPr>
          <p:cNvPr id="1029" name="Picture 5" descr="Balance Scorecard Framework"/>
          <p:cNvPicPr>
            <a:picLocks noChangeAspect="1" noChangeArrowheads="1"/>
          </p:cNvPicPr>
          <p:nvPr/>
        </p:nvPicPr>
        <p:blipFill>
          <a:blip r:embed="rId2" cstate="print"/>
          <a:srcRect/>
          <a:stretch>
            <a:fillRect/>
          </a:stretch>
        </p:blipFill>
        <p:spPr bwMode="auto">
          <a:xfrm>
            <a:off x="533400" y="1219200"/>
            <a:ext cx="7772400" cy="5105400"/>
          </a:xfrm>
          <a:prstGeom prst="rect">
            <a:avLst/>
          </a:prstGeom>
          <a:noFill/>
        </p:spPr>
      </p:pic>
      <p:sp>
        <p:nvSpPr>
          <p:cNvPr id="8" name="Slide Number Placeholder 7"/>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79438"/>
          </a:xfrm>
        </p:spPr>
        <p:txBody>
          <a:bodyPr>
            <a:normAutofit fontScale="90000"/>
          </a:bodyPr>
          <a:lstStyle/>
          <a:p>
            <a:pPr algn="r"/>
            <a:r>
              <a:rPr lang="en-US" b="1" dirty="0" smtClean="0"/>
              <a:t>The Balanced Scorecard</a:t>
            </a:r>
            <a:endParaRPr lang="en-US" dirty="0"/>
          </a:p>
        </p:txBody>
      </p:sp>
      <p:pic>
        <p:nvPicPr>
          <p:cNvPr id="20482" name="Picture 2"/>
          <p:cNvPicPr>
            <a:picLocks noGrp="1" noChangeAspect="1" noChangeArrowheads="1"/>
          </p:cNvPicPr>
          <p:nvPr>
            <p:ph idx="1"/>
          </p:nvPr>
        </p:nvPicPr>
        <p:blipFill>
          <a:blip r:embed="rId2" cstate="print"/>
          <a:srcRect/>
          <a:stretch>
            <a:fillRect/>
          </a:stretch>
        </p:blipFill>
        <p:spPr bwMode="auto">
          <a:xfrm>
            <a:off x="609600" y="1219200"/>
            <a:ext cx="8229600" cy="4906963"/>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r"/>
            <a:r>
              <a:rPr lang="en-US" b="1" dirty="0" smtClean="0"/>
              <a:t>The Balanced Scorecard</a:t>
            </a:r>
            <a:endParaRPr lang="en-US" dirty="0"/>
          </a:p>
        </p:txBody>
      </p:sp>
      <p:graphicFrame>
        <p:nvGraphicFramePr>
          <p:cNvPr id="4" name="Content Placeholder 3"/>
          <p:cNvGraphicFramePr>
            <a:graphicFrameLocks noGrp="1"/>
          </p:cNvGraphicFramePr>
          <p:nvPr>
            <p:ph idx="1"/>
          </p:nvPr>
        </p:nvGraphicFramePr>
        <p:xfrm>
          <a:off x="457200" y="1371599"/>
          <a:ext cx="8229600" cy="4881207"/>
        </p:xfrm>
        <a:graphic>
          <a:graphicData uri="http://schemas.openxmlformats.org/drawingml/2006/table">
            <a:tbl>
              <a:tblPr firstRow="1" bandRow="1">
                <a:tableStyleId>{5C22544A-7EE6-4342-B048-85BDC9FD1C3A}</a:tableStyleId>
              </a:tblPr>
              <a:tblGrid>
                <a:gridCol w="2514600"/>
                <a:gridCol w="5715000"/>
              </a:tblGrid>
              <a:tr h="374140">
                <a:tc>
                  <a:txBody>
                    <a:bodyPr/>
                    <a:lstStyle/>
                    <a:p>
                      <a:pPr algn="ctr"/>
                      <a:r>
                        <a:rPr lang="en-US" b="1" dirty="0"/>
                        <a:t>Perspective</a:t>
                      </a:r>
                      <a:endParaRPr lang="en-US" dirty="0"/>
                    </a:p>
                  </a:txBody>
                  <a:tcPr marL="57150" marR="57150" marT="57150" marB="57150"/>
                </a:tc>
                <a:tc>
                  <a:txBody>
                    <a:bodyPr/>
                    <a:lstStyle/>
                    <a:p>
                      <a:pPr algn="ctr"/>
                      <a:r>
                        <a:rPr lang="en-US" b="1"/>
                        <a:t>Generic Measurements</a:t>
                      </a:r>
                      <a:endParaRPr lang="en-US"/>
                    </a:p>
                  </a:txBody>
                  <a:tcPr marL="57150" marR="57150" marT="57150" marB="57150"/>
                </a:tc>
              </a:tr>
              <a:tr h="638239">
                <a:tc>
                  <a:txBody>
                    <a:bodyPr/>
                    <a:lstStyle/>
                    <a:p>
                      <a:r>
                        <a:rPr lang="en-US" b="1" dirty="0"/>
                        <a:t>Financial</a:t>
                      </a:r>
                    </a:p>
                  </a:txBody>
                  <a:tcPr marL="57150" marR="57150" marT="57150" marB="57150"/>
                </a:tc>
                <a:tc>
                  <a:txBody>
                    <a:bodyPr/>
                    <a:lstStyle/>
                    <a:p>
                      <a:r>
                        <a:rPr lang="en-US" dirty="0"/>
                        <a:t>Return of Capital Employed, Economic value added, Sales growth, Cash flow</a:t>
                      </a:r>
                    </a:p>
                  </a:txBody>
                  <a:tcPr marL="57150" marR="57150" marT="57150" marB="57150"/>
                </a:tc>
              </a:tr>
              <a:tr h="638239">
                <a:tc>
                  <a:txBody>
                    <a:bodyPr/>
                    <a:lstStyle/>
                    <a:p>
                      <a:r>
                        <a:rPr lang="en-US" b="1" dirty="0"/>
                        <a:t>Customer</a:t>
                      </a:r>
                    </a:p>
                  </a:txBody>
                  <a:tcPr marL="57150" marR="57150" marT="57150" marB="57150"/>
                </a:tc>
                <a:tc>
                  <a:txBody>
                    <a:bodyPr/>
                    <a:lstStyle/>
                    <a:p>
                      <a:r>
                        <a:rPr lang="en-US"/>
                        <a:t>Customer satisfaction, retention, acquisition, profitability, market share</a:t>
                      </a:r>
                    </a:p>
                  </a:txBody>
                  <a:tcPr marL="57150" marR="57150" marT="57150" marB="57150"/>
                </a:tc>
              </a:tr>
              <a:tr h="1743496">
                <a:tc>
                  <a:txBody>
                    <a:bodyPr/>
                    <a:lstStyle/>
                    <a:p>
                      <a:r>
                        <a:rPr lang="en-US" b="1" dirty="0"/>
                        <a:t>Internal business process</a:t>
                      </a:r>
                    </a:p>
                  </a:txBody>
                  <a:tcPr marL="57150" marR="57150" marT="57150" marB="57150"/>
                </a:tc>
                <a:tc>
                  <a:txBody>
                    <a:bodyPr/>
                    <a:lstStyle/>
                    <a:p>
                      <a:r>
                        <a:rPr lang="en-US" dirty="0"/>
                        <a:t>Includes measurements </a:t>
                      </a:r>
                      <a:r>
                        <a:rPr lang="en-US" dirty="0" smtClean="0"/>
                        <a:t> for</a:t>
                      </a:r>
                      <a:r>
                        <a:rPr lang="en-US" dirty="0"/>
                        <a:t>:</a:t>
                      </a:r>
                    </a:p>
                    <a:p>
                      <a:pPr algn="just"/>
                      <a:r>
                        <a:rPr lang="en-US" u="sng" dirty="0"/>
                        <a:t>Innovation</a:t>
                      </a:r>
                      <a:r>
                        <a:rPr lang="en-US" dirty="0"/>
                        <a:t> - measures of how well the company identifies the customers’ future needs.</a:t>
                      </a:r>
                    </a:p>
                    <a:p>
                      <a:pPr algn="just"/>
                      <a:r>
                        <a:rPr lang="en-US" u="sng" dirty="0"/>
                        <a:t>Operations</a:t>
                      </a:r>
                      <a:r>
                        <a:rPr lang="en-US" dirty="0"/>
                        <a:t> - measures of quality, cycle time, and costs.</a:t>
                      </a:r>
                    </a:p>
                    <a:p>
                      <a:pPr algn="just"/>
                      <a:r>
                        <a:rPr lang="en-US" u="sng" dirty="0"/>
                        <a:t>Post sales service </a:t>
                      </a:r>
                      <a:r>
                        <a:rPr lang="en-US" dirty="0"/>
                        <a:t>- measures for warranty, repair and treatment of defects and returns.</a:t>
                      </a:r>
                    </a:p>
                  </a:txBody>
                  <a:tcPr marL="57150" marR="57150" marT="57150" marB="57150"/>
                </a:tc>
              </a:tr>
              <a:tr h="1406487">
                <a:tc>
                  <a:txBody>
                    <a:bodyPr/>
                    <a:lstStyle/>
                    <a:p>
                      <a:r>
                        <a:rPr lang="en-US" b="1" dirty="0"/>
                        <a:t>Learning and growth</a:t>
                      </a:r>
                    </a:p>
                  </a:txBody>
                  <a:tcPr marL="57150" marR="57150" marT="57150" marB="57150"/>
                </a:tc>
                <a:tc>
                  <a:txBody>
                    <a:bodyPr/>
                    <a:lstStyle/>
                    <a:p>
                      <a:r>
                        <a:rPr lang="en-US" dirty="0"/>
                        <a:t>Includes measurements for:</a:t>
                      </a:r>
                    </a:p>
                    <a:p>
                      <a:r>
                        <a:rPr lang="en-US" u="sng" dirty="0"/>
                        <a:t>People</a:t>
                      </a:r>
                      <a:r>
                        <a:rPr lang="en-US" dirty="0"/>
                        <a:t> - employee retention, training, skills, morale.</a:t>
                      </a:r>
                    </a:p>
                    <a:p>
                      <a:pPr algn="just"/>
                      <a:r>
                        <a:rPr lang="en-US" u="sng" dirty="0"/>
                        <a:t>Systems</a:t>
                      </a:r>
                      <a:r>
                        <a:rPr lang="en-US" dirty="0"/>
                        <a:t> - measure of availability of critical real time information needed for front line employees.</a:t>
                      </a:r>
                    </a:p>
                  </a:txBody>
                  <a:tcPr marL="57150" marR="57150" marT="57150" marB="57150"/>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Strategy Map</a:t>
            </a:r>
            <a:endParaRPr lang="en-US" b="1" dirty="0"/>
          </a:p>
        </p:txBody>
      </p:sp>
      <p:sp>
        <p:nvSpPr>
          <p:cNvPr id="3" name="Content Placeholder 2"/>
          <p:cNvSpPr>
            <a:spLocks noGrp="1"/>
          </p:cNvSpPr>
          <p:nvPr>
            <p:ph idx="1"/>
          </p:nvPr>
        </p:nvSpPr>
        <p:spPr/>
        <p:txBody>
          <a:bodyPr>
            <a:normAutofit/>
          </a:bodyPr>
          <a:lstStyle/>
          <a:p>
            <a:pPr algn="just">
              <a:buNone/>
            </a:pPr>
            <a:r>
              <a:rPr lang="en-US" sz="2400" dirty="0" smtClean="0"/>
              <a:t>	A strategy map is "a logical comprehensive architecture for describing strategy. It provides the foundation for designing a Balanced Scorecard that is the cornerstone of a strategic management system". Strategy Maps reveal the cause-and-effect linkages needed to transform intangible assets into tangible financial outcomes. Strategy Maps, if designed correctly, may provide the solution to the problems</a:t>
            </a: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563562"/>
          </a:xfrm>
        </p:spPr>
        <p:txBody>
          <a:bodyPr>
            <a:normAutofit fontScale="90000"/>
          </a:bodyPr>
          <a:lstStyle/>
          <a:p>
            <a:pPr algn="r"/>
            <a:r>
              <a:rPr lang="en-US" b="1" dirty="0" smtClean="0"/>
              <a:t>Strategy Map</a:t>
            </a:r>
            <a:endParaRPr lang="en-US" dirty="0"/>
          </a:p>
        </p:txBody>
      </p:sp>
      <p:pic>
        <p:nvPicPr>
          <p:cNvPr id="21506" name="Picture 2"/>
          <p:cNvPicPr>
            <a:picLocks noGrp="1" noChangeAspect="1" noChangeArrowheads="1"/>
          </p:cNvPicPr>
          <p:nvPr>
            <p:ph idx="1"/>
          </p:nvPr>
        </p:nvPicPr>
        <p:blipFill>
          <a:blip r:embed="rId2" cstate="print"/>
          <a:srcRect/>
          <a:stretch>
            <a:fillRect/>
          </a:stretch>
        </p:blipFill>
        <p:spPr bwMode="auto">
          <a:xfrm>
            <a:off x="457200" y="1143000"/>
            <a:ext cx="8229600" cy="52578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normAutofit/>
          </a:bodyPr>
          <a:lstStyle/>
          <a:p>
            <a:pPr algn="r"/>
            <a:r>
              <a:rPr lang="en-US" sz="3800" b="1" dirty="0"/>
              <a:t>Levels of Strategies – </a:t>
            </a:r>
            <a:r>
              <a:rPr lang="en-US" sz="3800" b="1" dirty="0" smtClean="0"/>
              <a:t>Large </a:t>
            </a:r>
            <a:r>
              <a:rPr lang="en-US" sz="3800" b="1" dirty="0"/>
              <a:t>Company</a:t>
            </a:r>
          </a:p>
        </p:txBody>
      </p:sp>
      <p:pic>
        <p:nvPicPr>
          <p:cNvPr id="120836" name="Picture 4"/>
          <p:cNvPicPr>
            <a:picLocks noGrp="1" noChangeAspect="1" noChangeArrowheads="1"/>
          </p:cNvPicPr>
          <p:nvPr>
            <p:ph idx="1"/>
          </p:nvPr>
        </p:nvPicPr>
        <p:blipFill>
          <a:blip r:embed="rId2" cstate="print"/>
          <a:srcRect/>
          <a:stretch>
            <a:fillRect/>
          </a:stretch>
        </p:blipFill>
        <p:spPr>
          <a:xfrm>
            <a:off x="1668463" y="1600200"/>
            <a:ext cx="5800725" cy="4532313"/>
          </a:xfrm>
          <a:noFill/>
          <a:ln>
            <a:noFill/>
          </a:ln>
        </p:spPr>
      </p:pic>
      <p:sp>
        <p:nvSpPr>
          <p:cNvPr id="6" name="Slide Number Placeholder 5"/>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Levels of Strategies – Large Company</a:t>
            </a:r>
            <a:endParaRPr lang="en-US" b="1" dirty="0"/>
          </a:p>
        </p:txBody>
      </p:sp>
      <p:sp>
        <p:nvSpPr>
          <p:cNvPr id="3" name="Content Placeholder 2"/>
          <p:cNvSpPr>
            <a:spLocks noGrp="1"/>
          </p:cNvSpPr>
          <p:nvPr>
            <p:ph idx="1"/>
          </p:nvPr>
        </p:nvSpPr>
        <p:spPr/>
        <p:txBody>
          <a:bodyPr>
            <a:normAutofit fontScale="85000" lnSpcReduction="10000"/>
          </a:bodyPr>
          <a:lstStyle/>
          <a:p>
            <a:pPr algn="just"/>
            <a:r>
              <a:rPr lang="en-US" dirty="0" smtClean="0"/>
              <a:t> </a:t>
            </a:r>
            <a:r>
              <a:rPr lang="en-US" b="1" dirty="0" smtClean="0"/>
              <a:t>Corporate strategy</a:t>
            </a:r>
            <a:r>
              <a:rPr lang="en-US" dirty="0" smtClean="0"/>
              <a:t>—this strategy seeks to determine what businesses a company should be in or wants to be in. Corporate strategy determines the direction that the organization is going and the roles that each business unit in the organization will plan in pursuing that direction.</a:t>
            </a:r>
          </a:p>
          <a:p>
            <a:r>
              <a:rPr lang="en-US" dirty="0" smtClean="0"/>
              <a:t>Four areas of focus</a:t>
            </a:r>
          </a:p>
          <a:p>
            <a:pPr lvl="1"/>
            <a:r>
              <a:rPr lang="en-US" dirty="0" smtClean="0"/>
              <a:t>Diversification management (acquisitions and divestitures)</a:t>
            </a:r>
          </a:p>
          <a:p>
            <a:pPr lvl="1"/>
            <a:r>
              <a:rPr lang="en-US" dirty="0" smtClean="0"/>
              <a:t>Synergy between units</a:t>
            </a:r>
          </a:p>
          <a:p>
            <a:pPr lvl="1"/>
            <a:r>
              <a:rPr lang="en-US" dirty="0" smtClean="0"/>
              <a:t>Investment priorities</a:t>
            </a:r>
          </a:p>
          <a:p>
            <a:pPr lvl="1"/>
            <a:r>
              <a:rPr lang="en-US" dirty="0" smtClean="0"/>
              <a:t>Business level strategy approval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a:xfrm>
            <a:off x="685800" y="0"/>
            <a:ext cx="7772400" cy="1143000"/>
          </a:xfrm>
          <a:noFill/>
          <a:ln/>
        </p:spPr>
        <p:txBody>
          <a:bodyPr lIns="92075" tIns="46038" rIns="92075" bIns="46038"/>
          <a:lstStyle/>
          <a:p>
            <a:r>
              <a:rPr lang="en-US"/>
              <a:t>The BCG “Portfolio” Matrix</a:t>
            </a:r>
          </a:p>
        </p:txBody>
      </p:sp>
      <p:sp>
        <p:nvSpPr>
          <p:cNvPr id="19459" name="Rectangle 3"/>
          <p:cNvSpPr>
            <a:spLocks noChangeArrowheads="1"/>
          </p:cNvSpPr>
          <p:nvPr/>
        </p:nvSpPr>
        <p:spPr bwMode="auto">
          <a:xfrm>
            <a:off x="541338" y="2849563"/>
            <a:ext cx="747712" cy="396875"/>
          </a:xfrm>
          <a:prstGeom prst="rect">
            <a:avLst/>
          </a:prstGeom>
          <a:noFill/>
          <a:ln w="9525">
            <a:noFill/>
            <a:miter lim="800000"/>
            <a:headEnd/>
            <a:tailEnd/>
          </a:ln>
          <a:effectLst/>
        </p:spPr>
        <p:txBody>
          <a:bodyPr wrap="none" lIns="92075" tIns="46038" rIns="92075" bIns="46038">
            <a:spAutoFit/>
          </a:bodyPr>
          <a:lstStyle/>
          <a:p>
            <a:pPr algn="ctr"/>
            <a:r>
              <a:rPr lang="en-US" sz="2000" b="1">
                <a:latin typeface="Arial" charset="0"/>
              </a:rPr>
              <a:t>High</a:t>
            </a:r>
          </a:p>
        </p:txBody>
      </p:sp>
      <p:sp>
        <p:nvSpPr>
          <p:cNvPr id="19460" name="Rectangle 4"/>
          <p:cNvSpPr>
            <a:spLocks noChangeArrowheads="1"/>
          </p:cNvSpPr>
          <p:nvPr/>
        </p:nvSpPr>
        <p:spPr bwMode="auto">
          <a:xfrm>
            <a:off x="568325" y="5287963"/>
            <a:ext cx="692150" cy="396875"/>
          </a:xfrm>
          <a:prstGeom prst="rect">
            <a:avLst/>
          </a:prstGeom>
          <a:noFill/>
          <a:ln w="9525">
            <a:noFill/>
            <a:miter lim="800000"/>
            <a:headEnd/>
            <a:tailEnd/>
          </a:ln>
          <a:effectLst/>
        </p:spPr>
        <p:txBody>
          <a:bodyPr wrap="none" lIns="92075" tIns="46038" rIns="92075" bIns="46038">
            <a:spAutoFit/>
          </a:bodyPr>
          <a:lstStyle/>
          <a:p>
            <a:pPr algn="ctr"/>
            <a:r>
              <a:rPr lang="en-US" sz="2000" b="1">
                <a:latin typeface="Arial" charset="0"/>
              </a:rPr>
              <a:t>Low</a:t>
            </a:r>
          </a:p>
        </p:txBody>
      </p:sp>
      <p:sp>
        <p:nvSpPr>
          <p:cNvPr id="19461" name="Rectangle 5"/>
          <p:cNvSpPr>
            <a:spLocks noChangeArrowheads="1"/>
          </p:cNvSpPr>
          <p:nvPr/>
        </p:nvSpPr>
        <p:spPr bwMode="auto">
          <a:xfrm>
            <a:off x="2903538" y="1858963"/>
            <a:ext cx="747712" cy="396875"/>
          </a:xfrm>
          <a:prstGeom prst="rect">
            <a:avLst/>
          </a:prstGeom>
          <a:noFill/>
          <a:ln w="9525">
            <a:noFill/>
            <a:miter lim="800000"/>
            <a:headEnd/>
            <a:tailEnd/>
          </a:ln>
          <a:effectLst/>
        </p:spPr>
        <p:txBody>
          <a:bodyPr wrap="none" lIns="92075" tIns="46038" rIns="92075" bIns="46038">
            <a:spAutoFit/>
          </a:bodyPr>
          <a:lstStyle/>
          <a:p>
            <a:pPr algn="ctr"/>
            <a:r>
              <a:rPr lang="en-US" sz="2000" b="1">
                <a:latin typeface="Arial" charset="0"/>
              </a:rPr>
              <a:t>High</a:t>
            </a:r>
          </a:p>
        </p:txBody>
      </p:sp>
      <p:sp>
        <p:nvSpPr>
          <p:cNvPr id="19462" name="Rectangle 6"/>
          <p:cNvSpPr>
            <a:spLocks noChangeArrowheads="1"/>
          </p:cNvSpPr>
          <p:nvPr/>
        </p:nvSpPr>
        <p:spPr bwMode="auto">
          <a:xfrm>
            <a:off x="6435725" y="1858963"/>
            <a:ext cx="692150" cy="396875"/>
          </a:xfrm>
          <a:prstGeom prst="rect">
            <a:avLst/>
          </a:prstGeom>
          <a:noFill/>
          <a:ln w="9525">
            <a:noFill/>
            <a:miter lim="800000"/>
            <a:headEnd/>
            <a:tailEnd/>
          </a:ln>
          <a:effectLst/>
        </p:spPr>
        <p:txBody>
          <a:bodyPr wrap="none" lIns="92075" tIns="46038" rIns="92075" bIns="46038">
            <a:spAutoFit/>
          </a:bodyPr>
          <a:lstStyle/>
          <a:p>
            <a:pPr algn="ctr"/>
            <a:r>
              <a:rPr lang="en-US" sz="2000" b="1">
                <a:latin typeface="Arial" charset="0"/>
              </a:rPr>
              <a:t>Low</a:t>
            </a:r>
          </a:p>
        </p:txBody>
      </p:sp>
      <p:sp>
        <p:nvSpPr>
          <p:cNvPr id="19463" name="Rectangle 7"/>
          <p:cNvSpPr>
            <a:spLocks noChangeArrowheads="1"/>
          </p:cNvSpPr>
          <p:nvPr/>
        </p:nvSpPr>
        <p:spPr bwMode="auto">
          <a:xfrm>
            <a:off x="4114800" y="1447800"/>
            <a:ext cx="1752600" cy="457200"/>
          </a:xfrm>
          <a:prstGeom prst="rect">
            <a:avLst/>
          </a:prstGeom>
          <a:solidFill>
            <a:srgbClr val="FFFF00"/>
          </a:solidFill>
          <a:ln w="9525">
            <a:noFill/>
            <a:miter lim="800000"/>
            <a:headEnd/>
            <a:tailEnd/>
          </a:ln>
          <a:effectLst/>
        </p:spPr>
        <p:txBody>
          <a:bodyPr wrap="none" anchor="ctr"/>
          <a:lstStyle/>
          <a:p>
            <a:endParaRPr lang="en-US"/>
          </a:p>
        </p:txBody>
      </p:sp>
      <p:sp>
        <p:nvSpPr>
          <p:cNvPr id="19464" name="Rectangle 8"/>
          <p:cNvSpPr>
            <a:spLocks noChangeArrowheads="1"/>
          </p:cNvSpPr>
          <p:nvPr/>
        </p:nvSpPr>
        <p:spPr bwMode="auto">
          <a:xfrm>
            <a:off x="4140200" y="1477963"/>
            <a:ext cx="1779588" cy="396875"/>
          </a:xfrm>
          <a:prstGeom prst="rect">
            <a:avLst/>
          </a:prstGeom>
          <a:noFill/>
          <a:ln w="9525">
            <a:noFill/>
            <a:miter lim="800000"/>
            <a:headEnd/>
            <a:tailEnd/>
          </a:ln>
          <a:effectLst/>
        </p:spPr>
        <p:txBody>
          <a:bodyPr wrap="none" lIns="92075" tIns="46038" rIns="92075" bIns="46038">
            <a:spAutoFit/>
          </a:bodyPr>
          <a:lstStyle/>
          <a:p>
            <a:pPr algn="ctr"/>
            <a:r>
              <a:rPr lang="en-US" sz="2000" b="1">
                <a:solidFill>
                  <a:srgbClr val="1A0279"/>
                </a:solidFill>
                <a:latin typeface="Arial" charset="0"/>
              </a:rPr>
              <a:t>Market Share</a:t>
            </a:r>
          </a:p>
        </p:txBody>
      </p:sp>
      <p:sp>
        <p:nvSpPr>
          <p:cNvPr id="19465" name="Rectangle 9"/>
          <p:cNvSpPr>
            <a:spLocks noChangeArrowheads="1"/>
          </p:cNvSpPr>
          <p:nvPr/>
        </p:nvSpPr>
        <p:spPr bwMode="auto">
          <a:xfrm>
            <a:off x="76200" y="3810000"/>
            <a:ext cx="1447800" cy="1143000"/>
          </a:xfrm>
          <a:prstGeom prst="rect">
            <a:avLst/>
          </a:prstGeom>
          <a:solidFill>
            <a:srgbClr val="FFFF00"/>
          </a:solidFill>
          <a:ln w="9525">
            <a:noFill/>
            <a:miter lim="800000"/>
            <a:headEnd/>
            <a:tailEnd/>
          </a:ln>
          <a:effectLst/>
        </p:spPr>
        <p:txBody>
          <a:bodyPr wrap="none" anchor="ctr"/>
          <a:lstStyle/>
          <a:p>
            <a:endParaRPr lang="en-US"/>
          </a:p>
        </p:txBody>
      </p:sp>
      <p:sp>
        <p:nvSpPr>
          <p:cNvPr id="19466" name="Rectangle 10"/>
          <p:cNvSpPr>
            <a:spLocks noChangeArrowheads="1"/>
          </p:cNvSpPr>
          <p:nvPr/>
        </p:nvSpPr>
        <p:spPr bwMode="auto">
          <a:xfrm>
            <a:off x="55563" y="3916363"/>
            <a:ext cx="1566862" cy="1006475"/>
          </a:xfrm>
          <a:prstGeom prst="rect">
            <a:avLst/>
          </a:prstGeom>
          <a:noFill/>
          <a:ln w="9525">
            <a:noFill/>
            <a:miter lim="800000"/>
            <a:headEnd/>
            <a:tailEnd/>
          </a:ln>
          <a:effectLst/>
        </p:spPr>
        <p:txBody>
          <a:bodyPr wrap="none" lIns="92075" tIns="46038" rIns="92075" bIns="46038">
            <a:spAutoFit/>
          </a:bodyPr>
          <a:lstStyle/>
          <a:p>
            <a:pPr algn="ctr"/>
            <a:r>
              <a:rPr lang="en-US" sz="2000" b="1">
                <a:solidFill>
                  <a:srgbClr val="1A0279"/>
                </a:solidFill>
                <a:latin typeface="Arial" charset="0"/>
              </a:rPr>
              <a:t>Anticipated</a:t>
            </a:r>
          </a:p>
          <a:p>
            <a:pPr algn="ctr"/>
            <a:r>
              <a:rPr lang="en-US" sz="2000" b="1">
                <a:solidFill>
                  <a:srgbClr val="1A0279"/>
                </a:solidFill>
                <a:latin typeface="Arial" charset="0"/>
              </a:rPr>
              <a:t>Growth</a:t>
            </a:r>
          </a:p>
          <a:p>
            <a:pPr algn="ctr"/>
            <a:r>
              <a:rPr lang="en-US" sz="2000" b="1">
                <a:solidFill>
                  <a:srgbClr val="1A0279"/>
                </a:solidFill>
                <a:latin typeface="Arial" charset="0"/>
              </a:rPr>
              <a:t>Rate</a:t>
            </a:r>
          </a:p>
        </p:txBody>
      </p:sp>
      <p:sp>
        <p:nvSpPr>
          <p:cNvPr id="19467" name="Line 11"/>
          <p:cNvSpPr>
            <a:spLocks noChangeShapeType="1"/>
          </p:cNvSpPr>
          <p:nvPr/>
        </p:nvSpPr>
        <p:spPr bwMode="auto">
          <a:xfrm flipV="1">
            <a:off x="533400" y="2133600"/>
            <a:ext cx="0" cy="167640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19468" name="Line 12"/>
          <p:cNvSpPr>
            <a:spLocks noChangeShapeType="1"/>
          </p:cNvSpPr>
          <p:nvPr/>
        </p:nvSpPr>
        <p:spPr bwMode="auto">
          <a:xfrm>
            <a:off x="533400" y="2133600"/>
            <a:ext cx="762000"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19469" name="Line 13"/>
          <p:cNvSpPr>
            <a:spLocks noChangeShapeType="1"/>
          </p:cNvSpPr>
          <p:nvPr/>
        </p:nvSpPr>
        <p:spPr bwMode="auto">
          <a:xfrm flipV="1">
            <a:off x="1524000" y="1600200"/>
            <a:ext cx="0" cy="45720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19470" name="Line 14"/>
          <p:cNvSpPr>
            <a:spLocks noChangeShapeType="1"/>
          </p:cNvSpPr>
          <p:nvPr/>
        </p:nvSpPr>
        <p:spPr bwMode="auto">
          <a:xfrm>
            <a:off x="1524000" y="1600200"/>
            <a:ext cx="2590800"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19471" name="Line 15"/>
          <p:cNvSpPr>
            <a:spLocks noChangeShapeType="1"/>
          </p:cNvSpPr>
          <p:nvPr/>
        </p:nvSpPr>
        <p:spPr bwMode="auto">
          <a:xfrm>
            <a:off x="5867400" y="1600200"/>
            <a:ext cx="2590800"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19472" name="Line 16"/>
          <p:cNvSpPr>
            <a:spLocks noChangeShapeType="1"/>
          </p:cNvSpPr>
          <p:nvPr/>
        </p:nvSpPr>
        <p:spPr bwMode="auto">
          <a:xfrm flipV="1">
            <a:off x="8458200" y="1600200"/>
            <a:ext cx="0" cy="45720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19473" name="Line 17"/>
          <p:cNvSpPr>
            <a:spLocks noChangeShapeType="1"/>
          </p:cNvSpPr>
          <p:nvPr/>
        </p:nvSpPr>
        <p:spPr bwMode="auto">
          <a:xfrm>
            <a:off x="533400" y="6477000"/>
            <a:ext cx="762000"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19474" name="Line 18"/>
          <p:cNvSpPr>
            <a:spLocks noChangeShapeType="1"/>
          </p:cNvSpPr>
          <p:nvPr/>
        </p:nvSpPr>
        <p:spPr bwMode="auto">
          <a:xfrm flipV="1">
            <a:off x="533400" y="4953000"/>
            <a:ext cx="0" cy="152400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19475" name="Rectangle 19"/>
          <p:cNvSpPr>
            <a:spLocks noChangeArrowheads="1"/>
          </p:cNvSpPr>
          <p:nvPr/>
        </p:nvSpPr>
        <p:spPr bwMode="auto">
          <a:xfrm>
            <a:off x="1593850" y="2209800"/>
            <a:ext cx="3359150" cy="2057400"/>
          </a:xfrm>
          <a:prstGeom prst="rect">
            <a:avLst/>
          </a:prstGeom>
          <a:noFill/>
          <a:ln w="9525">
            <a:solidFill>
              <a:schemeClr val="tx1"/>
            </a:solidFill>
            <a:miter lim="800000"/>
            <a:headEnd/>
            <a:tailEnd/>
          </a:ln>
          <a:effectLst>
            <a:outerShdw dist="53882" dir="2700000" algn="ctr" rotWithShape="0">
              <a:schemeClr val="bg2"/>
            </a:outerShdw>
          </a:effectLst>
        </p:spPr>
        <p:txBody>
          <a:bodyPr wrap="none" anchor="ctr"/>
          <a:lstStyle/>
          <a:p>
            <a:endParaRPr lang="en-US"/>
          </a:p>
        </p:txBody>
      </p:sp>
      <p:graphicFrame>
        <p:nvGraphicFramePr>
          <p:cNvPr id="19476" name="Object 20"/>
          <p:cNvGraphicFramePr>
            <a:graphicFrameLocks/>
          </p:cNvGraphicFramePr>
          <p:nvPr/>
        </p:nvGraphicFramePr>
        <p:xfrm>
          <a:off x="1506538" y="3297238"/>
          <a:ext cx="793750" cy="741362"/>
        </p:xfrm>
        <a:graphic>
          <a:graphicData uri="http://schemas.openxmlformats.org/presentationml/2006/ole">
            <p:oleObj spid="_x0000_s22530" name="ClipArt" r:id="rId4" imgW="3693960" imgH="3465360" progId="">
              <p:embed/>
            </p:oleObj>
          </a:graphicData>
        </a:graphic>
      </p:graphicFrame>
      <p:graphicFrame>
        <p:nvGraphicFramePr>
          <p:cNvPr id="19477" name="Object 21"/>
          <p:cNvGraphicFramePr>
            <a:graphicFrameLocks/>
          </p:cNvGraphicFramePr>
          <p:nvPr/>
        </p:nvGraphicFramePr>
        <p:xfrm>
          <a:off x="2039938" y="2916238"/>
          <a:ext cx="631825" cy="588962"/>
        </p:xfrm>
        <a:graphic>
          <a:graphicData uri="http://schemas.openxmlformats.org/presentationml/2006/ole">
            <p:oleObj spid="_x0000_s22531" name="ClipArt" r:id="rId5" imgW="3693960" imgH="3465360" progId="">
              <p:embed/>
            </p:oleObj>
          </a:graphicData>
        </a:graphic>
      </p:graphicFrame>
      <p:graphicFrame>
        <p:nvGraphicFramePr>
          <p:cNvPr id="19478" name="Object 22"/>
          <p:cNvGraphicFramePr>
            <a:graphicFrameLocks/>
          </p:cNvGraphicFramePr>
          <p:nvPr/>
        </p:nvGraphicFramePr>
        <p:xfrm>
          <a:off x="2801938" y="2687638"/>
          <a:ext cx="474662" cy="442912"/>
        </p:xfrm>
        <a:graphic>
          <a:graphicData uri="http://schemas.openxmlformats.org/presentationml/2006/ole">
            <p:oleObj spid="_x0000_s22532" name="ClipArt" r:id="rId6" imgW="3693960" imgH="3465360" progId="">
              <p:embed/>
            </p:oleObj>
          </a:graphicData>
        </a:graphic>
      </p:graphicFrame>
      <p:graphicFrame>
        <p:nvGraphicFramePr>
          <p:cNvPr id="19479" name="Object 23"/>
          <p:cNvGraphicFramePr>
            <a:graphicFrameLocks/>
          </p:cNvGraphicFramePr>
          <p:nvPr/>
        </p:nvGraphicFramePr>
        <p:xfrm>
          <a:off x="3487738" y="2840038"/>
          <a:ext cx="322262" cy="300037"/>
        </p:xfrm>
        <a:graphic>
          <a:graphicData uri="http://schemas.openxmlformats.org/presentationml/2006/ole">
            <p:oleObj spid="_x0000_s22533" name="ClipArt" r:id="rId7" imgW="3693960" imgH="3465360" progId="">
              <p:embed/>
            </p:oleObj>
          </a:graphicData>
        </a:graphic>
      </p:graphicFrame>
      <p:graphicFrame>
        <p:nvGraphicFramePr>
          <p:cNvPr id="19480" name="Object 24"/>
          <p:cNvGraphicFramePr>
            <a:graphicFrameLocks/>
          </p:cNvGraphicFramePr>
          <p:nvPr/>
        </p:nvGraphicFramePr>
        <p:xfrm>
          <a:off x="4021138" y="3068638"/>
          <a:ext cx="246062" cy="230187"/>
        </p:xfrm>
        <a:graphic>
          <a:graphicData uri="http://schemas.openxmlformats.org/presentationml/2006/ole">
            <p:oleObj spid="_x0000_s22534" name="ClipArt" r:id="rId8" imgW="3693960" imgH="3465360" progId="">
              <p:embed/>
            </p:oleObj>
          </a:graphicData>
        </a:graphic>
      </p:graphicFrame>
      <p:graphicFrame>
        <p:nvGraphicFramePr>
          <p:cNvPr id="19481" name="Object 25"/>
          <p:cNvGraphicFramePr>
            <a:graphicFrameLocks/>
          </p:cNvGraphicFramePr>
          <p:nvPr/>
        </p:nvGraphicFramePr>
        <p:xfrm>
          <a:off x="4478338" y="3373438"/>
          <a:ext cx="225425" cy="207962"/>
        </p:xfrm>
        <a:graphic>
          <a:graphicData uri="http://schemas.openxmlformats.org/presentationml/2006/ole">
            <p:oleObj spid="_x0000_s22535" name="ClipArt" r:id="rId9" imgW="3693960" imgH="3465360" progId="">
              <p:embed/>
            </p:oleObj>
          </a:graphicData>
        </a:graphic>
      </p:graphicFrame>
      <p:sp>
        <p:nvSpPr>
          <p:cNvPr id="19482" name="Rectangle 26"/>
          <p:cNvSpPr>
            <a:spLocks noChangeArrowheads="1"/>
          </p:cNvSpPr>
          <p:nvPr/>
        </p:nvSpPr>
        <p:spPr bwMode="auto">
          <a:xfrm>
            <a:off x="1584325" y="2239963"/>
            <a:ext cx="819150" cy="396875"/>
          </a:xfrm>
          <a:prstGeom prst="rect">
            <a:avLst/>
          </a:prstGeom>
          <a:noFill/>
          <a:ln w="9525">
            <a:noFill/>
            <a:miter lim="800000"/>
            <a:headEnd/>
            <a:tailEnd/>
          </a:ln>
          <a:effectLst/>
        </p:spPr>
        <p:txBody>
          <a:bodyPr wrap="none" lIns="92075" tIns="46038" rIns="92075" bIns="46038">
            <a:spAutoFit/>
          </a:bodyPr>
          <a:lstStyle/>
          <a:p>
            <a:r>
              <a:rPr lang="en-US" sz="2000" b="1">
                <a:latin typeface="Arial" charset="0"/>
              </a:rPr>
              <a:t>Stars</a:t>
            </a:r>
          </a:p>
        </p:txBody>
      </p:sp>
      <p:sp>
        <p:nvSpPr>
          <p:cNvPr id="19483" name="Rectangle 27"/>
          <p:cNvSpPr>
            <a:spLocks noChangeArrowheads="1"/>
          </p:cNvSpPr>
          <p:nvPr/>
        </p:nvSpPr>
        <p:spPr bwMode="auto">
          <a:xfrm>
            <a:off x="5175250" y="2209800"/>
            <a:ext cx="3359150" cy="2057400"/>
          </a:xfrm>
          <a:prstGeom prst="rect">
            <a:avLst/>
          </a:prstGeom>
          <a:noFill/>
          <a:ln w="9525">
            <a:solidFill>
              <a:schemeClr val="tx1"/>
            </a:solidFill>
            <a:miter lim="800000"/>
            <a:headEnd/>
            <a:tailEnd/>
          </a:ln>
          <a:effectLst>
            <a:outerShdw dist="53882" dir="2700000" algn="ctr" rotWithShape="0">
              <a:schemeClr val="bg2"/>
            </a:outerShdw>
          </a:effectLst>
        </p:spPr>
        <p:txBody>
          <a:bodyPr wrap="none" anchor="ctr"/>
          <a:lstStyle/>
          <a:p>
            <a:endParaRPr lang="en-US"/>
          </a:p>
        </p:txBody>
      </p:sp>
      <p:sp>
        <p:nvSpPr>
          <p:cNvPr id="19484" name="Rectangle 28"/>
          <p:cNvSpPr>
            <a:spLocks noChangeArrowheads="1"/>
          </p:cNvSpPr>
          <p:nvPr/>
        </p:nvSpPr>
        <p:spPr bwMode="auto">
          <a:xfrm>
            <a:off x="5186363" y="3070225"/>
            <a:ext cx="603250" cy="914400"/>
          </a:xfrm>
          <a:prstGeom prst="rect">
            <a:avLst/>
          </a:prstGeom>
          <a:noFill/>
          <a:ln w="9525">
            <a:noFill/>
            <a:miter lim="800000"/>
            <a:headEnd/>
            <a:tailEnd/>
          </a:ln>
          <a:effectLst>
            <a:outerShdw dist="107763" dir="2700000" algn="ctr" rotWithShape="0">
              <a:schemeClr val="bg2"/>
            </a:outerShdw>
          </a:effectLst>
        </p:spPr>
        <p:txBody>
          <a:bodyPr wrap="none" lIns="92075" tIns="46038" rIns="92075" bIns="46038">
            <a:spAutoFit/>
          </a:bodyPr>
          <a:lstStyle/>
          <a:p>
            <a:pPr algn="ctr"/>
            <a:r>
              <a:rPr lang="en-US" sz="5400" b="1">
                <a:solidFill>
                  <a:srgbClr val="FFFF00"/>
                </a:solidFill>
                <a:latin typeface="Arial" charset="0"/>
              </a:rPr>
              <a:t>?</a:t>
            </a:r>
          </a:p>
        </p:txBody>
      </p:sp>
      <p:sp>
        <p:nvSpPr>
          <p:cNvPr id="19485" name="Rectangle 29"/>
          <p:cNvSpPr>
            <a:spLocks noChangeArrowheads="1"/>
          </p:cNvSpPr>
          <p:nvPr/>
        </p:nvSpPr>
        <p:spPr bwMode="auto">
          <a:xfrm>
            <a:off x="5872163" y="2689225"/>
            <a:ext cx="603250" cy="914400"/>
          </a:xfrm>
          <a:prstGeom prst="rect">
            <a:avLst/>
          </a:prstGeom>
          <a:noFill/>
          <a:ln w="9525">
            <a:noFill/>
            <a:miter lim="800000"/>
            <a:headEnd/>
            <a:tailEnd/>
          </a:ln>
          <a:effectLst>
            <a:outerShdw dist="107763" dir="2700000" algn="ctr" rotWithShape="0">
              <a:schemeClr val="bg2"/>
            </a:outerShdw>
          </a:effectLst>
        </p:spPr>
        <p:txBody>
          <a:bodyPr wrap="none" lIns="92075" tIns="46038" rIns="92075" bIns="46038">
            <a:spAutoFit/>
          </a:bodyPr>
          <a:lstStyle/>
          <a:p>
            <a:pPr algn="ctr"/>
            <a:r>
              <a:rPr lang="en-US" sz="5400" b="1">
                <a:solidFill>
                  <a:srgbClr val="FFFF00"/>
                </a:solidFill>
                <a:latin typeface="Arial" charset="0"/>
              </a:rPr>
              <a:t>?</a:t>
            </a:r>
          </a:p>
        </p:txBody>
      </p:sp>
      <p:sp>
        <p:nvSpPr>
          <p:cNvPr id="19486" name="Rectangle 30"/>
          <p:cNvSpPr>
            <a:spLocks noChangeArrowheads="1"/>
          </p:cNvSpPr>
          <p:nvPr/>
        </p:nvSpPr>
        <p:spPr bwMode="auto">
          <a:xfrm>
            <a:off x="6634163" y="2536825"/>
            <a:ext cx="603250" cy="914400"/>
          </a:xfrm>
          <a:prstGeom prst="rect">
            <a:avLst/>
          </a:prstGeom>
          <a:noFill/>
          <a:ln w="9525">
            <a:noFill/>
            <a:miter lim="800000"/>
            <a:headEnd/>
            <a:tailEnd/>
          </a:ln>
          <a:effectLst>
            <a:outerShdw dist="107763" dir="2700000" algn="ctr" rotWithShape="0">
              <a:schemeClr val="bg2"/>
            </a:outerShdw>
          </a:effectLst>
        </p:spPr>
        <p:txBody>
          <a:bodyPr lIns="92075" tIns="46038" rIns="92075" bIns="46038">
            <a:spAutoFit/>
          </a:bodyPr>
          <a:lstStyle/>
          <a:p>
            <a:pPr algn="ctr"/>
            <a:r>
              <a:rPr lang="en-US" sz="5400" b="1">
                <a:solidFill>
                  <a:srgbClr val="FFFF00"/>
                </a:solidFill>
                <a:latin typeface="Arial" charset="0"/>
              </a:rPr>
              <a:t>?</a:t>
            </a:r>
          </a:p>
        </p:txBody>
      </p:sp>
      <p:sp>
        <p:nvSpPr>
          <p:cNvPr id="19487" name="Rectangle 31"/>
          <p:cNvSpPr>
            <a:spLocks noChangeArrowheads="1"/>
          </p:cNvSpPr>
          <p:nvPr/>
        </p:nvSpPr>
        <p:spPr bwMode="auto">
          <a:xfrm>
            <a:off x="7396163" y="2689225"/>
            <a:ext cx="603250" cy="914400"/>
          </a:xfrm>
          <a:prstGeom prst="rect">
            <a:avLst/>
          </a:prstGeom>
          <a:noFill/>
          <a:ln w="9525">
            <a:noFill/>
            <a:miter lim="800000"/>
            <a:headEnd/>
            <a:tailEnd/>
          </a:ln>
          <a:effectLst>
            <a:outerShdw dist="107763" dir="2700000" algn="ctr" rotWithShape="0">
              <a:schemeClr val="bg2"/>
            </a:outerShdw>
          </a:effectLst>
        </p:spPr>
        <p:txBody>
          <a:bodyPr lIns="92075" tIns="46038" rIns="92075" bIns="46038">
            <a:spAutoFit/>
          </a:bodyPr>
          <a:lstStyle/>
          <a:p>
            <a:pPr algn="ctr"/>
            <a:r>
              <a:rPr lang="en-US" sz="5400" b="1">
                <a:solidFill>
                  <a:srgbClr val="FFFF00"/>
                </a:solidFill>
                <a:latin typeface="Arial" charset="0"/>
              </a:rPr>
              <a:t>?</a:t>
            </a:r>
          </a:p>
        </p:txBody>
      </p:sp>
      <p:sp>
        <p:nvSpPr>
          <p:cNvPr id="19488" name="Rectangle 32"/>
          <p:cNvSpPr>
            <a:spLocks noChangeArrowheads="1"/>
          </p:cNvSpPr>
          <p:nvPr/>
        </p:nvSpPr>
        <p:spPr bwMode="auto">
          <a:xfrm>
            <a:off x="5181600" y="2286000"/>
            <a:ext cx="2087563" cy="396875"/>
          </a:xfrm>
          <a:prstGeom prst="rect">
            <a:avLst/>
          </a:prstGeom>
          <a:noFill/>
          <a:ln w="9525">
            <a:noFill/>
            <a:miter lim="800000"/>
            <a:headEnd/>
            <a:tailEnd/>
          </a:ln>
          <a:effectLst/>
        </p:spPr>
        <p:txBody>
          <a:bodyPr wrap="none" lIns="92075" tIns="46038" rIns="92075" bIns="46038">
            <a:spAutoFit/>
          </a:bodyPr>
          <a:lstStyle/>
          <a:p>
            <a:r>
              <a:rPr lang="en-US" sz="2000" b="1">
                <a:latin typeface="Arial" charset="0"/>
              </a:rPr>
              <a:t>Question Marks</a:t>
            </a:r>
          </a:p>
        </p:txBody>
      </p:sp>
      <p:sp>
        <p:nvSpPr>
          <p:cNvPr id="19489" name="Rectangle 33"/>
          <p:cNvSpPr>
            <a:spLocks noChangeArrowheads="1"/>
          </p:cNvSpPr>
          <p:nvPr/>
        </p:nvSpPr>
        <p:spPr bwMode="auto">
          <a:xfrm>
            <a:off x="1593850" y="4419600"/>
            <a:ext cx="3359150" cy="2057400"/>
          </a:xfrm>
          <a:prstGeom prst="rect">
            <a:avLst/>
          </a:prstGeom>
          <a:noFill/>
          <a:ln w="9525">
            <a:solidFill>
              <a:schemeClr val="tx1"/>
            </a:solidFill>
            <a:miter lim="800000"/>
            <a:headEnd/>
            <a:tailEnd/>
          </a:ln>
          <a:effectLst>
            <a:outerShdw dist="53882" dir="2700000" algn="ctr" rotWithShape="0">
              <a:schemeClr val="bg2"/>
            </a:outerShdw>
          </a:effectLst>
        </p:spPr>
        <p:txBody>
          <a:bodyPr wrap="none" anchor="ctr"/>
          <a:lstStyle/>
          <a:p>
            <a:endParaRPr lang="en-US"/>
          </a:p>
        </p:txBody>
      </p:sp>
      <p:graphicFrame>
        <p:nvGraphicFramePr>
          <p:cNvPr id="19490" name="Object 34"/>
          <p:cNvGraphicFramePr>
            <a:graphicFrameLocks/>
          </p:cNvGraphicFramePr>
          <p:nvPr/>
        </p:nvGraphicFramePr>
        <p:xfrm>
          <a:off x="2514600" y="4506913"/>
          <a:ext cx="2362200" cy="1893887"/>
        </p:xfrm>
        <a:graphic>
          <a:graphicData uri="http://schemas.openxmlformats.org/presentationml/2006/ole">
            <p:oleObj spid="_x0000_s22536" name="ClipArt" r:id="rId10" imgW="4586040" imgH="3936960" progId="">
              <p:embed/>
            </p:oleObj>
          </a:graphicData>
        </a:graphic>
      </p:graphicFrame>
      <p:sp>
        <p:nvSpPr>
          <p:cNvPr id="19491" name="Rectangle 35"/>
          <p:cNvSpPr>
            <a:spLocks noChangeArrowheads="1"/>
          </p:cNvSpPr>
          <p:nvPr/>
        </p:nvSpPr>
        <p:spPr bwMode="auto">
          <a:xfrm>
            <a:off x="1584325" y="4449763"/>
            <a:ext cx="1554163" cy="396875"/>
          </a:xfrm>
          <a:prstGeom prst="rect">
            <a:avLst/>
          </a:prstGeom>
          <a:noFill/>
          <a:ln w="9525">
            <a:noFill/>
            <a:miter lim="800000"/>
            <a:headEnd/>
            <a:tailEnd/>
          </a:ln>
          <a:effectLst/>
        </p:spPr>
        <p:txBody>
          <a:bodyPr wrap="none" lIns="92075" tIns="46038" rIns="92075" bIns="46038">
            <a:spAutoFit/>
          </a:bodyPr>
          <a:lstStyle/>
          <a:p>
            <a:r>
              <a:rPr lang="en-US" sz="2000" b="1">
                <a:latin typeface="Arial" charset="0"/>
              </a:rPr>
              <a:t>Cash Cows</a:t>
            </a:r>
          </a:p>
        </p:txBody>
      </p:sp>
      <p:sp>
        <p:nvSpPr>
          <p:cNvPr id="19492" name="Rectangle 36"/>
          <p:cNvSpPr>
            <a:spLocks noChangeArrowheads="1"/>
          </p:cNvSpPr>
          <p:nvPr/>
        </p:nvSpPr>
        <p:spPr bwMode="auto">
          <a:xfrm>
            <a:off x="5105400" y="4419600"/>
            <a:ext cx="3429000" cy="2057400"/>
          </a:xfrm>
          <a:prstGeom prst="rect">
            <a:avLst/>
          </a:prstGeom>
          <a:noFill/>
          <a:ln w="9525">
            <a:solidFill>
              <a:schemeClr val="tx1"/>
            </a:solidFill>
            <a:miter lim="800000"/>
            <a:headEnd/>
            <a:tailEnd/>
          </a:ln>
          <a:effectLst>
            <a:outerShdw dist="53882" dir="2700000" algn="ctr" rotWithShape="0">
              <a:schemeClr val="bg2"/>
            </a:outerShdw>
          </a:effectLst>
        </p:spPr>
        <p:txBody>
          <a:bodyPr wrap="none" anchor="ctr"/>
          <a:lstStyle/>
          <a:p>
            <a:endParaRPr lang="en-US"/>
          </a:p>
        </p:txBody>
      </p:sp>
      <p:graphicFrame>
        <p:nvGraphicFramePr>
          <p:cNvPr id="19493" name="Object 37"/>
          <p:cNvGraphicFramePr>
            <a:graphicFrameLocks/>
          </p:cNvGraphicFramePr>
          <p:nvPr/>
        </p:nvGraphicFramePr>
        <p:xfrm>
          <a:off x="6269038" y="4648200"/>
          <a:ext cx="1954212" cy="1552575"/>
        </p:xfrm>
        <a:graphic>
          <a:graphicData uri="http://schemas.openxmlformats.org/presentationml/2006/ole">
            <p:oleObj spid="_x0000_s22537" name="ClipArt" r:id="rId11" imgW="4120920" imgH="3274920" progId="">
              <p:embed/>
            </p:oleObj>
          </a:graphicData>
        </a:graphic>
      </p:graphicFrame>
      <p:sp>
        <p:nvSpPr>
          <p:cNvPr id="19494" name="Rectangle 38"/>
          <p:cNvSpPr>
            <a:spLocks noChangeArrowheads="1"/>
          </p:cNvSpPr>
          <p:nvPr/>
        </p:nvSpPr>
        <p:spPr bwMode="auto">
          <a:xfrm>
            <a:off x="5089525" y="4449763"/>
            <a:ext cx="820738" cy="396875"/>
          </a:xfrm>
          <a:prstGeom prst="rect">
            <a:avLst/>
          </a:prstGeom>
          <a:noFill/>
          <a:ln w="9525">
            <a:noFill/>
            <a:miter lim="800000"/>
            <a:headEnd/>
            <a:tailEnd/>
          </a:ln>
          <a:effectLst/>
        </p:spPr>
        <p:txBody>
          <a:bodyPr wrap="none" lIns="92075" tIns="46038" rIns="92075" bIns="46038">
            <a:spAutoFit/>
          </a:bodyPr>
          <a:lstStyle/>
          <a:p>
            <a:r>
              <a:rPr lang="en-US" sz="2000" b="1">
                <a:latin typeface="Arial" charset="0"/>
              </a:rPr>
              <a:t>Dogs</a:t>
            </a:r>
          </a:p>
        </p:txBody>
      </p:sp>
      <p:sp>
        <p:nvSpPr>
          <p:cNvPr id="39" name="Slide Number Placeholder 38"/>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Business Level Strategy</a:t>
            </a:r>
            <a:endParaRPr lang="en-US" b="1" dirty="0"/>
          </a:p>
        </p:txBody>
      </p:sp>
      <p:sp>
        <p:nvSpPr>
          <p:cNvPr id="3" name="Content Placeholder 2"/>
          <p:cNvSpPr>
            <a:spLocks noGrp="1"/>
          </p:cNvSpPr>
          <p:nvPr>
            <p:ph idx="1"/>
          </p:nvPr>
        </p:nvSpPr>
        <p:spPr/>
        <p:txBody>
          <a:bodyPr>
            <a:normAutofit fontScale="92500" lnSpcReduction="10000"/>
          </a:bodyPr>
          <a:lstStyle/>
          <a:p>
            <a:r>
              <a:rPr lang="en-US" sz="2800" dirty="0" smtClean="0"/>
              <a:t>How do we support the corporate strategy?</a:t>
            </a:r>
          </a:p>
          <a:p>
            <a:r>
              <a:rPr lang="en-US" sz="2800" dirty="0" smtClean="0"/>
              <a:t>How do we compete in a specific business arena?</a:t>
            </a:r>
          </a:p>
          <a:p>
            <a:r>
              <a:rPr lang="en-US" sz="2800" dirty="0" smtClean="0"/>
              <a:t>Three types of business level strategies:</a:t>
            </a:r>
          </a:p>
          <a:p>
            <a:pPr lvl="1"/>
            <a:r>
              <a:rPr lang="en-US" sz="2400" dirty="0" smtClean="0"/>
              <a:t>Low cost producer</a:t>
            </a:r>
          </a:p>
          <a:p>
            <a:pPr lvl="1"/>
            <a:r>
              <a:rPr lang="en-US" sz="2400" dirty="0" smtClean="0"/>
              <a:t>Differentiator</a:t>
            </a:r>
          </a:p>
          <a:p>
            <a:pPr lvl="1"/>
            <a:r>
              <a:rPr lang="en-US" sz="2400" dirty="0" smtClean="0"/>
              <a:t>Focus</a:t>
            </a:r>
          </a:p>
          <a:p>
            <a:r>
              <a:rPr lang="en-US" sz="2800" dirty="0" smtClean="0"/>
              <a:t>Four areas of focus</a:t>
            </a:r>
          </a:p>
          <a:p>
            <a:pPr lvl="1"/>
            <a:r>
              <a:rPr lang="en-US" sz="2400" dirty="0" smtClean="0"/>
              <a:t>Generate sustainable competitive advantages</a:t>
            </a:r>
          </a:p>
          <a:p>
            <a:pPr lvl="1"/>
            <a:r>
              <a:rPr lang="en-US" sz="2400" dirty="0" smtClean="0"/>
              <a:t>Develop and nurture (potentially) valuable capabilities</a:t>
            </a:r>
          </a:p>
          <a:p>
            <a:pPr lvl="1"/>
            <a:r>
              <a:rPr lang="en-US" sz="2400" dirty="0" smtClean="0"/>
              <a:t>Respond to environmental changes</a:t>
            </a:r>
          </a:p>
          <a:p>
            <a:pPr lvl="1"/>
            <a:r>
              <a:rPr lang="en-US" sz="2400" dirty="0" smtClean="0"/>
              <a:t>Approval of functional level strategies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a:xfrm>
            <a:off x="685800" y="133350"/>
            <a:ext cx="7772400" cy="1143000"/>
          </a:xfrm>
          <a:noFill/>
          <a:ln/>
        </p:spPr>
        <p:txBody>
          <a:bodyPr lIns="92075" tIns="46038" rIns="92075" bIns="46038"/>
          <a:lstStyle/>
          <a:p>
            <a:r>
              <a:rPr lang="en-US" sz="3200" dirty="0">
                <a:solidFill>
                  <a:schemeClr val="tx1"/>
                </a:solidFill>
              </a:rPr>
              <a:t>A Simple Organization Chart</a:t>
            </a:r>
            <a:br>
              <a:rPr lang="en-US" sz="3200" dirty="0">
                <a:solidFill>
                  <a:schemeClr val="tx1"/>
                </a:solidFill>
              </a:rPr>
            </a:br>
            <a:r>
              <a:rPr lang="en-US" sz="3200" dirty="0">
                <a:solidFill>
                  <a:schemeClr val="tx1"/>
                </a:solidFill>
              </a:rPr>
              <a:t>(Single Product Business)</a:t>
            </a:r>
          </a:p>
        </p:txBody>
      </p:sp>
      <p:sp>
        <p:nvSpPr>
          <p:cNvPr id="25603" name="Rectangle 3"/>
          <p:cNvSpPr>
            <a:spLocks noChangeArrowheads="1"/>
          </p:cNvSpPr>
          <p:nvPr/>
        </p:nvSpPr>
        <p:spPr bwMode="auto">
          <a:xfrm>
            <a:off x="3657600" y="1447800"/>
            <a:ext cx="1828800" cy="838200"/>
          </a:xfrm>
          <a:prstGeom prst="rect">
            <a:avLst/>
          </a:prstGeom>
          <a:solidFill>
            <a:srgbClr val="FFF3D8"/>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5604" name="Rectangle 4"/>
          <p:cNvSpPr>
            <a:spLocks noChangeArrowheads="1"/>
          </p:cNvSpPr>
          <p:nvPr/>
        </p:nvSpPr>
        <p:spPr bwMode="auto">
          <a:xfrm>
            <a:off x="3916363" y="1554163"/>
            <a:ext cx="1314450" cy="396875"/>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Business</a:t>
            </a:r>
          </a:p>
        </p:txBody>
      </p:sp>
      <p:sp>
        <p:nvSpPr>
          <p:cNvPr id="25605" name="Rectangle 5"/>
          <p:cNvSpPr>
            <a:spLocks noChangeArrowheads="1"/>
          </p:cNvSpPr>
          <p:nvPr/>
        </p:nvSpPr>
        <p:spPr bwMode="auto">
          <a:xfrm>
            <a:off x="9525" y="3657600"/>
            <a:ext cx="1752600" cy="838200"/>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5606" name="Rectangle 6"/>
          <p:cNvSpPr>
            <a:spLocks noChangeArrowheads="1"/>
          </p:cNvSpPr>
          <p:nvPr/>
        </p:nvSpPr>
        <p:spPr bwMode="auto">
          <a:xfrm>
            <a:off x="0" y="3763963"/>
            <a:ext cx="1851025" cy="701675"/>
          </a:xfrm>
          <a:prstGeom prst="rect">
            <a:avLst/>
          </a:prstGeom>
          <a:noFill/>
          <a:ln w="9525" algn="ctr">
            <a:noFill/>
            <a:miter lim="800000"/>
            <a:headEnd/>
            <a:tailEnd/>
          </a:ln>
          <a:effectLst/>
        </p:spPr>
        <p:txBody>
          <a:bodyPr wrap="none" lIns="92075" tIns="46038" rIns="92075" bIns="46038">
            <a:spAutoFit/>
          </a:bodyPr>
          <a:lstStyle/>
          <a:p>
            <a:pPr algn="ctr"/>
            <a:r>
              <a:rPr lang="en-US" sz="2000" b="1" dirty="0">
                <a:solidFill>
                  <a:schemeClr val="bg1"/>
                </a:solidFill>
                <a:latin typeface="Arial" charset="0"/>
              </a:rPr>
              <a:t>Research and</a:t>
            </a:r>
          </a:p>
          <a:p>
            <a:pPr algn="ctr"/>
            <a:r>
              <a:rPr lang="en-US" sz="2000" b="1" dirty="0">
                <a:solidFill>
                  <a:schemeClr val="bg1"/>
                </a:solidFill>
                <a:latin typeface="Arial" charset="0"/>
              </a:rPr>
              <a:t>Development</a:t>
            </a:r>
          </a:p>
        </p:txBody>
      </p:sp>
      <p:sp>
        <p:nvSpPr>
          <p:cNvPr id="25607" name="Rectangle 7"/>
          <p:cNvSpPr>
            <a:spLocks noChangeArrowheads="1"/>
          </p:cNvSpPr>
          <p:nvPr/>
        </p:nvSpPr>
        <p:spPr bwMode="auto">
          <a:xfrm>
            <a:off x="1838325" y="3657600"/>
            <a:ext cx="1752600" cy="838200"/>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5608" name="Rectangle 8"/>
          <p:cNvSpPr>
            <a:spLocks noChangeArrowheads="1"/>
          </p:cNvSpPr>
          <p:nvPr/>
        </p:nvSpPr>
        <p:spPr bwMode="auto">
          <a:xfrm>
            <a:off x="1787525" y="3916363"/>
            <a:ext cx="1933575" cy="396875"/>
          </a:xfrm>
          <a:prstGeom prst="rect">
            <a:avLst/>
          </a:prstGeom>
          <a:noFill/>
          <a:ln w="9525" algn="ctr">
            <a:noFill/>
            <a:miter lim="800000"/>
            <a:headEnd/>
            <a:tailEnd/>
          </a:ln>
          <a:effectLst/>
        </p:spPr>
        <p:txBody>
          <a:bodyPr wrap="none" lIns="92075" tIns="46038" rIns="92075" bIns="46038">
            <a:spAutoFit/>
          </a:bodyPr>
          <a:lstStyle/>
          <a:p>
            <a:pPr algn="ctr"/>
            <a:r>
              <a:rPr lang="en-US" sz="2000" b="1" dirty="0">
                <a:solidFill>
                  <a:schemeClr val="bg1"/>
                </a:solidFill>
                <a:latin typeface="Arial" charset="0"/>
              </a:rPr>
              <a:t>Manufacturing</a:t>
            </a:r>
          </a:p>
        </p:txBody>
      </p:sp>
      <p:sp>
        <p:nvSpPr>
          <p:cNvPr id="25609" name="Rectangle 9"/>
          <p:cNvSpPr>
            <a:spLocks noChangeArrowheads="1"/>
          </p:cNvSpPr>
          <p:nvPr/>
        </p:nvSpPr>
        <p:spPr bwMode="auto">
          <a:xfrm>
            <a:off x="3667125" y="3657600"/>
            <a:ext cx="1676400" cy="838200"/>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5610" name="Rectangle 10"/>
          <p:cNvSpPr>
            <a:spLocks noChangeArrowheads="1"/>
          </p:cNvSpPr>
          <p:nvPr/>
        </p:nvSpPr>
        <p:spPr bwMode="auto">
          <a:xfrm>
            <a:off x="3813175" y="3916363"/>
            <a:ext cx="1382713" cy="396875"/>
          </a:xfrm>
          <a:prstGeom prst="rect">
            <a:avLst/>
          </a:prstGeom>
          <a:noFill/>
          <a:ln w="9525" algn="ctr">
            <a:noFill/>
            <a:miter lim="800000"/>
            <a:headEnd/>
            <a:tailEnd/>
          </a:ln>
          <a:effectLst/>
        </p:spPr>
        <p:txBody>
          <a:bodyPr wrap="none" lIns="92075" tIns="46038" rIns="92075" bIns="46038">
            <a:spAutoFit/>
          </a:bodyPr>
          <a:lstStyle/>
          <a:p>
            <a:pPr algn="ctr"/>
            <a:r>
              <a:rPr lang="en-US" sz="2000" b="1">
                <a:solidFill>
                  <a:schemeClr val="bg1"/>
                </a:solidFill>
                <a:latin typeface="Arial" charset="0"/>
              </a:rPr>
              <a:t>Marketing</a:t>
            </a:r>
          </a:p>
        </p:txBody>
      </p:sp>
      <p:sp>
        <p:nvSpPr>
          <p:cNvPr id="25611" name="Rectangle 11"/>
          <p:cNvSpPr>
            <a:spLocks noChangeArrowheads="1"/>
          </p:cNvSpPr>
          <p:nvPr/>
        </p:nvSpPr>
        <p:spPr bwMode="auto">
          <a:xfrm>
            <a:off x="5419725" y="3657600"/>
            <a:ext cx="1676400" cy="838200"/>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5612" name="Rectangle 12"/>
          <p:cNvSpPr>
            <a:spLocks noChangeArrowheads="1"/>
          </p:cNvSpPr>
          <p:nvPr/>
        </p:nvSpPr>
        <p:spPr bwMode="auto">
          <a:xfrm>
            <a:off x="5516563" y="3763963"/>
            <a:ext cx="1484312" cy="701675"/>
          </a:xfrm>
          <a:prstGeom prst="rect">
            <a:avLst/>
          </a:prstGeom>
          <a:noFill/>
          <a:ln w="9525" algn="ctr">
            <a:noFill/>
            <a:miter lim="800000"/>
            <a:headEnd/>
            <a:tailEnd/>
          </a:ln>
          <a:effectLst/>
        </p:spPr>
        <p:txBody>
          <a:bodyPr wrap="none" lIns="92075" tIns="46038" rIns="92075" bIns="46038">
            <a:spAutoFit/>
          </a:bodyPr>
          <a:lstStyle/>
          <a:p>
            <a:pPr algn="ctr"/>
            <a:r>
              <a:rPr lang="en-US" sz="2000" b="1" dirty="0">
                <a:solidFill>
                  <a:schemeClr val="bg1"/>
                </a:solidFill>
                <a:latin typeface="Arial" charset="0"/>
              </a:rPr>
              <a:t>Human</a:t>
            </a:r>
          </a:p>
          <a:p>
            <a:pPr algn="ctr"/>
            <a:r>
              <a:rPr lang="en-US" sz="2000" b="1" dirty="0">
                <a:solidFill>
                  <a:schemeClr val="bg1"/>
                </a:solidFill>
                <a:latin typeface="Arial" charset="0"/>
              </a:rPr>
              <a:t>Resources</a:t>
            </a:r>
          </a:p>
        </p:txBody>
      </p:sp>
      <p:sp>
        <p:nvSpPr>
          <p:cNvPr id="25613" name="Rectangle 13"/>
          <p:cNvSpPr>
            <a:spLocks noChangeArrowheads="1"/>
          </p:cNvSpPr>
          <p:nvPr/>
        </p:nvSpPr>
        <p:spPr bwMode="auto">
          <a:xfrm>
            <a:off x="7172325" y="3657600"/>
            <a:ext cx="1676400" cy="838200"/>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5614" name="Rectangle 14"/>
          <p:cNvSpPr>
            <a:spLocks noChangeArrowheads="1"/>
          </p:cNvSpPr>
          <p:nvPr/>
        </p:nvSpPr>
        <p:spPr bwMode="auto">
          <a:xfrm>
            <a:off x="7439025" y="3916363"/>
            <a:ext cx="1144588" cy="396875"/>
          </a:xfrm>
          <a:prstGeom prst="rect">
            <a:avLst/>
          </a:prstGeom>
          <a:noFill/>
          <a:ln w="9525">
            <a:noFill/>
            <a:miter lim="800000"/>
            <a:headEnd/>
            <a:tailEnd/>
          </a:ln>
          <a:effectLst/>
        </p:spPr>
        <p:txBody>
          <a:bodyPr wrap="none" lIns="92075" tIns="46038" rIns="92075" bIns="46038">
            <a:spAutoFit/>
          </a:bodyPr>
          <a:lstStyle/>
          <a:p>
            <a:pPr algn="ctr"/>
            <a:r>
              <a:rPr lang="en-US" sz="2000" b="1" dirty="0">
                <a:solidFill>
                  <a:schemeClr val="bg1"/>
                </a:solidFill>
                <a:latin typeface="Arial" charset="0"/>
              </a:rPr>
              <a:t>Finance</a:t>
            </a:r>
          </a:p>
        </p:txBody>
      </p:sp>
      <p:sp>
        <p:nvSpPr>
          <p:cNvPr id="25615" name="Line 15"/>
          <p:cNvSpPr>
            <a:spLocks noChangeShapeType="1"/>
          </p:cNvSpPr>
          <p:nvPr/>
        </p:nvSpPr>
        <p:spPr bwMode="auto">
          <a:xfrm flipV="1">
            <a:off x="4505325" y="3352800"/>
            <a:ext cx="0" cy="304800"/>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5616" name="Line 16"/>
          <p:cNvSpPr>
            <a:spLocks noChangeShapeType="1"/>
          </p:cNvSpPr>
          <p:nvPr/>
        </p:nvSpPr>
        <p:spPr bwMode="auto">
          <a:xfrm flipV="1">
            <a:off x="6257925" y="3352800"/>
            <a:ext cx="0" cy="304800"/>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5617" name="Line 17"/>
          <p:cNvSpPr>
            <a:spLocks noChangeShapeType="1"/>
          </p:cNvSpPr>
          <p:nvPr/>
        </p:nvSpPr>
        <p:spPr bwMode="auto">
          <a:xfrm flipV="1">
            <a:off x="8086725" y="3352800"/>
            <a:ext cx="0" cy="304800"/>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5618" name="Line 18"/>
          <p:cNvSpPr>
            <a:spLocks noChangeShapeType="1"/>
          </p:cNvSpPr>
          <p:nvPr/>
        </p:nvSpPr>
        <p:spPr bwMode="auto">
          <a:xfrm flipV="1">
            <a:off x="1000125" y="3352800"/>
            <a:ext cx="0" cy="304800"/>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5619" name="Line 19"/>
          <p:cNvSpPr>
            <a:spLocks noChangeShapeType="1"/>
          </p:cNvSpPr>
          <p:nvPr/>
        </p:nvSpPr>
        <p:spPr bwMode="auto">
          <a:xfrm flipV="1">
            <a:off x="2752725" y="3352800"/>
            <a:ext cx="0" cy="304800"/>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5620" name="Line 20"/>
          <p:cNvSpPr>
            <a:spLocks noChangeShapeType="1"/>
          </p:cNvSpPr>
          <p:nvPr/>
        </p:nvSpPr>
        <p:spPr bwMode="auto">
          <a:xfrm>
            <a:off x="1000125" y="3352800"/>
            <a:ext cx="7086600" cy="0"/>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5621" name="Line 21"/>
          <p:cNvSpPr>
            <a:spLocks noChangeShapeType="1"/>
          </p:cNvSpPr>
          <p:nvPr/>
        </p:nvSpPr>
        <p:spPr bwMode="auto">
          <a:xfrm>
            <a:off x="4657725" y="2362200"/>
            <a:ext cx="0" cy="971550"/>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5622" name="Rectangle 22"/>
          <p:cNvSpPr>
            <a:spLocks noChangeArrowheads="1"/>
          </p:cNvSpPr>
          <p:nvPr/>
        </p:nvSpPr>
        <p:spPr bwMode="auto">
          <a:xfrm>
            <a:off x="228600" y="4648200"/>
            <a:ext cx="1468438" cy="1006475"/>
          </a:xfrm>
          <a:prstGeom prst="rect">
            <a:avLst/>
          </a:prstGeom>
          <a:noFill/>
          <a:ln w="9525">
            <a:noFill/>
            <a:miter lim="800000"/>
            <a:headEnd/>
            <a:tailEnd/>
          </a:ln>
          <a:effectLst/>
        </p:spPr>
        <p:txBody>
          <a:bodyPr wrap="none" lIns="92075" tIns="46038" rIns="92075" bIns="46038">
            <a:spAutoFit/>
          </a:bodyPr>
          <a:lstStyle/>
          <a:p>
            <a:r>
              <a:rPr lang="en-US" sz="2000" b="1">
                <a:latin typeface="Arial" charset="0"/>
              </a:rPr>
              <a:t>Functional</a:t>
            </a:r>
          </a:p>
          <a:p>
            <a:r>
              <a:rPr lang="en-US" sz="2000" b="1">
                <a:latin typeface="Arial" charset="0"/>
              </a:rPr>
              <a:t>Level</a:t>
            </a:r>
          </a:p>
          <a:p>
            <a:r>
              <a:rPr lang="en-US" sz="2000" b="1">
                <a:latin typeface="Arial" charset="0"/>
              </a:rPr>
              <a:t>Strategy</a:t>
            </a:r>
          </a:p>
        </p:txBody>
      </p:sp>
      <p:sp>
        <p:nvSpPr>
          <p:cNvPr id="25623" name="Rectangle 23"/>
          <p:cNvSpPr>
            <a:spLocks noChangeArrowheads="1"/>
          </p:cNvSpPr>
          <p:nvPr/>
        </p:nvSpPr>
        <p:spPr bwMode="auto">
          <a:xfrm>
            <a:off x="228600" y="1524000"/>
            <a:ext cx="1314450" cy="1006475"/>
          </a:xfrm>
          <a:prstGeom prst="rect">
            <a:avLst/>
          </a:prstGeom>
          <a:noFill/>
          <a:ln w="9525">
            <a:noFill/>
            <a:miter lim="800000"/>
            <a:headEnd/>
            <a:tailEnd/>
          </a:ln>
          <a:effectLst/>
        </p:spPr>
        <p:txBody>
          <a:bodyPr wrap="none">
            <a:spAutoFit/>
          </a:bodyPr>
          <a:lstStyle/>
          <a:p>
            <a:r>
              <a:rPr lang="en-US" sz="2000" b="1">
                <a:latin typeface="Arial" charset="0"/>
              </a:rPr>
              <a:t>Business</a:t>
            </a:r>
          </a:p>
          <a:p>
            <a:r>
              <a:rPr lang="en-US" sz="2000" b="1">
                <a:latin typeface="Arial" charset="0"/>
              </a:rPr>
              <a:t>Level</a:t>
            </a:r>
          </a:p>
          <a:p>
            <a:r>
              <a:rPr lang="en-US" sz="2000" b="1">
                <a:latin typeface="Arial" charset="0"/>
              </a:rPr>
              <a:t>Strategy</a:t>
            </a:r>
          </a:p>
        </p:txBody>
      </p:sp>
      <p:sp>
        <p:nvSpPr>
          <p:cNvPr id="24" name="Slide Number Placeholder 2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2800" b="1" dirty="0" smtClean="0"/>
              <a:t>Functional / Operational Level Strategy</a:t>
            </a:r>
            <a:endParaRPr lang="en-US" sz="2800" b="1" dirty="0"/>
          </a:p>
        </p:txBody>
      </p:sp>
      <p:sp>
        <p:nvSpPr>
          <p:cNvPr id="3" name="Content Placeholder 2"/>
          <p:cNvSpPr>
            <a:spLocks noGrp="1"/>
          </p:cNvSpPr>
          <p:nvPr>
            <p:ph idx="1"/>
          </p:nvPr>
        </p:nvSpPr>
        <p:spPr/>
        <p:txBody>
          <a:bodyPr/>
          <a:lstStyle/>
          <a:p>
            <a:pPr algn="just"/>
            <a:r>
              <a:rPr lang="en-US" dirty="0" smtClean="0"/>
              <a:t>Functional: How do we support the business level strategy?</a:t>
            </a:r>
          </a:p>
          <a:p>
            <a:pPr algn="just"/>
            <a:r>
              <a:rPr lang="en-US" dirty="0" smtClean="0"/>
              <a:t>Operational: How do we support the functional level strategy?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a:xfrm>
            <a:off x="685800" y="133350"/>
            <a:ext cx="7772400" cy="1143000"/>
          </a:xfrm>
          <a:noFill/>
          <a:ln/>
        </p:spPr>
        <p:txBody>
          <a:bodyPr lIns="92075" tIns="46038" rIns="92075" bIns="46038"/>
          <a:lstStyle/>
          <a:p>
            <a:r>
              <a:rPr lang="en-US" sz="3200">
                <a:solidFill>
                  <a:schemeClr val="tx1"/>
                </a:solidFill>
              </a:rPr>
              <a:t>A Simple Organization Chart</a:t>
            </a:r>
            <a:br>
              <a:rPr lang="en-US" sz="3200">
                <a:solidFill>
                  <a:schemeClr val="tx1"/>
                </a:solidFill>
              </a:rPr>
            </a:br>
            <a:r>
              <a:rPr lang="en-US" sz="3200">
                <a:solidFill>
                  <a:schemeClr val="tx1"/>
                </a:solidFill>
              </a:rPr>
              <a:t>(Dominant or Related Product Business)</a:t>
            </a:r>
          </a:p>
        </p:txBody>
      </p:sp>
      <p:sp>
        <p:nvSpPr>
          <p:cNvPr id="27651" name="Rectangle 3"/>
          <p:cNvSpPr>
            <a:spLocks noChangeArrowheads="1"/>
          </p:cNvSpPr>
          <p:nvPr/>
        </p:nvSpPr>
        <p:spPr bwMode="auto">
          <a:xfrm>
            <a:off x="3657600" y="1447800"/>
            <a:ext cx="1828800" cy="838200"/>
          </a:xfrm>
          <a:prstGeom prst="rect">
            <a:avLst/>
          </a:prstGeom>
          <a:solidFill>
            <a:srgbClr val="FFF3D8"/>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52" name="Rectangle 4"/>
          <p:cNvSpPr>
            <a:spLocks noChangeArrowheads="1"/>
          </p:cNvSpPr>
          <p:nvPr/>
        </p:nvSpPr>
        <p:spPr bwMode="auto">
          <a:xfrm>
            <a:off x="3633788" y="1554163"/>
            <a:ext cx="1876425" cy="701675"/>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Multibusiness</a:t>
            </a:r>
          </a:p>
          <a:p>
            <a:pPr algn="ctr"/>
            <a:r>
              <a:rPr lang="en-US" sz="2000" b="1">
                <a:solidFill>
                  <a:schemeClr val="bg1"/>
                </a:solidFill>
                <a:latin typeface="Arial" charset="0"/>
              </a:rPr>
              <a:t>Corporation</a:t>
            </a:r>
          </a:p>
        </p:txBody>
      </p:sp>
      <p:sp>
        <p:nvSpPr>
          <p:cNvPr id="27653" name="Rectangle 5"/>
          <p:cNvSpPr>
            <a:spLocks noChangeArrowheads="1"/>
          </p:cNvSpPr>
          <p:nvPr/>
        </p:nvSpPr>
        <p:spPr bwMode="auto">
          <a:xfrm>
            <a:off x="365125" y="1477963"/>
            <a:ext cx="1468438" cy="701675"/>
          </a:xfrm>
          <a:prstGeom prst="rect">
            <a:avLst/>
          </a:prstGeom>
          <a:noFill/>
          <a:ln w="9525">
            <a:noFill/>
            <a:miter lim="800000"/>
            <a:headEnd/>
            <a:tailEnd/>
          </a:ln>
          <a:effectLst/>
        </p:spPr>
        <p:txBody>
          <a:bodyPr wrap="none" lIns="92075" tIns="46038" rIns="92075" bIns="46038">
            <a:spAutoFit/>
          </a:bodyPr>
          <a:lstStyle/>
          <a:p>
            <a:r>
              <a:rPr lang="en-US" sz="2000" b="1">
                <a:latin typeface="Arial" charset="0"/>
              </a:rPr>
              <a:t>Corporate </a:t>
            </a:r>
          </a:p>
          <a:p>
            <a:r>
              <a:rPr lang="en-US" sz="2000" b="1">
                <a:latin typeface="Arial" charset="0"/>
              </a:rPr>
              <a:t>Level</a:t>
            </a:r>
          </a:p>
        </p:txBody>
      </p:sp>
      <p:grpSp>
        <p:nvGrpSpPr>
          <p:cNvPr id="2" name="Group 6"/>
          <p:cNvGrpSpPr>
            <a:grpSpLocks/>
          </p:cNvGrpSpPr>
          <p:nvPr/>
        </p:nvGrpSpPr>
        <p:grpSpPr bwMode="auto">
          <a:xfrm>
            <a:off x="365125" y="2362200"/>
            <a:ext cx="7559675" cy="1700213"/>
            <a:chOff x="230" y="1488"/>
            <a:chExt cx="4762" cy="1071"/>
          </a:xfrm>
        </p:grpSpPr>
        <p:sp>
          <p:nvSpPr>
            <p:cNvPr id="27655" name="Line 7"/>
            <p:cNvSpPr>
              <a:spLocks noChangeShapeType="1"/>
            </p:cNvSpPr>
            <p:nvPr/>
          </p:nvSpPr>
          <p:spPr bwMode="auto">
            <a:xfrm>
              <a:off x="2880" y="1488"/>
              <a:ext cx="0" cy="336"/>
            </a:xfrm>
            <a:prstGeom prst="line">
              <a:avLst/>
            </a:prstGeom>
            <a:noFill/>
            <a:ln w="50800">
              <a:solidFill>
                <a:schemeClr val="tx2"/>
              </a:solidFill>
              <a:round/>
              <a:headEnd type="none" w="sm" len="sm"/>
              <a:tailEnd type="none" w="sm" len="sm"/>
            </a:ln>
            <a:effectLst/>
          </p:spPr>
          <p:txBody>
            <a:bodyPr wrap="none" anchor="ctr"/>
            <a:lstStyle/>
            <a:p>
              <a:endParaRPr lang="en-US"/>
            </a:p>
          </p:txBody>
        </p:sp>
        <p:grpSp>
          <p:nvGrpSpPr>
            <p:cNvPr id="3" name="Group 8"/>
            <p:cNvGrpSpPr>
              <a:grpSpLocks/>
            </p:cNvGrpSpPr>
            <p:nvPr/>
          </p:nvGrpSpPr>
          <p:grpSpPr bwMode="auto">
            <a:xfrm>
              <a:off x="230" y="1762"/>
              <a:ext cx="4762" cy="797"/>
              <a:chOff x="230" y="1762"/>
              <a:chExt cx="4762" cy="797"/>
            </a:xfrm>
          </p:grpSpPr>
          <p:sp>
            <p:nvSpPr>
              <p:cNvPr id="27657" name="Rectangle 9"/>
              <p:cNvSpPr>
                <a:spLocks noChangeArrowheads="1"/>
              </p:cNvSpPr>
              <p:nvPr/>
            </p:nvSpPr>
            <p:spPr bwMode="auto">
              <a:xfrm>
                <a:off x="912" y="2031"/>
                <a:ext cx="1248" cy="528"/>
              </a:xfrm>
              <a:prstGeom prst="rect">
                <a:avLst/>
              </a:prstGeom>
              <a:solidFill>
                <a:srgbClr val="D2ECFE"/>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58" name="Rectangle 10"/>
              <p:cNvSpPr>
                <a:spLocks noChangeArrowheads="1"/>
              </p:cNvSpPr>
              <p:nvPr/>
            </p:nvSpPr>
            <p:spPr bwMode="auto">
              <a:xfrm>
                <a:off x="1056" y="2098"/>
                <a:ext cx="961" cy="442"/>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Business 1</a:t>
                </a:r>
              </a:p>
              <a:p>
                <a:pPr algn="ctr"/>
                <a:r>
                  <a:rPr lang="en-US" sz="2000" b="1">
                    <a:solidFill>
                      <a:schemeClr val="bg1"/>
                    </a:solidFill>
                    <a:latin typeface="Arial" charset="0"/>
                  </a:rPr>
                  <a:t>(Related)</a:t>
                </a:r>
              </a:p>
            </p:txBody>
          </p:sp>
          <p:sp>
            <p:nvSpPr>
              <p:cNvPr id="27659" name="Rectangle 11"/>
              <p:cNvSpPr>
                <a:spLocks noChangeArrowheads="1"/>
              </p:cNvSpPr>
              <p:nvPr/>
            </p:nvSpPr>
            <p:spPr bwMode="auto">
              <a:xfrm>
                <a:off x="2304" y="2031"/>
                <a:ext cx="1248" cy="528"/>
              </a:xfrm>
              <a:prstGeom prst="rect">
                <a:avLst/>
              </a:prstGeom>
              <a:solidFill>
                <a:srgbClr val="D2ECFE"/>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60" name="Rectangle 12"/>
              <p:cNvSpPr>
                <a:spLocks noChangeArrowheads="1"/>
              </p:cNvSpPr>
              <p:nvPr/>
            </p:nvSpPr>
            <p:spPr bwMode="auto">
              <a:xfrm>
                <a:off x="2451" y="2098"/>
                <a:ext cx="961" cy="442"/>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Business 2</a:t>
                </a:r>
              </a:p>
              <a:p>
                <a:pPr algn="ctr"/>
                <a:r>
                  <a:rPr lang="en-US" sz="2000" b="1">
                    <a:solidFill>
                      <a:schemeClr val="bg1"/>
                    </a:solidFill>
                    <a:latin typeface="Arial" charset="0"/>
                  </a:rPr>
                  <a:t>(Related)</a:t>
                </a:r>
              </a:p>
            </p:txBody>
          </p:sp>
          <p:sp>
            <p:nvSpPr>
              <p:cNvPr id="27661" name="Rectangle 13"/>
              <p:cNvSpPr>
                <a:spLocks noChangeArrowheads="1"/>
              </p:cNvSpPr>
              <p:nvPr/>
            </p:nvSpPr>
            <p:spPr bwMode="auto">
              <a:xfrm>
                <a:off x="3744" y="2031"/>
                <a:ext cx="1248" cy="528"/>
              </a:xfrm>
              <a:prstGeom prst="rect">
                <a:avLst/>
              </a:prstGeom>
              <a:solidFill>
                <a:srgbClr val="D2ECFE"/>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62" name="Rectangle 14"/>
              <p:cNvSpPr>
                <a:spLocks noChangeArrowheads="1"/>
              </p:cNvSpPr>
              <p:nvPr/>
            </p:nvSpPr>
            <p:spPr bwMode="auto">
              <a:xfrm>
                <a:off x="3893" y="2098"/>
                <a:ext cx="961" cy="442"/>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Business 3</a:t>
                </a:r>
              </a:p>
              <a:p>
                <a:pPr algn="ctr"/>
                <a:r>
                  <a:rPr lang="en-US" sz="2000" b="1">
                    <a:solidFill>
                      <a:schemeClr val="bg1"/>
                    </a:solidFill>
                    <a:latin typeface="Arial" charset="0"/>
                  </a:rPr>
                  <a:t>(Related)</a:t>
                </a:r>
              </a:p>
            </p:txBody>
          </p:sp>
          <p:sp>
            <p:nvSpPr>
              <p:cNvPr id="27663" name="Line 15"/>
              <p:cNvSpPr>
                <a:spLocks noChangeShapeType="1"/>
              </p:cNvSpPr>
              <p:nvPr/>
            </p:nvSpPr>
            <p:spPr bwMode="auto">
              <a:xfrm flipV="1">
                <a:off x="1488" y="1839"/>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64" name="Line 16"/>
              <p:cNvSpPr>
                <a:spLocks noChangeShapeType="1"/>
              </p:cNvSpPr>
              <p:nvPr/>
            </p:nvSpPr>
            <p:spPr bwMode="auto">
              <a:xfrm flipV="1">
                <a:off x="2928" y="1839"/>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65" name="Line 17"/>
              <p:cNvSpPr>
                <a:spLocks noChangeShapeType="1"/>
              </p:cNvSpPr>
              <p:nvPr/>
            </p:nvSpPr>
            <p:spPr bwMode="auto">
              <a:xfrm flipV="1">
                <a:off x="4368" y="1839"/>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66" name="Line 18"/>
              <p:cNvSpPr>
                <a:spLocks noChangeShapeType="1"/>
              </p:cNvSpPr>
              <p:nvPr/>
            </p:nvSpPr>
            <p:spPr bwMode="auto">
              <a:xfrm>
                <a:off x="1488" y="1839"/>
                <a:ext cx="2880" cy="0"/>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67" name="Rectangle 19"/>
              <p:cNvSpPr>
                <a:spLocks noChangeArrowheads="1"/>
              </p:cNvSpPr>
              <p:nvPr/>
            </p:nvSpPr>
            <p:spPr bwMode="auto">
              <a:xfrm>
                <a:off x="230" y="1762"/>
                <a:ext cx="828" cy="442"/>
              </a:xfrm>
              <a:prstGeom prst="rect">
                <a:avLst/>
              </a:prstGeom>
              <a:noFill/>
              <a:ln w="9525">
                <a:noFill/>
                <a:miter lim="800000"/>
                <a:headEnd/>
                <a:tailEnd/>
              </a:ln>
              <a:effectLst/>
            </p:spPr>
            <p:txBody>
              <a:bodyPr wrap="none" lIns="92075" tIns="46038" rIns="92075" bIns="46038">
                <a:spAutoFit/>
              </a:bodyPr>
              <a:lstStyle/>
              <a:p>
                <a:r>
                  <a:rPr lang="en-US" sz="2000" b="1">
                    <a:latin typeface="Arial" charset="0"/>
                  </a:rPr>
                  <a:t>Business</a:t>
                </a:r>
              </a:p>
              <a:p>
                <a:r>
                  <a:rPr lang="en-US" sz="2000" b="1">
                    <a:latin typeface="Arial" charset="0"/>
                  </a:rPr>
                  <a:t>Level</a:t>
                </a:r>
              </a:p>
            </p:txBody>
          </p:sp>
        </p:grpSp>
      </p:grpSp>
      <p:grpSp>
        <p:nvGrpSpPr>
          <p:cNvPr id="4" name="Group 20"/>
          <p:cNvGrpSpPr>
            <a:grpSpLocks/>
          </p:cNvGrpSpPr>
          <p:nvPr/>
        </p:nvGrpSpPr>
        <p:grpSpPr bwMode="auto">
          <a:xfrm>
            <a:off x="142875" y="4114800"/>
            <a:ext cx="8848725" cy="1676400"/>
            <a:chOff x="90" y="2592"/>
            <a:chExt cx="5574" cy="1056"/>
          </a:xfrm>
        </p:grpSpPr>
        <p:sp>
          <p:nvSpPr>
            <p:cNvPr id="27669" name="Rectangle 21"/>
            <p:cNvSpPr>
              <a:spLocks noChangeArrowheads="1"/>
            </p:cNvSpPr>
            <p:nvPr/>
          </p:nvSpPr>
          <p:spPr bwMode="auto">
            <a:xfrm>
              <a:off x="96" y="3120"/>
              <a:ext cx="1104" cy="528"/>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70" name="Rectangle 22"/>
            <p:cNvSpPr>
              <a:spLocks noChangeArrowheads="1"/>
            </p:cNvSpPr>
            <p:nvPr/>
          </p:nvSpPr>
          <p:spPr bwMode="auto">
            <a:xfrm>
              <a:off x="90" y="3187"/>
              <a:ext cx="1166" cy="442"/>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Research and</a:t>
              </a:r>
            </a:p>
            <a:p>
              <a:pPr algn="ctr"/>
              <a:r>
                <a:rPr lang="en-US" sz="2000" b="1">
                  <a:solidFill>
                    <a:schemeClr val="bg1"/>
                  </a:solidFill>
                  <a:latin typeface="Arial" charset="0"/>
                </a:rPr>
                <a:t>Development</a:t>
              </a:r>
            </a:p>
          </p:txBody>
        </p:sp>
        <p:sp>
          <p:nvSpPr>
            <p:cNvPr id="27671" name="Rectangle 23"/>
            <p:cNvSpPr>
              <a:spLocks noChangeArrowheads="1"/>
            </p:cNvSpPr>
            <p:nvPr/>
          </p:nvSpPr>
          <p:spPr bwMode="auto">
            <a:xfrm>
              <a:off x="1248" y="3120"/>
              <a:ext cx="1104" cy="528"/>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72" name="Rectangle 24"/>
            <p:cNvSpPr>
              <a:spLocks noChangeArrowheads="1"/>
            </p:cNvSpPr>
            <p:nvPr/>
          </p:nvSpPr>
          <p:spPr bwMode="auto">
            <a:xfrm>
              <a:off x="1216" y="3283"/>
              <a:ext cx="1218" cy="250"/>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Manufacturing</a:t>
              </a:r>
            </a:p>
          </p:txBody>
        </p:sp>
        <p:sp>
          <p:nvSpPr>
            <p:cNvPr id="27673" name="Rectangle 25"/>
            <p:cNvSpPr>
              <a:spLocks noChangeArrowheads="1"/>
            </p:cNvSpPr>
            <p:nvPr/>
          </p:nvSpPr>
          <p:spPr bwMode="auto">
            <a:xfrm>
              <a:off x="2400" y="3120"/>
              <a:ext cx="1056" cy="528"/>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74" name="Rectangle 26"/>
            <p:cNvSpPr>
              <a:spLocks noChangeArrowheads="1"/>
            </p:cNvSpPr>
            <p:nvPr/>
          </p:nvSpPr>
          <p:spPr bwMode="auto">
            <a:xfrm>
              <a:off x="2492" y="3283"/>
              <a:ext cx="871" cy="250"/>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Marketing</a:t>
              </a:r>
            </a:p>
          </p:txBody>
        </p:sp>
        <p:sp>
          <p:nvSpPr>
            <p:cNvPr id="27675" name="Rectangle 27"/>
            <p:cNvSpPr>
              <a:spLocks noChangeArrowheads="1"/>
            </p:cNvSpPr>
            <p:nvPr/>
          </p:nvSpPr>
          <p:spPr bwMode="auto">
            <a:xfrm>
              <a:off x="3504" y="3120"/>
              <a:ext cx="1056" cy="528"/>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76" name="Rectangle 28"/>
            <p:cNvSpPr>
              <a:spLocks noChangeArrowheads="1"/>
            </p:cNvSpPr>
            <p:nvPr/>
          </p:nvSpPr>
          <p:spPr bwMode="auto">
            <a:xfrm>
              <a:off x="3565" y="3187"/>
              <a:ext cx="935" cy="442"/>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Human</a:t>
              </a:r>
            </a:p>
            <a:p>
              <a:pPr algn="ctr"/>
              <a:r>
                <a:rPr lang="en-US" sz="2000" b="1">
                  <a:solidFill>
                    <a:schemeClr val="bg1"/>
                  </a:solidFill>
                  <a:latin typeface="Arial" charset="0"/>
                </a:rPr>
                <a:t>Resources</a:t>
              </a:r>
            </a:p>
          </p:txBody>
        </p:sp>
        <p:sp>
          <p:nvSpPr>
            <p:cNvPr id="27677" name="Rectangle 29"/>
            <p:cNvSpPr>
              <a:spLocks noChangeArrowheads="1"/>
            </p:cNvSpPr>
            <p:nvPr/>
          </p:nvSpPr>
          <p:spPr bwMode="auto">
            <a:xfrm>
              <a:off x="4608" y="3120"/>
              <a:ext cx="1056" cy="528"/>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78" name="Rectangle 30"/>
            <p:cNvSpPr>
              <a:spLocks noChangeArrowheads="1"/>
            </p:cNvSpPr>
            <p:nvPr/>
          </p:nvSpPr>
          <p:spPr bwMode="auto">
            <a:xfrm>
              <a:off x="4776" y="3283"/>
              <a:ext cx="721" cy="250"/>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Finance</a:t>
              </a:r>
            </a:p>
          </p:txBody>
        </p:sp>
        <p:sp>
          <p:nvSpPr>
            <p:cNvPr id="27679" name="Line 31"/>
            <p:cNvSpPr>
              <a:spLocks noChangeShapeType="1"/>
            </p:cNvSpPr>
            <p:nvPr/>
          </p:nvSpPr>
          <p:spPr bwMode="auto">
            <a:xfrm flipV="1">
              <a:off x="2928" y="2928"/>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80" name="Line 32"/>
            <p:cNvSpPr>
              <a:spLocks noChangeShapeType="1"/>
            </p:cNvSpPr>
            <p:nvPr/>
          </p:nvSpPr>
          <p:spPr bwMode="auto">
            <a:xfrm flipV="1">
              <a:off x="4032" y="2928"/>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81" name="Line 33"/>
            <p:cNvSpPr>
              <a:spLocks noChangeShapeType="1"/>
            </p:cNvSpPr>
            <p:nvPr/>
          </p:nvSpPr>
          <p:spPr bwMode="auto">
            <a:xfrm flipV="1">
              <a:off x="5184" y="2928"/>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82" name="Line 34"/>
            <p:cNvSpPr>
              <a:spLocks noChangeShapeType="1"/>
            </p:cNvSpPr>
            <p:nvPr/>
          </p:nvSpPr>
          <p:spPr bwMode="auto">
            <a:xfrm flipV="1">
              <a:off x="720" y="2928"/>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83" name="Line 35"/>
            <p:cNvSpPr>
              <a:spLocks noChangeShapeType="1"/>
            </p:cNvSpPr>
            <p:nvPr/>
          </p:nvSpPr>
          <p:spPr bwMode="auto">
            <a:xfrm flipV="1">
              <a:off x="1824" y="2928"/>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84" name="Line 36"/>
            <p:cNvSpPr>
              <a:spLocks noChangeShapeType="1"/>
            </p:cNvSpPr>
            <p:nvPr/>
          </p:nvSpPr>
          <p:spPr bwMode="auto">
            <a:xfrm>
              <a:off x="720" y="2928"/>
              <a:ext cx="4464" cy="0"/>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85" name="Line 37"/>
            <p:cNvSpPr>
              <a:spLocks noChangeShapeType="1"/>
            </p:cNvSpPr>
            <p:nvPr/>
          </p:nvSpPr>
          <p:spPr bwMode="auto">
            <a:xfrm>
              <a:off x="3024" y="2592"/>
              <a:ext cx="0" cy="324"/>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86" name="Rectangle 38"/>
            <p:cNvSpPr>
              <a:spLocks noChangeArrowheads="1"/>
            </p:cNvSpPr>
            <p:nvPr/>
          </p:nvSpPr>
          <p:spPr bwMode="auto">
            <a:xfrm>
              <a:off x="182" y="2707"/>
              <a:ext cx="925" cy="442"/>
            </a:xfrm>
            <a:prstGeom prst="rect">
              <a:avLst/>
            </a:prstGeom>
            <a:noFill/>
            <a:ln w="9525">
              <a:noFill/>
              <a:miter lim="800000"/>
              <a:headEnd/>
              <a:tailEnd/>
            </a:ln>
            <a:effectLst/>
          </p:spPr>
          <p:txBody>
            <a:bodyPr wrap="none" lIns="92075" tIns="46038" rIns="92075" bIns="46038">
              <a:spAutoFit/>
            </a:bodyPr>
            <a:lstStyle/>
            <a:p>
              <a:r>
                <a:rPr lang="en-US" sz="2000" b="1">
                  <a:latin typeface="Arial" charset="0"/>
                </a:rPr>
                <a:t>Functional</a:t>
              </a:r>
            </a:p>
            <a:p>
              <a:r>
                <a:rPr lang="en-US" sz="2000" b="1">
                  <a:latin typeface="Arial" charset="0"/>
                </a:rPr>
                <a:t>Level</a:t>
              </a:r>
            </a:p>
          </p:txBody>
        </p:sp>
      </p:grpSp>
      <p:sp>
        <p:nvSpPr>
          <p:cNvPr id="39" name="Slide Number Placeholder 38"/>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Line 2"/>
          <p:cNvSpPr>
            <a:spLocks noChangeShapeType="1"/>
          </p:cNvSpPr>
          <p:nvPr/>
        </p:nvSpPr>
        <p:spPr bwMode="auto">
          <a:xfrm>
            <a:off x="3257550" y="3143250"/>
            <a:ext cx="0" cy="685800"/>
          </a:xfrm>
          <a:prstGeom prst="line">
            <a:avLst/>
          </a:prstGeom>
          <a:noFill/>
          <a:ln w="50800">
            <a:solidFill>
              <a:srgbClr val="FFE6BE"/>
            </a:solidFill>
            <a:round/>
            <a:headEnd type="none" w="sm" len="sm"/>
            <a:tailEnd type="none" w="sm" len="sm"/>
          </a:ln>
          <a:effectLst/>
        </p:spPr>
        <p:txBody>
          <a:bodyPr wrap="none" anchor="ctr"/>
          <a:lstStyle/>
          <a:p>
            <a:endParaRPr lang="en-US"/>
          </a:p>
        </p:txBody>
      </p:sp>
      <p:sp>
        <p:nvSpPr>
          <p:cNvPr id="29699" name="Rectangle 3"/>
          <p:cNvSpPr>
            <a:spLocks noGrp="1" noRot="1" noChangeArrowheads="1"/>
          </p:cNvSpPr>
          <p:nvPr>
            <p:ph type="title"/>
          </p:nvPr>
        </p:nvSpPr>
        <p:spPr>
          <a:xfrm>
            <a:off x="685800" y="0"/>
            <a:ext cx="7772400" cy="1143000"/>
          </a:xfrm>
          <a:noFill/>
          <a:ln/>
        </p:spPr>
        <p:txBody>
          <a:bodyPr lIns="92075" tIns="46038" rIns="92075" bIns="46038"/>
          <a:lstStyle/>
          <a:p>
            <a:r>
              <a:rPr lang="en-US" sz="2000">
                <a:solidFill>
                  <a:schemeClr val="tx1"/>
                </a:solidFill>
              </a:rPr>
              <a:t>An example of an Unrelated Product Business</a:t>
            </a:r>
            <a:br>
              <a:rPr lang="en-US" sz="2000">
                <a:solidFill>
                  <a:schemeClr val="tx1"/>
                </a:solidFill>
              </a:rPr>
            </a:br>
            <a:r>
              <a:rPr lang="en-US" sz="2000">
                <a:solidFill>
                  <a:schemeClr val="tx1"/>
                </a:solidFill>
              </a:rPr>
              <a:t>(Note:  By itself, an SBU can be considered a related product business)</a:t>
            </a:r>
          </a:p>
        </p:txBody>
      </p:sp>
      <p:sp>
        <p:nvSpPr>
          <p:cNvPr id="29700" name="Rectangle 4"/>
          <p:cNvSpPr>
            <a:spLocks noChangeArrowheads="1"/>
          </p:cNvSpPr>
          <p:nvPr/>
        </p:nvSpPr>
        <p:spPr bwMode="auto">
          <a:xfrm>
            <a:off x="3019425" y="1990725"/>
            <a:ext cx="2441575" cy="1200150"/>
          </a:xfrm>
          <a:prstGeom prst="rect">
            <a:avLst/>
          </a:prstGeom>
          <a:solidFill>
            <a:srgbClr val="FFE6BE"/>
          </a:solidFill>
          <a:ln w="12700">
            <a:solidFill>
              <a:srgbClr val="F57B49"/>
            </a:solidFill>
            <a:miter lim="800000"/>
            <a:headEnd/>
            <a:tailEnd/>
          </a:ln>
          <a:effectLst/>
        </p:spPr>
        <p:txBody>
          <a:bodyPr lIns="92075" tIns="46038" rIns="92075" bIns="46038">
            <a:spAutoFit/>
          </a:bodyPr>
          <a:lstStyle/>
          <a:p>
            <a:pPr algn="ctr"/>
            <a:r>
              <a:rPr lang="en-US" sz="2400" b="1">
                <a:solidFill>
                  <a:schemeClr val="bg1"/>
                </a:solidFill>
                <a:latin typeface="Times New Roman" charset="0"/>
              </a:rPr>
              <a:t>A </a:t>
            </a:r>
          </a:p>
          <a:p>
            <a:pPr algn="ctr"/>
            <a:r>
              <a:rPr lang="en-US" sz="2400" b="1">
                <a:solidFill>
                  <a:schemeClr val="bg1"/>
                </a:solidFill>
                <a:latin typeface="Times New Roman" charset="0"/>
              </a:rPr>
              <a:t>(Multi-business) Corporation</a:t>
            </a:r>
          </a:p>
        </p:txBody>
      </p:sp>
      <p:sp>
        <p:nvSpPr>
          <p:cNvPr id="29701" name="Rectangle 5"/>
          <p:cNvSpPr>
            <a:spLocks noChangeArrowheads="1"/>
          </p:cNvSpPr>
          <p:nvPr/>
        </p:nvSpPr>
        <p:spPr bwMode="auto">
          <a:xfrm>
            <a:off x="5908675" y="2136775"/>
            <a:ext cx="2611438" cy="822325"/>
          </a:xfrm>
          <a:prstGeom prst="rect">
            <a:avLst/>
          </a:prstGeom>
          <a:noFill/>
          <a:ln w="9525">
            <a:noFill/>
            <a:miter lim="800000"/>
            <a:headEnd/>
            <a:tailEnd/>
          </a:ln>
          <a:effectLst/>
        </p:spPr>
        <p:txBody>
          <a:bodyPr wrap="none" lIns="92075" tIns="46038" rIns="92075" bIns="46038">
            <a:spAutoFit/>
          </a:bodyPr>
          <a:lstStyle/>
          <a:p>
            <a:r>
              <a:rPr lang="en-US" sz="2400">
                <a:latin typeface="Times New Roman" charset="0"/>
              </a:rPr>
              <a:t>Ex.:  G.E.  (General</a:t>
            </a:r>
          </a:p>
          <a:p>
            <a:r>
              <a:rPr lang="en-US" sz="2400">
                <a:latin typeface="Times New Roman" charset="0"/>
              </a:rPr>
              <a:t>Electric Corp.)</a:t>
            </a:r>
          </a:p>
        </p:txBody>
      </p:sp>
      <p:sp>
        <p:nvSpPr>
          <p:cNvPr id="29702" name="Rectangle 6"/>
          <p:cNvSpPr>
            <a:spLocks noChangeArrowheads="1"/>
          </p:cNvSpPr>
          <p:nvPr/>
        </p:nvSpPr>
        <p:spPr bwMode="auto">
          <a:xfrm>
            <a:off x="1038225" y="3819525"/>
            <a:ext cx="2441575" cy="835025"/>
          </a:xfrm>
          <a:prstGeom prst="rect">
            <a:avLst/>
          </a:prstGeom>
          <a:solidFill>
            <a:srgbClr val="FFE6BE"/>
          </a:solidFill>
          <a:ln w="12700">
            <a:solidFill>
              <a:srgbClr val="F57B49"/>
            </a:solidFill>
            <a:miter lim="800000"/>
            <a:headEnd/>
            <a:tailEnd/>
          </a:ln>
          <a:effectLst/>
        </p:spPr>
        <p:txBody>
          <a:bodyPr lIns="92075" tIns="46038" rIns="92075" bIns="46038">
            <a:spAutoFit/>
          </a:bodyPr>
          <a:lstStyle/>
          <a:p>
            <a:pPr algn="ctr"/>
            <a:r>
              <a:rPr lang="en-US" sz="2400" b="1">
                <a:solidFill>
                  <a:schemeClr val="bg1"/>
                </a:solidFill>
                <a:latin typeface="Times New Roman" charset="0"/>
              </a:rPr>
              <a:t>Strategic Business Unit 1</a:t>
            </a:r>
          </a:p>
        </p:txBody>
      </p:sp>
      <p:sp>
        <p:nvSpPr>
          <p:cNvPr id="29703" name="Rectangle 7"/>
          <p:cNvSpPr>
            <a:spLocks noChangeArrowheads="1"/>
          </p:cNvSpPr>
          <p:nvPr/>
        </p:nvSpPr>
        <p:spPr bwMode="auto">
          <a:xfrm>
            <a:off x="5076825" y="3819525"/>
            <a:ext cx="2441575" cy="835025"/>
          </a:xfrm>
          <a:prstGeom prst="rect">
            <a:avLst/>
          </a:prstGeom>
          <a:solidFill>
            <a:srgbClr val="FFE6BE"/>
          </a:solidFill>
          <a:ln w="12700">
            <a:solidFill>
              <a:srgbClr val="F57B49"/>
            </a:solidFill>
            <a:miter lim="800000"/>
            <a:headEnd/>
            <a:tailEnd/>
          </a:ln>
          <a:effectLst/>
        </p:spPr>
        <p:txBody>
          <a:bodyPr lIns="92075" tIns="46038" rIns="92075" bIns="46038">
            <a:spAutoFit/>
          </a:bodyPr>
          <a:lstStyle/>
          <a:p>
            <a:pPr algn="ctr"/>
            <a:r>
              <a:rPr lang="en-US" sz="2400" b="1">
                <a:solidFill>
                  <a:schemeClr val="bg1"/>
                </a:solidFill>
                <a:latin typeface="Times New Roman" charset="0"/>
              </a:rPr>
              <a:t>S.B.U. </a:t>
            </a:r>
          </a:p>
          <a:p>
            <a:pPr algn="ctr"/>
            <a:r>
              <a:rPr lang="en-US" sz="2400" b="1">
                <a:solidFill>
                  <a:schemeClr val="bg1"/>
                </a:solidFill>
                <a:latin typeface="Times New Roman" charset="0"/>
              </a:rPr>
              <a:t>2</a:t>
            </a:r>
          </a:p>
        </p:txBody>
      </p:sp>
      <p:sp>
        <p:nvSpPr>
          <p:cNvPr id="29704" name="Line 8"/>
          <p:cNvSpPr>
            <a:spLocks noChangeShapeType="1"/>
          </p:cNvSpPr>
          <p:nvPr/>
        </p:nvSpPr>
        <p:spPr bwMode="auto">
          <a:xfrm>
            <a:off x="5238750" y="3219450"/>
            <a:ext cx="0" cy="685800"/>
          </a:xfrm>
          <a:prstGeom prst="line">
            <a:avLst/>
          </a:prstGeom>
          <a:noFill/>
          <a:ln w="50800">
            <a:solidFill>
              <a:srgbClr val="FFE6BE"/>
            </a:solidFill>
            <a:round/>
            <a:headEnd type="none" w="sm" len="sm"/>
            <a:tailEnd type="none" w="sm" len="sm"/>
          </a:ln>
          <a:effectLst/>
        </p:spPr>
        <p:txBody>
          <a:bodyPr wrap="none" anchor="ctr"/>
          <a:lstStyle/>
          <a:p>
            <a:endParaRPr lang="en-US"/>
          </a:p>
        </p:txBody>
      </p:sp>
      <p:grpSp>
        <p:nvGrpSpPr>
          <p:cNvPr id="2" name="Group 9"/>
          <p:cNvGrpSpPr>
            <a:grpSpLocks/>
          </p:cNvGrpSpPr>
          <p:nvPr/>
        </p:nvGrpSpPr>
        <p:grpSpPr bwMode="auto">
          <a:xfrm>
            <a:off x="368300" y="4667250"/>
            <a:ext cx="8293100" cy="1390650"/>
            <a:chOff x="232" y="2940"/>
            <a:chExt cx="5224" cy="876"/>
          </a:xfrm>
        </p:grpSpPr>
        <p:sp>
          <p:nvSpPr>
            <p:cNvPr id="29706" name="Line 10"/>
            <p:cNvSpPr>
              <a:spLocks noChangeShapeType="1"/>
            </p:cNvSpPr>
            <p:nvPr/>
          </p:nvSpPr>
          <p:spPr bwMode="auto">
            <a:xfrm>
              <a:off x="852" y="3324"/>
              <a:ext cx="1536" cy="0"/>
            </a:xfrm>
            <a:prstGeom prst="line">
              <a:avLst/>
            </a:prstGeom>
            <a:noFill/>
            <a:ln w="50800">
              <a:solidFill>
                <a:srgbClr val="FFE6BE"/>
              </a:solidFill>
              <a:round/>
              <a:headEnd type="none" w="sm" len="sm"/>
              <a:tailEnd type="none" w="sm" len="sm"/>
            </a:ln>
            <a:effectLst/>
          </p:spPr>
          <p:txBody>
            <a:bodyPr wrap="none" anchor="ctr"/>
            <a:lstStyle/>
            <a:p>
              <a:endParaRPr lang="en-US"/>
            </a:p>
          </p:txBody>
        </p:sp>
        <p:grpSp>
          <p:nvGrpSpPr>
            <p:cNvPr id="3" name="Group 11"/>
            <p:cNvGrpSpPr>
              <a:grpSpLocks/>
            </p:cNvGrpSpPr>
            <p:nvPr/>
          </p:nvGrpSpPr>
          <p:grpSpPr bwMode="auto">
            <a:xfrm>
              <a:off x="232" y="2940"/>
              <a:ext cx="5224" cy="876"/>
              <a:chOff x="232" y="2940"/>
              <a:chExt cx="5224" cy="876"/>
            </a:xfrm>
          </p:grpSpPr>
          <p:sp>
            <p:nvSpPr>
              <p:cNvPr id="29708" name="Rectangle 12"/>
              <p:cNvSpPr>
                <a:spLocks noChangeArrowheads="1"/>
              </p:cNvSpPr>
              <p:nvPr/>
            </p:nvSpPr>
            <p:spPr bwMode="auto">
              <a:xfrm>
                <a:off x="232" y="3512"/>
                <a:ext cx="1104" cy="296"/>
              </a:xfrm>
              <a:prstGeom prst="rect">
                <a:avLst/>
              </a:prstGeom>
              <a:solidFill>
                <a:srgbClr val="FFE6BE"/>
              </a:solidFill>
              <a:ln w="12700">
                <a:solidFill>
                  <a:srgbClr val="F57B49"/>
                </a:solidFill>
                <a:miter lim="800000"/>
                <a:headEnd/>
                <a:tailEnd/>
              </a:ln>
              <a:effectLst/>
            </p:spPr>
            <p:txBody>
              <a:bodyPr lIns="92075" tIns="46038" rIns="92075" bIns="46038">
                <a:spAutoFit/>
              </a:bodyPr>
              <a:lstStyle/>
              <a:p>
                <a:pPr algn="ctr"/>
                <a:r>
                  <a:rPr lang="en-US" sz="2400" b="1">
                    <a:solidFill>
                      <a:schemeClr val="bg1"/>
                    </a:solidFill>
                    <a:latin typeface="Times New Roman" charset="0"/>
                  </a:rPr>
                  <a:t>Company 1</a:t>
                </a:r>
              </a:p>
            </p:txBody>
          </p:sp>
          <p:sp>
            <p:nvSpPr>
              <p:cNvPr id="29709" name="Rectangle 13"/>
              <p:cNvSpPr>
                <a:spLocks noChangeArrowheads="1"/>
              </p:cNvSpPr>
              <p:nvPr/>
            </p:nvSpPr>
            <p:spPr bwMode="auto">
              <a:xfrm>
                <a:off x="1436" y="3520"/>
                <a:ext cx="564" cy="296"/>
              </a:xfrm>
              <a:prstGeom prst="rect">
                <a:avLst/>
              </a:prstGeom>
              <a:solidFill>
                <a:srgbClr val="FFE6BE"/>
              </a:solidFill>
              <a:ln w="12700">
                <a:solidFill>
                  <a:srgbClr val="F57B49"/>
                </a:solidFill>
                <a:miter lim="800000"/>
                <a:headEnd/>
                <a:tailEnd/>
              </a:ln>
              <a:effectLst/>
            </p:spPr>
            <p:txBody>
              <a:bodyPr lIns="92075" tIns="46038" rIns="92075" bIns="46038">
                <a:spAutoFit/>
              </a:bodyPr>
              <a:lstStyle/>
              <a:p>
                <a:pPr algn="ctr"/>
                <a:r>
                  <a:rPr lang="en-US" sz="2400" b="1">
                    <a:solidFill>
                      <a:schemeClr val="bg1"/>
                    </a:solidFill>
                    <a:latin typeface="Times New Roman" charset="0"/>
                  </a:rPr>
                  <a:t>Co. 2</a:t>
                </a:r>
              </a:p>
            </p:txBody>
          </p:sp>
          <p:sp>
            <p:nvSpPr>
              <p:cNvPr id="29710" name="Rectangle 14"/>
              <p:cNvSpPr>
                <a:spLocks noChangeArrowheads="1"/>
              </p:cNvSpPr>
              <p:nvPr/>
            </p:nvSpPr>
            <p:spPr bwMode="auto">
              <a:xfrm>
                <a:off x="2108" y="3520"/>
                <a:ext cx="564" cy="296"/>
              </a:xfrm>
              <a:prstGeom prst="rect">
                <a:avLst/>
              </a:prstGeom>
              <a:solidFill>
                <a:srgbClr val="FFE6BE"/>
              </a:solidFill>
              <a:ln w="12700">
                <a:solidFill>
                  <a:srgbClr val="F57B49"/>
                </a:solidFill>
                <a:miter lim="800000"/>
                <a:headEnd/>
                <a:tailEnd/>
              </a:ln>
              <a:effectLst/>
            </p:spPr>
            <p:txBody>
              <a:bodyPr lIns="92075" tIns="46038" rIns="92075" bIns="46038">
                <a:spAutoFit/>
              </a:bodyPr>
              <a:lstStyle/>
              <a:p>
                <a:pPr algn="ctr"/>
                <a:r>
                  <a:rPr lang="en-US" sz="2400" b="1">
                    <a:solidFill>
                      <a:schemeClr val="bg1"/>
                    </a:solidFill>
                    <a:latin typeface="Times New Roman" charset="0"/>
                  </a:rPr>
                  <a:t>Co. 3</a:t>
                </a:r>
              </a:p>
            </p:txBody>
          </p:sp>
          <p:sp>
            <p:nvSpPr>
              <p:cNvPr id="29711" name="Line 15"/>
              <p:cNvSpPr>
                <a:spLocks noChangeShapeType="1"/>
              </p:cNvSpPr>
              <p:nvPr/>
            </p:nvSpPr>
            <p:spPr bwMode="auto">
              <a:xfrm>
                <a:off x="1428" y="2940"/>
                <a:ext cx="0" cy="384"/>
              </a:xfrm>
              <a:prstGeom prst="line">
                <a:avLst/>
              </a:prstGeom>
              <a:noFill/>
              <a:ln w="50800">
                <a:solidFill>
                  <a:srgbClr val="FFE6BE"/>
                </a:solidFill>
                <a:round/>
                <a:headEnd type="none" w="sm" len="sm"/>
                <a:tailEnd type="none" w="sm" len="sm"/>
              </a:ln>
              <a:effectLst/>
            </p:spPr>
            <p:txBody>
              <a:bodyPr wrap="none" anchor="ctr"/>
              <a:lstStyle/>
              <a:p>
                <a:endParaRPr lang="en-US"/>
              </a:p>
            </p:txBody>
          </p:sp>
          <p:grpSp>
            <p:nvGrpSpPr>
              <p:cNvPr id="4" name="Group 16"/>
              <p:cNvGrpSpPr>
                <a:grpSpLocks/>
              </p:cNvGrpSpPr>
              <p:nvPr/>
            </p:nvGrpSpPr>
            <p:grpSpPr bwMode="auto">
              <a:xfrm>
                <a:off x="852" y="3324"/>
                <a:ext cx="1536" cy="192"/>
                <a:chOff x="852" y="3324"/>
                <a:chExt cx="1536" cy="192"/>
              </a:xfrm>
            </p:grpSpPr>
            <p:sp>
              <p:nvSpPr>
                <p:cNvPr id="29713" name="Line 17"/>
                <p:cNvSpPr>
                  <a:spLocks noChangeShapeType="1"/>
                </p:cNvSpPr>
                <p:nvPr/>
              </p:nvSpPr>
              <p:spPr bwMode="auto">
                <a:xfrm>
                  <a:off x="852" y="3324"/>
                  <a:ext cx="0" cy="192"/>
                </a:xfrm>
                <a:prstGeom prst="line">
                  <a:avLst/>
                </a:prstGeom>
                <a:noFill/>
                <a:ln w="50800">
                  <a:solidFill>
                    <a:srgbClr val="FFE6BE"/>
                  </a:solidFill>
                  <a:round/>
                  <a:headEnd type="none" w="sm" len="sm"/>
                  <a:tailEnd type="none" w="sm" len="sm"/>
                </a:ln>
                <a:effectLst/>
              </p:spPr>
              <p:txBody>
                <a:bodyPr wrap="none" anchor="ctr"/>
                <a:lstStyle/>
                <a:p>
                  <a:endParaRPr lang="en-US"/>
                </a:p>
              </p:txBody>
            </p:sp>
            <p:sp>
              <p:nvSpPr>
                <p:cNvPr id="29714" name="Line 18"/>
                <p:cNvSpPr>
                  <a:spLocks noChangeShapeType="1"/>
                </p:cNvSpPr>
                <p:nvPr/>
              </p:nvSpPr>
              <p:spPr bwMode="auto">
                <a:xfrm>
                  <a:off x="2388" y="3324"/>
                  <a:ext cx="0" cy="192"/>
                </a:xfrm>
                <a:prstGeom prst="line">
                  <a:avLst/>
                </a:prstGeom>
                <a:noFill/>
                <a:ln w="50800">
                  <a:solidFill>
                    <a:srgbClr val="FFE6BE"/>
                  </a:solidFill>
                  <a:round/>
                  <a:headEnd type="none" w="sm" len="sm"/>
                  <a:tailEnd type="none" w="sm" len="sm"/>
                </a:ln>
                <a:effectLst/>
              </p:spPr>
              <p:txBody>
                <a:bodyPr wrap="none" anchor="ctr"/>
                <a:lstStyle/>
                <a:p>
                  <a:endParaRPr lang="en-US"/>
                </a:p>
              </p:txBody>
            </p:sp>
            <p:sp>
              <p:nvSpPr>
                <p:cNvPr id="29715" name="Line 19"/>
                <p:cNvSpPr>
                  <a:spLocks noChangeShapeType="1"/>
                </p:cNvSpPr>
                <p:nvPr/>
              </p:nvSpPr>
              <p:spPr bwMode="auto">
                <a:xfrm>
                  <a:off x="1716" y="3324"/>
                  <a:ext cx="0" cy="192"/>
                </a:xfrm>
                <a:prstGeom prst="line">
                  <a:avLst/>
                </a:prstGeom>
                <a:noFill/>
                <a:ln w="50800">
                  <a:solidFill>
                    <a:srgbClr val="FFE6BE"/>
                  </a:solidFill>
                  <a:round/>
                  <a:headEnd type="none" w="sm" len="sm"/>
                  <a:tailEnd type="none" w="sm" len="sm"/>
                </a:ln>
                <a:effectLst/>
              </p:spPr>
              <p:txBody>
                <a:bodyPr wrap="none" anchor="ctr"/>
                <a:lstStyle/>
                <a:p>
                  <a:endParaRPr lang="en-US"/>
                </a:p>
              </p:txBody>
            </p:sp>
          </p:grpSp>
          <p:sp>
            <p:nvSpPr>
              <p:cNvPr id="29716" name="Rectangle 20"/>
              <p:cNvSpPr>
                <a:spLocks noChangeArrowheads="1"/>
              </p:cNvSpPr>
              <p:nvPr/>
            </p:nvSpPr>
            <p:spPr bwMode="auto">
              <a:xfrm>
                <a:off x="2928" y="3520"/>
                <a:ext cx="992" cy="296"/>
              </a:xfrm>
              <a:prstGeom prst="rect">
                <a:avLst/>
              </a:prstGeom>
              <a:solidFill>
                <a:srgbClr val="FFE6BE"/>
              </a:solidFill>
              <a:ln w="12700">
                <a:solidFill>
                  <a:srgbClr val="F57B49"/>
                </a:solidFill>
                <a:miter lim="800000"/>
                <a:headEnd/>
                <a:tailEnd/>
              </a:ln>
              <a:effectLst/>
            </p:spPr>
            <p:txBody>
              <a:bodyPr lIns="92075" tIns="46038" rIns="92075" bIns="46038">
                <a:spAutoFit/>
              </a:bodyPr>
              <a:lstStyle/>
              <a:p>
                <a:pPr algn="ctr"/>
                <a:r>
                  <a:rPr lang="en-US" sz="2400" b="1">
                    <a:solidFill>
                      <a:schemeClr val="bg1"/>
                    </a:solidFill>
                    <a:latin typeface="Times New Roman" charset="0"/>
                  </a:rPr>
                  <a:t>Division 1</a:t>
                </a:r>
              </a:p>
            </p:txBody>
          </p:sp>
          <p:sp>
            <p:nvSpPr>
              <p:cNvPr id="29717" name="Rectangle 21"/>
              <p:cNvSpPr>
                <a:spLocks noChangeArrowheads="1"/>
              </p:cNvSpPr>
              <p:nvPr/>
            </p:nvSpPr>
            <p:spPr bwMode="auto">
              <a:xfrm>
                <a:off x="4029" y="3520"/>
                <a:ext cx="659" cy="296"/>
              </a:xfrm>
              <a:prstGeom prst="rect">
                <a:avLst/>
              </a:prstGeom>
              <a:solidFill>
                <a:srgbClr val="FFE6BE"/>
              </a:solidFill>
              <a:ln w="12700">
                <a:solidFill>
                  <a:srgbClr val="F57B49"/>
                </a:solidFill>
                <a:miter lim="800000"/>
                <a:headEnd/>
                <a:tailEnd/>
              </a:ln>
              <a:effectLst/>
            </p:spPr>
            <p:txBody>
              <a:bodyPr lIns="92075" tIns="46038" rIns="92075" bIns="46038">
                <a:spAutoFit/>
              </a:bodyPr>
              <a:lstStyle/>
              <a:p>
                <a:pPr algn="ctr"/>
                <a:r>
                  <a:rPr lang="en-US" sz="2400" b="1">
                    <a:solidFill>
                      <a:schemeClr val="bg1"/>
                    </a:solidFill>
                    <a:latin typeface="Times New Roman" charset="0"/>
                  </a:rPr>
                  <a:t>Div. 2</a:t>
                </a:r>
              </a:p>
            </p:txBody>
          </p:sp>
          <p:sp>
            <p:nvSpPr>
              <p:cNvPr id="29718" name="Rectangle 22"/>
              <p:cNvSpPr>
                <a:spLocks noChangeArrowheads="1"/>
              </p:cNvSpPr>
              <p:nvPr/>
            </p:nvSpPr>
            <p:spPr bwMode="auto">
              <a:xfrm>
                <a:off x="4845" y="3520"/>
                <a:ext cx="611" cy="296"/>
              </a:xfrm>
              <a:prstGeom prst="rect">
                <a:avLst/>
              </a:prstGeom>
              <a:solidFill>
                <a:srgbClr val="FFE6BE"/>
              </a:solidFill>
              <a:ln w="12700">
                <a:solidFill>
                  <a:srgbClr val="F57B49"/>
                </a:solidFill>
                <a:miter lim="800000"/>
                <a:headEnd/>
                <a:tailEnd/>
              </a:ln>
              <a:effectLst/>
            </p:spPr>
            <p:txBody>
              <a:bodyPr lIns="92075" tIns="46038" rIns="92075" bIns="46038">
                <a:spAutoFit/>
              </a:bodyPr>
              <a:lstStyle/>
              <a:p>
                <a:pPr algn="ctr"/>
                <a:r>
                  <a:rPr lang="en-US" sz="2400" b="1">
                    <a:solidFill>
                      <a:schemeClr val="bg1"/>
                    </a:solidFill>
                    <a:latin typeface="Times New Roman" charset="0"/>
                  </a:rPr>
                  <a:t>Div. 3</a:t>
                </a:r>
              </a:p>
            </p:txBody>
          </p:sp>
          <p:sp>
            <p:nvSpPr>
              <p:cNvPr id="29719" name="Line 23"/>
              <p:cNvSpPr>
                <a:spLocks noChangeShapeType="1"/>
              </p:cNvSpPr>
              <p:nvPr/>
            </p:nvSpPr>
            <p:spPr bwMode="auto">
              <a:xfrm>
                <a:off x="4020" y="2940"/>
                <a:ext cx="0" cy="384"/>
              </a:xfrm>
              <a:prstGeom prst="line">
                <a:avLst/>
              </a:prstGeom>
              <a:noFill/>
              <a:ln w="50800">
                <a:solidFill>
                  <a:srgbClr val="FFE6BE"/>
                </a:solidFill>
                <a:round/>
                <a:headEnd type="none" w="sm" len="sm"/>
                <a:tailEnd type="none" w="sm" len="sm"/>
              </a:ln>
              <a:effectLst/>
            </p:spPr>
            <p:txBody>
              <a:bodyPr wrap="none" anchor="ctr"/>
              <a:lstStyle/>
              <a:p>
                <a:endParaRPr lang="en-US"/>
              </a:p>
            </p:txBody>
          </p:sp>
          <p:grpSp>
            <p:nvGrpSpPr>
              <p:cNvPr id="5" name="Group 24"/>
              <p:cNvGrpSpPr>
                <a:grpSpLocks/>
              </p:cNvGrpSpPr>
              <p:nvPr/>
            </p:nvGrpSpPr>
            <p:grpSpPr bwMode="auto">
              <a:xfrm>
                <a:off x="3444" y="3324"/>
                <a:ext cx="1776" cy="192"/>
                <a:chOff x="3444" y="3324"/>
                <a:chExt cx="1776" cy="192"/>
              </a:xfrm>
            </p:grpSpPr>
            <p:sp>
              <p:nvSpPr>
                <p:cNvPr id="29721" name="Line 25"/>
                <p:cNvSpPr>
                  <a:spLocks noChangeShapeType="1"/>
                </p:cNvSpPr>
                <p:nvPr/>
              </p:nvSpPr>
              <p:spPr bwMode="auto">
                <a:xfrm>
                  <a:off x="3444" y="3324"/>
                  <a:ext cx="0" cy="192"/>
                </a:xfrm>
                <a:prstGeom prst="line">
                  <a:avLst/>
                </a:prstGeom>
                <a:noFill/>
                <a:ln w="50800">
                  <a:solidFill>
                    <a:srgbClr val="FFE6BE"/>
                  </a:solidFill>
                  <a:round/>
                  <a:headEnd type="none" w="sm" len="sm"/>
                  <a:tailEnd type="none" w="sm" len="sm"/>
                </a:ln>
                <a:effectLst/>
              </p:spPr>
              <p:txBody>
                <a:bodyPr wrap="none" anchor="ctr"/>
                <a:lstStyle/>
                <a:p>
                  <a:endParaRPr lang="en-US"/>
                </a:p>
              </p:txBody>
            </p:sp>
            <p:sp>
              <p:nvSpPr>
                <p:cNvPr id="29722" name="Line 26"/>
                <p:cNvSpPr>
                  <a:spLocks noChangeShapeType="1"/>
                </p:cNvSpPr>
                <p:nvPr/>
              </p:nvSpPr>
              <p:spPr bwMode="auto">
                <a:xfrm>
                  <a:off x="5220" y="3324"/>
                  <a:ext cx="0" cy="192"/>
                </a:xfrm>
                <a:prstGeom prst="line">
                  <a:avLst/>
                </a:prstGeom>
                <a:noFill/>
                <a:ln w="50800">
                  <a:solidFill>
                    <a:srgbClr val="FFE6BE"/>
                  </a:solidFill>
                  <a:round/>
                  <a:headEnd type="none" w="sm" len="sm"/>
                  <a:tailEnd type="none" w="sm" len="sm"/>
                </a:ln>
                <a:effectLst/>
              </p:spPr>
              <p:txBody>
                <a:bodyPr wrap="none" anchor="ctr"/>
                <a:lstStyle/>
                <a:p>
                  <a:endParaRPr lang="en-US"/>
                </a:p>
              </p:txBody>
            </p:sp>
            <p:sp>
              <p:nvSpPr>
                <p:cNvPr id="29723" name="Line 27"/>
                <p:cNvSpPr>
                  <a:spLocks noChangeShapeType="1"/>
                </p:cNvSpPr>
                <p:nvPr/>
              </p:nvSpPr>
              <p:spPr bwMode="auto">
                <a:xfrm>
                  <a:off x="4443" y="3324"/>
                  <a:ext cx="0" cy="192"/>
                </a:xfrm>
                <a:prstGeom prst="line">
                  <a:avLst/>
                </a:prstGeom>
                <a:noFill/>
                <a:ln w="50800">
                  <a:solidFill>
                    <a:srgbClr val="FFE6BE"/>
                  </a:solidFill>
                  <a:round/>
                  <a:headEnd type="none" w="sm" len="sm"/>
                  <a:tailEnd type="none" w="sm" len="sm"/>
                </a:ln>
                <a:effectLst/>
              </p:spPr>
              <p:txBody>
                <a:bodyPr wrap="none" anchor="ctr"/>
                <a:lstStyle/>
                <a:p>
                  <a:endParaRPr lang="en-US"/>
                </a:p>
              </p:txBody>
            </p:sp>
          </p:grpSp>
          <p:sp>
            <p:nvSpPr>
              <p:cNvPr id="29724" name="Line 28"/>
              <p:cNvSpPr>
                <a:spLocks noChangeShapeType="1"/>
              </p:cNvSpPr>
              <p:nvPr/>
            </p:nvSpPr>
            <p:spPr bwMode="auto">
              <a:xfrm>
                <a:off x="3444" y="3324"/>
                <a:ext cx="1776" cy="0"/>
              </a:xfrm>
              <a:prstGeom prst="line">
                <a:avLst/>
              </a:prstGeom>
              <a:noFill/>
              <a:ln w="50800">
                <a:solidFill>
                  <a:srgbClr val="FFE6BE"/>
                </a:solidFill>
                <a:round/>
                <a:headEnd type="none" w="sm" len="sm"/>
                <a:tailEnd type="none" w="sm" len="sm"/>
              </a:ln>
              <a:effectLst/>
            </p:spPr>
            <p:txBody>
              <a:bodyPr wrap="none" anchor="ctr"/>
              <a:lstStyle/>
              <a:p>
                <a:endParaRPr lang="en-US"/>
              </a:p>
            </p:txBody>
          </p:sp>
        </p:grpSp>
      </p:grpSp>
      <p:sp>
        <p:nvSpPr>
          <p:cNvPr id="29725" name="Rectangle 29"/>
          <p:cNvSpPr>
            <a:spLocks noChangeArrowheads="1"/>
          </p:cNvSpPr>
          <p:nvPr/>
        </p:nvSpPr>
        <p:spPr bwMode="auto">
          <a:xfrm>
            <a:off x="98425" y="1203325"/>
            <a:ext cx="2359025" cy="2225675"/>
          </a:xfrm>
          <a:prstGeom prst="rect">
            <a:avLst/>
          </a:prstGeom>
          <a:noFill/>
          <a:ln w="9525">
            <a:noFill/>
            <a:miter lim="800000"/>
            <a:headEnd/>
            <a:tailEnd/>
          </a:ln>
          <a:effectLst/>
        </p:spPr>
        <p:txBody>
          <a:bodyPr lIns="92075" tIns="46038" rIns="92075" bIns="46038">
            <a:spAutoFit/>
          </a:bodyPr>
          <a:lstStyle/>
          <a:p>
            <a:r>
              <a:rPr lang="en-US" sz="2000" b="1" i="1">
                <a:latin typeface="Times New Roman" charset="0"/>
              </a:rPr>
              <a:t>SBU:  a single business or collection of </a:t>
            </a:r>
            <a:r>
              <a:rPr lang="en-US" sz="2000" b="1" i="1" u="sng">
                <a:latin typeface="Times New Roman" charset="0"/>
              </a:rPr>
              <a:t>related</a:t>
            </a:r>
            <a:r>
              <a:rPr lang="en-US" sz="2000" b="1" i="1">
                <a:latin typeface="Times New Roman" charset="0"/>
              </a:rPr>
              <a:t> businesses that is independent and formulates its own strategy</a:t>
            </a:r>
          </a:p>
        </p:txBody>
      </p:sp>
      <p:sp>
        <p:nvSpPr>
          <p:cNvPr id="30" name="Slide Number Placeholder 29"/>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dirty="0"/>
          </a:p>
        </p:txBody>
      </p:sp>
      <p:sp>
        <p:nvSpPr>
          <p:cNvPr id="3" name="Content Placeholder 2"/>
          <p:cNvSpPr>
            <a:spLocks noGrp="1"/>
          </p:cNvSpPr>
          <p:nvPr>
            <p:ph idx="1"/>
          </p:nvPr>
        </p:nvSpPr>
        <p:spPr/>
        <p:txBody>
          <a:bodyPr/>
          <a:lstStyle/>
          <a:p>
            <a:r>
              <a:rPr lang="en-US" b="1" dirty="0" smtClean="0"/>
              <a:t>The Balanced Scorecard</a:t>
            </a:r>
          </a:p>
          <a:p>
            <a:r>
              <a:rPr lang="en-US" b="1" dirty="0" smtClean="0"/>
              <a:t>Levels of Strategies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b="1" dirty="0" smtClean="0"/>
              <a:t>Types of Strategies</a:t>
            </a:r>
          </a:p>
          <a:p>
            <a:pPr lvl="1"/>
            <a:r>
              <a:rPr lang="en-US" dirty="0" smtClean="0"/>
              <a:t>Forward Integration</a:t>
            </a:r>
          </a:p>
          <a:p>
            <a:pPr lvl="1"/>
            <a:r>
              <a:rPr lang="en-US" dirty="0" smtClean="0"/>
              <a:t>Backward Integration</a:t>
            </a:r>
          </a:p>
          <a:p>
            <a:pPr lvl="1"/>
            <a:r>
              <a:rPr lang="en-US" dirty="0" smtClean="0"/>
              <a:t>Horizontal Integration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500</Words>
  <Application>Microsoft Office PowerPoint</Application>
  <PresentationFormat>On-screen Show (4:3)</PresentationFormat>
  <Paragraphs>168</Paragraphs>
  <Slides>20</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Office Theme</vt:lpstr>
      <vt:lpstr>ClipArt</vt:lpstr>
      <vt:lpstr>Business Strategy and Policy</vt:lpstr>
      <vt:lpstr>Recap</vt:lpstr>
      <vt:lpstr>Today’s Lecture</vt:lpstr>
      <vt:lpstr>The Balanced Scorecard</vt:lpstr>
      <vt:lpstr>The Balanced Scorecard</vt:lpstr>
      <vt:lpstr>The Balanced Scorecard</vt:lpstr>
      <vt:lpstr>The Balanced Scorecard</vt:lpstr>
      <vt:lpstr>The Balanced Scorecard</vt:lpstr>
      <vt:lpstr>Strategy Map</vt:lpstr>
      <vt:lpstr>Strategy Map</vt:lpstr>
      <vt:lpstr>Levels of Strategies – Large Company</vt:lpstr>
      <vt:lpstr>Levels of Strategies – Large Company</vt:lpstr>
      <vt:lpstr>The BCG “Portfolio” Matrix</vt:lpstr>
      <vt:lpstr>Business Level Strategy</vt:lpstr>
      <vt:lpstr>A Simple Organization Chart (Single Product Business)</vt:lpstr>
      <vt:lpstr>Functional / Operational Level Strategy</vt:lpstr>
      <vt:lpstr>A Simple Organization Chart (Dominant or Related Product Business)</vt:lpstr>
      <vt:lpstr>An example of an Unrelated Product Business (Note:  By itself, an SBU can be considered a related product business)</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Strategy and Policy</dc:title>
  <dc:creator>U</dc:creator>
  <cp:lastModifiedBy>vcomsats</cp:lastModifiedBy>
  <cp:revision>58</cp:revision>
  <dcterms:created xsi:type="dcterms:W3CDTF">2006-08-16T00:00:00Z</dcterms:created>
  <dcterms:modified xsi:type="dcterms:W3CDTF">2013-10-14T09:25:28Z</dcterms:modified>
</cp:coreProperties>
</file>