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68A80-8D68-4498-BB71-DD8A35FF9B5C}" type="datetimeFigureOut">
              <a:rPr lang="en-US" smtClean="0"/>
              <a:pPr/>
              <a:t>9/21/2013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72D34-683C-4559-A5AD-623A235CF3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ACBB3-0FE3-409D-9692-990E76751C1E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6F74A-087E-4416-851C-957B212F7674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1E0E9-AAEF-4F38-A0FD-9DD99970CF6F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F8F7-0DCA-40AF-A591-88EA31B8BE0B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F6C6-EA20-4002-B268-299077B3D1CB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895F-4813-4821-ACD1-AE723317CC1B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38FB-C575-4627-BCCA-8D0AF5572A27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D65E8-3502-4722-92B5-1852B76E2EA6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8200B-C0DF-462C-BEBB-D98BB4D0673A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A26F2-53CD-4D7B-8E7B-44B29B26BEE0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10505-0E6E-49D4-B93C-7B4E92C9D24C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AEB80-B599-4B41-B238-3259962F462A}" type="datetime1">
              <a:rPr lang="en-US" smtClean="0"/>
              <a:pPr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Business Policy and Strategy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Lecture-02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/>
              <a:t>Course Objectives and Outcome</a:t>
            </a:r>
          </a:p>
          <a:p>
            <a:r>
              <a:rPr lang="en-US" dirty="0" smtClean="0"/>
              <a:t>Course Outline</a:t>
            </a:r>
          </a:p>
          <a:p>
            <a:r>
              <a:rPr lang="en-US" smtClean="0"/>
              <a:t>Grading Scheme</a:t>
            </a:r>
            <a:endParaRPr lang="en-US" dirty="0" smtClean="0"/>
          </a:p>
          <a:p>
            <a:r>
              <a:rPr lang="en-US" dirty="0" smtClean="0"/>
              <a:t>What is Business Strategy</a:t>
            </a:r>
          </a:p>
          <a:p>
            <a:r>
              <a:rPr lang="en-US" dirty="0" smtClean="0"/>
              <a:t>Phases of Strategy Management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of Business Strategy</a:t>
            </a:r>
          </a:p>
          <a:p>
            <a:r>
              <a:rPr lang="en-US" dirty="0" smtClean="0"/>
              <a:t>Importance of Strategic policy making</a:t>
            </a:r>
          </a:p>
          <a:p>
            <a:r>
              <a:rPr lang="en-US" dirty="0" smtClean="0"/>
              <a:t>Key terms in Business Strategy and Policy</a:t>
            </a:r>
          </a:p>
          <a:p>
            <a:pPr lvl="1"/>
            <a:r>
              <a:rPr lang="en-US" dirty="0" smtClean="0"/>
              <a:t>Adopting change</a:t>
            </a:r>
          </a:p>
          <a:p>
            <a:pPr lvl="1"/>
            <a:r>
              <a:rPr lang="en-US" dirty="0" smtClean="0"/>
              <a:t>Strategies</a:t>
            </a:r>
          </a:p>
          <a:p>
            <a:pPr lvl="1"/>
            <a:r>
              <a:rPr lang="en-US" dirty="0" smtClean="0"/>
              <a:t>Mission &amp; Vision statement</a:t>
            </a:r>
          </a:p>
          <a:p>
            <a:pPr lvl="1"/>
            <a:r>
              <a:rPr lang="en-US" dirty="0" smtClean="0"/>
              <a:t>SWOT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Nature of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The process of business strategy does not end when the firm decides what strategy or strategies to pursue</a:t>
            </a:r>
          </a:p>
          <a:p>
            <a:pPr lvl="1" algn="just"/>
            <a:r>
              <a:rPr lang="en-US" dirty="0" smtClean="0"/>
              <a:t>Translation of strategic thought into strategic action</a:t>
            </a:r>
          </a:p>
          <a:p>
            <a:pPr lvl="2" algn="just"/>
            <a:r>
              <a:rPr lang="en-US" dirty="0" smtClean="0"/>
              <a:t>Management understand the business</a:t>
            </a:r>
          </a:p>
          <a:p>
            <a:pPr lvl="2" algn="just"/>
            <a:r>
              <a:rPr lang="en-US" dirty="0" smtClean="0"/>
              <a:t>feel a part of the company</a:t>
            </a:r>
          </a:p>
          <a:p>
            <a:pPr lvl="2" algn="just"/>
            <a:r>
              <a:rPr lang="en-US" dirty="0" smtClean="0"/>
              <a:t>Through involvement in strategy-formulation activities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Nature of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 Implementation</a:t>
            </a:r>
          </a:p>
          <a:p>
            <a:pPr lvl="1" algn="just"/>
            <a:r>
              <a:rPr lang="en-US" dirty="0" smtClean="0"/>
              <a:t>Without understanding and commitment, strategy-implementation efforts face major problems</a:t>
            </a:r>
          </a:p>
          <a:p>
            <a:pPr lvl="1" algn="just"/>
            <a:r>
              <a:rPr lang="en-US" dirty="0" smtClean="0"/>
              <a:t>Implementing strategy affects an organization from top to bottom</a:t>
            </a:r>
          </a:p>
          <a:p>
            <a:pPr lvl="1" algn="just"/>
            <a:r>
              <a:rPr lang="en-US" dirty="0" smtClean="0"/>
              <a:t>it impacts all the </a:t>
            </a:r>
            <a:r>
              <a:rPr lang="en-US" smtClean="0"/>
              <a:t>functional and divisional </a:t>
            </a:r>
            <a:r>
              <a:rPr lang="en-US" dirty="0" smtClean="0"/>
              <a:t>areas of a business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unctions-of-Busines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533400"/>
            <a:ext cx="8153399" cy="55927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Business process outsourcing</a:t>
            </a:r>
            <a:r>
              <a:rPr lang="en-US" dirty="0" smtClean="0"/>
              <a:t> (</a:t>
            </a:r>
            <a:r>
              <a:rPr lang="en-US" b="1" dirty="0" smtClean="0"/>
              <a:t>BPO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3000" b="1" dirty="0" smtClean="0"/>
              <a:t>BPO</a:t>
            </a:r>
            <a:r>
              <a:rPr lang="en-US" sz="3000" dirty="0" smtClean="0"/>
              <a:t> is a subset of outsourcing that involves the contracting of the operations and responsibilities of specific business functions (or processes) to a third-party service provider. Originally, this was associated with manufacturing firms, such as Coca Cola that outsourced large segments of its supply chain.</a:t>
            </a:r>
          </a:p>
          <a:p>
            <a:pPr algn="just">
              <a:buNone/>
            </a:pPr>
            <a:endParaRPr lang="en-US" sz="3000" dirty="0" smtClean="0"/>
          </a:p>
          <a:p>
            <a:pPr lvl="1" algn="just"/>
            <a:r>
              <a:rPr lang="en-US" dirty="0" smtClean="0"/>
              <a:t>Back office outsourcing- HR functions</a:t>
            </a:r>
          </a:p>
          <a:p>
            <a:pPr lvl="1" algn="just"/>
            <a:r>
              <a:rPr lang="en-US" dirty="0" smtClean="0"/>
              <a:t>Front Office outsourcing- Customer related services</a:t>
            </a:r>
          </a:p>
          <a:p>
            <a:pPr lvl="1" algn="just"/>
            <a:r>
              <a:rPr lang="en-US" dirty="0" smtClean="0"/>
              <a:t>Offshore outsourcing- Outside a company's country 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algn="just"/>
            <a:r>
              <a:rPr lang="en-US" dirty="0" smtClean="0"/>
              <a:t>Even the most technically perfect strategic plan will serve little purpose if it is not implemented.</a:t>
            </a:r>
          </a:p>
          <a:p>
            <a:pPr algn="just"/>
            <a:r>
              <a:rPr lang="en-US" dirty="0" smtClean="0"/>
              <a:t>Change comes through implementation and evaluation, not through the plan.</a:t>
            </a:r>
          </a:p>
          <a:p>
            <a:pPr algn="just"/>
            <a:r>
              <a:rPr lang="en-US" dirty="0" smtClean="0"/>
              <a:t>A technically imperfect plan that is implemented well will achieve more than the perfect plan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Importance of strategic planning-</a:t>
            </a:r>
            <a:br>
              <a:rPr lang="en-US" dirty="0" smtClean="0"/>
            </a:br>
            <a:r>
              <a:rPr lang="en-US" dirty="0" smtClean="0"/>
              <a:t>Strategic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Globalization</a:t>
            </a:r>
          </a:p>
          <a:p>
            <a:pPr lvl="1"/>
            <a:r>
              <a:rPr lang="en-US" dirty="0" smtClean="0"/>
              <a:t>Survival for business</a:t>
            </a:r>
          </a:p>
          <a:p>
            <a:pPr lvl="1" algn="just"/>
            <a:r>
              <a:rPr lang="en-US" dirty="0" smtClean="0"/>
              <a:t>Managers gain better understanding of</a:t>
            </a:r>
          </a:p>
          <a:p>
            <a:pPr lvl="2" algn="just"/>
            <a:r>
              <a:rPr lang="en-US" dirty="0" smtClean="0"/>
              <a:t>Competitors</a:t>
            </a:r>
          </a:p>
          <a:p>
            <a:pPr lvl="2" algn="just"/>
            <a:r>
              <a:rPr lang="en-US" dirty="0" smtClean="0"/>
              <a:t>Markets</a:t>
            </a:r>
          </a:p>
          <a:p>
            <a:pPr lvl="2" algn="just"/>
            <a:r>
              <a:rPr lang="en-US" dirty="0" smtClean="0"/>
              <a:t>Prices</a:t>
            </a:r>
          </a:p>
          <a:p>
            <a:pPr lvl="2" algn="just"/>
            <a:r>
              <a:rPr lang="en-US" dirty="0" smtClean="0"/>
              <a:t>Suppliers</a:t>
            </a:r>
          </a:p>
          <a:p>
            <a:pPr lvl="2" algn="just"/>
            <a:r>
              <a:rPr lang="en-US" dirty="0" smtClean="0"/>
              <a:t>Distributors</a:t>
            </a:r>
          </a:p>
          <a:p>
            <a:pPr lvl="2" algn="just"/>
            <a:r>
              <a:rPr lang="en-US" dirty="0" smtClean="0"/>
              <a:t>Governments</a:t>
            </a:r>
          </a:p>
          <a:p>
            <a:pPr lvl="2" algn="just"/>
            <a:r>
              <a:rPr lang="en-US" dirty="0" smtClean="0"/>
              <a:t>Shareholders</a:t>
            </a:r>
          </a:p>
          <a:p>
            <a:pPr lvl="2" algn="just"/>
            <a:r>
              <a:rPr lang="en-US" dirty="0" smtClean="0"/>
              <a:t>Customers worldwide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Globalization-Benefits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smtClean="0"/>
              <a:t>Resources of different countries are used for producing goods and services they are able to do most efficiently</a:t>
            </a:r>
          </a:p>
          <a:p>
            <a:r>
              <a:rPr lang="en-US" dirty="0" smtClean="0"/>
              <a:t>Consumers to get much wider variety of products to choose from.</a:t>
            </a:r>
          </a:p>
          <a:p>
            <a:r>
              <a:rPr lang="en-US" dirty="0" smtClean="0"/>
              <a:t>Consumers get the product they want at more competitive prices.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Globalization-Benefits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Companies are able to procure input goods and services required at most competitive prices.</a:t>
            </a:r>
          </a:p>
          <a:p>
            <a:r>
              <a:rPr lang="en-US" dirty="0" smtClean="0"/>
              <a:t>Companies get access to much wider markets</a:t>
            </a:r>
          </a:p>
          <a:p>
            <a:r>
              <a:rPr lang="en-US" dirty="0" smtClean="0"/>
              <a:t>It promotes understanding and goodwill among different countries.</a:t>
            </a:r>
          </a:p>
          <a:p>
            <a:r>
              <a:rPr lang="en-US" dirty="0" smtClean="0"/>
              <a:t>Businesses and investors get much wider opportunities for investment.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E-Commerce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Companies are gaining competitive advantage by using technology i.e. Internet</a:t>
            </a:r>
          </a:p>
          <a:p>
            <a:pPr lvl="1"/>
            <a:r>
              <a:rPr lang="en-US" dirty="0" smtClean="0"/>
              <a:t>Direct selling </a:t>
            </a:r>
          </a:p>
          <a:p>
            <a:pPr lvl="2"/>
            <a:r>
              <a:rPr lang="en-US" b="1" dirty="0" smtClean="0"/>
              <a:t>Telemarketing, Direct Mail, Direct response (Business reply card)</a:t>
            </a:r>
            <a:endParaRPr lang="en-US" dirty="0" smtClean="0"/>
          </a:p>
          <a:p>
            <a:pPr lvl="1"/>
            <a:r>
              <a:rPr lang="en-US" dirty="0" smtClean="0"/>
              <a:t>Direct communication with</a:t>
            </a:r>
          </a:p>
          <a:p>
            <a:pPr lvl="2"/>
            <a:r>
              <a:rPr lang="en-US" dirty="0" smtClean="0"/>
              <a:t>Suppliers</a:t>
            </a:r>
          </a:p>
          <a:p>
            <a:pPr lvl="2"/>
            <a:r>
              <a:rPr lang="en-US" dirty="0" smtClean="0"/>
              <a:t>customers,</a:t>
            </a:r>
          </a:p>
          <a:p>
            <a:pPr lvl="2"/>
            <a:r>
              <a:rPr lang="en-US" dirty="0" smtClean="0"/>
              <a:t>partners,</a:t>
            </a:r>
          </a:p>
          <a:p>
            <a:pPr lvl="2"/>
            <a:r>
              <a:rPr lang="en-US" dirty="0" smtClean="0"/>
              <a:t>Shareholders</a:t>
            </a:r>
          </a:p>
          <a:p>
            <a:pPr lvl="2"/>
            <a:r>
              <a:rPr lang="en-US" dirty="0" smtClean="0"/>
              <a:t>Client</a:t>
            </a:r>
          </a:p>
          <a:p>
            <a:pPr lvl="2"/>
            <a:r>
              <a:rPr lang="en-US" dirty="0" smtClean="0"/>
              <a:t>and competitors who may be dispersed globally</a:t>
            </a:r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Ecommerce-Benefits</a:t>
            </a:r>
            <a:br>
              <a:rPr lang="en-US" dirty="0" smtClean="0"/>
            </a:br>
            <a:r>
              <a:rPr lang="en-US" dirty="0" smtClean="0"/>
              <a:t>Example: Physical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dirty="0" smtClean="0"/>
              <a:t>Overcome Geographical Limitations</a:t>
            </a:r>
          </a:p>
          <a:p>
            <a:pPr algn="just"/>
            <a:r>
              <a:rPr lang="en-US" sz="2800" dirty="0" smtClean="0"/>
              <a:t>Gain New Customers With Search Engine Visibility</a:t>
            </a:r>
          </a:p>
          <a:p>
            <a:pPr algn="just"/>
            <a:r>
              <a:rPr lang="en-US" sz="2800" dirty="0" smtClean="0"/>
              <a:t>Lower Costs</a:t>
            </a:r>
          </a:p>
          <a:p>
            <a:pPr lvl="1" algn="just"/>
            <a:r>
              <a:rPr lang="en-US" dirty="0" smtClean="0"/>
              <a:t>Advertising and Marketing</a:t>
            </a:r>
          </a:p>
          <a:p>
            <a:pPr lvl="1" algn="just"/>
            <a:r>
              <a:rPr lang="en-US" dirty="0" smtClean="0"/>
              <a:t>Personnel</a:t>
            </a:r>
          </a:p>
          <a:p>
            <a:r>
              <a:rPr lang="en-US" sz="2800" dirty="0" smtClean="0"/>
              <a:t>Locate the Product Quicker</a:t>
            </a:r>
          </a:p>
          <a:p>
            <a:pPr algn="just"/>
            <a:r>
              <a:rPr lang="en-US" sz="2800" dirty="0" smtClean="0"/>
              <a:t>Eliminate Travel Time and Cost</a:t>
            </a:r>
          </a:p>
          <a:p>
            <a:pPr algn="just"/>
            <a:r>
              <a:rPr lang="en-US" sz="2800" dirty="0" smtClean="0"/>
              <a:t>Provide Comparison Shopping</a:t>
            </a:r>
          </a:p>
          <a:p>
            <a:pPr algn="just"/>
            <a:r>
              <a:rPr lang="en-US" sz="2800" dirty="0" smtClean="0"/>
              <a:t>Provide Abundant Information</a:t>
            </a:r>
          </a:p>
          <a:p>
            <a:pPr algn="just"/>
            <a:r>
              <a:rPr lang="en-US" sz="2800" dirty="0" smtClean="0"/>
              <a:t>Create Targeted Communication- Amazon</a:t>
            </a:r>
          </a:p>
          <a:p>
            <a:pPr algn="just"/>
            <a:r>
              <a:rPr lang="en-US" sz="2800" dirty="0" smtClean="0"/>
              <a:t>Remain Open All the Time- 24/7/365</a:t>
            </a:r>
          </a:p>
          <a:p>
            <a:pPr algn="just"/>
            <a:endParaRPr lang="en-US" b="1" dirty="0" smtClean="0"/>
          </a:p>
          <a:p>
            <a:pPr algn="just"/>
            <a:endParaRPr lang="en-US" b="1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Lecture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of Business Strategy</a:t>
            </a:r>
          </a:p>
          <a:p>
            <a:r>
              <a:rPr lang="en-US" dirty="0" smtClean="0"/>
              <a:t>Importance of strategic planning-</a:t>
            </a:r>
            <a:br>
              <a:rPr lang="en-US" dirty="0" smtClean="0"/>
            </a:br>
            <a:r>
              <a:rPr lang="en-US" dirty="0" smtClean="0"/>
              <a:t>Strategic Tools</a:t>
            </a:r>
          </a:p>
          <a:p>
            <a:pPr lvl="1"/>
            <a:r>
              <a:rPr lang="en-US" dirty="0" smtClean="0"/>
              <a:t>Globalization</a:t>
            </a:r>
          </a:p>
          <a:p>
            <a:pPr lvl="1"/>
            <a:r>
              <a:rPr lang="en-US" dirty="0" smtClean="0"/>
              <a:t>Ecommerce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terminologies in Business strategy and policy</a:t>
            </a:r>
          </a:p>
          <a:p>
            <a:r>
              <a:rPr lang="en-US" dirty="0" smtClean="0"/>
              <a:t>Intuition and analysis</a:t>
            </a:r>
          </a:p>
          <a:p>
            <a:pPr lvl="1"/>
            <a:r>
              <a:rPr lang="en-US" dirty="0" smtClean="0"/>
              <a:t>Pillars of intuition</a:t>
            </a:r>
          </a:p>
          <a:p>
            <a:pPr lvl="1"/>
            <a:r>
              <a:rPr lang="en-US" dirty="0" smtClean="0"/>
              <a:t>Benefits of intuition in decision making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481</Words>
  <Application>Microsoft Office PowerPoint</Application>
  <PresentationFormat>On-screen Show (4:3)</PresentationFormat>
  <Paragraphs>123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Business Policy and Strategy</vt:lpstr>
      <vt:lpstr>Recap</vt:lpstr>
      <vt:lpstr>Today’s Lecture</vt:lpstr>
      <vt:lpstr>Nature of Business Strategy</vt:lpstr>
      <vt:lpstr>Nature of Business Strategy</vt:lpstr>
      <vt:lpstr>Slide 6</vt:lpstr>
      <vt:lpstr>Business process outsourcing (BPO)</vt:lpstr>
      <vt:lpstr>Nature of business strategy</vt:lpstr>
      <vt:lpstr>Importance of strategic planning- Strategic Tools</vt:lpstr>
      <vt:lpstr>Globalization-Benefits </vt:lpstr>
      <vt:lpstr>Globalization-Benefits</vt:lpstr>
      <vt:lpstr>E-Commerce</vt:lpstr>
      <vt:lpstr>Ecommerce-Benefits Example: Physical store</vt:lpstr>
      <vt:lpstr>Lecture 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NTS</cp:lastModifiedBy>
  <cp:revision>99</cp:revision>
  <dcterms:created xsi:type="dcterms:W3CDTF">2006-08-16T00:00:00Z</dcterms:created>
  <dcterms:modified xsi:type="dcterms:W3CDTF">2013-09-21T07:00:18Z</dcterms:modified>
</cp:coreProperties>
</file>