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5" r:id="rId10"/>
    <p:sldId id="267" r:id="rId11"/>
    <p:sldId id="266" r:id="rId12"/>
    <p:sldId id="269" r:id="rId13"/>
    <p:sldId id="268"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6" d="100"/>
          <a:sy n="66" d="100"/>
        </p:scale>
        <p:origin x="-145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8B2F74-82C4-4D21-B52C-83F1AD4266D4}" type="datetimeFigureOut">
              <a:rPr lang="en-US" smtClean="0"/>
              <a:pPr/>
              <a:t>14-Oct-13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4E4222-F02D-49D1-BFC8-AEAC8E75DEB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6E6ECC-3642-47EC-BA91-42DC940E8E95}" type="slidenum">
              <a:rPr lang="en-US"/>
              <a:pPr/>
              <a:t>9</a:t>
            </a:fld>
            <a:endParaRPr lang="en-US"/>
          </a:p>
        </p:txBody>
      </p:sp>
      <p:sp>
        <p:nvSpPr>
          <p:cNvPr id="7170" name="Rectangle 2"/>
          <p:cNvSpPr>
            <a:spLocks noGrp="1" noRot="1" noChangeAspect="1" noChangeArrowheads="1" noTextEdit="1"/>
          </p:cNvSpPr>
          <p:nvPr>
            <p:ph type="sldImg"/>
          </p:nvPr>
        </p:nvSpPr>
        <p:spPr>
          <a:xfrm>
            <a:off x="1144588" y="687388"/>
            <a:ext cx="4568825" cy="3425825"/>
          </a:xfrm>
          <a:ln w="12700" cap="flat"/>
        </p:spPr>
      </p:sp>
      <p:sp>
        <p:nvSpPr>
          <p:cNvPr id="717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8F2BAE-57E1-4610-AB69-FC2B2A83708E}" type="slidenum">
              <a:rPr lang="en-US"/>
              <a:pPr/>
              <a:t>13</a:t>
            </a:fld>
            <a:endParaRPr lang="en-US"/>
          </a:p>
        </p:txBody>
      </p:sp>
      <p:sp>
        <p:nvSpPr>
          <p:cNvPr id="12290" name="Rectangle 2"/>
          <p:cNvSpPr>
            <a:spLocks noGrp="1" noRot="1" noChangeAspect="1" noChangeArrowheads="1" noTextEdit="1"/>
          </p:cNvSpPr>
          <p:nvPr>
            <p:ph type="sldImg"/>
          </p:nvPr>
        </p:nvSpPr>
        <p:spPr>
          <a:xfrm>
            <a:off x="1144588" y="687388"/>
            <a:ext cx="4568825" cy="3425825"/>
          </a:xfrm>
          <a:ln w="12700" cap="flat"/>
        </p:spPr>
      </p:sp>
      <p:sp>
        <p:nvSpPr>
          <p:cNvPr id="1229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9C05FF-4DB0-4A0A-9C3E-159A8D74C6C7}" type="slidenum">
              <a:rPr lang="en-US"/>
              <a:pPr/>
              <a:t>14</a:t>
            </a:fld>
            <a:endParaRPr lang="en-US"/>
          </a:p>
        </p:txBody>
      </p:sp>
      <p:sp>
        <p:nvSpPr>
          <p:cNvPr id="51202" name="Rectangle 2"/>
          <p:cNvSpPr>
            <a:spLocks noGrp="1" noRot="1" noChangeAspect="1" noChangeArrowheads="1" noTextEdit="1"/>
          </p:cNvSpPr>
          <p:nvPr>
            <p:ph type="sldImg"/>
          </p:nvPr>
        </p:nvSpPr>
        <p:spPr>
          <a:xfrm>
            <a:off x="1144588" y="687388"/>
            <a:ext cx="4568825" cy="3425825"/>
          </a:xfrm>
          <a:ln w="12700" cap="flat"/>
        </p:spPr>
      </p:sp>
      <p:sp>
        <p:nvSpPr>
          <p:cNvPr id="5120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5613" y="277813"/>
            <a:ext cx="8231187" cy="5854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Footer Placeholder 2"/>
          <p:cNvSpPr>
            <a:spLocks noGrp="1"/>
          </p:cNvSpPr>
          <p:nvPr>
            <p:ph type="ftr" sz="quarter" idx="10"/>
          </p:nvPr>
        </p:nvSpPr>
        <p:spPr>
          <a:xfrm>
            <a:off x="2590800" y="6172200"/>
            <a:ext cx="4267200" cy="476250"/>
          </a:xfrm>
        </p:spPr>
        <p:txBody>
          <a:bodyPr/>
          <a:lstStyle>
            <a:lvl1pPr>
              <a:defRPr/>
            </a:lvl1pPr>
          </a:lstStyle>
          <a:p>
            <a:endParaRPr lang="en-US"/>
          </a:p>
        </p:txBody>
      </p:sp>
      <p:sp>
        <p:nvSpPr>
          <p:cNvPr id="4" name="Slide Number Placeholder 3"/>
          <p:cNvSpPr>
            <a:spLocks noGrp="1"/>
          </p:cNvSpPr>
          <p:nvPr>
            <p:ph type="sldNum" sz="quarter" idx="11"/>
          </p:nvPr>
        </p:nvSpPr>
        <p:spPr>
          <a:xfrm>
            <a:off x="6781800" y="6172200"/>
            <a:ext cx="1828800" cy="476250"/>
          </a:xfrm>
        </p:spPr>
        <p:txBody>
          <a:bodyPr/>
          <a:lstStyle>
            <a:lvl1pPr>
              <a:defRPr/>
            </a:lvl1pPr>
          </a:lstStyle>
          <a:p>
            <a:r>
              <a:rPr lang="en-US"/>
              <a:t>Ch 5 -</a:t>
            </a:r>
            <a:fld id="{93DAC3AD-2E26-4896-9814-D679B2E12F8B}"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598613"/>
            <a:ext cx="4037012"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5025" y="1598613"/>
            <a:ext cx="4037013"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5025" y="3941763"/>
            <a:ext cx="4037013"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2590800" y="6172200"/>
            <a:ext cx="4267200" cy="476250"/>
          </a:xfrm>
        </p:spPr>
        <p:txBody>
          <a:bodyPr/>
          <a:lstStyle>
            <a:lvl1pPr>
              <a:defRPr/>
            </a:lvl1pPr>
          </a:lstStyle>
          <a:p>
            <a:endParaRPr lang="en-US"/>
          </a:p>
        </p:txBody>
      </p:sp>
      <p:sp>
        <p:nvSpPr>
          <p:cNvPr id="7" name="Slide Number Placeholder 6"/>
          <p:cNvSpPr>
            <a:spLocks noGrp="1"/>
          </p:cNvSpPr>
          <p:nvPr>
            <p:ph type="sldNum" sz="quarter" idx="11"/>
          </p:nvPr>
        </p:nvSpPr>
        <p:spPr>
          <a:xfrm>
            <a:off x="6781800" y="6172200"/>
            <a:ext cx="1828800" cy="476250"/>
          </a:xfrm>
        </p:spPr>
        <p:txBody>
          <a:bodyPr/>
          <a:lstStyle>
            <a:lvl1pPr>
              <a:defRPr/>
            </a:lvl1pPr>
          </a:lstStyle>
          <a:p>
            <a:r>
              <a:rPr lang="en-US"/>
              <a:t>Ch 5 -</a:t>
            </a:r>
            <a:fld id="{E07DB085-ED76-44B4-832F-596EB5E676B7}"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a:t>
            </a:r>
            <a:r>
              <a:rPr lang="en-US" b="1" dirty="0" smtClean="0"/>
              <a:t>Strategy and Policy  </a:t>
            </a:r>
            <a:endParaRPr lang="en-US" b="1" dirty="0"/>
          </a:p>
        </p:txBody>
      </p:sp>
      <p:sp>
        <p:nvSpPr>
          <p:cNvPr id="3" name="Subtitle 2"/>
          <p:cNvSpPr>
            <a:spLocks noGrp="1"/>
          </p:cNvSpPr>
          <p:nvPr>
            <p:ph type="subTitle" idx="1"/>
          </p:nvPr>
        </p:nvSpPr>
        <p:spPr>
          <a:xfrm>
            <a:off x="1371600" y="3886200"/>
            <a:ext cx="6934200" cy="1752600"/>
          </a:xfrm>
        </p:spPr>
        <p:txBody>
          <a:bodyPr>
            <a:normAutofit/>
          </a:bodyPr>
          <a:lstStyle/>
          <a:p>
            <a:pPr algn="r"/>
            <a:r>
              <a:rPr lang="en-US" sz="4400" b="1" dirty="0" smtClean="0">
                <a:solidFill>
                  <a:schemeClr val="tx1"/>
                </a:solidFill>
                <a:latin typeface="+mj-lt"/>
                <a:ea typeface="+mj-ea"/>
                <a:cs typeface="+mj-cs"/>
              </a:rPr>
              <a:t>Lecture-19</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altLang="ko-KR" sz="2800" dirty="0" smtClean="0">
                <a:ea typeface="Gulim" pitchFamily="34" charset="-127"/>
              </a:rPr>
              <a:t>Production/Operations Functions</a:t>
            </a:r>
          </a:p>
          <a:p>
            <a:pPr marL="742950" lvl="2" indent="-342900"/>
            <a:r>
              <a:rPr lang="en-US" altLang="ko-KR" dirty="0" smtClean="0">
                <a:ea typeface="Gulim" pitchFamily="34" charset="-127"/>
              </a:rPr>
              <a:t>Production/Operations Audit Checklist</a:t>
            </a:r>
          </a:p>
          <a:p>
            <a:r>
              <a:rPr lang="en-US" altLang="ko-KR" sz="2800" dirty="0" smtClean="0">
                <a:ea typeface="Gulim" pitchFamily="34" charset="-127"/>
              </a:rPr>
              <a:t>Research &amp; Development</a:t>
            </a:r>
          </a:p>
          <a:p>
            <a:pPr marL="742950" lvl="2" indent="-342900"/>
            <a:r>
              <a:rPr lang="en-US" altLang="ko-KR" dirty="0" smtClean="0">
                <a:ea typeface="Gulim" pitchFamily="34" charset="-127"/>
              </a:rPr>
              <a:t>R&amp;D Audit Checklist of Questions</a:t>
            </a:r>
          </a:p>
          <a:p>
            <a:r>
              <a:rPr lang="en-US" altLang="ko-KR" sz="2800" dirty="0" smtClean="0">
                <a:ea typeface="Gulim" pitchFamily="34" charset="-127"/>
              </a:rPr>
              <a:t>Management Information Systems</a:t>
            </a:r>
          </a:p>
          <a:p>
            <a:pPr marL="742950" lvl="2" indent="-342900"/>
            <a:r>
              <a:rPr lang="en-US" altLang="ko-KR" dirty="0" smtClean="0">
                <a:ea typeface="Gulim" pitchFamily="34" charset="-127"/>
              </a:rPr>
              <a:t>Information Systems Audit Checklist</a:t>
            </a:r>
          </a:p>
          <a:p>
            <a:r>
              <a:rPr lang="en-US" altLang="ko-KR" sz="2800" dirty="0" smtClean="0">
                <a:ea typeface="Gulim" pitchFamily="34" charset="-127"/>
              </a:rPr>
              <a:t>Value Chain Analysis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altLang="ko-KR" sz="2800" dirty="0" smtClean="0">
                <a:ea typeface="Gulim" pitchFamily="34" charset="-127"/>
              </a:rPr>
              <a:t>THE INTERNAL FACTOR EVALUATION (IFE) MATRIX</a:t>
            </a:r>
          </a:p>
          <a:p>
            <a:r>
              <a:rPr lang="en-US" dirty="0" smtClean="0"/>
              <a:t>The Nature of Long-Term Objectives</a:t>
            </a:r>
          </a:p>
          <a:p>
            <a:r>
              <a:rPr lang="en-US" dirty="0" smtClean="0"/>
              <a:t>Financial versus Strategic Objectives</a:t>
            </a:r>
          </a:p>
          <a:p>
            <a:r>
              <a:rPr lang="en-US" dirty="0" smtClean="0"/>
              <a:t>Not Managing by Objectives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ko-KR" sz="3200" b="1" dirty="0" smtClean="0">
                <a:ea typeface="Gulim" pitchFamily="34" charset="-127"/>
              </a:rPr>
              <a:t>INTERNAL FACTOR EVALUATION (IFE) MATRIX</a:t>
            </a:r>
            <a:endParaRPr lang="en-US" sz="3200" b="1" dirty="0"/>
          </a:p>
        </p:txBody>
      </p:sp>
      <p:sp>
        <p:nvSpPr>
          <p:cNvPr id="3" name="Content Placeholder 2"/>
          <p:cNvSpPr>
            <a:spLocks noGrp="1"/>
          </p:cNvSpPr>
          <p:nvPr>
            <p:ph idx="1"/>
          </p:nvPr>
        </p:nvSpPr>
        <p:spPr/>
        <p:txBody>
          <a:bodyPr>
            <a:normAutofit/>
          </a:bodyPr>
          <a:lstStyle/>
          <a:p>
            <a:pPr algn="just">
              <a:buNone/>
            </a:pPr>
            <a:r>
              <a:rPr lang="en-US" dirty="0" smtClean="0"/>
              <a:t>	</a:t>
            </a:r>
            <a:r>
              <a:rPr lang="en-US" sz="2600" dirty="0" smtClean="0"/>
              <a:t>This strategy-formulation tool summarizes and evaluates the major strengths and weaknesses in the functional areas of a business, and it also provides a basis for identifying and evaluating relationships among these areas.</a:t>
            </a:r>
          </a:p>
          <a:p>
            <a:endParaRPr lang="en-US" sz="2600" dirty="0" smtClean="0"/>
          </a:p>
          <a:p>
            <a:pPr algn="just">
              <a:buNone/>
            </a:pPr>
            <a:r>
              <a:rPr lang="en-US" sz="2600" dirty="0" smtClean="0"/>
              <a:t>	Intuitive judgments are required in developing an IFE Matrix, so  a thorough understanding of the factors included is more important than the actual numbers.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altLang="ko-KR" b="1" dirty="0" smtClean="0">
                <a:ea typeface="Gulim" pitchFamily="34" charset="-127"/>
              </a:rPr>
              <a:t>Steps in IFE MATRIX</a:t>
            </a:r>
            <a:endParaRPr lang="en-US" dirty="0"/>
          </a:p>
        </p:txBody>
      </p:sp>
      <p:sp>
        <p:nvSpPr>
          <p:cNvPr id="3" name="Content Placeholder 2"/>
          <p:cNvSpPr>
            <a:spLocks noGrp="1"/>
          </p:cNvSpPr>
          <p:nvPr>
            <p:ph idx="1"/>
          </p:nvPr>
        </p:nvSpPr>
        <p:spPr>
          <a:xfrm>
            <a:off x="457200" y="1752600"/>
            <a:ext cx="8229600" cy="4373563"/>
          </a:xfrm>
        </p:spPr>
        <p:txBody>
          <a:bodyPr>
            <a:normAutofit fontScale="92500" lnSpcReduction="20000"/>
          </a:bodyPr>
          <a:lstStyle/>
          <a:p>
            <a:pPr algn="just">
              <a:buNone/>
            </a:pPr>
            <a:r>
              <a:rPr lang="en-US" sz="2600" dirty="0" smtClean="0"/>
              <a:t>	1. List key internal factors as identified in the internal‑</a:t>
            </a:r>
            <a:r>
              <a:rPr lang="en-US" sz="2600" dirty="0" err="1" smtClean="0"/>
              <a:t>audit</a:t>
            </a:r>
            <a:r>
              <a:rPr lang="en-US" sz="2600" dirty="0" smtClean="0"/>
              <a:t> process. Use a total of from ten to twenty internal factors, including both strengths and weaknesses. List strengths first and then weaknesses. Be as specific as possible, using percentages, ratios, and comparative numbers.</a:t>
            </a:r>
          </a:p>
          <a:p>
            <a:endParaRPr lang="en-US" sz="2600" dirty="0" smtClean="0"/>
          </a:p>
          <a:p>
            <a:pPr algn="just">
              <a:buNone/>
            </a:pPr>
            <a:r>
              <a:rPr lang="en-US" sz="2600" dirty="0" smtClean="0"/>
              <a:t>	2. Assign a weight that ranges from 0.0 (not important) to 1.0 (all‑important) to each factor. The weight assigned to a given factor indicates the relative importance of the factor to being successful in the firm's industry. Regardless of whether a key factor is an internal strength or weakness, factors considered to have the greatest effect on organizational performance should be assigned the highest weights. The sum of all weights must equal 1.0.</a:t>
            </a:r>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altLang="ko-KR" b="1" dirty="0" smtClean="0">
                <a:ea typeface="Gulim" pitchFamily="34" charset="-127"/>
              </a:rPr>
              <a:t>Steps in IFE MATRIX</a:t>
            </a:r>
            <a:endParaRPr lang="en-US" dirty="0"/>
          </a:p>
        </p:txBody>
      </p:sp>
      <p:sp>
        <p:nvSpPr>
          <p:cNvPr id="3" name="Content Placeholder 2"/>
          <p:cNvSpPr>
            <a:spLocks noGrp="1"/>
          </p:cNvSpPr>
          <p:nvPr>
            <p:ph idx="1"/>
          </p:nvPr>
        </p:nvSpPr>
        <p:spPr>
          <a:xfrm>
            <a:off x="457200" y="2133600"/>
            <a:ext cx="8229600" cy="3992563"/>
          </a:xfrm>
        </p:spPr>
        <p:txBody>
          <a:bodyPr>
            <a:normAutofit fontScale="85000" lnSpcReduction="20000"/>
          </a:bodyPr>
          <a:lstStyle/>
          <a:p>
            <a:pPr algn="just">
              <a:buNone/>
            </a:pPr>
            <a:r>
              <a:rPr lang="en-US" dirty="0" smtClean="0"/>
              <a:t>	</a:t>
            </a:r>
            <a:r>
              <a:rPr lang="en-US" sz="2600" dirty="0" smtClean="0"/>
              <a:t>3. Assign a I‑to‑4 rating to each factor to indicate whether that factor represents a major weakness (rating = 1), a minor weakness (rating = 2), a minor strength (rating = 3), or a major strength (rating = 4). Note that strengths must receive a 4 or 3 rating and weaknesses must receive a 1 or 2 rating. Ratings are thus company‑</a:t>
            </a:r>
            <a:r>
              <a:rPr lang="en-US" sz="2600" dirty="0" err="1" smtClean="0"/>
              <a:t>based</a:t>
            </a:r>
            <a:r>
              <a:rPr lang="en-US" sz="2600" dirty="0" smtClean="0"/>
              <a:t>, whereas the weights in Step 2 are industry‑</a:t>
            </a:r>
            <a:r>
              <a:rPr lang="en-US" sz="2600" dirty="0" err="1" smtClean="0"/>
              <a:t>based</a:t>
            </a:r>
            <a:r>
              <a:rPr lang="en-US" sz="2600" dirty="0" smtClean="0"/>
              <a:t>.</a:t>
            </a:r>
          </a:p>
          <a:p>
            <a:pPr>
              <a:buNone/>
            </a:pPr>
            <a:endParaRPr lang="en-US" sz="2600" dirty="0" smtClean="0"/>
          </a:p>
          <a:p>
            <a:pPr algn="just">
              <a:buNone/>
            </a:pPr>
            <a:r>
              <a:rPr lang="en-US" sz="2600" dirty="0" smtClean="0"/>
              <a:t>	4. Multiply each factor's weight by its rating to determine a weighted score for each variable.</a:t>
            </a:r>
          </a:p>
          <a:p>
            <a:pPr>
              <a:buNone/>
            </a:pPr>
            <a:endParaRPr lang="en-US" sz="2600" dirty="0" smtClean="0"/>
          </a:p>
          <a:p>
            <a:pPr algn="just">
              <a:buNone/>
            </a:pPr>
            <a:r>
              <a:rPr lang="en-US" sz="2600" dirty="0" smtClean="0"/>
              <a:t>	5. Sum the weighted scores for each variable to determine the total weighted score for the organization.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altLang="ko-KR" b="1" dirty="0" smtClean="0">
                <a:ea typeface="Gulim" pitchFamily="34" charset="-127"/>
              </a:rPr>
              <a:t>IFE MATRIX</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a:t>
            </a:r>
            <a:r>
              <a:rPr lang="en-US" sz="2200" dirty="0" smtClean="0"/>
              <a:t>Regardless of how many factors are included in an IFE Matrix, the total weighted score can range from a low of 1.0 to a high of 4.0, with the average score being 2.5. Total weighted scores well below 2.5 characterize organizations that are weak internally, whereas scores significantly above 2.5 indicate a strong internal position. Like the EFE Matrix, an IFE Matrix should include from 10 to 20 key factors. The number of factors has no effect upon the range of total weighted scores because the weights always sum to 1.0.</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altLang="ko-KR" b="1" dirty="0" smtClean="0">
                <a:ea typeface="Gulim" pitchFamily="34" charset="-127"/>
              </a:rPr>
              <a:t>IFE MATRIX EXAMPLE</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838200" y="1600200"/>
            <a:ext cx="7696200" cy="48768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9" name="Text Box 5"/>
          <p:cNvSpPr txBox="1">
            <a:spLocks noChangeArrowheads="1"/>
          </p:cNvSpPr>
          <p:nvPr/>
        </p:nvSpPr>
        <p:spPr bwMode="auto">
          <a:xfrm>
            <a:off x="4495800" y="2057400"/>
            <a:ext cx="2393950" cy="366713"/>
          </a:xfrm>
          <a:prstGeom prst="rect">
            <a:avLst/>
          </a:prstGeom>
          <a:noFill/>
          <a:ln w="9525">
            <a:noFill/>
            <a:miter lim="800000"/>
            <a:headEnd/>
            <a:tailEnd/>
          </a:ln>
          <a:effectLst/>
        </p:spPr>
        <p:txBody>
          <a:bodyPr>
            <a:spAutoFit/>
          </a:bodyPr>
          <a:lstStyle/>
          <a:p>
            <a:endParaRPr lang="en-US"/>
          </a:p>
        </p:txBody>
      </p:sp>
      <p:sp>
        <p:nvSpPr>
          <p:cNvPr id="6150" name="Rectangle 6"/>
          <p:cNvSpPr>
            <a:spLocks noGrp="1" noChangeArrowheads="1"/>
          </p:cNvSpPr>
          <p:nvPr>
            <p:ph type="title"/>
          </p:nvPr>
        </p:nvSpPr>
        <p:spPr>
          <a:xfrm>
            <a:off x="381000" y="228600"/>
            <a:ext cx="8229600" cy="1139825"/>
          </a:xfrm>
        </p:spPr>
        <p:txBody>
          <a:bodyPr/>
          <a:lstStyle/>
          <a:p>
            <a:r>
              <a:rPr lang="en-US"/>
              <a:t>Long Term Objectives</a:t>
            </a:r>
          </a:p>
        </p:txBody>
      </p:sp>
      <p:sp>
        <p:nvSpPr>
          <p:cNvPr id="6151" name="Rectangle 7"/>
          <p:cNvSpPr>
            <a:spLocks noGrp="1" noChangeArrowheads="1"/>
          </p:cNvSpPr>
          <p:nvPr>
            <p:ph type="body" sz="half" idx="1"/>
          </p:nvPr>
        </p:nvSpPr>
        <p:spPr>
          <a:ln/>
        </p:spPr>
        <p:txBody>
          <a:bodyPr/>
          <a:lstStyle/>
          <a:p>
            <a:r>
              <a:rPr lang="en-US" sz="3400" dirty="0"/>
              <a:t>Quantitative</a:t>
            </a:r>
          </a:p>
          <a:p>
            <a:endParaRPr lang="en-US" sz="3400" dirty="0"/>
          </a:p>
          <a:p>
            <a:r>
              <a:rPr lang="en-US" sz="3400" dirty="0"/>
              <a:t>Measurable</a:t>
            </a:r>
          </a:p>
          <a:p>
            <a:endParaRPr lang="en-US" sz="3400" dirty="0"/>
          </a:p>
          <a:p>
            <a:r>
              <a:rPr lang="en-US" sz="3400" dirty="0"/>
              <a:t>Realistic</a:t>
            </a:r>
          </a:p>
          <a:p>
            <a:endParaRPr lang="en-US" sz="3400" dirty="0"/>
          </a:p>
          <a:p>
            <a:r>
              <a:rPr lang="en-US" sz="3400" dirty="0"/>
              <a:t>Understandable</a:t>
            </a:r>
          </a:p>
        </p:txBody>
      </p:sp>
      <p:sp>
        <p:nvSpPr>
          <p:cNvPr id="6152" name="Rectangle 8"/>
          <p:cNvSpPr>
            <a:spLocks noGrp="1" noChangeArrowheads="1"/>
          </p:cNvSpPr>
          <p:nvPr>
            <p:ph type="body" sz="half" idx="2"/>
          </p:nvPr>
        </p:nvSpPr>
        <p:spPr>
          <a:ln/>
        </p:spPr>
        <p:txBody>
          <a:bodyPr/>
          <a:lstStyle/>
          <a:p>
            <a:r>
              <a:rPr lang="en-US" sz="3400" dirty="0"/>
              <a:t>Challenging</a:t>
            </a:r>
          </a:p>
          <a:p>
            <a:endParaRPr lang="en-US" sz="3400" dirty="0"/>
          </a:p>
          <a:p>
            <a:r>
              <a:rPr lang="en-US" sz="3400" dirty="0"/>
              <a:t>Hierarchical</a:t>
            </a:r>
          </a:p>
          <a:p>
            <a:endParaRPr lang="en-US" sz="3400" dirty="0"/>
          </a:p>
          <a:p>
            <a:r>
              <a:rPr lang="en-US" sz="3400" dirty="0"/>
              <a:t>Obtainable</a:t>
            </a:r>
          </a:p>
          <a:p>
            <a:endParaRPr lang="en-US" sz="3400" dirty="0"/>
          </a:p>
          <a:p>
            <a:r>
              <a:rPr lang="en-US" sz="3400" dirty="0"/>
              <a:t>Congruent</a:t>
            </a:r>
          </a:p>
        </p:txBody>
      </p:sp>
      <p:sp>
        <p:nvSpPr>
          <p:cNvPr id="8" name="Slide Number Placeholder 7"/>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2" name="Picture 4"/>
          <p:cNvPicPr>
            <a:picLocks noGrp="1" noChangeAspect="1" noChangeArrowheads="1"/>
          </p:cNvPicPr>
          <p:nvPr>
            <p:ph/>
          </p:nvPr>
        </p:nvPicPr>
        <p:blipFill>
          <a:blip r:embed="rId2" cstate="print"/>
          <a:srcRect/>
          <a:stretch>
            <a:fillRect/>
          </a:stretch>
        </p:blipFill>
        <p:spPr>
          <a:xfrm>
            <a:off x="455613" y="1371600"/>
            <a:ext cx="8459787" cy="3886200"/>
          </a:xfrm>
          <a:noFill/>
          <a:ln>
            <a:noFill/>
          </a:ln>
        </p:spPr>
      </p:pic>
      <p:sp>
        <p:nvSpPr>
          <p:cNvPr id="5" name="Slide Number Placeholder 4"/>
          <p:cNvSpPr>
            <a:spLocks noGrp="1"/>
          </p:cNvSpPr>
          <p:nvPr>
            <p:ph type="sldNum" sz="quarter" idx="11"/>
          </p:nvPr>
        </p:nvSpPr>
        <p:spPr/>
        <p:txBody>
          <a:bodyPr/>
          <a:lstStyle/>
          <a:p>
            <a:r>
              <a:rPr lang="en-US" smtClean="0"/>
              <a:t>Ch 5 -</a:t>
            </a:r>
            <a:fld id="{93DAC3AD-2E26-4896-9814-D679B2E12F8B}"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Ch 5 -</a:t>
            </a:r>
            <a:fld id="{66166DA8-1926-4FDC-AD28-E9DFC723D6E5}" type="slidenum">
              <a:rPr lang="en-US"/>
              <a:pPr/>
              <a:t>11</a:t>
            </a:fld>
            <a:endParaRPr lang="en-US"/>
          </a:p>
        </p:txBody>
      </p:sp>
      <p:pic>
        <p:nvPicPr>
          <p:cNvPr id="116740" name="Picture 4"/>
          <p:cNvPicPr>
            <a:picLocks noGrp="1" noChangeAspect="1" noChangeArrowheads="1"/>
          </p:cNvPicPr>
          <p:nvPr>
            <p:ph/>
          </p:nvPr>
        </p:nvPicPr>
        <p:blipFill>
          <a:blip r:embed="rId2" cstate="print"/>
          <a:srcRect/>
          <a:stretch>
            <a:fillRect/>
          </a:stretch>
        </p:blipFill>
        <p:spPr>
          <a:xfrm>
            <a:off x="465138" y="277813"/>
            <a:ext cx="8210550" cy="5854700"/>
          </a:xfrm>
          <a:noFill/>
          <a:ln>
            <a:noFill/>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274638"/>
            <a:ext cx="8229600" cy="1706562"/>
          </a:xfrm>
        </p:spPr>
        <p:txBody>
          <a:bodyPr>
            <a:normAutofit fontScale="90000"/>
          </a:bodyPr>
          <a:lstStyle/>
          <a:p>
            <a:pPr algn="r"/>
            <a:r>
              <a:rPr lang="en-US" sz="3800" b="1" dirty="0"/>
              <a:t>Financial vs. Strategic Objectives</a:t>
            </a:r>
            <a:br>
              <a:rPr lang="en-US" sz="3800" b="1" dirty="0"/>
            </a:br>
            <a:r>
              <a:rPr lang="en-US" sz="3800" b="1" dirty="0" smtClean="0"/>
              <a:t/>
            </a:r>
            <a:br>
              <a:rPr lang="en-US" sz="3800" b="1" dirty="0" smtClean="0"/>
            </a:br>
            <a:r>
              <a:rPr lang="en-US" sz="3400" b="1" dirty="0" smtClean="0">
                <a:solidFill>
                  <a:schemeClr val="tx1"/>
                </a:solidFill>
              </a:rPr>
              <a:t>Strategic </a:t>
            </a:r>
            <a:r>
              <a:rPr lang="en-US" sz="3400" b="1" dirty="0">
                <a:solidFill>
                  <a:schemeClr val="tx1"/>
                </a:solidFill>
              </a:rPr>
              <a:t>Objectives</a:t>
            </a:r>
            <a:r>
              <a:rPr lang="en-US" sz="3800" b="1" dirty="0">
                <a:solidFill>
                  <a:schemeClr val="tx1"/>
                </a:solidFill>
              </a:rPr>
              <a:t/>
            </a:r>
            <a:br>
              <a:rPr lang="en-US" sz="3800" b="1" dirty="0">
                <a:solidFill>
                  <a:schemeClr val="tx1"/>
                </a:solidFill>
              </a:rPr>
            </a:br>
            <a:endParaRPr lang="en-US" sz="3800" b="1" dirty="0">
              <a:solidFill>
                <a:schemeClr val="tx1"/>
              </a:solidFill>
            </a:endParaRPr>
          </a:p>
        </p:txBody>
      </p:sp>
      <p:sp>
        <p:nvSpPr>
          <p:cNvPr id="118787" name="Rectangle 3"/>
          <p:cNvSpPr>
            <a:spLocks noGrp="1" noChangeArrowheads="1"/>
          </p:cNvSpPr>
          <p:nvPr>
            <p:ph type="body" idx="1"/>
          </p:nvPr>
        </p:nvSpPr>
        <p:spPr>
          <a:ln/>
        </p:spPr>
        <p:txBody>
          <a:bodyPr>
            <a:normAutofit lnSpcReduction="10000"/>
          </a:bodyPr>
          <a:lstStyle/>
          <a:p>
            <a:pPr>
              <a:lnSpc>
                <a:spcPct val="90000"/>
              </a:lnSpc>
            </a:pPr>
            <a:r>
              <a:rPr lang="en-US" dirty="0"/>
              <a:t>Larger market share</a:t>
            </a:r>
          </a:p>
          <a:p>
            <a:pPr>
              <a:lnSpc>
                <a:spcPct val="90000"/>
              </a:lnSpc>
            </a:pPr>
            <a:r>
              <a:rPr lang="en-US" dirty="0"/>
              <a:t>Quicker on-time delivery than rivals</a:t>
            </a:r>
          </a:p>
          <a:p>
            <a:pPr>
              <a:lnSpc>
                <a:spcPct val="90000"/>
              </a:lnSpc>
            </a:pPr>
            <a:r>
              <a:rPr lang="en-US" dirty="0"/>
              <a:t>Shorter design-to-market times than rivals</a:t>
            </a:r>
          </a:p>
          <a:p>
            <a:pPr>
              <a:lnSpc>
                <a:spcPct val="90000"/>
              </a:lnSpc>
            </a:pPr>
            <a:r>
              <a:rPr lang="en-US" dirty="0"/>
              <a:t>Lower costs than rivals</a:t>
            </a:r>
          </a:p>
          <a:p>
            <a:pPr>
              <a:lnSpc>
                <a:spcPct val="90000"/>
              </a:lnSpc>
            </a:pPr>
            <a:r>
              <a:rPr lang="en-US" dirty="0"/>
              <a:t>Higher product quality than rivals</a:t>
            </a:r>
          </a:p>
          <a:p>
            <a:pPr>
              <a:lnSpc>
                <a:spcPct val="90000"/>
              </a:lnSpc>
            </a:pPr>
            <a:r>
              <a:rPr lang="en-US" dirty="0"/>
              <a:t>Wider geographic coverage than rivals</a:t>
            </a:r>
          </a:p>
          <a:p>
            <a:pPr>
              <a:lnSpc>
                <a:spcPct val="90000"/>
              </a:lnSpc>
            </a:pPr>
            <a:r>
              <a:rPr lang="en-US" dirty="0"/>
              <a:t>Achieving technological leadership</a:t>
            </a:r>
          </a:p>
          <a:p>
            <a:pPr>
              <a:lnSpc>
                <a:spcPct val="90000"/>
              </a:lnSpc>
            </a:pPr>
            <a:r>
              <a:rPr lang="en-US" dirty="0"/>
              <a:t>Consistently getting new or improved products to market ahead of rivals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533400" y="457200"/>
            <a:ext cx="8077200" cy="579438"/>
          </a:xfrm>
          <a:prstGeom prst="rect">
            <a:avLst/>
          </a:prstGeom>
          <a:noFill/>
          <a:ln w="9525">
            <a:noFill/>
            <a:miter lim="800000"/>
            <a:headEnd/>
            <a:tailEnd/>
          </a:ln>
          <a:effectLst/>
        </p:spPr>
        <p:txBody>
          <a:bodyPr>
            <a:spAutoFit/>
          </a:bodyPr>
          <a:lstStyle/>
          <a:p>
            <a:pPr algn="r">
              <a:spcBef>
                <a:spcPct val="50000"/>
              </a:spcBef>
            </a:pPr>
            <a:r>
              <a:rPr lang="en-US" sz="3200" b="1" dirty="0"/>
              <a:t>Financial vs. Strategic Objectives</a:t>
            </a:r>
          </a:p>
        </p:txBody>
      </p:sp>
      <p:sp>
        <p:nvSpPr>
          <p:cNvPr id="11267" name="Text Box 3"/>
          <p:cNvSpPr txBox="1">
            <a:spLocks noChangeArrowheads="1"/>
          </p:cNvSpPr>
          <p:nvPr/>
        </p:nvSpPr>
        <p:spPr bwMode="auto">
          <a:xfrm>
            <a:off x="609600" y="1143000"/>
            <a:ext cx="6096000" cy="579438"/>
          </a:xfrm>
          <a:prstGeom prst="rect">
            <a:avLst/>
          </a:prstGeom>
          <a:noFill/>
          <a:ln w="9525">
            <a:noFill/>
            <a:miter lim="800000"/>
            <a:headEnd/>
            <a:tailEnd/>
          </a:ln>
          <a:effectLst/>
        </p:spPr>
        <p:txBody>
          <a:bodyPr>
            <a:spAutoFit/>
          </a:bodyPr>
          <a:lstStyle/>
          <a:p>
            <a:pPr>
              <a:spcBef>
                <a:spcPct val="50000"/>
              </a:spcBef>
            </a:pPr>
            <a:r>
              <a:rPr lang="en-US" sz="3200" b="1"/>
              <a:t>Financial Objectives</a:t>
            </a:r>
          </a:p>
        </p:txBody>
      </p:sp>
      <p:sp>
        <p:nvSpPr>
          <p:cNvPr id="11268" name="Text Box 4"/>
          <p:cNvSpPr txBox="1">
            <a:spLocks noChangeArrowheads="1"/>
          </p:cNvSpPr>
          <p:nvPr/>
        </p:nvSpPr>
        <p:spPr bwMode="auto">
          <a:xfrm>
            <a:off x="609600" y="1828800"/>
            <a:ext cx="6781800" cy="4303713"/>
          </a:xfrm>
          <a:prstGeom prst="rect">
            <a:avLst/>
          </a:prstGeom>
          <a:noFill/>
          <a:ln w="12700">
            <a:solidFill>
              <a:schemeClr val="bg2"/>
            </a:solidFill>
            <a:miter lim="800000"/>
            <a:headEnd/>
            <a:tailEnd/>
          </a:ln>
          <a:effectLst/>
        </p:spPr>
        <p:txBody>
          <a:bodyPr>
            <a:spAutoFit/>
          </a:bodyPr>
          <a:lstStyle/>
          <a:p>
            <a:pPr>
              <a:spcBef>
                <a:spcPct val="50000"/>
              </a:spcBef>
              <a:buClr>
                <a:schemeClr val="tx2"/>
              </a:buClr>
              <a:buSzPct val="65000"/>
              <a:buFont typeface="Wingdings" pitchFamily="2" charset="2"/>
              <a:buChar char="n"/>
            </a:pPr>
            <a:r>
              <a:rPr lang="en-US" sz="2400" dirty="0" smtClean="0"/>
              <a:t>       Growth </a:t>
            </a:r>
            <a:r>
              <a:rPr lang="en-US" sz="2400" dirty="0"/>
              <a:t>in revenues</a:t>
            </a:r>
          </a:p>
          <a:p>
            <a:pPr>
              <a:spcBef>
                <a:spcPct val="50000"/>
              </a:spcBef>
              <a:buClr>
                <a:schemeClr val="tx2"/>
              </a:buClr>
              <a:buSzPct val="65000"/>
              <a:buFont typeface="Wingdings" pitchFamily="2" charset="2"/>
              <a:buChar char="n"/>
            </a:pPr>
            <a:r>
              <a:rPr lang="en-US" sz="2400" dirty="0" smtClean="0"/>
              <a:t>       Growth </a:t>
            </a:r>
            <a:r>
              <a:rPr lang="en-US" sz="2400" dirty="0"/>
              <a:t>in earnings</a:t>
            </a:r>
          </a:p>
          <a:p>
            <a:pPr>
              <a:spcBef>
                <a:spcPct val="50000"/>
              </a:spcBef>
              <a:buClr>
                <a:schemeClr val="tx2"/>
              </a:buClr>
              <a:buSzPct val="65000"/>
              <a:buFont typeface="Wingdings" pitchFamily="2" charset="2"/>
              <a:buChar char="n"/>
            </a:pPr>
            <a:r>
              <a:rPr lang="en-US" sz="2400" dirty="0" smtClean="0"/>
              <a:t>       Higher </a:t>
            </a:r>
            <a:r>
              <a:rPr lang="en-US" sz="2400" dirty="0"/>
              <a:t>dividends</a:t>
            </a:r>
          </a:p>
          <a:p>
            <a:pPr>
              <a:spcBef>
                <a:spcPct val="50000"/>
              </a:spcBef>
              <a:buClr>
                <a:schemeClr val="tx2"/>
              </a:buClr>
              <a:buSzPct val="65000"/>
              <a:buFont typeface="Wingdings" pitchFamily="2" charset="2"/>
              <a:buChar char="n"/>
            </a:pPr>
            <a:r>
              <a:rPr lang="en-US" sz="2400" dirty="0" smtClean="0"/>
              <a:t>       Larger </a:t>
            </a:r>
            <a:r>
              <a:rPr lang="en-US" sz="2400" dirty="0"/>
              <a:t>profit margins</a:t>
            </a:r>
          </a:p>
          <a:p>
            <a:pPr>
              <a:spcBef>
                <a:spcPct val="50000"/>
              </a:spcBef>
              <a:buClr>
                <a:schemeClr val="tx2"/>
              </a:buClr>
              <a:buSzPct val="65000"/>
              <a:buFont typeface="Wingdings" pitchFamily="2" charset="2"/>
              <a:buChar char="n"/>
            </a:pPr>
            <a:r>
              <a:rPr lang="en-US" sz="2400" dirty="0" smtClean="0"/>
              <a:t>       Greater </a:t>
            </a:r>
            <a:r>
              <a:rPr lang="en-US" sz="2400" dirty="0"/>
              <a:t>ROI</a:t>
            </a:r>
          </a:p>
          <a:p>
            <a:pPr>
              <a:spcBef>
                <a:spcPct val="50000"/>
              </a:spcBef>
              <a:buClr>
                <a:schemeClr val="tx2"/>
              </a:buClr>
              <a:buSzPct val="65000"/>
              <a:buFont typeface="Wingdings" pitchFamily="2" charset="2"/>
              <a:buChar char="n"/>
            </a:pPr>
            <a:r>
              <a:rPr lang="en-US" sz="2400" dirty="0" smtClean="0"/>
              <a:t>       Higher </a:t>
            </a:r>
            <a:r>
              <a:rPr lang="en-US" sz="2400" dirty="0"/>
              <a:t>earnings per share</a:t>
            </a:r>
          </a:p>
          <a:p>
            <a:pPr>
              <a:spcBef>
                <a:spcPct val="50000"/>
              </a:spcBef>
              <a:buClr>
                <a:schemeClr val="tx2"/>
              </a:buClr>
              <a:buSzPct val="65000"/>
              <a:buFont typeface="Wingdings" pitchFamily="2" charset="2"/>
              <a:buChar char="n"/>
            </a:pPr>
            <a:r>
              <a:rPr lang="en-US" sz="2400" dirty="0" smtClean="0"/>
              <a:t>       Rising </a:t>
            </a:r>
            <a:r>
              <a:rPr lang="en-US" sz="2400" dirty="0"/>
              <a:t>stock price</a:t>
            </a:r>
          </a:p>
          <a:p>
            <a:pPr>
              <a:spcBef>
                <a:spcPct val="50000"/>
              </a:spcBef>
              <a:buClr>
                <a:schemeClr val="tx2"/>
              </a:buClr>
              <a:buSzPct val="65000"/>
              <a:buFont typeface="Wingdings" pitchFamily="2" charset="2"/>
              <a:buChar char="n"/>
            </a:pPr>
            <a:r>
              <a:rPr lang="en-US" sz="2400" dirty="0" smtClean="0"/>
              <a:t>       Improved </a:t>
            </a:r>
            <a:r>
              <a:rPr lang="en-US" sz="2400" dirty="0"/>
              <a:t>cash flow</a:t>
            </a:r>
          </a:p>
        </p:txBody>
      </p:sp>
      <p:sp>
        <p:nvSpPr>
          <p:cNvPr id="11269" name="Text Box 5"/>
          <p:cNvSpPr txBox="1">
            <a:spLocks noChangeArrowheads="1"/>
          </p:cNvSpPr>
          <p:nvPr/>
        </p:nvSpPr>
        <p:spPr bwMode="auto">
          <a:xfrm>
            <a:off x="4495800" y="2057400"/>
            <a:ext cx="2393950" cy="366713"/>
          </a:xfrm>
          <a:prstGeom prst="rect">
            <a:avLst/>
          </a:prstGeom>
          <a:noFill/>
          <a:ln w="9525">
            <a:noFill/>
            <a:miter lim="800000"/>
            <a:headEnd/>
            <a:tailEnd/>
          </a:ln>
          <a:effectLst/>
        </p:spPr>
        <p:txBody>
          <a:bodyPr>
            <a:spAutoFit/>
          </a:bodyPr>
          <a:lstStyle/>
          <a:p>
            <a:endParaRPr lang="en-US"/>
          </a:p>
        </p:txBody>
      </p:sp>
      <p:sp>
        <p:nvSpPr>
          <p:cNvPr id="8" name="Slide Number Placeholder 7"/>
          <p:cNvSpPr>
            <a:spLocks noGrp="1"/>
          </p:cNvSpPr>
          <p:nvPr>
            <p:ph type="sldNum" sz="quarter" idx="11"/>
          </p:nvPr>
        </p:nvSpPr>
        <p:spPr/>
        <p:txBody>
          <a:bodyPr/>
          <a:lstStyle/>
          <a:p>
            <a:r>
              <a:rPr lang="en-US" smtClean="0"/>
              <a:t>Ch 5 -</a:t>
            </a:r>
            <a:fld id="{E07DB085-ED76-44B4-832F-596EB5E676B7}" type="slidenum">
              <a:rPr lang="en-US" smtClean="0"/>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533400" y="457200"/>
            <a:ext cx="6781800" cy="641350"/>
          </a:xfrm>
          <a:prstGeom prst="rect">
            <a:avLst/>
          </a:prstGeom>
          <a:noFill/>
          <a:ln w="9525">
            <a:noFill/>
            <a:miter lim="800000"/>
            <a:headEnd/>
            <a:tailEnd/>
          </a:ln>
          <a:effectLst/>
        </p:spPr>
        <p:txBody>
          <a:bodyPr>
            <a:spAutoFit/>
          </a:bodyPr>
          <a:lstStyle/>
          <a:p>
            <a:pPr algn="just">
              <a:spcBef>
                <a:spcPct val="50000"/>
              </a:spcBef>
            </a:pPr>
            <a:r>
              <a:rPr lang="en-US" sz="3600" b="1" dirty="0">
                <a:solidFill>
                  <a:schemeClr val="tx2"/>
                </a:solidFill>
              </a:rPr>
              <a:t>Not Managing by Objectives</a:t>
            </a:r>
          </a:p>
        </p:txBody>
      </p:sp>
      <p:sp>
        <p:nvSpPr>
          <p:cNvPr id="50180" name="Text Box 4"/>
          <p:cNvSpPr txBox="1">
            <a:spLocks noChangeArrowheads="1"/>
          </p:cNvSpPr>
          <p:nvPr/>
        </p:nvSpPr>
        <p:spPr bwMode="auto">
          <a:xfrm>
            <a:off x="609600" y="1371600"/>
            <a:ext cx="8077200" cy="4591050"/>
          </a:xfrm>
          <a:prstGeom prst="rect">
            <a:avLst/>
          </a:prstGeom>
          <a:noFill/>
          <a:ln w="12700">
            <a:solidFill>
              <a:schemeClr val="bg2"/>
            </a:solidFill>
            <a:miter lim="800000"/>
            <a:headEnd/>
            <a:tailEnd/>
          </a:ln>
          <a:effectLst/>
        </p:spPr>
        <p:txBody>
          <a:bodyPr wrap="square">
            <a:spAutoFit/>
          </a:bodyPr>
          <a:lstStyle/>
          <a:p>
            <a:pPr algn="just">
              <a:spcBef>
                <a:spcPct val="50000"/>
              </a:spcBef>
              <a:buClr>
                <a:schemeClr val="tx2"/>
              </a:buClr>
              <a:buSzPct val="65000"/>
              <a:buFont typeface="Wingdings" pitchFamily="2" charset="2"/>
              <a:buChar char="n"/>
            </a:pPr>
            <a:r>
              <a:rPr lang="en-US" sz="2800" dirty="0" smtClean="0"/>
              <a:t>   Managing </a:t>
            </a:r>
            <a:r>
              <a:rPr lang="en-US" sz="2800" dirty="0"/>
              <a:t>by Extrapolation – “If it </a:t>
            </a:r>
            <a:r>
              <a:rPr lang="en-US" sz="2800" dirty="0" err="1"/>
              <a:t>ain’t</a:t>
            </a:r>
            <a:r>
              <a:rPr lang="en-US" sz="2800" dirty="0"/>
              <a:t> broke, don’t fix it”</a:t>
            </a:r>
          </a:p>
          <a:p>
            <a:pPr algn="just">
              <a:spcBef>
                <a:spcPct val="50000"/>
              </a:spcBef>
              <a:buClr>
                <a:schemeClr val="tx2"/>
              </a:buClr>
              <a:buSzPct val="65000"/>
              <a:buFont typeface="Wingdings" pitchFamily="2" charset="2"/>
              <a:buChar char="n"/>
            </a:pPr>
            <a:r>
              <a:rPr lang="en-US" sz="2800" dirty="0" smtClean="0"/>
              <a:t>   Managing </a:t>
            </a:r>
            <a:r>
              <a:rPr lang="en-US" sz="2800" dirty="0"/>
              <a:t>by Crisis – The true measure of a good strategist is the ability to fix problems</a:t>
            </a:r>
          </a:p>
          <a:p>
            <a:pPr algn="just">
              <a:spcBef>
                <a:spcPct val="50000"/>
              </a:spcBef>
              <a:buClr>
                <a:schemeClr val="tx2"/>
              </a:buClr>
              <a:buSzPct val="65000"/>
              <a:buFont typeface="Wingdings" pitchFamily="2" charset="2"/>
              <a:buChar char="n"/>
            </a:pPr>
            <a:r>
              <a:rPr lang="en-US" sz="2800" dirty="0" smtClean="0"/>
              <a:t>    Managing </a:t>
            </a:r>
            <a:r>
              <a:rPr lang="en-US" sz="2800" dirty="0"/>
              <a:t>by </a:t>
            </a:r>
            <a:r>
              <a:rPr lang="en-US" sz="2800" dirty="0" err="1" smtClean="0"/>
              <a:t>Subjectives</a:t>
            </a:r>
            <a:r>
              <a:rPr lang="en-US" sz="2800" dirty="0" smtClean="0"/>
              <a:t> </a:t>
            </a:r>
            <a:r>
              <a:rPr lang="en-US" sz="2800" dirty="0"/>
              <a:t>– “Do your own thing, the best way you know how” </a:t>
            </a:r>
          </a:p>
          <a:p>
            <a:pPr algn="just">
              <a:spcBef>
                <a:spcPct val="50000"/>
              </a:spcBef>
              <a:buClr>
                <a:schemeClr val="tx2"/>
              </a:buClr>
              <a:buSzPct val="65000"/>
              <a:buFont typeface="Wingdings" pitchFamily="2" charset="2"/>
              <a:buChar char="n"/>
            </a:pPr>
            <a:r>
              <a:rPr lang="en-US" sz="2800" dirty="0" smtClean="0"/>
              <a:t>   Managing </a:t>
            </a:r>
            <a:r>
              <a:rPr lang="en-US" sz="2800" dirty="0"/>
              <a:t>by Hope – The future is full of uncertainty and if at first you don’t succeed, then you </a:t>
            </a:r>
            <a:r>
              <a:rPr lang="en-US" sz="2800" b="1" dirty="0"/>
              <a:t>may</a:t>
            </a:r>
            <a:r>
              <a:rPr lang="en-US" sz="2800" dirty="0"/>
              <a:t> on the second or third try </a:t>
            </a:r>
          </a:p>
        </p:txBody>
      </p:sp>
      <p:sp>
        <p:nvSpPr>
          <p:cNvPr id="50181" name="Text Box 5"/>
          <p:cNvSpPr txBox="1">
            <a:spLocks noChangeArrowheads="1"/>
          </p:cNvSpPr>
          <p:nvPr/>
        </p:nvSpPr>
        <p:spPr bwMode="auto">
          <a:xfrm>
            <a:off x="4495800" y="2057400"/>
            <a:ext cx="2393950" cy="366713"/>
          </a:xfrm>
          <a:prstGeom prst="rect">
            <a:avLst/>
          </a:prstGeom>
          <a:noFill/>
          <a:ln w="9525">
            <a:noFill/>
            <a:miter lim="800000"/>
            <a:headEnd/>
            <a:tailEnd/>
          </a:ln>
          <a:effectLst/>
        </p:spPr>
        <p:txBody>
          <a:bodyPr>
            <a:spAutoFit/>
          </a:bodyPr>
          <a:lstStyle/>
          <a:p>
            <a:pPr algn="just"/>
            <a:endParaRPr lang="en-US"/>
          </a:p>
        </p:txBody>
      </p:sp>
      <p:sp>
        <p:nvSpPr>
          <p:cNvPr id="5" name="Slide Number Placeholder 4"/>
          <p:cNvSpPr>
            <a:spLocks noGrp="1"/>
          </p:cNvSpPr>
          <p:nvPr>
            <p:ph type="sldNum" sz="quarter" idx="11"/>
          </p:nvPr>
        </p:nvSpPr>
        <p:spPr/>
        <p:txBody>
          <a:bodyPr/>
          <a:lstStyle/>
          <a:p>
            <a:r>
              <a:rPr lang="en-US" smtClean="0"/>
              <a:t>Ch 5 -</a:t>
            </a:r>
            <a:fld id="{E07DB085-ED76-44B4-832F-596EB5E676B7}"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Text Placeholder 2"/>
          <p:cNvSpPr>
            <a:spLocks noGrp="1"/>
          </p:cNvSpPr>
          <p:nvPr>
            <p:ph type="body" sz="half" idx="1"/>
          </p:nvPr>
        </p:nvSpPr>
        <p:spPr>
          <a:xfrm>
            <a:off x="455612" y="1598613"/>
            <a:ext cx="8307388" cy="4533900"/>
          </a:xfrm>
        </p:spPr>
        <p:txBody>
          <a:bodyPr/>
          <a:lstStyle/>
          <a:p>
            <a:r>
              <a:rPr lang="en-US" altLang="ko-KR" sz="2800" dirty="0" smtClean="0">
                <a:ea typeface="Gulim" pitchFamily="34" charset="-127"/>
              </a:rPr>
              <a:t>THE INTERNAL FACTOR EVALUATION (IFE) MATRIX</a:t>
            </a:r>
          </a:p>
          <a:p>
            <a:r>
              <a:rPr lang="en-US" dirty="0" smtClean="0"/>
              <a:t>The Nature of Long-Term Objectives</a:t>
            </a:r>
          </a:p>
          <a:p>
            <a:r>
              <a:rPr lang="en-US" dirty="0" smtClean="0"/>
              <a:t>Financial versus Strategic Objectives</a:t>
            </a:r>
          </a:p>
          <a:p>
            <a:r>
              <a:rPr lang="en-US" dirty="0" smtClean="0"/>
              <a:t>Not Managing by Objectives</a:t>
            </a:r>
          </a:p>
          <a:p>
            <a:endParaRPr lang="en-US" dirty="0"/>
          </a:p>
        </p:txBody>
      </p:sp>
      <p:sp>
        <p:nvSpPr>
          <p:cNvPr id="6" name="Slide Number Placeholder 5"/>
          <p:cNvSpPr>
            <a:spLocks noGrp="1"/>
          </p:cNvSpPr>
          <p:nvPr>
            <p:ph type="sldNum" sz="quarter" idx="11"/>
          </p:nvPr>
        </p:nvSpPr>
        <p:spPr/>
        <p:txBody>
          <a:bodyPr/>
          <a:lstStyle/>
          <a:p>
            <a:r>
              <a:rPr lang="en-US" smtClean="0"/>
              <a:t>Ch 5 -</a:t>
            </a:r>
            <a:fld id="{E07DB085-ED76-44B4-832F-596EB5E676B7}" type="slidenum">
              <a:rPr lang="en-US" smtClean="0"/>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Text Placeholder 2"/>
          <p:cNvSpPr>
            <a:spLocks noGrp="1"/>
          </p:cNvSpPr>
          <p:nvPr>
            <p:ph type="body" sz="half" idx="1"/>
          </p:nvPr>
        </p:nvSpPr>
        <p:spPr>
          <a:xfrm>
            <a:off x="455612" y="1598613"/>
            <a:ext cx="8231187" cy="4533900"/>
          </a:xfrm>
        </p:spPr>
        <p:txBody>
          <a:bodyPr/>
          <a:lstStyle/>
          <a:p>
            <a:r>
              <a:rPr lang="en-US" b="1" dirty="0" smtClean="0"/>
              <a:t>The Balanced Scorecard</a:t>
            </a:r>
          </a:p>
          <a:p>
            <a:r>
              <a:rPr lang="en-US" b="1" dirty="0" smtClean="0"/>
              <a:t>Levels </a:t>
            </a:r>
            <a:r>
              <a:rPr lang="en-US" b="1" smtClean="0"/>
              <a:t>of Strategies</a:t>
            </a:r>
            <a:endParaRPr lang="en-US" b="1" dirty="0" smtClean="0"/>
          </a:p>
        </p:txBody>
      </p:sp>
      <p:sp>
        <p:nvSpPr>
          <p:cNvPr id="6" name="Slide Number Placeholder 5"/>
          <p:cNvSpPr>
            <a:spLocks noGrp="1"/>
          </p:cNvSpPr>
          <p:nvPr>
            <p:ph type="sldNum" sz="quarter" idx="11"/>
          </p:nvPr>
        </p:nvSpPr>
        <p:spPr/>
        <p:txBody>
          <a:bodyPr/>
          <a:lstStyle/>
          <a:p>
            <a:r>
              <a:rPr lang="en-US" dirty="0" smtClean="0"/>
              <a:t>Ch 5 -</a:t>
            </a:r>
            <a:fld id="{E07DB085-ED76-44B4-832F-596EB5E676B7}" type="slidenum">
              <a:rPr lang="en-US" smtClean="0"/>
              <a:pPr/>
              <a:t>16</a:t>
            </a:fld>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TotalTime>
  <Words>266</Words>
  <Application>Microsoft Office PowerPoint</Application>
  <PresentationFormat>On-screen Show (4:3)</PresentationFormat>
  <Paragraphs>98</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Business Strategy and Policy  </vt:lpstr>
      <vt:lpstr>Recap</vt:lpstr>
      <vt:lpstr>Today’s Lecture</vt:lpstr>
      <vt:lpstr>INTERNAL FACTOR EVALUATION (IFE) MATRIX</vt:lpstr>
      <vt:lpstr>Steps in IFE MATRIX</vt:lpstr>
      <vt:lpstr>Steps in IFE MATRIX</vt:lpstr>
      <vt:lpstr>IFE MATRIX</vt:lpstr>
      <vt:lpstr>IFE MATRIX EXAMPLE</vt:lpstr>
      <vt:lpstr>Long Term Objectives</vt:lpstr>
      <vt:lpstr>Slide 10</vt:lpstr>
      <vt:lpstr>Slide 11</vt:lpstr>
      <vt:lpstr>Financial vs. Strategic Objectives  Strategic Objectives </vt:lpstr>
      <vt:lpstr>Slide 13</vt:lpstr>
      <vt:lpstr>Slide 14</vt:lpstr>
      <vt:lpstr>Summary</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dc:creator>
  <cp:lastModifiedBy>vcomsats</cp:lastModifiedBy>
  <cp:revision>65</cp:revision>
  <dcterms:created xsi:type="dcterms:W3CDTF">2006-08-16T00:00:00Z</dcterms:created>
  <dcterms:modified xsi:type="dcterms:W3CDTF">2013-10-14T07:54:53Z</dcterms:modified>
</cp:coreProperties>
</file>