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0" r:id="rId5"/>
    <p:sldId id="261" r:id="rId6"/>
    <p:sldId id="262" r:id="rId7"/>
    <p:sldId id="264" r:id="rId8"/>
    <p:sldId id="263" r:id="rId9"/>
    <p:sldId id="265" r:id="rId10"/>
    <p:sldId id="266" r:id="rId11"/>
    <p:sldId id="267" r:id="rId12"/>
    <p:sldId id="271" r:id="rId13"/>
    <p:sldId id="268" r:id="rId14"/>
    <p:sldId id="269" r:id="rId15"/>
    <p:sldId id="272" r:id="rId16"/>
    <p:sldId id="273" r:id="rId17"/>
    <p:sldId id="274"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F8B293-5A8A-4E38-BD0D-BAE336B6DE8C}" type="datetimeFigureOut">
              <a:rPr lang="en-US" smtClean="0"/>
              <a:pPr/>
              <a:t>10/13/2013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A19AF9-8243-445B-952A-46EDB64A2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8B6460-79C5-4B96-B9BF-227EACE19112}" type="slidenum">
              <a:rPr lang="en-US"/>
              <a:pPr/>
              <a:t>4</a:t>
            </a:fld>
            <a:endParaRPr lang="en-US"/>
          </a:p>
        </p:txBody>
      </p:sp>
      <p:sp>
        <p:nvSpPr>
          <p:cNvPr id="64514" name="Rectangle 2"/>
          <p:cNvSpPr>
            <a:spLocks noGrp="1" noRot="1" noChangeAspect="1" noChangeArrowheads="1" noTextEdit="1"/>
          </p:cNvSpPr>
          <p:nvPr>
            <p:ph type="sldImg"/>
          </p:nvPr>
        </p:nvSpPr>
        <p:spPr>
          <a:xfrm>
            <a:off x="1144588" y="687388"/>
            <a:ext cx="4568825" cy="3425825"/>
          </a:xfrm>
          <a:ln w="12700" cap="flat"/>
        </p:spPr>
      </p:sp>
      <p:sp>
        <p:nvSpPr>
          <p:cNvPr id="64515"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660EE-655F-4B4B-9D16-081375B10DDF}" type="slidenum">
              <a:rPr lang="en-US"/>
              <a:pPr/>
              <a:t>7</a:t>
            </a:fld>
            <a:endParaRPr lang="en-US"/>
          </a:p>
        </p:txBody>
      </p:sp>
      <p:sp>
        <p:nvSpPr>
          <p:cNvPr id="66562" name="Rectangle 2"/>
          <p:cNvSpPr>
            <a:spLocks noGrp="1" noRot="1" noChangeAspect="1" noChangeArrowheads="1" noTextEdit="1"/>
          </p:cNvSpPr>
          <p:nvPr>
            <p:ph type="sldImg"/>
          </p:nvPr>
        </p:nvSpPr>
        <p:spPr>
          <a:xfrm>
            <a:off x="1144588" y="687388"/>
            <a:ext cx="4568825" cy="3425825"/>
          </a:xfrm>
          <a:ln w="12700" cap="flat"/>
        </p:spPr>
      </p:sp>
      <p:sp>
        <p:nvSpPr>
          <p:cNvPr id="6656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A6562-567C-4349-BA24-D1FB7C8FE832}" type="slidenum">
              <a:rPr lang="en-US"/>
              <a:pPr/>
              <a:t>12</a:t>
            </a:fld>
            <a:endParaRPr lang="en-US"/>
          </a:p>
        </p:txBody>
      </p:sp>
      <p:sp>
        <p:nvSpPr>
          <p:cNvPr id="68610" name="Rectangle 2"/>
          <p:cNvSpPr>
            <a:spLocks noGrp="1" noRot="1" noChangeAspect="1" noChangeArrowheads="1" noTextEdit="1"/>
          </p:cNvSpPr>
          <p:nvPr>
            <p:ph type="sldImg"/>
          </p:nvPr>
        </p:nvSpPr>
        <p:spPr>
          <a:xfrm>
            <a:off x="1144588" y="687388"/>
            <a:ext cx="4568825" cy="3425825"/>
          </a:xfrm>
          <a:ln w="12700" cap="flat"/>
        </p:spPr>
      </p:sp>
      <p:sp>
        <p:nvSpPr>
          <p:cNvPr id="6861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28722C-5BD5-4997-9FEF-639C87B54EF4}"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C48FFE-C7E8-4E15-815E-5B3A4965CD15}"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7C0439-388B-40CA-808E-AF208C59EA9F}"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0131B8-F53D-4BA3-A46A-8F24FE34D672}"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B64A84-DB04-4A29-A498-1DE999D9A1C8}" type="datetime1">
              <a:rPr lang="en-US" smtClean="0"/>
              <a:pPr/>
              <a:t>10/13/2013</a:t>
            </a:fld>
            <a:endParaRPr lang="en-US"/>
          </a:p>
        </p:txBody>
      </p:sp>
      <p:sp>
        <p:nvSpPr>
          <p:cNvPr id="8" name="Footer Placeholder 7"/>
          <p:cNvSpPr>
            <a:spLocks noGrp="1"/>
          </p:cNvSpPr>
          <p:nvPr>
            <p:ph type="ftr" sz="quarter" idx="11"/>
          </p:nvPr>
        </p:nvSpPr>
        <p:spPr/>
        <p:txBody>
          <a:bodyPr/>
          <a:lstStyle/>
          <a:p>
            <a:r>
              <a:rPr lang="en-US" smtClean="0"/>
              <a:t>Copyright 2007 Prentice Hall</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CDEAAB-3D14-4664-88A7-7212ED3B8843}" type="datetime1">
              <a:rPr lang="en-US" smtClean="0"/>
              <a:pPr/>
              <a:t>10/13/2013</a:t>
            </a:fld>
            <a:endParaRPr lang="en-US"/>
          </a:p>
        </p:txBody>
      </p:sp>
      <p:sp>
        <p:nvSpPr>
          <p:cNvPr id="4" name="Footer Placeholder 3"/>
          <p:cNvSpPr>
            <a:spLocks noGrp="1"/>
          </p:cNvSpPr>
          <p:nvPr>
            <p:ph type="ftr" sz="quarter" idx="11"/>
          </p:nvPr>
        </p:nvSpPr>
        <p:spPr/>
        <p:txBody>
          <a:bodyPr/>
          <a:lstStyle/>
          <a:p>
            <a:r>
              <a:rPr lang="en-US" smtClean="0"/>
              <a:t>Copyright 2007 Prentice Hall</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56A4E3-114B-4960-B392-8137B10482F1}" type="datetime1">
              <a:rPr lang="en-US" smtClean="0"/>
              <a:pPr/>
              <a:t>10/13/2013</a:t>
            </a:fld>
            <a:endParaRPr lang="en-US"/>
          </a:p>
        </p:txBody>
      </p:sp>
      <p:sp>
        <p:nvSpPr>
          <p:cNvPr id="3" name="Footer Placeholder 2"/>
          <p:cNvSpPr>
            <a:spLocks noGrp="1"/>
          </p:cNvSpPr>
          <p:nvPr>
            <p:ph type="ftr" sz="quarter" idx="11"/>
          </p:nvPr>
        </p:nvSpPr>
        <p:spPr/>
        <p:txBody>
          <a:bodyPr/>
          <a:lstStyle/>
          <a:p>
            <a:r>
              <a:rPr lang="en-US" smtClean="0"/>
              <a:t>Copyright 2007 Prentice Hall</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A1986A-2181-4502-8306-D819B88A4DB1}"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0DA47D-4BD5-4D00-9572-54F73026CF3E}"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61CC24-E187-4DE8-A818-5A340E4864D8}"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7F98E0-5BC9-4AB2-BB4C-2A8906927E9F}"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35FD9-5492-47D5-88ED-184B71199293}" type="datetime1">
              <a:rPr lang="en-US" smtClean="0"/>
              <a:pPr/>
              <a:t>10/13/2013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2007 Prentice Hall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spcBef>
                <a:spcPct val="0"/>
              </a:spcBef>
            </a:pPr>
            <a:r>
              <a:rPr lang="en-US" sz="4400" b="1" dirty="0" smtClean="0">
                <a:solidFill>
                  <a:schemeClr val="tx1"/>
                </a:solidFill>
                <a:latin typeface="+mj-lt"/>
                <a:ea typeface="+mj-ea"/>
                <a:cs typeface="+mj-cs"/>
              </a:rPr>
              <a:t>Lecture-18</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sz="2400" b="1" dirty="0" smtClean="0">
                <a:latin typeface="Arial" charset="0"/>
              </a:rPr>
              <a:t>Management Audit Checklist of Questions</a:t>
            </a:r>
          </a:p>
          <a:p>
            <a:pPr algn="just"/>
            <a:r>
              <a:rPr lang="en-US" sz="2400" b="1" dirty="0" smtClean="0">
                <a:latin typeface="Arial" charset="0"/>
              </a:rPr>
              <a:t>Marketing</a:t>
            </a:r>
          </a:p>
          <a:p>
            <a:pPr lvl="1" algn="just"/>
            <a:r>
              <a:rPr lang="en-US" sz="2400" b="1" dirty="0" smtClean="0">
                <a:latin typeface="Arial" charset="0"/>
              </a:rPr>
              <a:t>Marketing Check List</a:t>
            </a:r>
          </a:p>
          <a:p>
            <a:pPr algn="just"/>
            <a:r>
              <a:rPr lang="en-US" sz="2400" b="1" dirty="0" smtClean="0">
                <a:latin typeface="Arial" charset="0"/>
              </a:rPr>
              <a:t>FINANCE/ACCOUNTING</a:t>
            </a:r>
          </a:p>
          <a:p>
            <a:pPr lvl="1" algn="just"/>
            <a:r>
              <a:rPr lang="en-US" sz="2400" b="1" dirty="0" smtClean="0">
                <a:latin typeface="Arial" charset="0"/>
              </a:rPr>
              <a:t>FINANCE/ACCOUNTING Check List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normAutofit/>
          </a:bodyPr>
          <a:lstStyle/>
          <a:p>
            <a:r>
              <a:rPr lang="en-US" altLang="ko-KR" sz="2800" dirty="0" smtClean="0">
                <a:ea typeface="Gulim" pitchFamily="34" charset="-127"/>
              </a:rPr>
              <a:t>Production/Operations Functions</a:t>
            </a:r>
          </a:p>
          <a:p>
            <a:pPr marL="742950" lvl="2" indent="-342900"/>
            <a:r>
              <a:rPr lang="en-US" altLang="ko-KR" dirty="0" smtClean="0">
                <a:ea typeface="Gulim" pitchFamily="34" charset="-127"/>
              </a:rPr>
              <a:t>Production/Operations Audit Checklist</a:t>
            </a:r>
          </a:p>
          <a:p>
            <a:r>
              <a:rPr lang="en-US" altLang="ko-KR" sz="2800" dirty="0" smtClean="0">
                <a:ea typeface="Gulim" pitchFamily="34" charset="-127"/>
              </a:rPr>
              <a:t>Research &amp; Development</a:t>
            </a:r>
          </a:p>
          <a:p>
            <a:pPr marL="742950" lvl="2" indent="-342900"/>
            <a:r>
              <a:rPr lang="en-US" altLang="ko-KR" dirty="0" smtClean="0">
                <a:ea typeface="Gulim" pitchFamily="34" charset="-127"/>
              </a:rPr>
              <a:t>R&amp;D Audit Checklist of Questions</a:t>
            </a:r>
          </a:p>
          <a:p>
            <a:r>
              <a:rPr lang="en-US" altLang="ko-KR" sz="2800" dirty="0" smtClean="0">
                <a:ea typeface="Gulim" pitchFamily="34" charset="-127"/>
              </a:rPr>
              <a:t>Management Information Systems</a:t>
            </a:r>
          </a:p>
          <a:p>
            <a:pPr marL="742950" lvl="2" indent="-342900"/>
            <a:r>
              <a:rPr lang="en-US" altLang="ko-KR" dirty="0" smtClean="0">
                <a:ea typeface="Gulim" pitchFamily="34" charset="-127"/>
              </a:rPr>
              <a:t>Information Systems Audit Checklist</a:t>
            </a:r>
          </a:p>
          <a:p>
            <a:r>
              <a:rPr lang="en-US" altLang="ko-KR" sz="2800" dirty="0" smtClean="0">
                <a:ea typeface="Gulim" pitchFamily="34" charset="-127"/>
              </a:rPr>
              <a:t>Value Chain Analysis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533400" y="457200"/>
            <a:ext cx="7848600" cy="579438"/>
          </a:xfrm>
          <a:prstGeom prst="rect">
            <a:avLst/>
          </a:prstGeom>
          <a:noFill/>
          <a:ln w="9525">
            <a:noFill/>
            <a:miter lim="800000"/>
            <a:headEnd/>
            <a:tailEnd/>
          </a:ln>
          <a:effectLst/>
        </p:spPr>
        <p:txBody>
          <a:bodyPr wrap="square">
            <a:spAutoFit/>
          </a:bodyPr>
          <a:lstStyle/>
          <a:p>
            <a:pPr algn="r">
              <a:spcBef>
                <a:spcPct val="50000"/>
              </a:spcBef>
            </a:pPr>
            <a:r>
              <a:rPr lang="en-US" sz="3200" b="1" dirty="0"/>
              <a:t>Production/Operations</a:t>
            </a:r>
          </a:p>
        </p:txBody>
      </p:sp>
      <p:sp>
        <p:nvSpPr>
          <p:cNvPr id="63491" name="Text Box 3"/>
          <p:cNvSpPr txBox="1">
            <a:spLocks noChangeArrowheads="1"/>
          </p:cNvSpPr>
          <p:nvPr/>
        </p:nvSpPr>
        <p:spPr bwMode="auto">
          <a:xfrm>
            <a:off x="533400" y="1447800"/>
            <a:ext cx="6172200" cy="519113"/>
          </a:xfrm>
          <a:prstGeom prst="rect">
            <a:avLst/>
          </a:prstGeom>
          <a:noFill/>
          <a:ln w="9525">
            <a:noFill/>
            <a:miter lim="800000"/>
            <a:headEnd/>
            <a:tailEnd/>
          </a:ln>
          <a:effectLst/>
        </p:spPr>
        <p:txBody>
          <a:bodyPr>
            <a:spAutoFit/>
          </a:bodyPr>
          <a:lstStyle/>
          <a:p>
            <a:pPr>
              <a:spcBef>
                <a:spcPct val="50000"/>
              </a:spcBef>
            </a:pPr>
            <a:r>
              <a:rPr lang="en-US" sz="2800" dirty="0"/>
              <a:t>Production/Operations Functions</a:t>
            </a:r>
          </a:p>
        </p:txBody>
      </p:sp>
      <p:sp>
        <p:nvSpPr>
          <p:cNvPr id="63492" name="Text Box 4"/>
          <p:cNvSpPr txBox="1">
            <a:spLocks noChangeArrowheads="1"/>
          </p:cNvSpPr>
          <p:nvPr/>
        </p:nvSpPr>
        <p:spPr bwMode="auto">
          <a:xfrm>
            <a:off x="685800" y="2438400"/>
            <a:ext cx="6781800" cy="2647950"/>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Char char="§"/>
            </a:pPr>
            <a:r>
              <a:rPr lang="en-US" sz="2400" b="1">
                <a:solidFill>
                  <a:srgbClr val="800000"/>
                </a:solidFill>
              </a:rPr>
              <a:t>Process</a:t>
            </a:r>
          </a:p>
          <a:p>
            <a:pPr marL="457200" indent="-457200">
              <a:spcBef>
                <a:spcPct val="50000"/>
              </a:spcBef>
              <a:buClr>
                <a:schemeClr val="tx1"/>
              </a:buClr>
              <a:buSzPct val="105000"/>
              <a:buFont typeface="Wingdings" pitchFamily="2" charset="2"/>
              <a:buChar char="§"/>
            </a:pPr>
            <a:r>
              <a:rPr lang="en-US" sz="2400" b="1">
                <a:solidFill>
                  <a:srgbClr val="800000"/>
                </a:solidFill>
              </a:rPr>
              <a:t>Capacity</a:t>
            </a:r>
          </a:p>
          <a:p>
            <a:pPr marL="457200" indent="-457200">
              <a:spcBef>
                <a:spcPct val="50000"/>
              </a:spcBef>
              <a:buClr>
                <a:schemeClr val="tx1"/>
              </a:buClr>
              <a:buSzPct val="105000"/>
              <a:buFont typeface="Wingdings" pitchFamily="2" charset="2"/>
              <a:buChar char="§"/>
            </a:pPr>
            <a:r>
              <a:rPr lang="en-US" sz="2400" b="1">
                <a:solidFill>
                  <a:srgbClr val="800000"/>
                </a:solidFill>
              </a:rPr>
              <a:t>Inventory</a:t>
            </a:r>
          </a:p>
          <a:p>
            <a:pPr marL="457200" indent="-457200">
              <a:spcBef>
                <a:spcPct val="50000"/>
              </a:spcBef>
              <a:buClr>
                <a:schemeClr val="tx1"/>
              </a:buClr>
              <a:buSzPct val="105000"/>
              <a:buFont typeface="Wingdings" pitchFamily="2" charset="2"/>
              <a:buChar char="§"/>
            </a:pPr>
            <a:r>
              <a:rPr lang="en-US" sz="2400" b="1">
                <a:solidFill>
                  <a:srgbClr val="800000"/>
                </a:solidFill>
              </a:rPr>
              <a:t>Workforce</a:t>
            </a:r>
          </a:p>
          <a:p>
            <a:pPr marL="457200" indent="-457200">
              <a:spcBef>
                <a:spcPct val="50000"/>
              </a:spcBef>
              <a:buClr>
                <a:schemeClr val="tx1"/>
              </a:buClr>
              <a:buSzPct val="105000"/>
              <a:buFont typeface="Wingdings" pitchFamily="2" charset="2"/>
              <a:buChar char="§"/>
            </a:pPr>
            <a:r>
              <a:rPr lang="en-US" sz="2400" b="1">
                <a:solidFill>
                  <a:srgbClr val="800000"/>
                </a:solidFill>
              </a:rPr>
              <a:t>Quality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anim calcmode="lin" valueType="num">
                                      <p:cBhvr additive="base">
                                        <p:cTn id="7" dur="500" fill="hold"/>
                                        <p:tgtEl>
                                          <p:spTgt spid="634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3492">
                                            <p:txEl>
                                              <p:pRg st="1" end="1"/>
                                            </p:txEl>
                                          </p:spTgt>
                                        </p:tgtEl>
                                        <p:attrNameLst>
                                          <p:attrName>style.visibility</p:attrName>
                                        </p:attrNameLst>
                                      </p:cBhvr>
                                      <p:to>
                                        <p:strVal val="visible"/>
                                      </p:to>
                                    </p:set>
                                    <p:anim calcmode="lin" valueType="num">
                                      <p:cBhvr additive="base">
                                        <p:cTn id="12" dur="500" fill="hold"/>
                                        <p:tgtEl>
                                          <p:spTgt spid="6349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3492">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3492">
                                            <p:txEl>
                                              <p:pRg st="2" end="2"/>
                                            </p:txEl>
                                          </p:spTgt>
                                        </p:tgtEl>
                                        <p:attrNameLst>
                                          <p:attrName>style.visibility</p:attrName>
                                        </p:attrNameLst>
                                      </p:cBhvr>
                                      <p:to>
                                        <p:strVal val="visible"/>
                                      </p:to>
                                    </p:set>
                                    <p:anim calcmode="lin" valueType="num">
                                      <p:cBhvr additive="base">
                                        <p:cTn id="17" dur="500" fill="hold"/>
                                        <p:tgtEl>
                                          <p:spTgt spid="6349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3492">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492">
                                            <p:txEl>
                                              <p:pRg st="3" end="3"/>
                                            </p:txEl>
                                          </p:spTgt>
                                        </p:tgtEl>
                                        <p:attrNameLst>
                                          <p:attrName>style.visibility</p:attrName>
                                        </p:attrNameLst>
                                      </p:cBhvr>
                                      <p:to>
                                        <p:strVal val="visible"/>
                                      </p:to>
                                    </p:set>
                                    <p:anim calcmode="lin" valueType="num">
                                      <p:cBhvr additive="base">
                                        <p:cTn id="22" dur="500" fill="hold"/>
                                        <p:tgtEl>
                                          <p:spTgt spid="63492">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3492">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3492">
                                            <p:txEl>
                                              <p:pRg st="4" end="4"/>
                                            </p:txEl>
                                          </p:spTgt>
                                        </p:tgtEl>
                                        <p:attrNameLst>
                                          <p:attrName>style.visibility</p:attrName>
                                        </p:attrNameLst>
                                      </p:cBhvr>
                                      <p:to>
                                        <p:strVal val="visible"/>
                                      </p:to>
                                    </p:set>
                                    <p:anim calcmode="lin" valueType="num">
                                      <p:cBhvr additive="base">
                                        <p:cTn id="27" dur="500" fill="hold"/>
                                        <p:tgtEl>
                                          <p:spTgt spid="6349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349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Production/Operations</a:t>
            </a:r>
            <a:br>
              <a:rPr lang="en-US" b="1" dirty="0" smtClean="0"/>
            </a:br>
            <a:endParaRPr lang="en-US" dirty="0"/>
          </a:p>
        </p:txBody>
      </p:sp>
      <p:sp>
        <p:nvSpPr>
          <p:cNvPr id="3" name="Content Placeholder 2"/>
          <p:cNvSpPr>
            <a:spLocks noGrp="1"/>
          </p:cNvSpPr>
          <p:nvPr>
            <p:ph idx="1"/>
          </p:nvPr>
        </p:nvSpPr>
        <p:spPr/>
        <p:txBody>
          <a:bodyPr>
            <a:normAutofit fontScale="85000" lnSpcReduction="10000"/>
          </a:bodyPr>
          <a:lstStyle/>
          <a:p>
            <a:pPr algn="just">
              <a:buNone/>
            </a:pPr>
            <a:r>
              <a:rPr lang="en-US" dirty="0" smtClean="0"/>
              <a:t>1. The production/operations functions of a business consist of all those activities that transform inputs into goods and services.</a:t>
            </a:r>
          </a:p>
          <a:p>
            <a:pPr>
              <a:buNone/>
            </a:pPr>
            <a:r>
              <a:rPr lang="en-US" dirty="0" smtClean="0"/>
              <a:t> </a:t>
            </a:r>
          </a:p>
          <a:p>
            <a:pPr algn="just">
              <a:buNone/>
            </a:pPr>
            <a:r>
              <a:rPr lang="en-US" dirty="0" smtClean="0"/>
              <a:t>2.  Production/operations management deals with inputs, transformations, and outputs that vary across industries and markets.</a:t>
            </a:r>
          </a:p>
          <a:p>
            <a:pPr>
              <a:buNone/>
            </a:pPr>
            <a:r>
              <a:rPr lang="en-US" dirty="0" smtClean="0"/>
              <a:t> </a:t>
            </a:r>
          </a:p>
          <a:p>
            <a:pPr>
              <a:buNone/>
            </a:pPr>
            <a:r>
              <a:rPr lang="en-US" dirty="0" smtClean="0"/>
              <a:t>3.  The production/operations activities often represent the largest part of an organization’s human and capital assets.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lvl="1" algn="r" rtl="0">
              <a:spcBef>
                <a:spcPct val="0"/>
              </a:spcBef>
            </a:pPr>
            <a:r>
              <a:rPr lang="en-US" altLang="ko-KR" sz="3100" b="1" dirty="0" smtClean="0">
                <a:ea typeface="Gulim" pitchFamily="34" charset="-127"/>
              </a:rPr>
              <a:t>Production/Operations Audit Checklist</a:t>
            </a:r>
            <a:r>
              <a:rPr lang="en-US" altLang="ko-KR" sz="2400" b="1" dirty="0" smtClean="0">
                <a:ea typeface="Gulim" pitchFamily="34" charset="-127"/>
              </a:rPr>
              <a:t/>
            </a:r>
            <a:br>
              <a:rPr lang="en-US" altLang="ko-KR" sz="2400" b="1" dirty="0" smtClean="0">
                <a:ea typeface="Gulim" pitchFamily="34" charset="-127"/>
              </a:rPr>
            </a:br>
            <a:endParaRPr lang="en-US" sz="2400" b="1" dirty="0"/>
          </a:p>
        </p:txBody>
      </p:sp>
      <p:sp>
        <p:nvSpPr>
          <p:cNvPr id="3" name="Content Placeholder 2"/>
          <p:cNvSpPr>
            <a:spLocks noGrp="1"/>
          </p:cNvSpPr>
          <p:nvPr>
            <p:ph idx="1"/>
          </p:nvPr>
        </p:nvSpPr>
        <p:spPr/>
        <p:txBody>
          <a:bodyPr>
            <a:normAutofit fontScale="77500" lnSpcReduction="20000"/>
          </a:bodyPr>
          <a:lstStyle/>
          <a:p>
            <a:pPr marL="571500" indent="-571500" algn="just">
              <a:lnSpc>
                <a:spcPct val="90000"/>
              </a:lnSpc>
            </a:pPr>
            <a:r>
              <a:rPr lang="en-US" altLang="ko-KR" dirty="0" smtClean="0">
                <a:ea typeface="Gulim" pitchFamily="34" charset="-127"/>
              </a:rPr>
              <a:t>Are suppliers of raw materials, parts, and subassemblies reliable and reasonable?</a:t>
            </a:r>
          </a:p>
          <a:p>
            <a:pPr marL="571500" indent="-571500" algn="just">
              <a:lnSpc>
                <a:spcPct val="90000"/>
              </a:lnSpc>
            </a:pPr>
            <a:endParaRPr lang="en-US" altLang="ko-KR" dirty="0" smtClean="0">
              <a:ea typeface="Gulim" pitchFamily="34" charset="-127"/>
            </a:endParaRPr>
          </a:p>
          <a:p>
            <a:pPr marL="571500" indent="-571500" algn="just">
              <a:lnSpc>
                <a:spcPct val="90000"/>
              </a:lnSpc>
            </a:pPr>
            <a:r>
              <a:rPr lang="en-US" altLang="ko-KR" dirty="0" smtClean="0">
                <a:ea typeface="Gulim" pitchFamily="34" charset="-127"/>
              </a:rPr>
              <a:t>Are facilities, equipment, machinery, and offices in good condition?</a:t>
            </a:r>
          </a:p>
          <a:p>
            <a:pPr marL="571500" indent="-571500" algn="just">
              <a:lnSpc>
                <a:spcPct val="90000"/>
              </a:lnSpc>
            </a:pPr>
            <a:endParaRPr lang="en-US" altLang="ko-KR" dirty="0" smtClean="0">
              <a:ea typeface="Gulim" pitchFamily="34" charset="-127"/>
            </a:endParaRPr>
          </a:p>
          <a:p>
            <a:pPr marL="571500" indent="-571500" algn="just">
              <a:lnSpc>
                <a:spcPct val="90000"/>
              </a:lnSpc>
            </a:pPr>
            <a:r>
              <a:rPr lang="en-US" altLang="ko-KR" dirty="0" smtClean="0">
                <a:ea typeface="Gulim" pitchFamily="34" charset="-127"/>
              </a:rPr>
              <a:t>Are inventory-control policies and procedures effective?</a:t>
            </a:r>
          </a:p>
          <a:p>
            <a:pPr marL="571500" indent="-571500" algn="just">
              <a:lnSpc>
                <a:spcPct val="90000"/>
              </a:lnSpc>
            </a:pPr>
            <a:endParaRPr lang="en-US" altLang="ko-KR" dirty="0" smtClean="0">
              <a:ea typeface="Gulim" pitchFamily="34" charset="-127"/>
            </a:endParaRPr>
          </a:p>
          <a:p>
            <a:pPr marL="571500" indent="-571500" algn="just">
              <a:lnSpc>
                <a:spcPct val="90000"/>
              </a:lnSpc>
            </a:pPr>
            <a:r>
              <a:rPr lang="en-US" altLang="ko-KR" dirty="0" smtClean="0">
                <a:ea typeface="Gulim" pitchFamily="34" charset="-127"/>
              </a:rPr>
              <a:t>Are quality-control policies and procedures effective?</a:t>
            </a:r>
          </a:p>
          <a:p>
            <a:pPr marL="571500" indent="-571500" algn="just">
              <a:lnSpc>
                <a:spcPct val="90000"/>
              </a:lnSpc>
            </a:pPr>
            <a:endParaRPr lang="en-US" altLang="ko-KR" dirty="0" smtClean="0">
              <a:ea typeface="Gulim" pitchFamily="34" charset="-127"/>
            </a:endParaRPr>
          </a:p>
          <a:p>
            <a:pPr marL="571500" indent="-571500" algn="just">
              <a:lnSpc>
                <a:spcPct val="90000"/>
              </a:lnSpc>
            </a:pPr>
            <a:r>
              <a:rPr lang="en-US" altLang="ko-KR" dirty="0" smtClean="0">
                <a:ea typeface="Gulim" pitchFamily="34" charset="-127"/>
              </a:rPr>
              <a:t>Are facilities, resources, and markets strategically located?</a:t>
            </a:r>
          </a:p>
          <a:p>
            <a:pPr marL="571500" indent="-571500" algn="just">
              <a:lnSpc>
                <a:spcPct val="90000"/>
              </a:lnSpc>
            </a:pPr>
            <a:endParaRPr lang="en-US" altLang="ko-KR" dirty="0" smtClean="0">
              <a:ea typeface="Gulim" pitchFamily="34" charset="-127"/>
            </a:endParaRPr>
          </a:p>
          <a:p>
            <a:pPr marL="571500" indent="-571500" algn="just">
              <a:lnSpc>
                <a:spcPct val="90000"/>
              </a:lnSpc>
            </a:pPr>
            <a:r>
              <a:rPr lang="en-US" altLang="ko-KR" dirty="0" smtClean="0">
                <a:ea typeface="Gulim" pitchFamily="34" charset="-127"/>
              </a:rPr>
              <a:t>Does the firm have technological competencies?</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533400" y="457200"/>
            <a:ext cx="6096000" cy="579438"/>
          </a:xfrm>
          <a:prstGeom prst="rect">
            <a:avLst/>
          </a:prstGeom>
          <a:noFill/>
          <a:ln w="9525">
            <a:noFill/>
            <a:miter lim="800000"/>
            <a:headEnd/>
            <a:tailEnd/>
          </a:ln>
          <a:effectLst/>
        </p:spPr>
        <p:txBody>
          <a:bodyPr>
            <a:spAutoFit/>
          </a:bodyPr>
          <a:lstStyle/>
          <a:p>
            <a:pPr>
              <a:spcBef>
                <a:spcPct val="50000"/>
              </a:spcBef>
            </a:pPr>
            <a:r>
              <a:rPr lang="en-US" sz="3200" b="1" dirty="0">
                <a:solidFill>
                  <a:schemeClr val="tx2"/>
                </a:solidFill>
              </a:rPr>
              <a:t>Research &amp; Development</a:t>
            </a:r>
          </a:p>
        </p:txBody>
      </p:sp>
      <p:sp>
        <p:nvSpPr>
          <p:cNvPr id="65539" name="Text Box 3"/>
          <p:cNvSpPr txBox="1">
            <a:spLocks noChangeArrowheads="1"/>
          </p:cNvSpPr>
          <p:nvPr/>
        </p:nvSpPr>
        <p:spPr bwMode="auto">
          <a:xfrm>
            <a:off x="533400" y="1447800"/>
            <a:ext cx="6172200" cy="519113"/>
          </a:xfrm>
          <a:prstGeom prst="rect">
            <a:avLst/>
          </a:prstGeom>
          <a:noFill/>
          <a:ln w="9525">
            <a:noFill/>
            <a:miter lim="800000"/>
            <a:headEnd/>
            <a:tailEnd/>
          </a:ln>
          <a:effectLst/>
        </p:spPr>
        <p:txBody>
          <a:bodyPr>
            <a:spAutoFit/>
          </a:bodyPr>
          <a:lstStyle/>
          <a:p>
            <a:pPr>
              <a:spcBef>
                <a:spcPct val="50000"/>
              </a:spcBef>
            </a:pPr>
            <a:r>
              <a:rPr lang="en-US" sz="2800"/>
              <a:t>Research &amp; Development Functions</a:t>
            </a:r>
          </a:p>
        </p:txBody>
      </p:sp>
      <p:sp>
        <p:nvSpPr>
          <p:cNvPr id="65540" name="Text Box 4"/>
          <p:cNvSpPr txBox="1">
            <a:spLocks noChangeArrowheads="1"/>
          </p:cNvSpPr>
          <p:nvPr/>
        </p:nvSpPr>
        <p:spPr bwMode="auto">
          <a:xfrm>
            <a:off x="685800" y="2438400"/>
            <a:ext cx="6781800" cy="2282825"/>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Char char="§"/>
            </a:pPr>
            <a:r>
              <a:rPr lang="en-US" sz="2400" b="1">
                <a:solidFill>
                  <a:srgbClr val="800000"/>
                </a:solidFill>
              </a:rPr>
              <a:t>Development of new products </a:t>
            </a:r>
            <a:r>
              <a:rPr lang="en-US" sz="2400" b="1" u="sng">
                <a:solidFill>
                  <a:srgbClr val="800000"/>
                </a:solidFill>
              </a:rPr>
              <a:t>before</a:t>
            </a:r>
            <a:r>
              <a:rPr lang="en-US" sz="2400" b="1">
                <a:solidFill>
                  <a:srgbClr val="800000"/>
                </a:solidFill>
              </a:rPr>
              <a:t> competitors</a:t>
            </a:r>
          </a:p>
          <a:p>
            <a:pPr marL="457200" indent="-457200">
              <a:spcBef>
                <a:spcPct val="50000"/>
              </a:spcBef>
              <a:buClr>
                <a:schemeClr val="tx1"/>
              </a:buClr>
              <a:buSzPct val="105000"/>
              <a:buFont typeface="Wingdings" pitchFamily="2" charset="2"/>
              <a:buChar char="§"/>
            </a:pPr>
            <a:r>
              <a:rPr lang="en-US" sz="2400" b="1">
                <a:solidFill>
                  <a:srgbClr val="800000"/>
                </a:solidFill>
              </a:rPr>
              <a:t>Improving product quality</a:t>
            </a:r>
          </a:p>
          <a:p>
            <a:pPr marL="457200" indent="-457200">
              <a:spcBef>
                <a:spcPct val="50000"/>
              </a:spcBef>
              <a:buClr>
                <a:schemeClr val="tx1"/>
              </a:buClr>
              <a:buSzPct val="105000"/>
              <a:buFont typeface="Wingdings" pitchFamily="2" charset="2"/>
              <a:buChar char="§"/>
            </a:pPr>
            <a:r>
              <a:rPr lang="en-US" sz="2400" b="1">
                <a:solidFill>
                  <a:srgbClr val="800000"/>
                </a:solidFill>
              </a:rPr>
              <a:t>Improving manufacturing processes to reduce costs</a:t>
            </a:r>
          </a:p>
        </p:txBody>
      </p:sp>
      <p:pic>
        <p:nvPicPr>
          <p:cNvPr id="65541" name="Picture 5" descr="jmxfqqrw[1]"/>
          <p:cNvPicPr>
            <a:picLocks noChangeAspect="1" noChangeArrowheads="1"/>
          </p:cNvPicPr>
          <p:nvPr/>
        </p:nvPicPr>
        <p:blipFill>
          <a:blip r:embed="rId3" cstate="print"/>
          <a:srcRect/>
          <a:stretch>
            <a:fillRect/>
          </a:stretch>
        </p:blipFill>
        <p:spPr bwMode="auto">
          <a:xfrm>
            <a:off x="6888163" y="1906588"/>
            <a:ext cx="1477962" cy="1754187"/>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5540">
                                            <p:txEl>
                                              <p:pRg st="0" end="0"/>
                                            </p:txEl>
                                          </p:spTgt>
                                        </p:tgtEl>
                                        <p:attrNameLst>
                                          <p:attrName>style.visibility</p:attrName>
                                        </p:attrNameLst>
                                      </p:cBhvr>
                                      <p:to>
                                        <p:strVal val="visible"/>
                                      </p:to>
                                    </p:set>
                                    <p:anim calcmode="lin" valueType="num">
                                      <p:cBhvr additive="base">
                                        <p:cTn id="7" dur="500" fill="hold"/>
                                        <p:tgtEl>
                                          <p:spTgt spid="655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4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5540">
                                            <p:txEl>
                                              <p:pRg st="1" end="1"/>
                                            </p:txEl>
                                          </p:spTgt>
                                        </p:tgtEl>
                                        <p:attrNameLst>
                                          <p:attrName>style.visibility</p:attrName>
                                        </p:attrNameLst>
                                      </p:cBhvr>
                                      <p:to>
                                        <p:strVal val="visible"/>
                                      </p:to>
                                    </p:set>
                                    <p:anim calcmode="lin" valueType="num">
                                      <p:cBhvr additive="base">
                                        <p:cTn id="12" dur="500" fill="hold"/>
                                        <p:tgtEl>
                                          <p:spTgt spid="6554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554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5540">
                                            <p:txEl>
                                              <p:pRg st="2" end="2"/>
                                            </p:txEl>
                                          </p:spTgt>
                                        </p:tgtEl>
                                        <p:attrNameLst>
                                          <p:attrName>style.visibility</p:attrName>
                                        </p:attrNameLst>
                                      </p:cBhvr>
                                      <p:to>
                                        <p:strVal val="visible"/>
                                      </p:to>
                                    </p:set>
                                    <p:anim calcmode="lin" valueType="num">
                                      <p:cBhvr additive="base">
                                        <p:cTn id="17" dur="500" fill="hold"/>
                                        <p:tgtEl>
                                          <p:spTgt spid="6554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554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33400"/>
          </a:xfrm>
        </p:spPr>
        <p:txBody>
          <a:bodyPr>
            <a:normAutofit fontScale="90000"/>
          </a:bodyPr>
          <a:lstStyle/>
          <a:p>
            <a:pPr algn="r"/>
            <a:r>
              <a:rPr lang="en-US" altLang="ko-KR" b="1" dirty="0" smtClean="0">
                <a:ea typeface="Gulim" pitchFamily="34" charset="-127"/>
              </a:rPr>
              <a:t>Research &amp; Development</a:t>
            </a:r>
            <a:br>
              <a:rPr lang="en-US" altLang="ko-KR" b="1" dirty="0" smtClean="0">
                <a:ea typeface="Gulim" pitchFamily="34" charset="-127"/>
              </a:rPr>
            </a:br>
            <a:endParaRPr lang="en-US" b="1" dirty="0"/>
          </a:p>
        </p:txBody>
      </p:sp>
      <p:sp>
        <p:nvSpPr>
          <p:cNvPr id="3" name="Content Placeholder 2"/>
          <p:cNvSpPr>
            <a:spLocks noGrp="1"/>
          </p:cNvSpPr>
          <p:nvPr>
            <p:ph idx="1"/>
          </p:nvPr>
        </p:nvSpPr>
        <p:spPr>
          <a:xfrm>
            <a:off x="457200" y="990600"/>
            <a:ext cx="8229600" cy="5334000"/>
          </a:xfrm>
        </p:spPr>
        <p:txBody>
          <a:bodyPr>
            <a:noAutofit/>
          </a:bodyPr>
          <a:lstStyle/>
          <a:p>
            <a:pPr algn="just">
              <a:buNone/>
            </a:pPr>
            <a:r>
              <a:rPr lang="en-US" sz="1600" b="1" dirty="0" smtClean="0"/>
              <a:t>A. 	Importance of R&amp;D</a:t>
            </a:r>
          </a:p>
          <a:p>
            <a:pPr algn="just">
              <a:buNone/>
            </a:pPr>
            <a:r>
              <a:rPr lang="en-US" sz="1600" dirty="0" smtClean="0"/>
              <a:t>1.    The fifth major area of internal operations that should be examined for specific strengths and weaknesses is R&amp;D. Many firms today do not conduct R&amp;D, and yet many other companies depend on successful. R&amp;D activities for survival. Firms pursuing a product development strategy especially need to have a strong R&amp;D orientation.</a:t>
            </a:r>
          </a:p>
          <a:p>
            <a:pPr algn="just"/>
            <a:endParaRPr lang="en-US" sz="1600" dirty="0" smtClean="0"/>
          </a:p>
          <a:p>
            <a:pPr algn="just">
              <a:buNone/>
            </a:pPr>
            <a:r>
              <a:rPr lang="en-US" sz="1600" b="1" dirty="0" smtClean="0"/>
              <a:t>B. 	Internal and External R&amp;D</a:t>
            </a:r>
          </a:p>
          <a:p>
            <a:pPr algn="just"/>
            <a:endParaRPr lang="en-US" sz="1600" dirty="0" smtClean="0"/>
          </a:p>
          <a:p>
            <a:pPr algn="just">
              <a:buAutoNum type="arabicPeriod"/>
            </a:pPr>
            <a:r>
              <a:rPr lang="en-US" sz="1600" dirty="0" smtClean="0"/>
              <a:t>R&amp;D in organizations can take two basic forms: </a:t>
            </a:r>
          </a:p>
          <a:p>
            <a:pPr algn="just">
              <a:buNone/>
            </a:pPr>
            <a:r>
              <a:rPr lang="en-US" sz="1600" dirty="0" smtClean="0"/>
              <a:t>	(1) internal R&amp;D, in which an organization operates its own R&amp;D department, and/or </a:t>
            </a:r>
          </a:p>
          <a:p>
            <a:pPr algn="just">
              <a:buNone/>
            </a:pPr>
            <a:r>
              <a:rPr lang="en-US" sz="1600" dirty="0" smtClean="0"/>
              <a:t>	(2) contract R&amp;D, in which a firm hires independent researchers or independent agencies to develop specific products. Many companies use both approaches to develop new products. A widely used approach for obtaining outside R&amp;D assistance is to pursue a joint venture with another firm.</a:t>
            </a:r>
          </a:p>
          <a:p>
            <a:pPr algn="just"/>
            <a:endParaRPr lang="en-US" sz="1600" dirty="0" smtClean="0"/>
          </a:p>
          <a:p>
            <a:pPr algn="just">
              <a:buNone/>
            </a:pPr>
            <a:r>
              <a:rPr lang="en-US" sz="1600" dirty="0" smtClean="0"/>
              <a:t>2.   Most firms have no choice but to continually develop new and improved products because of changing consumer needs and tastes, new technologies, shortened product life cycles, and increased domestic and foreign competition.</a:t>
            </a:r>
          </a:p>
          <a:p>
            <a:pPr algn="just"/>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b="1" dirty="0" smtClean="0"/>
              <a:t>R&amp;D Audit Checklist of Questions</a:t>
            </a:r>
            <a:br>
              <a:rPr lang="en-US" b="1" dirty="0" smtClean="0"/>
            </a:br>
            <a:endParaRPr lang="en-US" b="1" dirty="0"/>
          </a:p>
        </p:txBody>
      </p:sp>
      <p:sp>
        <p:nvSpPr>
          <p:cNvPr id="3" name="Content Placeholder 2"/>
          <p:cNvSpPr>
            <a:spLocks noGrp="1"/>
          </p:cNvSpPr>
          <p:nvPr>
            <p:ph idx="1"/>
          </p:nvPr>
        </p:nvSpPr>
        <p:spPr/>
        <p:txBody>
          <a:bodyPr>
            <a:normAutofit fontScale="85000" lnSpcReduction="10000"/>
          </a:bodyPr>
          <a:lstStyle/>
          <a:p>
            <a:endParaRPr lang="en-US" dirty="0" smtClean="0"/>
          </a:p>
          <a:p>
            <a:pPr>
              <a:buNone/>
            </a:pPr>
            <a:r>
              <a:rPr lang="en-US" dirty="0" smtClean="0"/>
              <a:t>1.  Does the firm have R&amp;D facilities? Are they adequate?</a:t>
            </a:r>
          </a:p>
          <a:p>
            <a:pPr>
              <a:buNone/>
            </a:pPr>
            <a:r>
              <a:rPr lang="en-US" dirty="0" smtClean="0"/>
              <a:t>2.  If outside R&amp;D firms are used, are they cost effective?</a:t>
            </a:r>
          </a:p>
          <a:p>
            <a:pPr>
              <a:buNone/>
            </a:pPr>
            <a:r>
              <a:rPr lang="en-US" dirty="0" smtClean="0"/>
              <a:t>3.  Are the organization’s R&amp;D personnel well qualified?</a:t>
            </a:r>
          </a:p>
          <a:p>
            <a:pPr>
              <a:buNone/>
            </a:pPr>
            <a:r>
              <a:rPr lang="en-US" dirty="0" smtClean="0"/>
              <a:t>4.  Are R&amp;D resources allocated effectively?</a:t>
            </a:r>
          </a:p>
          <a:p>
            <a:pPr>
              <a:buNone/>
            </a:pPr>
            <a:r>
              <a:rPr lang="en-US" dirty="0" smtClean="0"/>
              <a:t>5.  Are management information and computer systems adequate?</a:t>
            </a:r>
          </a:p>
          <a:p>
            <a:pPr>
              <a:buNone/>
            </a:pPr>
            <a:r>
              <a:rPr lang="en-US" dirty="0" smtClean="0"/>
              <a:t>6.  Is communication between R&amp;D and other organizational units effective?</a:t>
            </a:r>
          </a:p>
          <a:p>
            <a:pPr>
              <a:buNone/>
            </a:pPr>
            <a:r>
              <a:rPr lang="en-US" dirty="0" smtClean="0"/>
              <a:t>7.  Are present products technologically competitive?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altLang="ko-KR" b="1" dirty="0" smtClean="0">
                <a:ea typeface="Gulim" pitchFamily="34" charset="-127"/>
              </a:rPr>
              <a:t>Management Information Systems</a:t>
            </a:r>
            <a:br>
              <a:rPr lang="en-US" altLang="ko-KR" b="1" dirty="0" smtClean="0">
                <a:ea typeface="Gulim" pitchFamily="34" charset="-127"/>
              </a:rPr>
            </a:br>
            <a:endParaRPr lang="en-US" b="1" dirty="0"/>
          </a:p>
        </p:txBody>
      </p:sp>
      <p:sp>
        <p:nvSpPr>
          <p:cNvPr id="3" name="Content Placeholder 2"/>
          <p:cNvSpPr>
            <a:spLocks noGrp="1"/>
          </p:cNvSpPr>
          <p:nvPr>
            <p:ph idx="1"/>
          </p:nvPr>
        </p:nvSpPr>
        <p:spPr>
          <a:xfrm>
            <a:off x="457200" y="1219200"/>
            <a:ext cx="8229600" cy="4906963"/>
          </a:xfrm>
        </p:spPr>
        <p:txBody>
          <a:bodyPr>
            <a:normAutofit fontScale="55000" lnSpcReduction="20000"/>
          </a:bodyPr>
          <a:lstStyle/>
          <a:p>
            <a:pPr algn="just">
              <a:buNone/>
            </a:pPr>
            <a:endParaRPr lang="en-US" b="1" dirty="0" smtClean="0"/>
          </a:p>
          <a:p>
            <a:pPr algn="just">
              <a:buNone/>
            </a:pPr>
            <a:r>
              <a:rPr lang="en-US" b="1" dirty="0" smtClean="0"/>
              <a:t>A. Importance of Information</a:t>
            </a:r>
          </a:p>
          <a:p>
            <a:pPr algn="just"/>
            <a:endParaRPr lang="en-US" dirty="0" smtClean="0"/>
          </a:p>
          <a:p>
            <a:pPr algn="just">
              <a:buNone/>
            </a:pPr>
            <a:r>
              <a:rPr lang="en-US" dirty="0" smtClean="0"/>
              <a:t>1.  Information ties all business functions together and provides the basis for all managerial decisions.</a:t>
            </a:r>
          </a:p>
          <a:p>
            <a:pPr algn="just"/>
            <a:endParaRPr lang="en-US" dirty="0" smtClean="0"/>
          </a:p>
          <a:p>
            <a:pPr marL="514350" indent="-514350" algn="just">
              <a:buAutoNum type="arabicPeriod" startAt="2"/>
            </a:pPr>
            <a:r>
              <a:rPr lang="en-US" dirty="0" smtClean="0"/>
              <a:t>A management information system receives raw material from both the external and internal evaluation of an organization. </a:t>
            </a:r>
          </a:p>
          <a:p>
            <a:pPr marL="514350" indent="-514350" algn="just">
              <a:buAutoNum type="arabicPeriod" startAt="2"/>
            </a:pPr>
            <a:endParaRPr lang="en-US" dirty="0" smtClean="0"/>
          </a:p>
          <a:p>
            <a:pPr marL="514350" indent="-514350" algn="just">
              <a:buAutoNum type="arabicPeriod" startAt="2"/>
            </a:pPr>
            <a:r>
              <a:rPr lang="en-US" dirty="0" smtClean="0"/>
              <a:t>It gathers data about marketing, finance, production, and personnel matters internally; and social, cultural, demographic, environmental, economic, political, government, legal, technological, and competitive factors externally.  </a:t>
            </a:r>
          </a:p>
          <a:p>
            <a:pPr marL="514350" indent="-514350" algn="just">
              <a:buAutoNum type="arabicPeriod" startAt="2"/>
            </a:pPr>
            <a:endParaRPr lang="en-US" dirty="0" smtClean="0"/>
          </a:p>
          <a:p>
            <a:pPr marL="514350" indent="-514350" algn="just">
              <a:buAutoNum type="arabicPeriod" startAt="2"/>
            </a:pPr>
            <a:r>
              <a:rPr lang="en-US" dirty="0" smtClean="0"/>
              <a:t>Data is integrated in ways needed to support managerial decision making.</a:t>
            </a:r>
          </a:p>
          <a:p>
            <a:pPr marL="514350" indent="-514350" algn="just">
              <a:buAutoNum type="arabicPeriod" startAt="2"/>
            </a:pPr>
            <a:endParaRPr lang="en-US" dirty="0" smtClean="0"/>
          </a:p>
          <a:p>
            <a:pPr marL="514350" indent="-514350" algn="just">
              <a:buAutoNum type="arabicPeriod" startAt="2"/>
            </a:pPr>
            <a:r>
              <a:rPr lang="en-US" dirty="0" smtClean="0"/>
              <a:t>Because organizations are becoming more complex, decentralized, and globally dispersed, the function of information systems is growing in importance.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pPr algn="r"/>
            <a:r>
              <a:rPr lang="en-US" altLang="ko-KR" b="1" dirty="0" smtClean="0">
                <a:ea typeface="Gulim" pitchFamily="34" charset="-127"/>
              </a:rPr>
              <a:t>Management Information Systems</a:t>
            </a:r>
            <a:br>
              <a:rPr lang="en-US" altLang="ko-KR" b="1" dirty="0" smtClean="0">
                <a:ea typeface="Gulim" pitchFamily="34" charset="-127"/>
              </a:rPr>
            </a:br>
            <a:endParaRPr lang="en-US" dirty="0"/>
          </a:p>
        </p:txBody>
      </p:sp>
      <p:sp>
        <p:nvSpPr>
          <p:cNvPr id="3" name="Content Placeholder 2"/>
          <p:cNvSpPr>
            <a:spLocks noGrp="1"/>
          </p:cNvSpPr>
          <p:nvPr>
            <p:ph idx="1"/>
          </p:nvPr>
        </p:nvSpPr>
        <p:spPr>
          <a:xfrm>
            <a:off x="457200" y="1524000"/>
            <a:ext cx="8229600" cy="4602163"/>
          </a:xfrm>
        </p:spPr>
        <p:txBody>
          <a:bodyPr>
            <a:normAutofit/>
          </a:bodyPr>
          <a:lstStyle/>
          <a:p>
            <a:pPr>
              <a:buNone/>
            </a:pPr>
            <a:r>
              <a:rPr lang="en-US" b="1" dirty="0" smtClean="0"/>
              <a:t>B. Strategic Planning Software</a:t>
            </a:r>
          </a:p>
          <a:p>
            <a:endParaRPr lang="en-US" dirty="0" smtClean="0"/>
          </a:p>
          <a:p>
            <a:pPr algn="just">
              <a:buNone/>
            </a:pPr>
            <a:r>
              <a:rPr lang="en-US" sz="2200" dirty="0" smtClean="0"/>
              <a:t>1.  Strategic planning software can allow firms to tap the knowledge base of everyone in the firm. There are a number of commercially available software products designed to train and assist managers in strategic planning.</a:t>
            </a:r>
          </a:p>
          <a:p>
            <a:pPr algn="just"/>
            <a:endParaRPr lang="en-US" sz="2200" dirty="0" smtClean="0"/>
          </a:p>
          <a:p>
            <a:pPr algn="just">
              <a:buNone/>
            </a:pPr>
            <a:r>
              <a:rPr lang="en-US" sz="2200" dirty="0" smtClean="0"/>
              <a:t>2.  </a:t>
            </a:r>
            <a:r>
              <a:rPr lang="en-US" sz="2200" dirty="0" err="1" smtClean="0"/>
              <a:t>CheckMATE</a:t>
            </a:r>
            <a:r>
              <a:rPr lang="en-US" sz="2200" dirty="0" smtClean="0"/>
              <a:t> is one such type of software. It is an expert system that carries a firm through strategy formulation and implementation</a:t>
            </a:r>
            <a:r>
              <a:rPr lang="en-US" dirty="0" smtClean="0"/>
              <a: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533400" y="457200"/>
            <a:ext cx="6096000" cy="1066800"/>
          </a:xfrm>
          <a:prstGeom prst="rect">
            <a:avLst/>
          </a:prstGeom>
          <a:noFill/>
          <a:ln w="9525">
            <a:noFill/>
            <a:miter lim="800000"/>
            <a:headEnd/>
            <a:tailEnd/>
          </a:ln>
          <a:effectLst/>
        </p:spPr>
        <p:txBody>
          <a:bodyPr>
            <a:spAutoFit/>
          </a:bodyPr>
          <a:lstStyle/>
          <a:p>
            <a:pPr>
              <a:spcBef>
                <a:spcPct val="50000"/>
              </a:spcBef>
            </a:pPr>
            <a:r>
              <a:rPr lang="en-US" sz="3200" b="1" dirty="0">
                <a:solidFill>
                  <a:schemeClr val="tx2"/>
                </a:solidFill>
              </a:rPr>
              <a:t>Management Information Systems</a:t>
            </a:r>
          </a:p>
        </p:txBody>
      </p:sp>
      <p:sp>
        <p:nvSpPr>
          <p:cNvPr id="67587" name="Rectangle 3"/>
          <p:cNvSpPr>
            <a:spLocks noGrp="1" noChangeArrowheads="1"/>
          </p:cNvSpPr>
          <p:nvPr>
            <p:ph type="body" idx="1"/>
          </p:nvPr>
        </p:nvSpPr>
        <p:spPr>
          <a:xfrm>
            <a:off x="457200" y="1905000"/>
            <a:ext cx="8229600" cy="3505200"/>
          </a:xfrm>
          <a:noFill/>
          <a:ln w="38100">
            <a:solidFill>
              <a:schemeClr val="accent1"/>
            </a:solidFill>
          </a:ln>
        </p:spPr>
        <p:txBody>
          <a:bodyPr/>
          <a:lstStyle/>
          <a:p>
            <a:pPr>
              <a:buClr>
                <a:schemeClr val="tx1"/>
              </a:buClr>
            </a:pPr>
            <a:r>
              <a:rPr lang="en-US" dirty="0">
                <a:solidFill>
                  <a:srgbClr val="800000"/>
                </a:solidFill>
              </a:rPr>
              <a:t>Information Systems</a:t>
            </a:r>
          </a:p>
          <a:p>
            <a:pPr>
              <a:buClr>
                <a:schemeClr val="tx1"/>
              </a:buClr>
            </a:pPr>
            <a:r>
              <a:rPr lang="en-US" dirty="0">
                <a:solidFill>
                  <a:srgbClr val="800000"/>
                </a:solidFill>
              </a:rPr>
              <a:t>CIO/CTO</a:t>
            </a:r>
          </a:p>
          <a:p>
            <a:pPr>
              <a:buClr>
                <a:schemeClr val="tx1"/>
              </a:buClr>
            </a:pPr>
            <a:r>
              <a:rPr lang="en-US" dirty="0">
                <a:solidFill>
                  <a:srgbClr val="800000"/>
                </a:solidFill>
              </a:rPr>
              <a:t>Security</a:t>
            </a:r>
          </a:p>
          <a:p>
            <a:pPr>
              <a:buClr>
                <a:schemeClr val="tx1"/>
              </a:buClr>
            </a:pPr>
            <a:r>
              <a:rPr lang="en-US" dirty="0">
                <a:solidFill>
                  <a:srgbClr val="800000"/>
                </a:solidFill>
              </a:rPr>
              <a:t>User-friendly</a:t>
            </a:r>
          </a:p>
          <a:p>
            <a:pPr>
              <a:buClr>
                <a:schemeClr val="tx1"/>
              </a:buClr>
            </a:pPr>
            <a:r>
              <a:rPr lang="en-US" dirty="0">
                <a:solidFill>
                  <a:srgbClr val="800000"/>
                </a:solidFill>
              </a:rPr>
              <a:t>E-commerce</a:t>
            </a:r>
            <a:br>
              <a:rPr lang="en-US" dirty="0">
                <a:solidFill>
                  <a:srgbClr val="800000"/>
                </a:solidFill>
              </a:rPr>
            </a:br>
            <a:endParaRPr lang="en-US" sz="3100" b="1" dirty="0">
              <a:solidFill>
                <a:srgbClr val="800000"/>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2700" b="1" dirty="0" smtClean="0"/>
              <a:t>Management Information Systems Audit Checklist of Questions</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47500" lnSpcReduction="20000"/>
          </a:bodyPr>
          <a:lstStyle/>
          <a:p>
            <a:pPr marL="514350" indent="-514350">
              <a:buAutoNum type="arabicPeriod"/>
            </a:pPr>
            <a:r>
              <a:rPr lang="en-US" b="1" dirty="0" smtClean="0"/>
              <a:t>Do all managers in the firm use the information system to make decisions?</a:t>
            </a:r>
          </a:p>
          <a:p>
            <a:pPr marL="514350" indent="-514350">
              <a:buAutoNum type="arabicPeriod"/>
            </a:pPr>
            <a:endParaRPr lang="en-US" b="1" dirty="0" smtClean="0"/>
          </a:p>
          <a:p>
            <a:pPr marL="514350" indent="-514350">
              <a:buAutoNum type="arabicPeriod" startAt="2"/>
            </a:pPr>
            <a:r>
              <a:rPr lang="en-US" b="1" dirty="0" smtClean="0"/>
              <a:t>Is there a chief information officer or director of information systems position in the firm?</a:t>
            </a:r>
          </a:p>
          <a:p>
            <a:pPr marL="514350" indent="-514350">
              <a:buAutoNum type="arabicPeriod" startAt="2"/>
            </a:pPr>
            <a:endParaRPr lang="en-US" b="1" dirty="0" smtClean="0"/>
          </a:p>
          <a:p>
            <a:pPr marL="514350" indent="-514350">
              <a:buAutoNum type="arabicPeriod" startAt="3"/>
            </a:pPr>
            <a:r>
              <a:rPr lang="en-US" b="1" dirty="0" smtClean="0"/>
              <a:t>Are data in the information system updated regularly?</a:t>
            </a:r>
          </a:p>
          <a:p>
            <a:pPr marL="514350" indent="-514350">
              <a:buAutoNum type="arabicPeriod" startAt="3"/>
            </a:pPr>
            <a:endParaRPr lang="en-US" b="1" dirty="0" smtClean="0"/>
          </a:p>
          <a:p>
            <a:pPr marL="514350" indent="-514350">
              <a:buAutoNum type="arabicPeriod" startAt="4"/>
            </a:pPr>
            <a:r>
              <a:rPr lang="en-US" b="1" dirty="0" smtClean="0"/>
              <a:t>Do managers from all functional areas of the firm contribute input to the   information system?</a:t>
            </a:r>
          </a:p>
          <a:p>
            <a:pPr marL="514350" indent="-514350">
              <a:buAutoNum type="arabicPeriod" startAt="4"/>
            </a:pPr>
            <a:endParaRPr lang="en-US" b="1" dirty="0" smtClean="0"/>
          </a:p>
          <a:p>
            <a:pPr marL="514350" indent="-514350">
              <a:buAutoNum type="arabicPeriod" startAt="5"/>
            </a:pPr>
            <a:r>
              <a:rPr lang="en-US" b="1" dirty="0" smtClean="0"/>
              <a:t>Are there effective passwords for entry into the firm’s information system?</a:t>
            </a:r>
          </a:p>
          <a:p>
            <a:pPr marL="514350" indent="-514350">
              <a:buAutoNum type="arabicPeriod" startAt="5"/>
            </a:pPr>
            <a:endParaRPr lang="en-US" b="1" dirty="0" smtClean="0"/>
          </a:p>
          <a:p>
            <a:pPr marL="514350" indent="-514350">
              <a:buAutoNum type="arabicPeriod" startAt="6"/>
            </a:pPr>
            <a:r>
              <a:rPr lang="en-US" b="1" dirty="0" smtClean="0"/>
              <a:t>Are strategists of the firm familiar with the information systems of rival firms?</a:t>
            </a:r>
          </a:p>
          <a:p>
            <a:pPr marL="514350" indent="-514350">
              <a:buAutoNum type="arabicPeriod" startAt="6"/>
            </a:pPr>
            <a:endParaRPr lang="en-US" b="1" dirty="0" smtClean="0"/>
          </a:p>
          <a:p>
            <a:pPr marL="514350" indent="-514350">
              <a:buAutoNum type="arabicPeriod" startAt="7"/>
            </a:pPr>
            <a:r>
              <a:rPr lang="en-US" b="1" dirty="0" smtClean="0"/>
              <a:t>Is the information system user friendly?</a:t>
            </a:r>
          </a:p>
          <a:p>
            <a:pPr marL="514350" indent="-514350">
              <a:buAutoNum type="arabicPeriod" startAt="7"/>
            </a:pPr>
            <a:endParaRPr lang="en-US" b="1" dirty="0" smtClean="0"/>
          </a:p>
          <a:p>
            <a:pPr marL="514350" indent="-514350">
              <a:buAutoNum type="arabicPeriod" startAt="8"/>
            </a:pPr>
            <a:r>
              <a:rPr lang="en-US" b="1" dirty="0" smtClean="0"/>
              <a:t>Do all users of the information system understand the competitive advantages that information can provide firms?</a:t>
            </a:r>
          </a:p>
          <a:p>
            <a:pPr marL="514350" indent="-514350">
              <a:buAutoNum type="arabicPeriod" startAt="8"/>
            </a:pPr>
            <a:endParaRPr lang="en-US" b="1" dirty="0" smtClean="0"/>
          </a:p>
          <a:p>
            <a:pPr marL="514350" indent="-514350">
              <a:buAutoNum type="arabicPeriod" startAt="8"/>
            </a:pPr>
            <a:r>
              <a:rPr lang="en-US" b="1" dirty="0" smtClean="0"/>
              <a:t>Are computer training workshops provided for users of the information system?</a:t>
            </a:r>
          </a:p>
          <a:p>
            <a:pPr marL="514350" indent="-514350">
              <a:buAutoNum type="arabicPeriod" startAt="8"/>
            </a:pPr>
            <a:endParaRPr lang="en-US" b="1" dirty="0" smtClean="0"/>
          </a:p>
          <a:p>
            <a:pPr marL="514350" indent="-514350">
              <a:buAutoNum type="arabicPeriod" startAt="8"/>
            </a:pPr>
            <a:r>
              <a:rPr lang="en-US" b="1" dirty="0" smtClean="0"/>
              <a:t>Is the firm’s information system continually being improved in content and user-friendliness?</a:t>
            </a:r>
          </a:p>
          <a:p>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VALUE CHAIN ANALYSIS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sz="2600" dirty="0" smtClean="0"/>
              <a:t>Porter describes the business of a firm as a value chain, in which total revenues minus total costs of all activities undertaken to develop and market a product or service yields value.</a:t>
            </a:r>
          </a:p>
          <a:p>
            <a:pPr algn="just"/>
            <a:endParaRPr lang="en-US" sz="2600" dirty="0" smtClean="0"/>
          </a:p>
          <a:p>
            <a:pPr algn="just"/>
            <a:r>
              <a:rPr lang="en-US" sz="2600" dirty="0" smtClean="0"/>
              <a:t>Value Chain Analysis refers to the process whereby a firm determines the costs associated with organizational activities from purchasing raw materials to manufacturing products to marketing those products.</a:t>
            </a:r>
          </a:p>
          <a:p>
            <a:pPr algn="just"/>
            <a:endParaRPr lang="en-US" sz="2600" dirty="0" smtClean="0"/>
          </a:p>
          <a:p>
            <a:pPr algn="just"/>
            <a:r>
              <a:rPr lang="en-US" sz="2600" dirty="0" smtClean="0"/>
              <a:t>Firms use benchmarking to determine whether its value chain activities are competitive compared to rivals. This entails measuring the costs of value chain activities across an industry to determine best practices´ among competing firms for the purpose of duplicating or improving upon those best practices</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VALUE CHAIN ANALYSIS</a:t>
            </a:r>
            <a:endParaRPr lang="en-US" dirty="0"/>
          </a:p>
        </p:txBody>
      </p:sp>
      <p:pic>
        <p:nvPicPr>
          <p:cNvPr id="7" name="Content Placeholder 6" descr="value_chain_analysis1.gif"/>
          <p:cNvPicPr>
            <a:picLocks noGrp="1" noChangeAspect="1"/>
          </p:cNvPicPr>
          <p:nvPr>
            <p:ph idx="1"/>
          </p:nvPr>
        </p:nvPicPr>
        <p:blipFill>
          <a:blip r:embed="rId2" cstate="print"/>
          <a:stretch>
            <a:fillRect/>
          </a:stretch>
        </p:blipFill>
        <p:spPr>
          <a:xfrm>
            <a:off x="838200" y="1447800"/>
            <a:ext cx="7391400" cy="4953000"/>
          </a:xfrm>
        </p:spPr>
      </p:pic>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buNone/>
            </a:pPr>
            <a:r>
              <a:rPr lang="en-US" dirty="0" smtClean="0"/>
              <a:t>	All firms should use value-chain analysis to develop a nurture a core competence and develop this competence into a distinctive competence.</a:t>
            </a:r>
          </a:p>
          <a:p>
            <a:endParaRPr lang="en-US" dirty="0" smtClean="0"/>
          </a:p>
          <a:p>
            <a:pPr algn="just">
              <a:buNone/>
            </a:pPr>
            <a:r>
              <a:rPr lang="en-US" dirty="0" smtClean="0"/>
              <a:t>	A core competence is a value-chain activity that a firm performs especially well.</a:t>
            </a:r>
          </a:p>
          <a:p>
            <a:pPr>
              <a:buNone/>
            </a:pPr>
            <a:endParaRPr lang="en-US" dirty="0" smtClean="0"/>
          </a:p>
          <a:p>
            <a:pPr algn="just">
              <a:buNone/>
            </a:pPr>
            <a:r>
              <a:rPr lang="en-US" dirty="0" smtClean="0"/>
              <a:t>	When a core competence evolves into a major competitive advantage, it is called a  distinctive competence..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altLang="ko-KR" sz="2800" dirty="0" smtClean="0">
                <a:ea typeface="Gulim" pitchFamily="34" charset="-127"/>
              </a:rPr>
              <a:t>Production/Operations Functions</a:t>
            </a:r>
          </a:p>
          <a:p>
            <a:pPr marL="742950" lvl="2" indent="-342900"/>
            <a:r>
              <a:rPr lang="en-US" altLang="ko-KR" dirty="0" smtClean="0">
                <a:ea typeface="Gulim" pitchFamily="34" charset="-127"/>
              </a:rPr>
              <a:t>Production/Operations Audit Checklist</a:t>
            </a:r>
          </a:p>
          <a:p>
            <a:r>
              <a:rPr lang="en-US" altLang="ko-KR" sz="2800" dirty="0" smtClean="0">
                <a:ea typeface="Gulim" pitchFamily="34" charset="-127"/>
              </a:rPr>
              <a:t>Research &amp; Development</a:t>
            </a:r>
          </a:p>
          <a:p>
            <a:pPr marL="742950" lvl="2" indent="-342900"/>
            <a:r>
              <a:rPr lang="en-US" altLang="ko-KR" dirty="0" smtClean="0">
                <a:ea typeface="Gulim" pitchFamily="34" charset="-127"/>
              </a:rPr>
              <a:t>R&amp;D Audit Checklist of Questions</a:t>
            </a:r>
          </a:p>
          <a:p>
            <a:r>
              <a:rPr lang="en-US" altLang="ko-KR" sz="2800" dirty="0" smtClean="0">
                <a:ea typeface="Gulim" pitchFamily="34" charset="-127"/>
              </a:rPr>
              <a:t>Management Information Systems</a:t>
            </a:r>
          </a:p>
          <a:p>
            <a:pPr marL="742950" lvl="2" indent="-342900"/>
            <a:r>
              <a:rPr lang="en-US" altLang="ko-KR" dirty="0" smtClean="0">
                <a:ea typeface="Gulim" pitchFamily="34" charset="-127"/>
              </a:rPr>
              <a:t>Information Systems Audit Checklist</a:t>
            </a:r>
          </a:p>
          <a:p>
            <a:r>
              <a:rPr lang="en-US" altLang="ko-KR" sz="2800" dirty="0" smtClean="0">
                <a:ea typeface="Gulim" pitchFamily="34" charset="-127"/>
              </a:rPr>
              <a:t>Value Chain Analysis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normAutofit/>
          </a:bodyPr>
          <a:lstStyle/>
          <a:p>
            <a:r>
              <a:rPr lang="en-US" altLang="ko-KR" sz="2800" dirty="0" smtClean="0">
                <a:ea typeface="Gulim" pitchFamily="34" charset="-127"/>
              </a:rPr>
              <a:t>THE INTERNAL FACTOR EVALUATION (IFE) MATRIX</a:t>
            </a:r>
          </a:p>
          <a:p>
            <a:r>
              <a:rPr lang="en-US" sz="2800" dirty="0" smtClean="0"/>
              <a:t>The Nature of Long-Term Objectives</a:t>
            </a:r>
          </a:p>
          <a:p>
            <a:r>
              <a:rPr lang="en-US" sz="2800" dirty="0" smtClean="0"/>
              <a:t>Financial versus Strategic Objectives</a:t>
            </a:r>
          </a:p>
          <a:p>
            <a:r>
              <a:rPr lang="en-US" sz="2800" smtClean="0"/>
              <a:t>Not Managing by Objectives</a:t>
            </a:r>
          </a:p>
          <a:p>
            <a:endParaRPr lang="en-US" altLang="ko-KR" sz="2800" dirty="0" smtClean="0">
              <a:ea typeface="Gulim" pitchFamily="34" charset="-127"/>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706</Words>
  <Application>Microsoft Office PowerPoint</Application>
  <PresentationFormat>On-screen Show (4:3)</PresentationFormat>
  <Paragraphs>157</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Business Strategy and Policy</vt:lpstr>
      <vt:lpstr>Recap</vt:lpstr>
      <vt:lpstr>Today’s Lecture</vt:lpstr>
      <vt:lpstr>Slide 4</vt:lpstr>
      <vt:lpstr>Production/Operations </vt:lpstr>
      <vt:lpstr>Production/Operations Audit Checklist </vt:lpstr>
      <vt:lpstr>Slide 7</vt:lpstr>
      <vt:lpstr>Research &amp; Development </vt:lpstr>
      <vt:lpstr>R&amp;D Audit Checklist of Questions </vt:lpstr>
      <vt:lpstr>Management Information Systems </vt:lpstr>
      <vt:lpstr>Management Information Systems </vt:lpstr>
      <vt:lpstr>Slide 12</vt:lpstr>
      <vt:lpstr>Management Information Systems Audit Checklist of Questions </vt:lpstr>
      <vt:lpstr>VALUE CHAIN ANALYSIS </vt:lpstr>
      <vt:lpstr>VALUE CHAIN ANALYSIS</vt:lpstr>
      <vt:lpstr>Slide 16</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NTS</cp:lastModifiedBy>
  <cp:revision>71</cp:revision>
  <dcterms:created xsi:type="dcterms:W3CDTF">2006-08-16T00:00:00Z</dcterms:created>
  <dcterms:modified xsi:type="dcterms:W3CDTF">2013-10-13T10:08:03Z</dcterms:modified>
</cp:coreProperties>
</file>