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0" r:id="rId4"/>
    <p:sldId id="258" r:id="rId5"/>
    <p:sldId id="261" r:id="rId6"/>
    <p:sldId id="263" r:id="rId7"/>
    <p:sldId id="264" r:id="rId8"/>
    <p:sldId id="262" r:id="rId9"/>
    <p:sldId id="265" r:id="rId10"/>
    <p:sldId id="266" r:id="rId11"/>
    <p:sldId id="267" r:id="rId12"/>
    <p:sldId id="268" r:id="rId13"/>
    <p:sldId id="269" r:id="rId14"/>
    <p:sldId id="270" r:id="rId15"/>
    <p:sldId id="271"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FF1BC8-12D2-45E5-99C9-3A726405224E}" type="datetimeFigureOut">
              <a:rPr lang="en-US" smtClean="0"/>
              <a:pPr/>
              <a:t>10/13/2013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E254C-93E9-4954-8823-C5BD38DA846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0DE298-13BF-4932-9285-9175570B75C9}" type="slidenum">
              <a:rPr lang="en-US"/>
              <a:pPr/>
              <a:t>3</a:t>
            </a:fld>
            <a:endParaRPr lang="en-US"/>
          </a:p>
        </p:txBody>
      </p:sp>
      <p:sp>
        <p:nvSpPr>
          <p:cNvPr id="56322" name="Rectangle 2"/>
          <p:cNvSpPr>
            <a:spLocks noGrp="1" noRot="1" noChangeAspect="1" noChangeArrowheads="1" noTextEdit="1"/>
          </p:cNvSpPr>
          <p:nvPr>
            <p:ph type="sldImg"/>
          </p:nvPr>
        </p:nvSpPr>
        <p:spPr>
          <a:xfrm>
            <a:off x="1144588" y="687388"/>
            <a:ext cx="4568825" cy="3425825"/>
          </a:xfrm>
          <a:ln w="12700" cap="flat"/>
        </p:spPr>
      </p:sp>
      <p:sp>
        <p:nvSpPr>
          <p:cNvPr id="5632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3EB1C1-62A3-482F-9BD0-1A4BC6CCCB3A}" type="slidenum">
              <a:rPr lang="en-US"/>
              <a:pPr/>
              <a:t>6</a:t>
            </a:fld>
            <a:endParaRPr lang="en-US"/>
          </a:p>
        </p:txBody>
      </p:sp>
      <p:sp>
        <p:nvSpPr>
          <p:cNvPr id="58370" name="Rectangle 2"/>
          <p:cNvSpPr>
            <a:spLocks noGrp="1" noRot="1" noChangeAspect="1" noChangeArrowheads="1" noTextEdit="1"/>
          </p:cNvSpPr>
          <p:nvPr>
            <p:ph type="sldImg"/>
          </p:nvPr>
        </p:nvSpPr>
        <p:spPr>
          <a:xfrm>
            <a:off x="1144588" y="687388"/>
            <a:ext cx="4568825" cy="3425825"/>
          </a:xfrm>
          <a:ln w="12700" cap="flat"/>
        </p:spPr>
      </p:sp>
      <p:sp>
        <p:nvSpPr>
          <p:cNvPr id="5837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71B26F-EC41-402A-ABCB-4C311DD39695}" type="slidenum">
              <a:rPr lang="en-US"/>
              <a:pPr/>
              <a:t>7</a:t>
            </a:fld>
            <a:endParaRPr lang="en-US"/>
          </a:p>
        </p:txBody>
      </p:sp>
      <p:sp>
        <p:nvSpPr>
          <p:cNvPr id="60418" name="Rectangle 2"/>
          <p:cNvSpPr>
            <a:spLocks noGrp="1" noRot="1" noChangeAspect="1" noChangeArrowheads="1" noTextEdit="1"/>
          </p:cNvSpPr>
          <p:nvPr>
            <p:ph type="sldImg"/>
          </p:nvPr>
        </p:nvSpPr>
        <p:spPr>
          <a:xfrm>
            <a:off x="1144588" y="687388"/>
            <a:ext cx="4568825" cy="3425825"/>
          </a:xfrm>
          <a:ln w="12700" cap="flat"/>
        </p:spPr>
      </p:sp>
      <p:sp>
        <p:nvSpPr>
          <p:cNvPr id="60419"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E7579A-9EF3-4E72-99E1-43DDEAAB7B6C}" type="slidenum">
              <a:rPr lang="en-US"/>
              <a:pPr/>
              <a:t>16</a:t>
            </a:fld>
            <a:endParaRPr lang="en-US"/>
          </a:p>
        </p:txBody>
      </p:sp>
      <p:sp>
        <p:nvSpPr>
          <p:cNvPr id="62466" name="Rectangle 2"/>
          <p:cNvSpPr>
            <a:spLocks noGrp="1" noRot="1" noChangeAspect="1" noChangeArrowheads="1" noTextEdit="1"/>
          </p:cNvSpPr>
          <p:nvPr>
            <p:ph type="sldImg"/>
          </p:nvPr>
        </p:nvSpPr>
        <p:spPr>
          <a:xfrm>
            <a:off x="1144588" y="687388"/>
            <a:ext cx="4568825" cy="3425825"/>
          </a:xfrm>
          <a:ln w="12700" cap="flat"/>
        </p:spPr>
      </p:sp>
      <p:sp>
        <p:nvSpPr>
          <p:cNvPr id="62467"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FC7D77-9546-4C20-80D4-6F64D7D05C14}"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968AD-879A-41B6-9662-B4BBEF1363D5}"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C4B9D4-23E6-47EA-9244-767DA69A7333}"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3FB72B-52FC-49B9-8726-4F4DE472B330}"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B744E0-9429-4A85-91C9-89A54174FC9B}" type="datetime1">
              <a:rPr lang="en-US" smtClean="0"/>
              <a:pPr/>
              <a:t>10/13/2013</a:t>
            </a:fld>
            <a:endParaRPr lang="en-US"/>
          </a:p>
        </p:txBody>
      </p:sp>
      <p:sp>
        <p:nvSpPr>
          <p:cNvPr id="8" name="Footer Placeholder 7"/>
          <p:cNvSpPr>
            <a:spLocks noGrp="1"/>
          </p:cNvSpPr>
          <p:nvPr>
            <p:ph type="ftr" sz="quarter" idx="11"/>
          </p:nvPr>
        </p:nvSpPr>
        <p:spPr/>
        <p:txBody>
          <a:bodyPr/>
          <a:lstStyle/>
          <a:p>
            <a:r>
              <a:rPr lang="en-US" smtClean="0"/>
              <a:t>Copyright 2007 Prentice Hall</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357E74-269F-4EC6-89D0-E192A8AB5F27}" type="datetime1">
              <a:rPr lang="en-US" smtClean="0"/>
              <a:pPr/>
              <a:t>10/13/2013</a:t>
            </a:fld>
            <a:endParaRPr lang="en-US"/>
          </a:p>
        </p:txBody>
      </p:sp>
      <p:sp>
        <p:nvSpPr>
          <p:cNvPr id="4" name="Footer Placeholder 3"/>
          <p:cNvSpPr>
            <a:spLocks noGrp="1"/>
          </p:cNvSpPr>
          <p:nvPr>
            <p:ph type="ftr" sz="quarter" idx="11"/>
          </p:nvPr>
        </p:nvSpPr>
        <p:spPr/>
        <p:txBody>
          <a:bodyPr/>
          <a:lstStyle/>
          <a:p>
            <a:r>
              <a:rPr lang="en-US" smtClean="0"/>
              <a:t>Copyright 2007 Prentice Hall</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7C0ADF-44EA-4D1C-825D-827580FC1C31}" type="datetime1">
              <a:rPr lang="en-US" smtClean="0"/>
              <a:pPr/>
              <a:t>10/13/2013</a:t>
            </a:fld>
            <a:endParaRPr lang="en-US"/>
          </a:p>
        </p:txBody>
      </p:sp>
      <p:sp>
        <p:nvSpPr>
          <p:cNvPr id="3" name="Footer Placeholder 2"/>
          <p:cNvSpPr>
            <a:spLocks noGrp="1"/>
          </p:cNvSpPr>
          <p:nvPr>
            <p:ph type="ftr" sz="quarter" idx="11"/>
          </p:nvPr>
        </p:nvSpPr>
        <p:spPr/>
        <p:txBody>
          <a:bodyPr/>
          <a:lstStyle/>
          <a:p>
            <a:r>
              <a:rPr lang="en-US" smtClean="0"/>
              <a:t>Copyright 2007 Prentice Hall</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F56B1-84C2-45D7-9884-EFA53E89DE8A}"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443D58-422F-4E59-9794-46519CFB5E25}" type="datetime1">
              <a:rPr lang="en-US" smtClean="0"/>
              <a:pPr/>
              <a:t>10/13/2013</a:t>
            </a:fld>
            <a:endParaRPr lang="en-US"/>
          </a:p>
        </p:txBody>
      </p:sp>
      <p:sp>
        <p:nvSpPr>
          <p:cNvPr id="6" name="Footer Placeholder 5"/>
          <p:cNvSpPr>
            <a:spLocks noGrp="1"/>
          </p:cNvSpPr>
          <p:nvPr>
            <p:ph type="ftr" sz="quarter" idx="11"/>
          </p:nvPr>
        </p:nvSpPr>
        <p:spPr/>
        <p:txBody>
          <a:bodyPr/>
          <a:lstStyle/>
          <a:p>
            <a:r>
              <a:rPr lang="en-US" smtClean="0"/>
              <a:t>Copyright 2007 Prentice Hall</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E2E981-2024-4CA7-AFEB-9A4A2DD348EB}"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9E94C8-3A0B-4344-95EB-37002803A205}" type="datetime1">
              <a:rPr lang="en-US" smtClean="0"/>
              <a:pPr/>
              <a:t>10/13/2013</a:t>
            </a:fld>
            <a:endParaRPr lang="en-US"/>
          </a:p>
        </p:txBody>
      </p:sp>
      <p:sp>
        <p:nvSpPr>
          <p:cNvPr id="5" name="Footer Placeholder 4"/>
          <p:cNvSpPr>
            <a:spLocks noGrp="1"/>
          </p:cNvSpPr>
          <p:nvPr>
            <p:ph type="ftr" sz="quarter" idx="11"/>
          </p:nvPr>
        </p:nvSpPr>
        <p:spPr/>
        <p:txBody>
          <a:bodyPr/>
          <a:lstStyle/>
          <a:p>
            <a:r>
              <a:rPr lang="en-US" smtClean="0"/>
              <a:t>Copyright 2007 Prentice Hall</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F2683-4B0C-418D-B112-3D2DF5718935}" type="datetime1">
              <a:rPr lang="en-US" smtClean="0"/>
              <a:pPr/>
              <a:t>10/13/2013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2007 Prentice Hall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Business Policy and Strategy</a:t>
            </a:r>
            <a:endParaRPr lang="en-US" b="1" dirty="0"/>
          </a:p>
        </p:txBody>
      </p:sp>
      <p:sp>
        <p:nvSpPr>
          <p:cNvPr id="3" name="Subtitle 2"/>
          <p:cNvSpPr>
            <a:spLocks noGrp="1"/>
          </p:cNvSpPr>
          <p:nvPr>
            <p:ph type="subTitle" idx="1"/>
          </p:nvPr>
        </p:nvSpPr>
        <p:spPr/>
        <p:txBody>
          <a:bodyPr>
            <a:normAutofit/>
          </a:bodyPr>
          <a:lstStyle/>
          <a:p>
            <a:pPr algn="r">
              <a:spcBef>
                <a:spcPct val="0"/>
              </a:spcBef>
            </a:pPr>
            <a:r>
              <a:rPr lang="en-US" sz="4400" b="1" dirty="0" smtClean="0">
                <a:solidFill>
                  <a:schemeClr val="tx1"/>
                </a:solidFill>
                <a:latin typeface="+mj-lt"/>
                <a:ea typeface="+mj-ea"/>
                <a:cs typeface="+mj-cs"/>
              </a:rPr>
              <a:t>Lecture-17</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b="1" dirty="0" smtClean="0">
                <a:latin typeface="Arial" charset="0"/>
              </a:rPr>
              <a:t>The Internal Assessment</a:t>
            </a:r>
          </a:p>
          <a:p>
            <a:pPr lvl="1"/>
            <a:r>
              <a:rPr lang="en-US" b="1" dirty="0" smtClean="0"/>
              <a:t>Nature of an Internal Audit</a:t>
            </a:r>
          </a:p>
          <a:p>
            <a:pPr lvl="1"/>
            <a:r>
              <a:rPr lang="en-US" b="1" dirty="0" smtClean="0"/>
              <a:t>Resource Based View (RBV)</a:t>
            </a:r>
          </a:p>
          <a:p>
            <a:pPr lvl="1"/>
            <a:r>
              <a:rPr lang="en-US" b="1" dirty="0" smtClean="0"/>
              <a:t>Integrating Strategy &amp; Culture</a:t>
            </a:r>
          </a:p>
          <a:p>
            <a:pPr lvl="1"/>
            <a:r>
              <a:rPr lang="en-US" b="1" dirty="0" smtClean="0"/>
              <a:t>Functions of 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457200" y="411163"/>
            <a:ext cx="7924800" cy="579437"/>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Management</a:t>
            </a:r>
          </a:p>
        </p:txBody>
      </p:sp>
      <p:sp>
        <p:nvSpPr>
          <p:cNvPr id="55299" name="Rectangle 3"/>
          <p:cNvSpPr>
            <a:spLocks noChangeArrowheads="1"/>
          </p:cNvSpPr>
          <p:nvPr/>
        </p:nvSpPr>
        <p:spPr bwMode="auto">
          <a:xfrm>
            <a:off x="549275" y="21034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Planning</a:t>
            </a:r>
          </a:p>
        </p:txBody>
      </p:sp>
      <p:sp>
        <p:nvSpPr>
          <p:cNvPr id="55300" name="Line 4"/>
          <p:cNvSpPr>
            <a:spLocks noChangeShapeType="1"/>
          </p:cNvSpPr>
          <p:nvPr/>
        </p:nvSpPr>
        <p:spPr bwMode="auto">
          <a:xfrm>
            <a:off x="2592388" y="22860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01" name="Rectangle 5"/>
          <p:cNvSpPr>
            <a:spLocks noChangeArrowheads="1"/>
          </p:cNvSpPr>
          <p:nvPr/>
        </p:nvSpPr>
        <p:spPr bwMode="auto">
          <a:xfrm>
            <a:off x="5486400" y="1143000"/>
            <a:ext cx="3657600" cy="914400"/>
          </a:xfrm>
          <a:prstGeom prst="rect">
            <a:avLst/>
          </a:prstGeom>
          <a:noFill/>
          <a:ln w="9525">
            <a:noFill/>
            <a:miter lim="800000"/>
            <a:headEnd/>
            <a:tailEnd/>
          </a:ln>
          <a:effectLst/>
        </p:spPr>
        <p:txBody>
          <a:bodyPr lIns="92075" tIns="46038" rIns="92075" bIns="46038"/>
          <a:lstStyle/>
          <a:p>
            <a:pPr marL="342900" indent="-342900" algn="ctr"/>
            <a:r>
              <a:rPr lang="en-US" sz="2400" b="1"/>
              <a:t>Stage When Most Important</a:t>
            </a:r>
          </a:p>
        </p:txBody>
      </p:sp>
      <p:sp>
        <p:nvSpPr>
          <p:cNvPr id="55302" name="Rectangle 6"/>
          <p:cNvSpPr>
            <a:spLocks noChangeArrowheads="1"/>
          </p:cNvSpPr>
          <p:nvPr/>
        </p:nvSpPr>
        <p:spPr bwMode="auto">
          <a:xfrm>
            <a:off x="381000" y="1295400"/>
            <a:ext cx="2133600" cy="762000"/>
          </a:xfrm>
          <a:prstGeom prst="rect">
            <a:avLst/>
          </a:prstGeom>
          <a:noFill/>
          <a:ln w="9525">
            <a:noFill/>
            <a:miter lim="800000"/>
            <a:headEnd/>
            <a:tailEnd/>
          </a:ln>
          <a:effectLst/>
        </p:spPr>
        <p:txBody>
          <a:bodyPr lIns="92075" tIns="46038" rIns="92075" bIns="46038" anchor="ctr" anchorCtr="1"/>
          <a:lstStyle/>
          <a:p>
            <a:pPr marL="342900" indent="-342900" algn="ctr"/>
            <a:r>
              <a:rPr lang="en-US" sz="2400" b="1"/>
              <a:t>Function</a:t>
            </a:r>
          </a:p>
        </p:txBody>
      </p:sp>
      <p:sp>
        <p:nvSpPr>
          <p:cNvPr id="55303" name="Rectangle 7"/>
          <p:cNvSpPr>
            <a:spLocks noChangeArrowheads="1"/>
          </p:cNvSpPr>
          <p:nvPr/>
        </p:nvSpPr>
        <p:spPr bwMode="auto">
          <a:xfrm>
            <a:off x="5959475" y="21034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Formulation</a:t>
            </a:r>
          </a:p>
        </p:txBody>
      </p:sp>
      <p:sp>
        <p:nvSpPr>
          <p:cNvPr id="55304" name="Rectangle 8"/>
          <p:cNvSpPr>
            <a:spLocks noChangeArrowheads="1"/>
          </p:cNvSpPr>
          <p:nvPr/>
        </p:nvSpPr>
        <p:spPr bwMode="auto">
          <a:xfrm>
            <a:off x="549275" y="29416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Organizing</a:t>
            </a:r>
          </a:p>
        </p:txBody>
      </p:sp>
      <p:sp>
        <p:nvSpPr>
          <p:cNvPr id="55305" name="Rectangle 9"/>
          <p:cNvSpPr>
            <a:spLocks noChangeArrowheads="1"/>
          </p:cNvSpPr>
          <p:nvPr/>
        </p:nvSpPr>
        <p:spPr bwMode="auto">
          <a:xfrm>
            <a:off x="5959475" y="29416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06" name="Rectangle 10"/>
          <p:cNvSpPr>
            <a:spLocks noChangeArrowheads="1"/>
          </p:cNvSpPr>
          <p:nvPr/>
        </p:nvSpPr>
        <p:spPr bwMode="auto">
          <a:xfrm>
            <a:off x="549275" y="37798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Motivating</a:t>
            </a:r>
          </a:p>
        </p:txBody>
      </p:sp>
      <p:sp>
        <p:nvSpPr>
          <p:cNvPr id="55307" name="Rectangle 11"/>
          <p:cNvSpPr>
            <a:spLocks noChangeArrowheads="1"/>
          </p:cNvSpPr>
          <p:nvPr/>
        </p:nvSpPr>
        <p:spPr bwMode="auto">
          <a:xfrm>
            <a:off x="5959475" y="37798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08" name="Rectangle 12"/>
          <p:cNvSpPr>
            <a:spLocks noChangeArrowheads="1"/>
          </p:cNvSpPr>
          <p:nvPr/>
        </p:nvSpPr>
        <p:spPr bwMode="auto">
          <a:xfrm>
            <a:off x="549275" y="46180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Staffing</a:t>
            </a:r>
          </a:p>
        </p:txBody>
      </p:sp>
      <p:sp>
        <p:nvSpPr>
          <p:cNvPr id="55309" name="Rectangle 13"/>
          <p:cNvSpPr>
            <a:spLocks noChangeArrowheads="1"/>
          </p:cNvSpPr>
          <p:nvPr/>
        </p:nvSpPr>
        <p:spPr bwMode="auto">
          <a:xfrm>
            <a:off x="549275" y="5456238"/>
            <a:ext cx="1949450" cy="441325"/>
          </a:xfrm>
          <a:prstGeom prst="rect">
            <a:avLst/>
          </a:prstGeom>
          <a:solidFill>
            <a:srgbClr val="800000"/>
          </a:solidFill>
          <a:ln w="9525">
            <a:solidFill>
              <a:schemeClr val="tx1"/>
            </a:solidFill>
            <a:miter lim="800000"/>
            <a:headEnd/>
            <a:tailEnd/>
          </a:ln>
          <a:effectLst/>
        </p:spPr>
        <p:txBody>
          <a:bodyPr lIns="92075" tIns="46038" rIns="92075" bIns="46038" anchor="ctr" anchorCtr="1"/>
          <a:lstStyle/>
          <a:p>
            <a:pPr marL="342900" indent="-342900" algn="ctr"/>
            <a:r>
              <a:rPr lang="en-US" sz="2400" b="1">
                <a:solidFill>
                  <a:srgbClr val="E0D4B4"/>
                </a:solidFill>
              </a:rPr>
              <a:t>Controlling</a:t>
            </a:r>
          </a:p>
        </p:txBody>
      </p:sp>
      <p:sp>
        <p:nvSpPr>
          <p:cNvPr id="55310" name="Rectangle 14"/>
          <p:cNvSpPr>
            <a:spLocks noChangeArrowheads="1"/>
          </p:cNvSpPr>
          <p:nvPr/>
        </p:nvSpPr>
        <p:spPr bwMode="auto">
          <a:xfrm>
            <a:off x="5959475" y="4618038"/>
            <a:ext cx="2940050" cy="487362"/>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Implementation</a:t>
            </a:r>
          </a:p>
        </p:txBody>
      </p:sp>
      <p:sp>
        <p:nvSpPr>
          <p:cNvPr id="55311" name="Rectangle 15"/>
          <p:cNvSpPr>
            <a:spLocks noChangeArrowheads="1"/>
          </p:cNvSpPr>
          <p:nvPr/>
        </p:nvSpPr>
        <p:spPr bwMode="auto">
          <a:xfrm>
            <a:off x="5959475" y="5456238"/>
            <a:ext cx="2940050" cy="441325"/>
          </a:xfrm>
          <a:prstGeom prst="rect">
            <a:avLst/>
          </a:prstGeom>
          <a:solidFill>
            <a:srgbClr val="E3DDCB"/>
          </a:solidFill>
          <a:ln w="9525">
            <a:solidFill>
              <a:schemeClr val="tx1"/>
            </a:solidFill>
            <a:miter lim="800000"/>
            <a:headEnd/>
            <a:tailEnd/>
          </a:ln>
          <a:effectLst/>
        </p:spPr>
        <p:txBody>
          <a:bodyPr lIns="92075" tIns="46038" rIns="92075" bIns="46038" anchor="ctr" anchorCtr="1"/>
          <a:lstStyle/>
          <a:p>
            <a:pPr marL="342900" indent="-342900" algn="ctr"/>
            <a:r>
              <a:rPr lang="en-US">
                <a:solidFill>
                  <a:srgbClr val="800000"/>
                </a:solidFill>
              </a:rPr>
              <a:t>Strategy Evaluation</a:t>
            </a:r>
          </a:p>
        </p:txBody>
      </p:sp>
      <p:sp>
        <p:nvSpPr>
          <p:cNvPr id="55312" name="Line 16"/>
          <p:cNvSpPr>
            <a:spLocks noChangeShapeType="1"/>
          </p:cNvSpPr>
          <p:nvPr/>
        </p:nvSpPr>
        <p:spPr bwMode="auto">
          <a:xfrm>
            <a:off x="2592388" y="31242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3" name="Line 17"/>
          <p:cNvSpPr>
            <a:spLocks noChangeShapeType="1"/>
          </p:cNvSpPr>
          <p:nvPr/>
        </p:nvSpPr>
        <p:spPr bwMode="auto">
          <a:xfrm>
            <a:off x="2592388" y="40386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4" name="Line 18"/>
          <p:cNvSpPr>
            <a:spLocks noChangeShapeType="1"/>
          </p:cNvSpPr>
          <p:nvPr/>
        </p:nvSpPr>
        <p:spPr bwMode="auto">
          <a:xfrm>
            <a:off x="2592388" y="48768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55315" name="Line 19"/>
          <p:cNvSpPr>
            <a:spLocks noChangeShapeType="1"/>
          </p:cNvSpPr>
          <p:nvPr/>
        </p:nvSpPr>
        <p:spPr bwMode="auto">
          <a:xfrm>
            <a:off x="2592388" y="5715000"/>
            <a:ext cx="3198812" cy="0"/>
          </a:xfrm>
          <a:prstGeom prst="line">
            <a:avLst/>
          </a:prstGeom>
          <a:noFill/>
          <a:ln w="57150" cmpd="tri">
            <a:solidFill>
              <a:schemeClr val="tx1"/>
            </a:solidFill>
            <a:prstDash val="dash"/>
            <a:round/>
            <a:headEnd type="none" w="sm" len="sm"/>
            <a:tailEnd type="stealth" w="med" len="med"/>
          </a:ln>
          <a:effectLst/>
        </p:spPr>
        <p:txBody>
          <a:bodyPr/>
          <a:lstStyle/>
          <a:p>
            <a:endParaRPr lang="en-US"/>
          </a:p>
        </p:txBody>
      </p:sp>
      <p:sp>
        <p:nvSpPr>
          <p:cNvPr id="21" name="Slide Number Placeholder 20"/>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5302">
                                            <p:txEl>
                                              <p:pRg st="0" end="0"/>
                                            </p:txEl>
                                          </p:spTgt>
                                        </p:tgtEl>
                                        <p:attrNameLst>
                                          <p:attrName>style.visibility</p:attrName>
                                        </p:attrNameLst>
                                      </p:cBhvr>
                                      <p:to>
                                        <p:strVal val="visible"/>
                                      </p:to>
                                    </p:set>
                                    <p:anim calcmode="lin" valueType="num">
                                      <p:cBhvr additive="base">
                                        <p:cTn id="12" dur="500" fill="hold"/>
                                        <p:tgtEl>
                                          <p:spTgt spid="5530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5302">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5303">
                                            <p:txEl>
                                              <p:pRg st="0" end="0"/>
                                            </p:txEl>
                                          </p:spTgt>
                                        </p:tgtEl>
                                        <p:attrNameLst>
                                          <p:attrName>style.visibility</p:attrName>
                                        </p:attrNameLst>
                                      </p:cBhvr>
                                      <p:to>
                                        <p:strVal val="visible"/>
                                      </p:to>
                                    </p:set>
                                    <p:anim calcmode="lin" valueType="num">
                                      <p:cBhvr additive="base">
                                        <p:cTn id="17" dur="500" fill="hold"/>
                                        <p:tgtEl>
                                          <p:spTgt spid="5530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5303">
                                            <p:txEl>
                                              <p:pRg st="0" end="0"/>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5304">
                                            <p:txEl>
                                              <p:pRg st="0" end="0"/>
                                            </p:txEl>
                                          </p:spTgt>
                                        </p:tgtEl>
                                        <p:attrNameLst>
                                          <p:attrName>style.visibility</p:attrName>
                                        </p:attrNameLst>
                                      </p:cBhvr>
                                      <p:to>
                                        <p:strVal val="visible"/>
                                      </p:to>
                                    </p:set>
                                    <p:anim calcmode="lin" valueType="num">
                                      <p:cBhvr additive="base">
                                        <p:cTn id="22" dur="500" fill="hold"/>
                                        <p:tgtEl>
                                          <p:spTgt spid="55304">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5304">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5305">
                                            <p:txEl>
                                              <p:pRg st="0" end="0"/>
                                            </p:txEl>
                                          </p:spTgt>
                                        </p:tgtEl>
                                        <p:attrNameLst>
                                          <p:attrName>style.visibility</p:attrName>
                                        </p:attrNameLst>
                                      </p:cBhvr>
                                      <p:to>
                                        <p:strVal val="visible"/>
                                      </p:to>
                                    </p:set>
                                    <p:anim calcmode="lin" valueType="num">
                                      <p:cBhvr additive="base">
                                        <p:cTn id="27" dur="500" fill="hold"/>
                                        <p:tgtEl>
                                          <p:spTgt spid="55305">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5305">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55306">
                                            <p:txEl>
                                              <p:pRg st="0" end="0"/>
                                            </p:txEl>
                                          </p:spTgt>
                                        </p:tgtEl>
                                        <p:attrNameLst>
                                          <p:attrName>style.visibility</p:attrName>
                                        </p:attrNameLst>
                                      </p:cBhvr>
                                      <p:to>
                                        <p:strVal val="visible"/>
                                      </p:to>
                                    </p:set>
                                    <p:anim calcmode="lin" valueType="num">
                                      <p:cBhvr additive="base">
                                        <p:cTn id="32" dur="500" fill="hold"/>
                                        <p:tgtEl>
                                          <p:spTgt spid="55306">
                                            <p:txEl>
                                              <p:pRg st="0" end="0"/>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55306">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5307">
                                            <p:txEl>
                                              <p:pRg st="0" end="0"/>
                                            </p:txEl>
                                          </p:spTgt>
                                        </p:tgtEl>
                                        <p:attrNameLst>
                                          <p:attrName>style.visibility</p:attrName>
                                        </p:attrNameLst>
                                      </p:cBhvr>
                                      <p:to>
                                        <p:strVal val="visible"/>
                                      </p:to>
                                    </p:set>
                                    <p:anim calcmode="lin" valueType="num">
                                      <p:cBhvr additive="base">
                                        <p:cTn id="37" dur="500" fill="hold"/>
                                        <p:tgtEl>
                                          <p:spTgt spid="55307">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5307">
                                            <p:txEl>
                                              <p:pRg st="0" end="0"/>
                                            </p:txEl>
                                          </p:spTgt>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55308">
                                            <p:txEl>
                                              <p:pRg st="0" end="0"/>
                                            </p:txEl>
                                          </p:spTgt>
                                        </p:tgtEl>
                                        <p:attrNameLst>
                                          <p:attrName>style.visibility</p:attrName>
                                        </p:attrNameLst>
                                      </p:cBhvr>
                                      <p:to>
                                        <p:strVal val="visible"/>
                                      </p:to>
                                    </p:set>
                                    <p:anim calcmode="lin" valueType="num">
                                      <p:cBhvr additive="base">
                                        <p:cTn id="42" dur="500" fill="hold"/>
                                        <p:tgtEl>
                                          <p:spTgt spid="55308">
                                            <p:txEl>
                                              <p:pRg st="0" end="0"/>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55308">
                                            <p:txEl>
                                              <p:pRg st="0" end="0"/>
                                            </p:txEl>
                                          </p:spTgt>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55309">
                                            <p:txEl>
                                              <p:pRg st="0" end="0"/>
                                            </p:txEl>
                                          </p:spTgt>
                                        </p:tgtEl>
                                        <p:attrNameLst>
                                          <p:attrName>style.visibility</p:attrName>
                                        </p:attrNameLst>
                                      </p:cBhvr>
                                      <p:to>
                                        <p:strVal val="visible"/>
                                      </p:to>
                                    </p:set>
                                    <p:anim calcmode="lin" valueType="num">
                                      <p:cBhvr additive="base">
                                        <p:cTn id="47" dur="500" fill="hold"/>
                                        <p:tgtEl>
                                          <p:spTgt spid="55309">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55309">
                                            <p:txEl>
                                              <p:pRg st="0" end="0"/>
                                            </p:txEl>
                                          </p:spTgt>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55310">
                                            <p:txEl>
                                              <p:pRg st="0" end="0"/>
                                            </p:txEl>
                                          </p:spTgt>
                                        </p:tgtEl>
                                        <p:attrNameLst>
                                          <p:attrName>style.visibility</p:attrName>
                                        </p:attrNameLst>
                                      </p:cBhvr>
                                      <p:to>
                                        <p:strVal val="visible"/>
                                      </p:to>
                                    </p:set>
                                    <p:anim calcmode="lin" valueType="num">
                                      <p:cBhvr additive="base">
                                        <p:cTn id="52" dur="500" fill="hold"/>
                                        <p:tgtEl>
                                          <p:spTgt spid="55310">
                                            <p:txEl>
                                              <p:pRg st="0" end="0"/>
                                            </p:txEl>
                                          </p:spTgt>
                                        </p:tgtEl>
                                        <p:attrNameLst>
                                          <p:attrName>ppt_x</p:attrName>
                                        </p:attrNameLst>
                                      </p:cBhvr>
                                      <p:tavLst>
                                        <p:tav tm="0">
                                          <p:val>
                                            <p:strVal val="0-#ppt_w/2"/>
                                          </p:val>
                                        </p:tav>
                                        <p:tav tm="100000">
                                          <p:val>
                                            <p:strVal val="#ppt_x"/>
                                          </p:val>
                                        </p:tav>
                                      </p:tavLst>
                                    </p:anim>
                                    <p:anim calcmode="lin" valueType="num">
                                      <p:cBhvr additive="base">
                                        <p:cTn id="53" dur="500" fill="hold"/>
                                        <p:tgtEl>
                                          <p:spTgt spid="55310">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55311">
                                            <p:txEl>
                                              <p:pRg st="0" end="0"/>
                                            </p:txEl>
                                          </p:spTgt>
                                        </p:tgtEl>
                                        <p:attrNameLst>
                                          <p:attrName>style.visibility</p:attrName>
                                        </p:attrNameLst>
                                      </p:cBhvr>
                                      <p:to>
                                        <p:strVal val="visible"/>
                                      </p:to>
                                    </p:set>
                                    <p:anim calcmode="lin" valueType="num">
                                      <p:cBhvr additive="base">
                                        <p:cTn id="57" dur="500" fill="hold"/>
                                        <p:tgtEl>
                                          <p:spTgt spid="55311">
                                            <p:txEl>
                                              <p:pRg st="0" end="0"/>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55311">
                                            <p:txEl>
                                              <p:pRg st="0" end="0"/>
                                            </p:txEl>
                                          </p:spTgt>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55301"/>
                                        </p:tgtEl>
                                        <p:attrNameLst>
                                          <p:attrName>style.visibility</p:attrName>
                                        </p:attrNameLst>
                                      </p:cBhvr>
                                      <p:to>
                                        <p:strVal val="visible"/>
                                      </p:to>
                                    </p:set>
                                    <p:anim calcmode="lin" valueType="num">
                                      <p:cBhvr additive="base">
                                        <p:cTn id="62" dur="500" fill="hold"/>
                                        <p:tgtEl>
                                          <p:spTgt spid="55301"/>
                                        </p:tgtEl>
                                        <p:attrNameLst>
                                          <p:attrName>ppt_x</p:attrName>
                                        </p:attrNameLst>
                                      </p:cBhvr>
                                      <p:tavLst>
                                        <p:tav tm="0">
                                          <p:val>
                                            <p:strVal val="0-#ppt_w/2"/>
                                          </p:val>
                                        </p:tav>
                                        <p:tav tm="100000">
                                          <p:val>
                                            <p:strVal val="#ppt_x"/>
                                          </p:val>
                                        </p:tav>
                                      </p:tavLst>
                                    </p:anim>
                                    <p:anim calcmode="lin" valueType="num">
                                      <p:cBhvr additive="base">
                                        <p:cTn id="63" dur="500" fill="hold"/>
                                        <p:tgtEl>
                                          <p:spTgt spid="553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autoUpdateAnimBg="0" advAuto="0"/>
      <p:bldP spid="55301" grpId="0" autoUpdateAnimBg="0"/>
      <p:bldP spid="55302" grpId="0" build="p" autoUpdateAnimBg="0"/>
      <p:bldP spid="55303" grpId="0" build="p" autoUpdateAnimBg="0" advAuto="0"/>
      <p:bldP spid="55304" grpId="0" build="p" autoUpdateAnimBg="0" advAuto="0"/>
      <p:bldP spid="55305" grpId="0" build="p" autoUpdateAnimBg="0" advAuto="0"/>
      <p:bldP spid="55306" grpId="0" build="p" autoUpdateAnimBg="0" advAuto="0"/>
      <p:bldP spid="55307" grpId="0" build="p" autoUpdateAnimBg="0" advAuto="0"/>
      <p:bldP spid="55308" grpId="0" build="p" autoUpdateAnimBg="0" advAuto="0"/>
      <p:bldP spid="55309" grpId="0" build="p" autoUpdateAnimBg="0" advAuto="0"/>
      <p:bldP spid="55310" grpId="0" build="p" autoUpdateAnimBg="0" advAuto="0"/>
      <p:bldP spid="55311"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algn="just"/>
            <a:r>
              <a:rPr lang="en-US" sz="2400" b="1" dirty="0" smtClean="0">
                <a:latin typeface="Arial" charset="0"/>
              </a:rPr>
              <a:t>Management Audit Checklist of Questions</a:t>
            </a:r>
          </a:p>
          <a:p>
            <a:pPr algn="just"/>
            <a:r>
              <a:rPr lang="en-US" sz="2400" b="1" dirty="0" smtClean="0">
                <a:latin typeface="Arial" charset="0"/>
              </a:rPr>
              <a:t>Marketing</a:t>
            </a:r>
          </a:p>
          <a:p>
            <a:pPr lvl="1" algn="just"/>
            <a:r>
              <a:rPr lang="en-US" sz="2400" b="1" dirty="0" smtClean="0">
                <a:latin typeface="Arial" charset="0"/>
              </a:rPr>
              <a:t>Marketing Check List</a:t>
            </a:r>
          </a:p>
          <a:p>
            <a:pPr algn="just"/>
            <a:r>
              <a:rPr lang="en-US" sz="2400" b="1" dirty="0" smtClean="0">
                <a:latin typeface="Arial" charset="0"/>
              </a:rPr>
              <a:t>FINANCE/ACCOUNTING</a:t>
            </a:r>
          </a:p>
          <a:p>
            <a:pPr lvl="1" algn="just"/>
            <a:r>
              <a:rPr lang="en-US" sz="2400" b="1" dirty="0" smtClean="0">
                <a:latin typeface="Arial" charset="0"/>
              </a:rPr>
              <a:t>FINANCE/ACCOUNTING Check List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33400"/>
          </a:xfrm>
        </p:spPr>
        <p:txBody>
          <a:bodyPr>
            <a:normAutofit fontScale="90000"/>
          </a:bodyPr>
          <a:lstStyle/>
          <a:p>
            <a:pPr algn="r"/>
            <a:r>
              <a:rPr lang="en-US" sz="3100" b="1" dirty="0" smtClean="0">
                <a:latin typeface="Arial" charset="0"/>
              </a:rPr>
              <a:t>Management Audit Checklist of Questions</a:t>
            </a:r>
            <a:r>
              <a:rPr lang="en-US" b="1" dirty="0" smtClean="0">
                <a:latin typeface="Arial" charset="0"/>
              </a:rPr>
              <a:t/>
            </a:r>
            <a:br>
              <a:rPr lang="en-US" b="1" dirty="0" smtClean="0">
                <a:latin typeface="Arial" charset="0"/>
              </a:rPr>
            </a:b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marL="571500" indent="-571500" algn="just">
              <a:lnSpc>
                <a:spcPct val="90000"/>
              </a:lnSpc>
            </a:pPr>
            <a:r>
              <a:rPr lang="en-US" altLang="ko-KR" dirty="0" smtClean="0">
                <a:ea typeface="Gulim" pitchFamily="34" charset="-127"/>
              </a:rPr>
              <a:t>Does the firm use strategic-management concepts?</a:t>
            </a:r>
          </a:p>
          <a:p>
            <a:pPr marL="571500" indent="-571500" algn="just">
              <a:lnSpc>
                <a:spcPct val="90000"/>
              </a:lnSpc>
            </a:pPr>
            <a:r>
              <a:rPr lang="en-US" altLang="ko-KR" dirty="0" smtClean="0">
                <a:ea typeface="Gulim" pitchFamily="34" charset="-127"/>
              </a:rPr>
              <a:t>Are company objectives and goals measurable and well communicated?</a:t>
            </a:r>
          </a:p>
          <a:p>
            <a:pPr marL="571500" indent="-571500" algn="just">
              <a:lnSpc>
                <a:spcPct val="90000"/>
              </a:lnSpc>
            </a:pPr>
            <a:r>
              <a:rPr lang="en-US" altLang="ko-KR" dirty="0" smtClean="0">
                <a:ea typeface="Gulim" pitchFamily="34" charset="-127"/>
              </a:rPr>
              <a:t>Do managers at all hierarchical levels plan effectively?</a:t>
            </a:r>
          </a:p>
          <a:p>
            <a:pPr marL="571500" indent="-571500" algn="just">
              <a:lnSpc>
                <a:spcPct val="90000"/>
              </a:lnSpc>
            </a:pPr>
            <a:r>
              <a:rPr lang="en-US" altLang="ko-KR" dirty="0" smtClean="0">
                <a:ea typeface="Gulim" pitchFamily="34" charset="-127"/>
              </a:rPr>
              <a:t>Do managers delegate authority well?</a:t>
            </a:r>
          </a:p>
          <a:p>
            <a:pPr marL="571500" indent="-571500" algn="just">
              <a:lnSpc>
                <a:spcPct val="90000"/>
              </a:lnSpc>
            </a:pPr>
            <a:r>
              <a:rPr lang="en-US" altLang="ko-KR" dirty="0" smtClean="0">
                <a:ea typeface="Gulim" pitchFamily="34" charset="-127"/>
              </a:rPr>
              <a:t>Is the organization’s structure appropriate?</a:t>
            </a:r>
          </a:p>
          <a:p>
            <a:pPr marL="571500" indent="-571500" algn="just">
              <a:lnSpc>
                <a:spcPct val="90000"/>
              </a:lnSpc>
            </a:pPr>
            <a:r>
              <a:rPr lang="en-US" altLang="ko-KR" dirty="0" smtClean="0">
                <a:ea typeface="Gulim" pitchFamily="34" charset="-127"/>
              </a:rPr>
              <a:t>Are job descriptions and specifications clear?</a:t>
            </a:r>
          </a:p>
          <a:p>
            <a:pPr marL="571500" indent="-571500" algn="just">
              <a:lnSpc>
                <a:spcPct val="90000"/>
              </a:lnSpc>
            </a:pPr>
            <a:r>
              <a:rPr lang="en-US" altLang="ko-KR" dirty="0" smtClean="0">
                <a:ea typeface="Gulim" pitchFamily="34" charset="-127"/>
              </a:rPr>
              <a:t>Is employee morale high?</a:t>
            </a:r>
          </a:p>
          <a:p>
            <a:pPr marL="571500" indent="-571500" algn="just">
              <a:lnSpc>
                <a:spcPct val="90000"/>
              </a:lnSpc>
            </a:pPr>
            <a:r>
              <a:rPr lang="en-US" altLang="ko-KR" dirty="0" smtClean="0">
                <a:ea typeface="Gulim" pitchFamily="34" charset="-127"/>
              </a:rPr>
              <a:t>Are employee turnover and absenteeism low?</a:t>
            </a:r>
          </a:p>
          <a:p>
            <a:pPr marL="571500" indent="-571500" algn="just">
              <a:lnSpc>
                <a:spcPct val="90000"/>
              </a:lnSpc>
            </a:pPr>
            <a:r>
              <a:rPr lang="en-US" altLang="ko-KR" dirty="0" smtClean="0">
                <a:ea typeface="Gulim" pitchFamily="34" charset="-127"/>
              </a:rPr>
              <a:t>Are organizational reward and control mechanisms effective?</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533400" y="457200"/>
            <a:ext cx="77724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Marketing</a:t>
            </a:r>
          </a:p>
        </p:txBody>
      </p:sp>
      <p:sp>
        <p:nvSpPr>
          <p:cNvPr id="57347" name="Text Box 3"/>
          <p:cNvSpPr txBox="1">
            <a:spLocks noChangeArrowheads="1"/>
          </p:cNvSpPr>
          <p:nvPr/>
        </p:nvSpPr>
        <p:spPr bwMode="auto">
          <a:xfrm>
            <a:off x="609600" y="1524000"/>
            <a:ext cx="7543800" cy="519113"/>
          </a:xfrm>
          <a:prstGeom prst="rect">
            <a:avLst/>
          </a:prstGeom>
          <a:noFill/>
          <a:ln w="9525">
            <a:noFill/>
            <a:miter lim="800000"/>
            <a:headEnd/>
            <a:tailEnd/>
          </a:ln>
          <a:effectLst/>
        </p:spPr>
        <p:txBody>
          <a:bodyPr>
            <a:spAutoFit/>
          </a:bodyPr>
          <a:lstStyle/>
          <a:p>
            <a:pPr>
              <a:spcBef>
                <a:spcPct val="50000"/>
              </a:spcBef>
            </a:pPr>
            <a:r>
              <a:rPr lang="en-US" sz="2800" dirty="0"/>
              <a:t>Customer Needs/Wants for Products/Services</a:t>
            </a:r>
          </a:p>
        </p:txBody>
      </p:sp>
      <p:sp>
        <p:nvSpPr>
          <p:cNvPr id="57348" name="Text Box 4"/>
          <p:cNvSpPr txBox="1">
            <a:spLocks noChangeArrowheads="1"/>
          </p:cNvSpPr>
          <p:nvPr/>
        </p:nvSpPr>
        <p:spPr bwMode="auto">
          <a:xfrm>
            <a:off x="762000" y="2362200"/>
            <a:ext cx="6781800" cy="2443163"/>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AutoNum type="arabicPeriod"/>
            </a:pPr>
            <a:r>
              <a:rPr lang="en-US" sz="2800" dirty="0">
                <a:solidFill>
                  <a:srgbClr val="800000"/>
                </a:solidFill>
              </a:rPr>
              <a:t>Defining</a:t>
            </a:r>
          </a:p>
          <a:p>
            <a:pPr marL="457200" indent="-457200">
              <a:spcBef>
                <a:spcPct val="50000"/>
              </a:spcBef>
              <a:buClr>
                <a:schemeClr val="tx1"/>
              </a:buClr>
              <a:buSzPct val="105000"/>
              <a:buFont typeface="Wingdings" pitchFamily="2" charset="2"/>
              <a:buAutoNum type="arabicPeriod"/>
            </a:pPr>
            <a:r>
              <a:rPr lang="en-US" sz="2800" dirty="0">
                <a:solidFill>
                  <a:srgbClr val="800000"/>
                </a:solidFill>
              </a:rPr>
              <a:t>Anticipating</a:t>
            </a:r>
          </a:p>
          <a:p>
            <a:pPr marL="457200" indent="-457200">
              <a:spcBef>
                <a:spcPct val="50000"/>
              </a:spcBef>
              <a:buClr>
                <a:schemeClr val="tx1"/>
              </a:buClr>
              <a:buSzPct val="105000"/>
              <a:buFont typeface="Wingdings" pitchFamily="2" charset="2"/>
              <a:buAutoNum type="arabicPeriod"/>
            </a:pPr>
            <a:r>
              <a:rPr lang="en-US" sz="2800" dirty="0">
                <a:solidFill>
                  <a:srgbClr val="800000"/>
                </a:solidFill>
              </a:rPr>
              <a:t>Creating</a:t>
            </a:r>
          </a:p>
          <a:p>
            <a:pPr marL="457200" indent="-457200">
              <a:spcBef>
                <a:spcPct val="50000"/>
              </a:spcBef>
              <a:buClr>
                <a:schemeClr val="tx1"/>
              </a:buClr>
              <a:buSzPct val="105000"/>
              <a:buFont typeface="Wingdings" pitchFamily="2" charset="2"/>
              <a:buAutoNum type="arabicPeriod"/>
            </a:pPr>
            <a:r>
              <a:rPr lang="en-US" sz="2800" dirty="0">
                <a:solidFill>
                  <a:srgbClr val="800000"/>
                </a:solidFill>
              </a:rPr>
              <a:t>Fulfilling</a:t>
            </a:r>
          </a:p>
        </p:txBody>
      </p:sp>
      <p:pic>
        <p:nvPicPr>
          <p:cNvPr id="57349" name="Picture 5" descr="31oam1bg[1]"/>
          <p:cNvPicPr>
            <a:picLocks noChangeAspect="1" noChangeArrowheads="1"/>
          </p:cNvPicPr>
          <p:nvPr/>
        </p:nvPicPr>
        <p:blipFill>
          <a:blip r:embed="rId3" cstate="print"/>
          <a:srcRect/>
          <a:stretch>
            <a:fillRect/>
          </a:stretch>
        </p:blipFill>
        <p:spPr bwMode="auto">
          <a:xfrm>
            <a:off x="5799138" y="3943350"/>
            <a:ext cx="1789112" cy="1338263"/>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7348">
                                            <p:txEl>
                                              <p:pRg st="0" end="0"/>
                                            </p:txEl>
                                          </p:spTgt>
                                        </p:tgtEl>
                                        <p:attrNameLst>
                                          <p:attrName>style.visibility</p:attrName>
                                        </p:attrNameLst>
                                      </p:cBhvr>
                                      <p:to>
                                        <p:strVal val="visible"/>
                                      </p:to>
                                    </p:set>
                                    <p:anim calcmode="lin" valueType="num">
                                      <p:cBhvr additive="base">
                                        <p:cTn id="7" dur="500" fill="hold"/>
                                        <p:tgtEl>
                                          <p:spTgt spid="5734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348">
                                            <p:txEl>
                                              <p:pRg st="1" end="1"/>
                                            </p:txEl>
                                          </p:spTgt>
                                        </p:tgtEl>
                                        <p:attrNameLst>
                                          <p:attrName>style.visibility</p:attrName>
                                        </p:attrNameLst>
                                      </p:cBhvr>
                                      <p:to>
                                        <p:strVal val="visible"/>
                                      </p:to>
                                    </p:set>
                                    <p:anim calcmode="lin" valueType="num">
                                      <p:cBhvr additive="base">
                                        <p:cTn id="12" dur="500" fill="hold"/>
                                        <p:tgtEl>
                                          <p:spTgt spid="57348">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7348">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348">
                                            <p:txEl>
                                              <p:pRg st="2" end="2"/>
                                            </p:txEl>
                                          </p:spTgt>
                                        </p:tgtEl>
                                        <p:attrNameLst>
                                          <p:attrName>style.visibility</p:attrName>
                                        </p:attrNameLst>
                                      </p:cBhvr>
                                      <p:to>
                                        <p:strVal val="visible"/>
                                      </p:to>
                                    </p:set>
                                    <p:anim calcmode="lin" valueType="num">
                                      <p:cBhvr additive="base">
                                        <p:cTn id="17" dur="500" fill="hold"/>
                                        <p:tgtEl>
                                          <p:spTgt spid="5734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7348">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7348">
                                            <p:txEl>
                                              <p:pRg st="3" end="3"/>
                                            </p:txEl>
                                          </p:spTgt>
                                        </p:tgtEl>
                                        <p:attrNameLst>
                                          <p:attrName>style.visibility</p:attrName>
                                        </p:attrNameLst>
                                      </p:cBhvr>
                                      <p:to>
                                        <p:strVal val="visible"/>
                                      </p:to>
                                    </p:set>
                                    <p:anim calcmode="lin" valueType="num">
                                      <p:cBhvr additive="base">
                                        <p:cTn id="22" dur="500" fill="hold"/>
                                        <p:tgtEl>
                                          <p:spTgt spid="57348">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734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33400" y="457200"/>
            <a:ext cx="74676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Marketing</a:t>
            </a:r>
          </a:p>
        </p:txBody>
      </p:sp>
      <p:sp>
        <p:nvSpPr>
          <p:cNvPr id="59395" name="Text Box 3"/>
          <p:cNvSpPr txBox="1">
            <a:spLocks noChangeArrowheads="1"/>
          </p:cNvSpPr>
          <p:nvPr/>
        </p:nvSpPr>
        <p:spPr bwMode="auto">
          <a:xfrm>
            <a:off x="609600" y="1219200"/>
            <a:ext cx="6172200" cy="519113"/>
          </a:xfrm>
          <a:prstGeom prst="rect">
            <a:avLst/>
          </a:prstGeom>
          <a:noFill/>
          <a:ln w="9525">
            <a:noFill/>
            <a:miter lim="800000"/>
            <a:headEnd/>
            <a:tailEnd/>
          </a:ln>
          <a:effectLst/>
        </p:spPr>
        <p:txBody>
          <a:bodyPr>
            <a:spAutoFit/>
          </a:bodyPr>
          <a:lstStyle/>
          <a:p>
            <a:pPr>
              <a:spcBef>
                <a:spcPct val="50000"/>
              </a:spcBef>
            </a:pPr>
            <a:r>
              <a:rPr lang="en-US" sz="2800"/>
              <a:t>Marketing Functions</a:t>
            </a:r>
          </a:p>
        </p:txBody>
      </p:sp>
      <p:sp>
        <p:nvSpPr>
          <p:cNvPr id="59396" name="Text Box 4"/>
          <p:cNvSpPr txBox="1">
            <a:spLocks noChangeArrowheads="1"/>
          </p:cNvSpPr>
          <p:nvPr/>
        </p:nvSpPr>
        <p:spPr bwMode="auto">
          <a:xfrm>
            <a:off x="685800" y="1981200"/>
            <a:ext cx="6781800" cy="3743325"/>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Customer analysis</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Selling products/services</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Product &amp; service planning</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Pricing</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Distribution</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Marketing research</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Opportunity analysis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 calcmode="lin" valueType="num">
                                      <p:cBhvr additive="base">
                                        <p:cTn id="7" dur="500" fill="hold"/>
                                        <p:tgtEl>
                                          <p:spTgt spid="593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9396">
                                            <p:txEl>
                                              <p:pRg st="1" end="1"/>
                                            </p:txEl>
                                          </p:spTgt>
                                        </p:tgtEl>
                                        <p:attrNameLst>
                                          <p:attrName>style.visibility</p:attrName>
                                        </p:attrNameLst>
                                      </p:cBhvr>
                                      <p:to>
                                        <p:strVal val="visible"/>
                                      </p:to>
                                    </p:set>
                                    <p:anim calcmode="lin" valueType="num">
                                      <p:cBhvr additive="base">
                                        <p:cTn id="12" dur="500" fill="hold"/>
                                        <p:tgtEl>
                                          <p:spTgt spid="59396">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9396">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9396">
                                            <p:txEl>
                                              <p:pRg st="2" end="2"/>
                                            </p:txEl>
                                          </p:spTgt>
                                        </p:tgtEl>
                                        <p:attrNameLst>
                                          <p:attrName>style.visibility</p:attrName>
                                        </p:attrNameLst>
                                      </p:cBhvr>
                                      <p:to>
                                        <p:strVal val="visible"/>
                                      </p:to>
                                    </p:set>
                                    <p:anim calcmode="lin" valueType="num">
                                      <p:cBhvr additive="base">
                                        <p:cTn id="17" dur="500" fill="hold"/>
                                        <p:tgtEl>
                                          <p:spTgt spid="5939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9396">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9396">
                                            <p:txEl>
                                              <p:pRg st="3" end="3"/>
                                            </p:txEl>
                                          </p:spTgt>
                                        </p:tgtEl>
                                        <p:attrNameLst>
                                          <p:attrName>style.visibility</p:attrName>
                                        </p:attrNameLst>
                                      </p:cBhvr>
                                      <p:to>
                                        <p:strVal val="visible"/>
                                      </p:to>
                                    </p:set>
                                    <p:anim calcmode="lin" valueType="num">
                                      <p:cBhvr additive="base">
                                        <p:cTn id="22" dur="500" fill="hold"/>
                                        <p:tgtEl>
                                          <p:spTgt spid="59396">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9396">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9396">
                                            <p:txEl>
                                              <p:pRg st="4" end="4"/>
                                            </p:txEl>
                                          </p:spTgt>
                                        </p:tgtEl>
                                        <p:attrNameLst>
                                          <p:attrName>style.visibility</p:attrName>
                                        </p:attrNameLst>
                                      </p:cBhvr>
                                      <p:to>
                                        <p:strVal val="visible"/>
                                      </p:to>
                                    </p:set>
                                    <p:anim calcmode="lin" valueType="num">
                                      <p:cBhvr additive="base">
                                        <p:cTn id="27" dur="500" fill="hold"/>
                                        <p:tgtEl>
                                          <p:spTgt spid="5939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9396">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9396">
                                            <p:txEl>
                                              <p:pRg st="5" end="5"/>
                                            </p:txEl>
                                          </p:spTgt>
                                        </p:tgtEl>
                                        <p:attrNameLst>
                                          <p:attrName>style.visibility</p:attrName>
                                        </p:attrNameLst>
                                      </p:cBhvr>
                                      <p:to>
                                        <p:strVal val="visible"/>
                                      </p:to>
                                    </p:set>
                                    <p:anim calcmode="lin" valueType="num">
                                      <p:cBhvr additive="base">
                                        <p:cTn id="32" dur="500" fill="hold"/>
                                        <p:tgtEl>
                                          <p:spTgt spid="59396">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9396">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9396">
                                            <p:txEl>
                                              <p:pRg st="6" end="6"/>
                                            </p:txEl>
                                          </p:spTgt>
                                        </p:tgtEl>
                                        <p:attrNameLst>
                                          <p:attrName>style.visibility</p:attrName>
                                        </p:attrNameLst>
                                      </p:cBhvr>
                                      <p:to>
                                        <p:strVal val="visible"/>
                                      </p:to>
                                    </p:set>
                                    <p:anim calcmode="lin" valueType="num">
                                      <p:cBhvr additive="base">
                                        <p:cTn id="37" dur="500" fill="hold"/>
                                        <p:tgtEl>
                                          <p:spTgt spid="5939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39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381000"/>
          </a:xfrm>
        </p:spPr>
        <p:txBody>
          <a:bodyPr>
            <a:normAutofit fontScale="90000"/>
          </a:bodyPr>
          <a:lstStyle/>
          <a:p>
            <a:pPr algn="r"/>
            <a:r>
              <a:rPr lang="en-US" b="1" dirty="0" smtClean="0"/>
              <a:t>Customer Analysis</a:t>
            </a:r>
            <a:endParaRPr lang="en-US" b="1"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sz="2600" dirty="0" smtClean="0"/>
              <a:t>The examination and evaluation of consumer needs, desires, and wants involve administering customer surveys,analyzing consumer information, evaluating   market positioning strategies, developing customer profiles, and determining optimal market segmentation  determining strategies.</a:t>
            </a:r>
          </a:p>
          <a:p>
            <a:pPr algn="just"/>
            <a:endParaRPr lang="en-US" sz="2600" dirty="0" smtClean="0"/>
          </a:p>
          <a:p>
            <a:pPr>
              <a:buNone/>
            </a:pPr>
            <a:r>
              <a:rPr lang="en-US" sz="2600" dirty="0" err="1" smtClean="0"/>
              <a:t>a.The</a:t>
            </a:r>
            <a:r>
              <a:rPr lang="en-US" sz="2600" dirty="0" smtClean="0"/>
              <a:t> information generated by customer analysis can be essential in developing an effective mission statement.</a:t>
            </a:r>
          </a:p>
          <a:p>
            <a:pPr>
              <a:buNone/>
            </a:pPr>
            <a:endParaRPr lang="en-US" sz="2600" dirty="0" smtClean="0"/>
          </a:p>
          <a:p>
            <a:pPr>
              <a:buNone/>
            </a:pPr>
            <a:r>
              <a:rPr lang="en-US" sz="2600" dirty="0" smtClean="0"/>
              <a:t>b.  Successful organizations continually monitor present and potential customers buying patterns.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Selling Products/Services</a:t>
            </a:r>
            <a:endParaRPr lang="en-US" b="1" dirty="0"/>
          </a:p>
        </p:txBody>
      </p:sp>
      <p:sp>
        <p:nvSpPr>
          <p:cNvPr id="3" name="Content Placeholder 2"/>
          <p:cNvSpPr>
            <a:spLocks noGrp="1"/>
          </p:cNvSpPr>
          <p:nvPr>
            <p:ph idx="1"/>
          </p:nvPr>
        </p:nvSpPr>
        <p:spPr/>
        <p:txBody>
          <a:bodyPr>
            <a:normAutofit/>
          </a:bodyPr>
          <a:lstStyle/>
          <a:p>
            <a:pPr algn="just"/>
            <a:r>
              <a:rPr lang="en-US" sz="2400" dirty="0" smtClean="0"/>
              <a:t>Successful strategy implementation generally rests on the ability of an organization to sell come product or services. Selling includes many marketing activities such as advertising, sales promotion, publicity, and so on. </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Product and Service Planning</a:t>
            </a:r>
            <a:endParaRPr lang="en-US" b="1"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	Product and service planning include activities such as test marketing; product and brand positioning; devising warranties; packaging; determining product options, product features, product style, and  product quality; deleting old products; and providing for customer services.</a:t>
            </a:r>
          </a:p>
          <a:p>
            <a:pPr>
              <a:buNone/>
            </a:pPr>
            <a:r>
              <a:rPr lang="en-US" dirty="0" smtClean="0"/>
              <a:t> </a:t>
            </a:r>
          </a:p>
          <a:p>
            <a:pPr algn="just">
              <a:buNone/>
            </a:pPr>
            <a:r>
              <a:rPr lang="en-US" dirty="0" smtClean="0"/>
              <a:t>-   One of the most effective product and service planning techniques is test marketing.</a:t>
            </a:r>
          </a:p>
          <a:p>
            <a:pPr>
              <a:buNone/>
            </a:pPr>
            <a:r>
              <a:rPr lang="en-US" dirty="0" smtClean="0"/>
              <a:t> </a:t>
            </a:r>
          </a:p>
          <a:p>
            <a:pPr algn="just">
              <a:buNone/>
            </a:pPr>
            <a:r>
              <a:rPr lang="en-US" dirty="0" smtClean="0"/>
              <a:t>-  Consumer goods companies use test marketing more frequently than industrial goods companies. It can allow companies to avoid substantial losses by revealing weak products and ineffective marketing approaches before large-scale production begins.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Pricing</a:t>
            </a:r>
            <a:endParaRPr lang="en-US" b="1" dirty="0"/>
          </a:p>
        </p:txBody>
      </p:sp>
      <p:sp>
        <p:nvSpPr>
          <p:cNvPr id="3" name="Content Placeholder 2"/>
          <p:cNvSpPr>
            <a:spLocks noGrp="1"/>
          </p:cNvSpPr>
          <p:nvPr>
            <p:ph idx="1"/>
          </p:nvPr>
        </p:nvSpPr>
        <p:spPr/>
        <p:txBody>
          <a:bodyPr>
            <a:normAutofit/>
          </a:bodyPr>
          <a:lstStyle/>
          <a:p>
            <a:pPr>
              <a:buNone/>
            </a:pPr>
            <a:r>
              <a:rPr lang="en-US" dirty="0" smtClean="0"/>
              <a:t>	</a:t>
            </a:r>
            <a:r>
              <a:rPr lang="en-US" sz="2400" dirty="0" smtClean="0"/>
              <a:t>Five major stakeholders affect pricing decisions: consumers, governments, suppliers, distributors, and competitors.</a:t>
            </a:r>
          </a:p>
          <a:p>
            <a:pPr>
              <a:buNone/>
            </a:pPr>
            <a:endParaRPr lang="en-US" sz="2400" dirty="0" smtClean="0"/>
          </a:p>
          <a:p>
            <a:pPr>
              <a:buNone/>
            </a:pPr>
            <a:r>
              <a:rPr lang="en-US" sz="2400" dirty="0" smtClean="0"/>
              <a:t>	Sometimes an organization will pursue a forward integration strategy primarily to gain better control over process charged to consumers.</a:t>
            </a:r>
          </a:p>
          <a:p>
            <a:pPr>
              <a:buNone/>
            </a:pPr>
            <a:r>
              <a:rPr lang="en-US" sz="2400" dirty="0" smtClean="0"/>
              <a:t> </a:t>
            </a:r>
          </a:p>
          <a:p>
            <a:pPr algn="just">
              <a:buNone/>
            </a:pPr>
            <a:r>
              <a:rPr lang="en-US" sz="2400" dirty="0" smtClean="0"/>
              <a:t>	Governments can impose constraints on price fixing, price discrimination, minimum prices, unit pricing, price advertising, and price controls.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Distribution</a:t>
            </a:r>
            <a:endParaRPr lang="en-US" b="1" dirty="0"/>
          </a:p>
        </p:txBody>
      </p:sp>
      <p:sp>
        <p:nvSpPr>
          <p:cNvPr id="3" name="Content Placeholder 2"/>
          <p:cNvSpPr>
            <a:spLocks noGrp="1"/>
          </p:cNvSpPr>
          <p:nvPr>
            <p:ph idx="1"/>
          </p:nvPr>
        </p:nvSpPr>
        <p:spPr>
          <a:xfrm>
            <a:off x="457200" y="1371600"/>
            <a:ext cx="8382000" cy="4754563"/>
          </a:xfrm>
        </p:spPr>
        <p:txBody>
          <a:bodyPr>
            <a:normAutofit fontScale="92500" lnSpcReduction="20000"/>
          </a:bodyPr>
          <a:lstStyle/>
          <a:p>
            <a:pPr algn="just">
              <a:buNone/>
            </a:pPr>
            <a:r>
              <a:rPr lang="en-US" dirty="0" smtClean="0"/>
              <a:t>	</a:t>
            </a:r>
            <a:r>
              <a:rPr lang="en-US" sz="2800" dirty="0" smtClean="0"/>
              <a:t>Distribution includes warehousing, distribution channels and coverage, retail site locations, sales territories, inventory level and location, transportation carriers, wholesale, and retailing. </a:t>
            </a:r>
          </a:p>
          <a:p>
            <a:pPr>
              <a:buNone/>
            </a:pPr>
            <a:r>
              <a:rPr lang="en-US" sz="2800" dirty="0" smtClean="0"/>
              <a:t>	</a:t>
            </a:r>
          </a:p>
          <a:p>
            <a:pPr algn="just">
              <a:buFontTx/>
              <a:buChar char="-"/>
            </a:pPr>
            <a:r>
              <a:rPr lang="en-US" sz="2800" dirty="0" smtClean="0"/>
              <a:t>Distribution becomes especially important when a firm is striving to implement a market development or forward integration strategy.</a:t>
            </a:r>
          </a:p>
          <a:p>
            <a:pPr algn="just">
              <a:buFontTx/>
              <a:buChar char="-"/>
            </a:pPr>
            <a:endParaRPr lang="en-US" sz="2800" dirty="0" smtClean="0"/>
          </a:p>
          <a:p>
            <a:pPr algn="just">
              <a:buFontTx/>
              <a:buChar char="-"/>
            </a:pPr>
            <a:r>
              <a:rPr lang="en-US" sz="2800" dirty="0" smtClean="0"/>
              <a:t>Successful organizations identify and evaluate alternative ways to reach their ultimate market.</a:t>
            </a:r>
          </a:p>
          <a:p>
            <a:pPr>
              <a:buNone/>
            </a:pPr>
            <a:r>
              <a:rPr lang="en-US" dirty="0" smtClean="0"/>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Marketing Research</a:t>
            </a:r>
            <a:endParaRPr lang="en-US" b="1" dirty="0"/>
          </a:p>
        </p:txBody>
      </p:sp>
      <p:sp>
        <p:nvSpPr>
          <p:cNvPr id="3" name="Content Placeholder 2"/>
          <p:cNvSpPr>
            <a:spLocks noGrp="1"/>
          </p:cNvSpPr>
          <p:nvPr>
            <p:ph idx="1"/>
          </p:nvPr>
        </p:nvSpPr>
        <p:spPr/>
        <p:txBody>
          <a:bodyPr>
            <a:normAutofit fontScale="85000" lnSpcReduction="10000"/>
          </a:bodyPr>
          <a:lstStyle/>
          <a:p>
            <a:pPr algn="just">
              <a:buNone/>
            </a:pPr>
            <a:r>
              <a:rPr lang="en-US" dirty="0" smtClean="0"/>
              <a:t>	Marketing research is the systematic gathering, recording, and analyzing of data about problems relating to the marketing of goods and services.</a:t>
            </a:r>
          </a:p>
          <a:p>
            <a:pPr>
              <a:buNone/>
            </a:pPr>
            <a:r>
              <a:rPr lang="en-US" dirty="0" smtClean="0"/>
              <a:t> </a:t>
            </a:r>
          </a:p>
          <a:p>
            <a:pPr algn="just">
              <a:buNone/>
            </a:pPr>
            <a:r>
              <a:rPr lang="en-US" dirty="0" smtClean="0"/>
              <a:t>	Marketing research can uncover critical strengths and weaknesses, and marketing researchers can employ numerous scales, instruments, procedures, concepts, and techniques to gather information.</a:t>
            </a:r>
          </a:p>
          <a:p>
            <a:pPr>
              <a:buNone/>
            </a:pPr>
            <a:r>
              <a:rPr lang="en-US" dirty="0" smtClean="0"/>
              <a:t>    </a:t>
            </a:r>
          </a:p>
          <a:p>
            <a:pPr algn="just">
              <a:buNone/>
            </a:pPr>
            <a:r>
              <a:rPr lang="en-US" dirty="0" smtClean="0"/>
              <a:t>	Marketing research activities support all major business functions.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Opportunity Analysis</a:t>
            </a:r>
            <a:endParaRPr lang="en-US" b="1"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The next function of marketing is opportunity analysis, which involves assessing the costs, benefits, and risks associated with marketing decisions.</a:t>
            </a:r>
          </a:p>
          <a:p>
            <a:pPr>
              <a:buNone/>
            </a:pPr>
            <a:r>
              <a:rPr lang="en-US" dirty="0" smtClean="0"/>
              <a:t>    </a:t>
            </a:r>
          </a:p>
          <a:p>
            <a:pPr algn="just">
              <a:buNone/>
            </a:pPr>
            <a:r>
              <a:rPr lang="en-US" dirty="0" smtClean="0"/>
              <a:t>  Three steps are required to perform a cost/benefit analysis:</a:t>
            </a:r>
          </a:p>
          <a:p>
            <a:pPr algn="just">
              <a:buNone/>
            </a:pPr>
            <a:r>
              <a:rPr lang="en-US" dirty="0" smtClean="0"/>
              <a:t>      (1) compute the total costs associated with a decision</a:t>
            </a:r>
          </a:p>
          <a:p>
            <a:pPr algn="just">
              <a:buNone/>
            </a:pPr>
            <a:r>
              <a:rPr lang="en-US" dirty="0" smtClean="0"/>
              <a:t>      (2) estimate the total benefits from the decision, and </a:t>
            </a:r>
          </a:p>
          <a:p>
            <a:pPr algn="just">
              <a:buNone/>
            </a:pPr>
            <a:r>
              <a:rPr lang="en-US" dirty="0" smtClean="0"/>
              <a:t>      (3) compare the total cost with the </a:t>
            </a:r>
            <a:r>
              <a:rPr lang="en-US" dirty="0" err="1" smtClean="0"/>
              <a:t>the</a:t>
            </a:r>
            <a:r>
              <a:rPr lang="en-US" dirty="0" smtClean="0"/>
              <a:t> total benefits.</a:t>
            </a:r>
          </a:p>
          <a:p>
            <a:endParaRPr lang="en-US" dirty="0" smtClean="0"/>
          </a:p>
          <a:p>
            <a:pPr>
              <a:buNone/>
            </a:pPr>
            <a:r>
              <a:rPr lang="en-US" dirty="0" smtClean="0"/>
              <a:t>	As expected benefits exceed total costs, an opportunity becomes more attractive.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100" b="1" dirty="0" smtClean="0">
                <a:latin typeface="Arial" charset="0"/>
              </a:rPr>
              <a:t>Marketing Audit Checklist of Questions</a:t>
            </a:r>
            <a:r>
              <a:rPr lang="en-US" b="1" dirty="0" smtClean="0">
                <a:latin typeface="Arial" charset="0"/>
              </a:rPr>
              <a:t/>
            </a:r>
            <a:br>
              <a:rPr lang="en-US" b="1" dirty="0" smtClean="0">
                <a:latin typeface="Arial" charset="0"/>
              </a:rPr>
            </a:br>
            <a:endParaRPr lang="en-US" dirty="0"/>
          </a:p>
        </p:txBody>
      </p:sp>
      <p:sp>
        <p:nvSpPr>
          <p:cNvPr id="3" name="Content Placeholder 2"/>
          <p:cNvSpPr>
            <a:spLocks noGrp="1"/>
          </p:cNvSpPr>
          <p:nvPr>
            <p:ph idx="1"/>
          </p:nvPr>
        </p:nvSpPr>
        <p:spPr>
          <a:xfrm>
            <a:off x="457200" y="1600200"/>
            <a:ext cx="8229600" cy="4525963"/>
          </a:xfrm>
        </p:spPr>
        <p:txBody>
          <a:bodyPr>
            <a:normAutofit fontScale="70000" lnSpcReduction="20000"/>
          </a:bodyPr>
          <a:lstStyle/>
          <a:p>
            <a:pPr marL="571500" indent="-571500">
              <a:lnSpc>
                <a:spcPct val="90000"/>
              </a:lnSpc>
            </a:pPr>
            <a:r>
              <a:rPr lang="en-US" altLang="ko-KR" dirty="0" smtClean="0">
                <a:ea typeface="Gulim" pitchFamily="34" charset="-127"/>
              </a:rPr>
              <a:t>Are markets segmented effectively?</a:t>
            </a:r>
          </a:p>
          <a:p>
            <a:pPr marL="571500" indent="-571500">
              <a:lnSpc>
                <a:spcPct val="90000"/>
              </a:lnSpc>
            </a:pPr>
            <a:r>
              <a:rPr lang="en-US" altLang="ko-KR" dirty="0" smtClean="0">
                <a:ea typeface="Gulim" pitchFamily="34" charset="-127"/>
              </a:rPr>
              <a:t>Is the organization positioned well among competitors?</a:t>
            </a:r>
          </a:p>
          <a:p>
            <a:pPr marL="571500" indent="-571500">
              <a:lnSpc>
                <a:spcPct val="90000"/>
              </a:lnSpc>
            </a:pPr>
            <a:r>
              <a:rPr lang="en-US" altLang="ko-KR" dirty="0" smtClean="0">
                <a:ea typeface="Gulim" pitchFamily="34" charset="-127"/>
              </a:rPr>
              <a:t>Has the firm’s market share been increasing?</a:t>
            </a:r>
          </a:p>
          <a:p>
            <a:pPr marL="571500" indent="-571500">
              <a:lnSpc>
                <a:spcPct val="90000"/>
              </a:lnSpc>
            </a:pPr>
            <a:r>
              <a:rPr lang="en-US" altLang="ko-KR" dirty="0" smtClean="0">
                <a:ea typeface="Gulim" pitchFamily="34" charset="-127"/>
              </a:rPr>
              <a:t>Are present channels of distribution reliable and cost-effective?</a:t>
            </a:r>
          </a:p>
          <a:p>
            <a:pPr marL="571500" indent="-571500">
              <a:lnSpc>
                <a:spcPct val="90000"/>
              </a:lnSpc>
            </a:pPr>
            <a:r>
              <a:rPr lang="en-US" altLang="ko-KR" dirty="0" smtClean="0">
                <a:ea typeface="Gulim" pitchFamily="34" charset="-127"/>
              </a:rPr>
              <a:t>Does the firm have an effective sales organization?</a:t>
            </a:r>
          </a:p>
          <a:p>
            <a:pPr marL="571500" indent="-571500">
              <a:lnSpc>
                <a:spcPct val="90000"/>
              </a:lnSpc>
            </a:pPr>
            <a:r>
              <a:rPr lang="en-US" altLang="ko-KR" dirty="0" smtClean="0">
                <a:ea typeface="Gulim" pitchFamily="34" charset="-127"/>
              </a:rPr>
              <a:t>Does the firm conduct market research?</a:t>
            </a:r>
          </a:p>
          <a:p>
            <a:pPr marL="571500" indent="-571500">
              <a:lnSpc>
                <a:spcPct val="90000"/>
              </a:lnSpc>
            </a:pPr>
            <a:r>
              <a:rPr lang="en-US" altLang="ko-KR" dirty="0" smtClean="0">
                <a:ea typeface="Gulim" pitchFamily="34" charset="-127"/>
              </a:rPr>
              <a:t>Are product quality and customer service good?</a:t>
            </a:r>
          </a:p>
          <a:p>
            <a:pPr marL="571500" indent="-571500">
              <a:lnSpc>
                <a:spcPct val="90000"/>
              </a:lnSpc>
            </a:pPr>
            <a:r>
              <a:rPr lang="en-US" altLang="ko-KR" dirty="0" smtClean="0">
                <a:ea typeface="Gulim" pitchFamily="34" charset="-127"/>
              </a:rPr>
              <a:t>Are the firm’s products and services priced appropriately?</a:t>
            </a:r>
          </a:p>
          <a:p>
            <a:pPr marL="571500" indent="-571500">
              <a:lnSpc>
                <a:spcPct val="90000"/>
              </a:lnSpc>
            </a:pPr>
            <a:r>
              <a:rPr lang="en-US" altLang="ko-KR" dirty="0" smtClean="0">
                <a:ea typeface="Gulim" pitchFamily="34" charset="-127"/>
              </a:rPr>
              <a:t>Does the firm have an effective promotion, advertising, and publicity strategy?</a:t>
            </a:r>
          </a:p>
          <a:p>
            <a:pPr marL="571500" indent="-571500">
              <a:lnSpc>
                <a:spcPct val="90000"/>
              </a:lnSpc>
            </a:pPr>
            <a:r>
              <a:rPr lang="en-US" altLang="ko-KR" dirty="0" smtClean="0">
                <a:ea typeface="Gulim" pitchFamily="34" charset="-127"/>
              </a:rPr>
              <a:t>Are marketing planning and budgeting effective?</a:t>
            </a:r>
          </a:p>
          <a:p>
            <a:pPr marL="571500" indent="-571500">
              <a:lnSpc>
                <a:spcPct val="90000"/>
              </a:lnSpc>
            </a:pPr>
            <a:r>
              <a:rPr lang="en-US" altLang="ko-KR" dirty="0" smtClean="0">
                <a:ea typeface="Gulim" pitchFamily="34" charset="-127"/>
              </a:rPr>
              <a:t>Do the firm’s marketing managers have adequate experience and training?</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533400" y="457200"/>
            <a:ext cx="7848600" cy="579438"/>
          </a:xfrm>
          <a:prstGeom prst="rect">
            <a:avLst/>
          </a:prstGeom>
          <a:noFill/>
          <a:ln w="9525">
            <a:noFill/>
            <a:miter lim="800000"/>
            <a:headEnd/>
            <a:tailEnd/>
          </a:ln>
          <a:effectLst/>
        </p:spPr>
        <p:txBody>
          <a:bodyPr wrap="square">
            <a:spAutoFit/>
          </a:bodyPr>
          <a:lstStyle/>
          <a:p>
            <a:pPr algn="r">
              <a:spcBef>
                <a:spcPct val="50000"/>
              </a:spcBef>
            </a:pPr>
            <a:r>
              <a:rPr lang="en-US" sz="3200" b="1" dirty="0">
                <a:solidFill>
                  <a:schemeClr val="tx2"/>
                </a:solidFill>
              </a:rPr>
              <a:t>Finance/Accounting</a:t>
            </a:r>
          </a:p>
        </p:txBody>
      </p:sp>
      <p:sp>
        <p:nvSpPr>
          <p:cNvPr id="61443" name="Text Box 3"/>
          <p:cNvSpPr txBox="1">
            <a:spLocks noChangeArrowheads="1"/>
          </p:cNvSpPr>
          <p:nvPr/>
        </p:nvSpPr>
        <p:spPr bwMode="auto">
          <a:xfrm>
            <a:off x="609600" y="1219200"/>
            <a:ext cx="6172200" cy="519113"/>
          </a:xfrm>
          <a:prstGeom prst="rect">
            <a:avLst/>
          </a:prstGeom>
          <a:noFill/>
          <a:ln w="9525">
            <a:noFill/>
            <a:miter lim="800000"/>
            <a:headEnd/>
            <a:tailEnd/>
          </a:ln>
          <a:effectLst/>
        </p:spPr>
        <p:txBody>
          <a:bodyPr>
            <a:spAutoFit/>
          </a:bodyPr>
          <a:lstStyle/>
          <a:p>
            <a:pPr>
              <a:spcBef>
                <a:spcPct val="50000"/>
              </a:spcBef>
            </a:pPr>
            <a:r>
              <a:rPr lang="en-US" sz="2800"/>
              <a:t>Finance/Accounting Functions</a:t>
            </a:r>
          </a:p>
        </p:txBody>
      </p:sp>
      <p:sp>
        <p:nvSpPr>
          <p:cNvPr id="61444" name="Text Box 4"/>
          <p:cNvSpPr txBox="1">
            <a:spLocks noChangeArrowheads="1"/>
          </p:cNvSpPr>
          <p:nvPr/>
        </p:nvSpPr>
        <p:spPr bwMode="auto">
          <a:xfrm>
            <a:off x="685800" y="2743200"/>
            <a:ext cx="6781800" cy="2100263"/>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AutoNum type="arabicPeriod"/>
            </a:pPr>
            <a:r>
              <a:rPr lang="en-US" sz="2400" b="1">
                <a:solidFill>
                  <a:srgbClr val="800000"/>
                </a:solidFill>
              </a:rPr>
              <a:t>Investment decision (Capital budgeting)</a:t>
            </a:r>
          </a:p>
          <a:p>
            <a:pPr marL="457200" indent="-457200">
              <a:spcBef>
                <a:spcPct val="50000"/>
              </a:spcBef>
              <a:buClr>
                <a:schemeClr val="tx1"/>
              </a:buClr>
              <a:buSzPct val="105000"/>
              <a:buFont typeface="Wingdings" pitchFamily="2" charset="2"/>
              <a:buAutoNum type="arabicPeriod"/>
            </a:pPr>
            <a:r>
              <a:rPr lang="en-US" sz="2400" b="1">
                <a:solidFill>
                  <a:srgbClr val="800000"/>
                </a:solidFill>
              </a:rPr>
              <a:t>Financing decision</a:t>
            </a:r>
          </a:p>
          <a:p>
            <a:pPr marL="457200" indent="-457200">
              <a:spcBef>
                <a:spcPct val="50000"/>
              </a:spcBef>
              <a:buClr>
                <a:schemeClr val="tx1"/>
              </a:buClr>
              <a:buSzPct val="105000"/>
              <a:buFont typeface="Wingdings" pitchFamily="2" charset="2"/>
              <a:buAutoNum type="arabicPeriod"/>
            </a:pPr>
            <a:r>
              <a:rPr lang="en-US" sz="2400" b="1">
                <a:solidFill>
                  <a:srgbClr val="800000"/>
                </a:solidFill>
              </a:rPr>
              <a:t>Dividend decision</a:t>
            </a:r>
          </a:p>
          <a:p>
            <a:pPr marL="457200" indent="-457200">
              <a:spcBef>
                <a:spcPct val="50000"/>
              </a:spcBef>
              <a:buClr>
                <a:schemeClr val="tx1"/>
              </a:buClr>
              <a:buSzPct val="105000"/>
              <a:buFont typeface="Wingdings" pitchFamily="2" charset="2"/>
              <a:buAutoNum type="arabicPeriod"/>
            </a:pPr>
            <a:r>
              <a:rPr lang="en-US" sz="2400" b="1">
                <a:solidFill>
                  <a:srgbClr val="800000"/>
                </a:solidFill>
              </a:rPr>
              <a:t>Financial analysis – Key financial ratios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444">
                                            <p:txEl>
                                              <p:pRg st="0" end="0"/>
                                            </p:txEl>
                                          </p:spTgt>
                                        </p:tgtEl>
                                        <p:attrNameLst>
                                          <p:attrName>style.visibility</p:attrName>
                                        </p:attrNameLst>
                                      </p:cBhvr>
                                      <p:to>
                                        <p:strVal val="visible"/>
                                      </p:to>
                                    </p:set>
                                    <p:anim calcmode="lin" valueType="num">
                                      <p:cBhvr additive="base">
                                        <p:cTn id="7" dur="500" fill="hold"/>
                                        <p:tgtEl>
                                          <p:spTgt spid="6144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1444">
                                            <p:txEl>
                                              <p:pRg st="1" end="1"/>
                                            </p:txEl>
                                          </p:spTgt>
                                        </p:tgtEl>
                                        <p:attrNameLst>
                                          <p:attrName>style.visibility</p:attrName>
                                        </p:attrNameLst>
                                      </p:cBhvr>
                                      <p:to>
                                        <p:strVal val="visible"/>
                                      </p:to>
                                    </p:set>
                                    <p:anim calcmode="lin" valueType="num">
                                      <p:cBhvr additive="base">
                                        <p:cTn id="12" dur="500" fill="hold"/>
                                        <p:tgtEl>
                                          <p:spTgt spid="6144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144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1444">
                                            <p:txEl>
                                              <p:pRg st="2" end="2"/>
                                            </p:txEl>
                                          </p:spTgt>
                                        </p:tgtEl>
                                        <p:attrNameLst>
                                          <p:attrName>style.visibility</p:attrName>
                                        </p:attrNameLst>
                                      </p:cBhvr>
                                      <p:to>
                                        <p:strVal val="visible"/>
                                      </p:to>
                                    </p:set>
                                    <p:anim calcmode="lin" valueType="num">
                                      <p:cBhvr additive="base">
                                        <p:cTn id="17" dur="500" fill="hold"/>
                                        <p:tgtEl>
                                          <p:spTgt spid="6144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1444">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1444">
                                            <p:txEl>
                                              <p:pRg st="3" end="3"/>
                                            </p:txEl>
                                          </p:spTgt>
                                        </p:tgtEl>
                                        <p:attrNameLst>
                                          <p:attrName>style.visibility</p:attrName>
                                        </p:attrNameLst>
                                      </p:cBhvr>
                                      <p:to>
                                        <p:strVal val="visible"/>
                                      </p:to>
                                    </p:set>
                                    <p:anim calcmode="lin" valueType="num">
                                      <p:cBhvr additive="base">
                                        <p:cTn id="22" dur="500" fill="hold"/>
                                        <p:tgtEl>
                                          <p:spTgt spid="61444">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144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solidFill>
                  <a:schemeClr val="tx2"/>
                </a:solidFill>
              </a:rPr>
              <a:t>Finance/Accounting Check List</a:t>
            </a:r>
            <a:br>
              <a:rPr lang="en-US" b="1" dirty="0" smtClean="0">
                <a:solidFill>
                  <a:schemeClr val="tx2"/>
                </a:solidFill>
              </a:rPr>
            </a:br>
            <a:endParaRPr lang="en-US" dirty="0"/>
          </a:p>
        </p:txBody>
      </p:sp>
      <p:sp>
        <p:nvSpPr>
          <p:cNvPr id="3" name="Content Placeholder 2"/>
          <p:cNvSpPr>
            <a:spLocks noGrp="1"/>
          </p:cNvSpPr>
          <p:nvPr>
            <p:ph idx="1"/>
          </p:nvPr>
        </p:nvSpPr>
        <p:spPr/>
        <p:txBody>
          <a:bodyPr>
            <a:normAutofit fontScale="55000" lnSpcReduction="20000"/>
          </a:bodyPr>
          <a:lstStyle/>
          <a:p>
            <a:pPr marL="571500" indent="-571500" algn="just">
              <a:lnSpc>
                <a:spcPct val="170000"/>
              </a:lnSpc>
            </a:pPr>
            <a:r>
              <a:rPr lang="en-US" altLang="ko-KR" b="1" dirty="0" smtClean="0">
                <a:ea typeface="Gulim" pitchFamily="34" charset="-127"/>
              </a:rPr>
              <a:t>Where is the firm financially strong and weak as indicated by financial ratio analysis?</a:t>
            </a:r>
          </a:p>
          <a:p>
            <a:pPr marL="571500" indent="-571500" algn="just">
              <a:lnSpc>
                <a:spcPct val="170000"/>
              </a:lnSpc>
            </a:pPr>
            <a:r>
              <a:rPr lang="en-US" altLang="ko-KR" b="1" dirty="0" smtClean="0">
                <a:ea typeface="Gulim" pitchFamily="34" charset="-127"/>
              </a:rPr>
              <a:t>Can the firm raise needed short-term capital?</a:t>
            </a:r>
          </a:p>
          <a:p>
            <a:pPr marL="571500" indent="-571500" algn="just">
              <a:lnSpc>
                <a:spcPct val="170000"/>
              </a:lnSpc>
            </a:pPr>
            <a:r>
              <a:rPr lang="en-US" altLang="ko-KR" b="1" dirty="0" smtClean="0">
                <a:ea typeface="Gulim" pitchFamily="34" charset="-127"/>
              </a:rPr>
              <a:t>Can the firm raise needed long-term capital through debt and/or equity?</a:t>
            </a:r>
          </a:p>
          <a:p>
            <a:pPr marL="571500" indent="-571500" algn="just">
              <a:lnSpc>
                <a:spcPct val="170000"/>
              </a:lnSpc>
            </a:pPr>
            <a:r>
              <a:rPr lang="en-US" altLang="ko-KR" b="1" dirty="0" smtClean="0">
                <a:ea typeface="Gulim" pitchFamily="34" charset="-127"/>
              </a:rPr>
              <a:t>Does the firm have sufficient working capital?</a:t>
            </a:r>
          </a:p>
          <a:p>
            <a:pPr marL="571500" indent="-571500" algn="just">
              <a:lnSpc>
                <a:spcPct val="170000"/>
              </a:lnSpc>
            </a:pPr>
            <a:r>
              <a:rPr lang="en-US" altLang="ko-KR" b="1" dirty="0" smtClean="0">
                <a:ea typeface="Gulim" pitchFamily="34" charset="-127"/>
              </a:rPr>
              <a:t>Are capital budgeting procedures effective?</a:t>
            </a:r>
          </a:p>
          <a:p>
            <a:pPr marL="571500" indent="-571500" algn="just">
              <a:lnSpc>
                <a:spcPct val="170000"/>
              </a:lnSpc>
            </a:pPr>
            <a:r>
              <a:rPr lang="en-US" altLang="ko-KR" b="1" dirty="0" smtClean="0">
                <a:ea typeface="Gulim" pitchFamily="34" charset="-127"/>
              </a:rPr>
              <a:t>Are dividend payout policies reasonable?</a:t>
            </a:r>
          </a:p>
          <a:p>
            <a:pPr marL="571500" indent="-571500" algn="just">
              <a:lnSpc>
                <a:spcPct val="170000"/>
              </a:lnSpc>
            </a:pPr>
            <a:r>
              <a:rPr lang="en-US" altLang="ko-KR" b="1" dirty="0" smtClean="0">
                <a:ea typeface="Gulim" pitchFamily="34" charset="-127"/>
              </a:rPr>
              <a:t>Does the firm have good relations with its investors and stockholders?</a:t>
            </a:r>
          </a:p>
          <a:p>
            <a:pPr marL="571500" indent="-571500" algn="just">
              <a:lnSpc>
                <a:spcPct val="170000"/>
              </a:lnSpc>
            </a:pPr>
            <a:r>
              <a:rPr lang="en-US" altLang="ko-KR" b="1" dirty="0" smtClean="0">
                <a:ea typeface="Gulim" pitchFamily="34" charset="-127"/>
              </a:rPr>
              <a:t>Are the firm’s financial managers experienced and well trained?</a:t>
            </a:r>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algn="just"/>
            <a:r>
              <a:rPr lang="en-US" sz="2400" b="1" dirty="0" smtClean="0">
                <a:latin typeface="Arial" charset="0"/>
              </a:rPr>
              <a:t>Management Audit Checklist of Questions</a:t>
            </a:r>
          </a:p>
          <a:p>
            <a:pPr algn="just"/>
            <a:r>
              <a:rPr lang="en-US" sz="2400" b="1" dirty="0" smtClean="0">
                <a:latin typeface="Arial" charset="0"/>
              </a:rPr>
              <a:t>Marketing</a:t>
            </a:r>
          </a:p>
          <a:p>
            <a:pPr lvl="1" algn="just"/>
            <a:r>
              <a:rPr lang="en-US" sz="2400" b="1" dirty="0" smtClean="0">
                <a:latin typeface="Arial" charset="0"/>
              </a:rPr>
              <a:t>Marketing Check List</a:t>
            </a:r>
          </a:p>
          <a:p>
            <a:pPr algn="just"/>
            <a:r>
              <a:rPr lang="en-US" sz="2400" b="1" dirty="0" smtClean="0">
                <a:latin typeface="Arial" charset="0"/>
              </a:rPr>
              <a:t>FINANCE/ACCOUNTING</a:t>
            </a:r>
          </a:p>
          <a:p>
            <a:pPr lvl="1" algn="just"/>
            <a:r>
              <a:rPr lang="en-US" sz="2400" b="1" dirty="0" smtClean="0">
                <a:latin typeface="Arial" charset="0"/>
              </a:rPr>
              <a:t>FINANCE/ACCOUNTING Check List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altLang="ko-KR" sz="2800" dirty="0" smtClean="0">
                <a:ea typeface="Gulim" pitchFamily="34" charset="-127"/>
              </a:rPr>
              <a:t>Production/Operations Functions</a:t>
            </a:r>
          </a:p>
          <a:p>
            <a:pPr marL="742950" lvl="2" indent="-342900"/>
            <a:r>
              <a:rPr lang="en-US" altLang="ko-KR" dirty="0" smtClean="0">
                <a:ea typeface="Gulim" pitchFamily="34" charset="-127"/>
              </a:rPr>
              <a:t>Production/Operations Audit Checklist</a:t>
            </a:r>
          </a:p>
          <a:p>
            <a:r>
              <a:rPr lang="en-US" altLang="ko-KR" sz="2800" dirty="0" smtClean="0">
                <a:ea typeface="Gulim" pitchFamily="34" charset="-127"/>
              </a:rPr>
              <a:t>Research &amp; Development</a:t>
            </a:r>
          </a:p>
          <a:p>
            <a:pPr marL="742950" lvl="2" indent="-342900"/>
            <a:r>
              <a:rPr lang="en-US" altLang="ko-KR" dirty="0" smtClean="0">
                <a:ea typeface="Gulim" pitchFamily="34" charset="-127"/>
              </a:rPr>
              <a:t>R&amp;D Audit Checklist of Questions</a:t>
            </a:r>
          </a:p>
          <a:p>
            <a:r>
              <a:rPr lang="en-US" altLang="ko-KR" sz="2800" dirty="0" smtClean="0">
                <a:ea typeface="Gulim" pitchFamily="34" charset="-127"/>
              </a:rPr>
              <a:t>Management Information Systems</a:t>
            </a:r>
          </a:p>
          <a:p>
            <a:pPr marL="742950" lvl="2" indent="-342900"/>
            <a:r>
              <a:rPr lang="en-US" altLang="ko-KR" dirty="0" smtClean="0">
                <a:ea typeface="Gulim" pitchFamily="34" charset="-127"/>
              </a:rPr>
              <a:t>Information Systems Audit Checklist</a:t>
            </a:r>
          </a:p>
          <a:p>
            <a:r>
              <a:rPr lang="en-US" altLang="ko-KR" sz="2800" smtClean="0">
                <a:ea typeface="Gulim" pitchFamily="34" charset="-127"/>
              </a:rPr>
              <a:t>Value Chain Analysis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397</Words>
  <Application>Microsoft Office PowerPoint</Application>
  <PresentationFormat>On-screen Show (4:3)</PresentationFormat>
  <Paragraphs>158</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Business Policy and Strategy</vt:lpstr>
      <vt:lpstr>Recap</vt:lpstr>
      <vt:lpstr>Slide 3</vt:lpstr>
      <vt:lpstr>Today’s Lecture</vt:lpstr>
      <vt:lpstr>Management Audit Checklist of Questions </vt:lpstr>
      <vt:lpstr>Slide 6</vt:lpstr>
      <vt:lpstr>Slide 7</vt:lpstr>
      <vt:lpstr>Customer Analysis</vt:lpstr>
      <vt:lpstr>Selling Products/Services</vt:lpstr>
      <vt:lpstr>Product and Service Planning</vt:lpstr>
      <vt:lpstr>Pricing</vt:lpstr>
      <vt:lpstr>Distribution</vt:lpstr>
      <vt:lpstr>Marketing Research</vt:lpstr>
      <vt:lpstr>Opportunity Analysis</vt:lpstr>
      <vt:lpstr>Marketing Audit Checklist of Questions </vt:lpstr>
      <vt:lpstr>Slide 16</vt:lpstr>
      <vt:lpstr>Finance/Accounting Check List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Policy and Strategy</dc:title>
  <dc:creator>U</dc:creator>
  <cp:lastModifiedBy>NTS</cp:lastModifiedBy>
  <cp:revision>104</cp:revision>
  <dcterms:created xsi:type="dcterms:W3CDTF">2006-08-16T00:00:00Z</dcterms:created>
  <dcterms:modified xsi:type="dcterms:W3CDTF">2013-10-13T08:37:19Z</dcterms:modified>
</cp:coreProperties>
</file>