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0" r:id="rId5"/>
    <p:sldId id="261" r:id="rId6"/>
    <p:sldId id="268" r:id="rId7"/>
    <p:sldId id="270" r:id="rId8"/>
    <p:sldId id="264" r:id="rId9"/>
    <p:sldId id="265" r:id="rId10"/>
    <p:sldId id="271" r:id="rId11"/>
    <p:sldId id="273" r:id="rId12"/>
    <p:sldId id="274" r:id="rId13"/>
    <p:sldId id="266" r:id="rId14"/>
    <p:sldId id="267" r:id="rId15"/>
    <p:sldId id="276" r:id="rId16"/>
    <p:sldId id="277" r:id="rId17"/>
    <p:sldId id="278" r:id="rId18"/>
    <p:sldId id="280"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BA0D3E-218F-4E33-AAC6-C97195C83388}" type="datetimeFigureOut">
              <a:rPr lang="en-US" smtClean="0"/>
              <a:pPr/>
              <a:t>10/13/2013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2C7EF-6809-45D8-A814-3CAEE24F29E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181247-5E27-4055-8EDF-D8B947EBF059}" type="slidenum">
              <a:rPr lang="en-US"/>
              <a:pPr/>
              <a:t>4</a:t>
            </a:fld>
            <a:endParaRPr lang="en-US"/>
          </a:p>
        </p:txBody>
      </p:sp>
      <p:sp>
        <p:nvSpPr>
          <p:cNvPr id="43010" name="Rectangle 2"/>
          <p:cNvSpPr>
            <a:spLocks noGrp="1" noRot="1" noChangeAspect="1" noChangeArrowheads="1" noTextEdit="1"/>
          </p:cNvSpPr>
          <p:nvPr>
            <p:ph type="sldImg"/>
          </p:nvPr>
        </p:nvSpPr>
        <p:spPr>
          <a:xfrm>
            <a:off x="1144588" y="687388"/>
            <a:ext cx="4568825" cy="3425825"/>
          </a:xfrm>
          <a:ln w="12700" cap="flat"/>
        </p:spPr>
      </p:sp>
      <p:sp>
        <p:nvSpPr>
          <p:cNvPr id="4301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1B9196-9437-4284-B841-04E5E3C19172}" type="slidenum">
              <a:rPr lang="en-US"/>
              <a:pPr/>
              <a:t>5</a:t>
            </a:fld>
            <a:endParaRPr lang="en-US"/>
          </a:p>
        </p:txBody>
      </p:sp>
      <p:sp>
        <p:nvSpPr>
          <p:cNvPr id="45058" name="Rectangle 2"/>
          <p:cNvSpPr>
            <a:spLocks noGrp="1" noRot="1" noChangeAspect="1" noChangeArrowheads="1" noTextEdit="1"/>
          </p:cNvSpPr>
          <p:nvPr>
            <p:ph type="sldImg"/>
          </p:nvPr>
        </p:nvSpPr>
        <p:spPr>
          <a:xfrm>
            <a:off x="1144588" y="687388"/>
            <a:ext cx="4568825" cy="3425825"/>
          </a:xfrm>
          <a:ln w="12700" cap="flat"/>
        </p:spPr>
      </p:sp>
      <p:sp>
        <p:nvSpPr>
          <p:cNvPr id="45059"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EEDFAF-67A5-442C-B06C-12D3D68CC06A}" type="slidenum">
              <a:rPr lang="en-US"/>
              <a:pPr/>
              <a:t>8</a:t>
            </a:fld>
            <a:endParaRPr lang="en-US"/>
          </a:p>
        </p:txBody>
      </p:sp>
      <p:sp>
        <p:nvSpPr>
          <p:cNvPr id="51202" name="Rectangle 2"/>
          <p:cNvSpPr>
            <a:spLocks noGrp="1" noRot="1" noChangeAspect="1" noChangeArrowheads="1" noTextEdit="1"/>
          </p:cNvSpPr>
          <p:nvPr>
            <p:ph type="sldImg"/>
          </p:nvPr>
        </p:nvSpPr>
        <p:spPr>
          <a:xfrm>
            <a:off x="1144588" y="687388"/>
            <a:ext cx="4568825" cy="3425825"/>
          </a:xfrm>
          <a:ln w="12700" cap="flat"/>
        </p:spPr>
      </p:sp>
      <p:sp>
        <p:nvSpPr>
          <p:cNvPr id="5120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5503A-D9E6-4D05-AB99-A30DDADE67FD}" type="slidenum">
              <a:rPr lang="en-US"/>
              <a:pPr/>
              <a:t>9</a:t>
            </a:fld>
            <a:endParaRPr lang="en-US"/>
          </a:p>
        </p:txBody>
      </p:sp>
      <p:sp>
        <p:nvSpPr>
          <p:cNvPr id="53250" name="Rectangle 2"/>
          <p:cNvSpPr>
            <a:spLocks noGrp="1" noRot="1" noChangeAspect="1" noChangeArrowheads="1" noTextEdit="1"/>
          </p:cNvSpPr>
          <p:nvPr>
            <p:ph type="sldImg"/>
          </p:nvPr>
        </p:nvSpPr>
        <p:spPr>
          <a:xfrm>
            <a:off x="1144588" y="687388"/>
            <a:ext cx="4568825" cy="3425825"/>
          </a:xfrm>
          <a:ln w="12700" cap="flat"/>
        </p:spPr>
      </p:sp>
      <p:sp>
        <p:nvSpPr>
          <p:cNvPr id="5325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5503A-D9E6-4D05-AB99-A30DDADE67FD}" type="slidenum">
              <a:rPr lang="en-US"/>
              <a:pPr/>
              <a:t>10</a:t>
            </a:fld>
            <a:endParaRPr lang="en-US"/>
          </a:p>
        </p:txBody>
      </p:sp>
      <p:sp>
        <p:nvSpPr>
          <p:cNvPr id="53250" name="Rectangle 2"/>
          <p:cNvSpPr>
            <a:spLocks noGrp="1" noRot="1" noChangeAspect="1" noChangeArrowheads="1" noTextEdit="1"/>
          </p:cNvSpPr>
          <p:nvPr>
            <p:ph type="sldImg"/>
          </p:nvPr>
        </p:nvSpPr>
        <p:spPr>
          <a:xfrm>
            <a:off x="1144588" y="687388"/>
            <a:ext cx="4568825" cy="3425825"/>
          </a:xfrm>
          <a:ln w="12700" cap="flat"/>
        </p:spPr>
      </p:sp>
      <p:sp>
        <p:nvSpPr>
          <p:cNvPr id="5325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5503A-D9E6-4D05-AB99-A30DDADE67FD}" type="slidenum">
              <a:rPr lang="en-US"/>
              <a:pPr/>
              <a:t>11</a:t>
            </a:fld>
            <a:endParaRPr lang="en-US"/>
          </a:p>
        </p:txBody>
      </p:sp>
      <p:sp>
        <p:nvSpPr>
          <p:cNvPr id="53250" name="Rectangle 2"/>
          <p:cNvSpPr>
            <a:spLocks noGrp="1" noRot="1" noChangeAspect="1" noChangeArrowheads="1" noTextEdit="1"/>
          </p:cNvSpPr>
          <p:nvPr>
            <p:ph type="sldImg"/>
          </p:nvPr>
        </p:nvSpPr>
        <p:spPr>
          <a:xfrm>
            <a:off x="1144588" y="687388"/>
            <a:ext cx="4568825" cy="3425825"/>
          </a:xfrm>
          <a:ln w="12700" cap="flat"/>
        </p:spPr>
      </p:sp>
      <p:sp>
        <p:nvSpPr>
          <p:cNvPr id="5325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5503A-D9E6-4D05-AB99-A30DDADE67FD}" type="slidenum">
              <a:rPr lang="en-US"/>
              <a:pPr/>
              <a:t>12</a:t>
            </a:fld>
            <a:endParaRPr lang="en-US"/>
          </a:p>
        </p:txBody>
      </p:sp>
      <p:sp>
        <p:nvSpPr>
          <p:cNvPr id="53250" name="Rectangle 2"/>
          <p:cNvSpPr>
            <a:spLocks noGrp="1" noRot="1" noChangeAspect="1" noChangeArrowheads="1" noTextEdit="1"/>
          </p:cNvSpPr>
          <p:nvPr>
            <p:ph type="sldImg"/>
          </p:nvPr>
        </p:nvSpPr>
        <p:spPr>
          <a:xfrm>
            <a:off x="1144588" y="687388"/>
            <a:ext cx="4568825" cy="3425825"/>
          </a:xfrm>
          <a:ln w="12700" cap="flat"/>
        </p:spPr>
      </p:sp>
      <p:sp>
        <p:nvSpPr>
          <p:cNvPr id="5325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0DE298-13BF-4932-9285-9175570B75C9}" type="slidenum">
              <a:rPr lang="en-US"/>
              <a:pPr/>
              <a:t>15</a:t>
            </a:fld>
            <a:endParaRPr lang="en-US"/>
          </a:p>
        </p:txBody>
      </p:sp>
      <p:sp>
        <p:nvSpPr>
          <p:cNvPr id="56322" name="Rectangle 2"/>
          <p:cNvSpPr>
            <a:spLocks noGrp="1" noRot="1" noChangeAspect="1" noChangeArrowheads="1" noTextEdit="1"/>
          </p:cNvSpPr>
          <p:nvPr>
            <p:ph type="sldImg"/>
          </p:nvPr>
        </p:nvSpPr>
        <p:spPr>
          <a:xfrm>
            <a:off x="1144588" y="687388"/>
            <a:ext cx="4568825" cy="3425825"/>
          </a:xfrm>
          <a:ln w="12700" cap="flat"/>
        </p:spPr>
      </p:sp>
      <p:sp>
        <p:nvSpPr>
          <p:cNvPr id="5632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Copyright 2007 Prentice Hall</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Copyright 2007 Prentice Hall</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Copyright 2007 Prentice Hall</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81000" y="6172200"/>
            <a:ext cx="5562600" cy="476250"/>
          </a:xfrm>
        </p:spPr>
        <p:txBody>
          <a:bodyPr/>
          <a:lstStyle>
            <a:lvl1pPr>
              <a:defRPr/>
            </a:lvl1pPr>
          </a:lstStyle>
          <a:p>
            <a:r>
              <a:rPr lang="en-US"/>
              <a:t>Copyright 2007 Prentice Hall</a:t>
            </a:r>
          </a:p>
        </p:txBody>
      </p:sp>
      <p:sp>
        <p:nvSpPr>
          <p:cNvPr id="6" name="Slide Number Placeholder 5"/>
          <p:cNvSpPr>
            <a:spLocks noGrp="1"/>
          </p:cNvSpPr>
          <p:nvPr>
            <p:ph type="sldNum" sz="quarter" idx="11"/>
          </p:nvPr>
        </p:nvSpPr>
        <p:spPr>
          <a:xfrm>
            <a:off x="6477000" y="6172200"/>
            <a:ext cx="2133600" cy="476250"/>
          </a:xfrm>
        </p:spPr>
        <p:txBody>
          <a:bodyPr/>
          <a:lstStyle>
            <a:lvl1pPr>
              <a:defRPr/>
            </a:lvl1pPr>
          </a:lstStyle>
          <a:p>
            <a:r>
              <a:rPr lang="en-US"/>
              <a:t>Ch 4 -</a:t>
            </a:r>
            <a:fld id="{3335574D-FC69-41DC-8A2E-2057DEFD34F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a:xfrm>
            <a:off x="381000" y="6172200"/>
            <a:ext cx="5562600" cy="476250"/>
          </a:xfrm>
        </p:spPr>
        <p:txBody>
          <a:bodyPr/>
          <a:lstStyle>
            <a:lvl1pPr>
              <a:defRPr/>
            </a:lvl1pPr>
          </a:lstStyle>
          <a:p>
            <a:r>
              <a:rPr lang="en-US"/>
              <a:t>Copyright 2007 Prentice Hall</a:t>
            </a:r>
          </a:p>
        </p:txBody>
      </p:sp>
      <p:sp>
        <p:nvSpPr>
          <p:cNvPr id="4" name="Slide Number Placeholder 3"/>
          <p:cNvSpPr>
            <a:spLocks noGrp="1"/>
          </p:cNvSpPr>
          <p:nvPr>
            <p:ph type="sldNum" sz="quarter" idx="11"/>
          </p:nvPr>
        </p:nvSpPr>
        <p:spPr>
          <a:xfrm>
            <a:off x="6477000" y="6172200"/>
            <a:ext cx="2133600" cy="476250"/>
          </a:xfrm>
        </p:spPr>
        <p:txBody>
          <a:bodyPr/>
          <a:lstStyle>
            <a:lvl1pPr>
              <a:defRPr/>
            </a:lvl1pPr>
          </a:lstStyle>
          <a:p>
            <a:r>
              <a:rPr lang="en-US"/>
              <a:t>Ch 4 -</a:t>
            </a:r>
            <a:fld id="{A2CBC6A6-FF94-4E92-9372-A53FBF1F6ED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2007 Prentice Hall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Lecture-16</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219200"/>
            <a:ext cx="8229600" cy="4906963"/>
          </a:xfrm>
        </p:spPr>
        <p:txBody>
          <a:bodyPr>
            <a:normAutofit/>
          </a:bodyPr>
          <a:lstStyle/>
          <a:p>
            <a:r>
              <a:rPr lang="en-US" b="1" dirty="0" smtClean="0">
                <a:latin typeface="Arial" charset="0"/>
              </a:rPr>
              <a:t>The External Assessment</a:t>
            </a:r>
          </a:p>
          <a:p>
            <a:pPr lvl="1"/>
            <a:r>
              <a:rPr lang="en-US" dirty="0" smtClean="0"/>
              <a:t>Competitive Analysis:</a:t>
            </a:r>
          </a:p>
          <a:p>
            <a:pPr lvl="2"/>
            <a:r>
              <a:rPr lang="en-US" dirty="0" smtClean="0"/>
              <a:t>Porter’s Five-Forces Model </a:t>
            </a:r>
          </a:p>
          <a:p>
            <a:pPr lvl="1"/>
            <a:r>
              <a:rPr lang="en-US" dirty="0" smtClean="0"/>
              <a:t>Sources of External Information</a:t>
            </a:r>
          </a:p>
          <a:p>
            <a:pPr lvl="1"/>
            <a:r>
              <a:rPr lang="en-US" dirty="0" smtClean="0"/>
              <a:t>Forecasting Tools and Techniques</a:t>
            </a:r>
          </a:p>
          <a:p>
            <a:pPr lvl="1"/>
            <a:r>
              <a:rPr lang="en-US" dirty="0" smtClean="0"/>
              <a:t>Industry Analysis:</a:t>
            </a:r>
          </a:p>
          <a:p>
            <a:pPr lvl="2"/>
            <a:r>
              <a:rPr lang="en-US" dirty="0" smtClean="0"/>
              <a:t>The External Factor Evaluation Matrix</a:t>
            </a:r>
            <a:endParaRPr lang="en-US" sz="3200" dirty="0" smtClean="0"/>
          </a:p>
          <a:p>
            <a:pPr lvl="1"/>
            <a:r>
              <a:rPr lang="en-US" dirty="0" smtClean="0"/>
              <a:t>The Competitive Profile Matrix</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latin typeface="Arial" charset="0"/>
              </a:rPr>
              <a:t>The Internal Assessment</a:t>
            </a:r>
          </a:p>
          <a:p>
            <a:pPr lvl="1"/>
            <a:r>
              <a:rPr lang="en-US" b="1" dirty="0" smtClean="0"/>
              <a:t>Nature of an Internal Audit</a:t>
            </a:r>
          </a:p>
          <a:p>
            <a:pPr lvl="1"/>
            <a:r>
              <a:rPr lang="en-US" b="1" dirty="0" smtClean="0"/>
              <a:t>Resource Based View (RBV)</a:t>
            </a:r>
          </a:p>
          <a:p>
            <a:pPr lvl="1"/>
            <a:r>
              <a:rPr lang="en-US" b="1" dirty="0" smtClean="0"/>
              <a:t>Integrating Strategy &amp; Culture</a:t>
            </a:r>
          </a:p>
          <a:p>
            <a:pPr lvl="1"/>
            <a:r>
              <a:rPr lang="en-US" b="1" dirty="0" smtClean="0"/>
              <a:t>Functions of 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sz="half" idx="1"/>
          </p:nvPr>
        </p:nvSpPr>
        <p:spPr>
          <a:xfrm>
            <a:off x="533400" y="1752600"/>
            <a:ext cx="8229600" cy="4495800"/>
          </a:xfrm>
          <a:solidFill>
            <a:srgbClr val="FFFFCC"/>
          </a:solidFill>
          <a:ln/>
        </p:spPr>
        <p:txBody>
          <a:bodyPr lIns="92075" tIns="46038" rIns="92075" bIns="46038">
            <a:normAutofit lnSpcReduction="10000"/>
          </a:bodyPr>
          <a:lstStyle/>
          <a:p>
            <a:pPr>
              <a:buClr>
                <a:schemeClr val="tx1"/>
              </a:buClr>
            </a:pPr>
            <a:r>
              <a:rPr lang="en-US" b="1" dirty="0">
                <a:solidFill>
                  <a:srgbClr val="800000"/>
                </a:solidFill>
              </a:rPr>
              <a:t>Internal </a:t>
            </a:r>
            <a:r>
              <a:rPr lang="en-US" b="1" dirty="0" smtClean="0">
                <a:solidFill>
                  <a:srgbClr val="800000"/>
                </a:solidFill>
              </a:rPr>
              <a:t>strengths/weaknesses</a:t>
            </a:r>
          </a:p>
          <a:p>
            <a:r>
              <a:rPr lang="en-US" dirty="0" smtClean="0"/>
              <a:t>All organizations have strengths and weaknesses in the functional areas of business. </a:t>
            </a:r>
          </a:p>
          <a:p>
            <a:pPr algn="just"/>
            <a:r>
              <a:rPr lang="en-US" dirty="0" smtClean="0"/>
              <a:t>No enterprise is equally strong weak in all areas.</a:t>
            </a:r>
          </a:p>
          <a:p>
            <a:pPr algn="just"/>
            <a:r>
              <a:rPr lang="en-US" dirty="0" smtClean="0"/>
              <a:t>Internal strengths/weaknesses, coupled with external opportunities / threats</a:t>
            </a:r>
          </a:p>
          <a:p>
            <a:pPr lvl="1"/>
            <a:r>
              <a:rPr lang="en-US" dirty="0" smtClean="0"/>
              <a:t>A clear statement of mission, provide the basis for establishing objectives and strategies. </a:t>
            </a:r>
            <a:endParaRPr lang="en-US" b="1" dirty="0">
              <a:solidFill>
                <a:srgbClr val="800000"/>
              </a:solidFill>
            </a:endParaRPr>
          </a:p>
        </p:txBody>
      </p:sp>
      <p:sp>
        <p:nvSpPr>
          <p:cNvPr id="41987" name="Text Box 3"/>
          <p:cNvSpPr txBox="1">
            <a:spLocks noChangeArrowheads="1"/>
          </p:cNvSpPr>
          <p:nvPr/>
        </p:nvSpPr>
        <p:spPr bwMode="auto">
          <a:xfrm>
            <a:off x="533400" y="457200"/>
            <a:ext cx="8305800" cy="579438"/>
          </a:xfrm>
          <a:prstGeom prst="rect">
            <a:avLst/>
          </a:prstGeom>
          <a:noFill/>
          <a:ln w="9525">
            <a:noFill/>
            <a:miter lim="800000"/>
            <a:headEnd/>
            <a:tailEnd/>
          </a:ln>
          <a:effectLst/>
        </p:spPr>
        <p:txBody>
          <a:bodyPr wrap="square">
            <a:spAutoFit/>
          </a:bodyPr>
          <a:lstStyle/>
          <a:p>
            <a:pPr algn="r">
              <a:spcBef>
                <a:spcPct val="50000"/>
              </a:spcBef>
            </a:pPr>
            <a:r>
              <a:rPr lang="en-US" sz="3200" b="1" dirty="0"/>
              <a:t>Nature of an Internal Audit</a:t>
            </a:r>
          </a:p>
        </p:txBody>
      </p:sp>
      <p:sp>
        <p:nvSpPr>
          <p:cNvPr id="41988" name="Text Box 4"/>
          <p:cNvSpPr txBox="1">
            <a:spLocks noChangeArrowheads="1"/>
          </p:cNvSpPr>
          <p:nvPr/>
        </p:nvSpPr>
        <p:spPr bwMode="auto">
          <a:xfrm>
            <a:off x="1295400" y="1143000"/>
            <a:ext cx="6781800" cy="519113"/>
          </a:xfrm>
          <a:prstGeom prst="rect">
            <a:avLst/>
          </a:prstGeom>
          <a:noFill/>
          <a:ln w="9525">
            <a:noFill/>
            <a:miter lim="800000"/>
            <a:headEnd/>
            <a:tailEnd/>
          </a:ln>
          <a:effectLst/>
        </p:spPr>
        <p:txBody>
          <a:bodyPr>
            <a:spAutoFit/>
          </a:bodyPr>
          <a:lstStyle/>
          <a:p>
            <a:pPr algn="ctr">
              <a:spcBef>
                <a:spcPct val="50000"/>
              </a:spcBef>
            </a:pPr>
            <a:r>
              <a:rPr lang="en-US" sz="2800" dirty="0"/>
              <a:t>Basis for Objectives &amp; Strategies</a:t>
            </a:r>
          </a:p>
        </p:txBody>
      </p:sp>
      <p:sp>
        <p:nvSpPr>
          <p:cNvPr id="9" name="Slide Number Placeholder 8"/>
          <p:cNvSpPr>
            <a:spLocks noGrp="1"/>
          </p:cNvSpPr>
          <p:nvPr>
            <p:ph type="sldNum" sz="quarter" idx="11"/>
          </p:nvPr>
        </p:nvSpPr>
        <p:spPr/>
        <p:txBody>
          <a:bodyPr/>
          <a:lstStyle/>
          <a:p>
            <a:fld id="{3335574D-FC69-41DC-8A2E-2057DEFD34F1}"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533400" y="457200"/>
            <a:ext cx="8153400" cy="579438"/>
          </a:xfrm>
          <a:prstGeom prst="rect">
            <a:avLst/>
          </a:prstGeom>
          <a:noFill/>
          <a:ln w="9525">
            <a:noFill/>
            <a:miter lim="800000"/>
            <a:headEnd/>
            <a:tailEnd/>
          </a:ln>
          <a:effectLst/>
        </p:spPr>
        <p:txBody>
          <a:bodyPr wrap="square">
            <a:spAutoFit/>
          </a:bodyPr>
          <a:lstStyle/>
          <a:p>
            <a:pPr algn="r">
              <a:spcBef>
                <a:spcPct val="50000"/>
              </a:spcBef>
            </a:pPr>
            <a:r>
              <a:rPr lang="en-US" sz="3200" b="1" dirty="0" smtClean="0"/>
              <a:t>Nature of an Internal Audit</a:t>
            </a:r>
            <a:endParaRPr lang="en-US" sz="3200" b="1" dirty="0"/>
          </a:p>
        </p:txBody>
      </p:sp>
      <p:sp>
        <p:nvSpPr>
          <p:cNvPr id="44035" name="Text Box 3"/>
          <p:cNvSpPr txBox="1">
            <a:spLocks noChangeArrowheads="1"/>
          </p:cNvSpPr>
          <p:nvPr/>
        </p:nvSpPr>
        <p:spPr bwMode="auto">
          <a:xfrm>
            <a:off x="457200" y="2286000"/>
            <a:ext cx="8153400" cy="3322638"/>
          </a:xfrm>
          <a:prstGeom prst="rect">
            <a:avLst/>
          </a:prstGeom>
          <a:solidFill>
            <a:srgbClr val="FFFFCC"/>
          </a:solidFill>
          <a:ln w="9525">
            <a:noFill/>
            <a:miter lim="800000"/>
            <a:headEnd/>
            <a:tailEnd/>
          </a:ln>
          <a:effectLst/>
        </p:spPr>
        <p:txBody>
          <a:bodyPr>
            <a:spAutoFit/>
          </a:bodyPr>
          <a:lstStyle/>
          <a:p>
            <a:pPr>
              <a:spcBef>
                <a:spcPct val="50000"/>
              </a:spcBef>
              <a:buSzPct val="105000"/>
              <a:buFontTx/>
              <a:buChar char="•"/>
            </a:pPr>
            <a:r>
              <a:rPr lang="en-US" sz="3200" dirty="0">
                <a:solidFill>
                  <a:srgbClr val="800000"/>
                </a:solidFill>
              </a:rPr>
              <a:t>Information from:</a:t>
            </a:r>
          </a:p>
          <a:p>
            <a:pPr lvl="1">
              <a:spcBef>
                <a:spcPct val="50000"/>
              </a:spcBef>
              <a:buClr>
                <a:srgbClr val="800000"/>
              </a:buClr>
              <a:buSzPct val="105000"/>
              <a:buFontTx/>
              <a:buChar char="•"/>
            </a:pPr>
            <a:r>
              <a:rPr lang="en-US" sz="2000" b="1" dirty="0"/>
              <a:t>Management</a:t>
            </a:r>
          </a:p>
          <a:p>
            <a:pPr lvl="1">
              <a:spcBef>
                <a:spcPct val="50000"/>
              </a:spcBef>
              <a:buClr>
                <a:srgbClr val="800000"/>
              </a:buClr>
              <a:buSzPct val="105000"/>
              <a:buFontTx/>
              <a:buChar char="•"/>
            </a:pPr>
            <a:r>
              <a:rPr lang="en-US" sz="2000" b="1" dirty="0"/>
              <a:t>Marketing</a:t>
            </a:r>
          </a:p>
          <a:p>
            <a:pPr lvl="1">
              <a:spcBef>
                <a:spcPct val="50000"/>
              </a:spcBef>
              <a:buClr>
                <a:srgbClr val="800000"/>
              </a:buClr>
              <a:buSzPct val="105000"/>
              <a:buFontTx/>
              <a:buChar char="•"/>
            </a:pPr>
            <a:r>
              <a:rPr lang="en-US" sz="2000" b="1" dirty="0"/>
              <a:t>Finance/accounting</a:t>
            </a:r>
          </a:p>
          <a:p>
            <a:pPr lvl="1">
              <a:spcBef>
                <a:spcPct val="50000"/>
              </a:spcBef>
              <a:buClr>
                <a:srgbClr val="800000"/>
              </a:buClr>
              <a:buSzPct val="105000"/>
              <a:buFontTx/>
              <a:buChar char="•"/>
            </a:pPr>
            <a:r>
              <a:rPr lang="en-US" sz="2000" b="1" dirty="0"/>
              <a:t>Production/operations</a:t>
            </a:r>
          </a:p>
          <a:p>
            <a:pPr lvl="1">
              <a:spcBef>
                <a:spcPct val="50000"/>
              </a:spcBef>
              <a:buClr>
                <a:srgbClr val="800000"/>
              </a:buClr>
              <a:buSzPct val="105000"/>
              <a:buFontTx/>
              <a:buChar char="•"/>
            </a:pPr>
            <a:r>
              <a:rPr lang="en-US" sz="2000" b="1" dirty="0"/>
              <a:t>Research &amp; Development</a:t>
            </a:r>
          </a:p>
          <a:p>
            <a:pPr lvl="1">
              <a:spcBef>
                <a:spcPct val="50000"/>
              </a:spcBef>
              <a:buClr>
                <a:srgbClr val="800000"/>
              </a:buClr>
              <a:buSzPct val="105000"/>
              <a:buFontTx/>
              <a:buChar char="•"/>
            </a:pPr>
            <a:r>
              <a:rPr lang="en-US" sz="2000" b="1" dirty="0"/>
              <a:t>Management Information Systems</a:t>
            </a:r>
          </a:p>
        </p:txBody>
      </p:sp>
      <p:sp>
        <p:nvSpPr>
          <p:cNvPr id="44036" name="Text Box 4"/>
          <p:cNvSpPr txBox="1">
            <a:spLocks noChangeArrowheads="1"/>
          </p:cNvSpPr>
          <p:nvPr/>
        </p:nvSpPr>
        <p:spPr bwMode="auto">
          <a:xfrm>
            <a:off x="685800" y="1524000"/>
            <a:ext cx="5791200" cy="519113"/>
          </a:xfrm>
          <a:prstGeom prst="rect">
            <a:avLst/>
          </a:prstGeom>
          <a:noFill/>
          <a:ln w="9525">
            <a:noFill/>
            <a:miter lim="800000"/>
            <a:headEnd/>
            <a:tailEnd/>
          </a:ln>
          <a:effectLst/>
        </p:spPr>
        <p:txBody>
          <a:bodyPr>
            <a:spAutoFit/>
          </a:bodyPr>
          <a:lstStyle/>
          <a:p>
            <a:pPr>
              <a:spcBef>
                <a:spcPct val="50000"/>
              </a:spcBef>
            </a:pPr>
            <a:r>
              <a:rPr lang="en-US" sz="2800" dirty="0"/>
              <a:t>Parallels process of external audit</a:t>
            </a:r>
          </a:p>
        </p:txBody>
      </p:sp>
      <p:sp>
        <p:nvSpPr>
          <p:cNvPr id="6" name="Slide Number Placeholder 5"/>
          <p:cNvSpPr>
            <a:spLocks noGrp="1"/>
          </p:cNvSpPr>
          <p:nvPr>
            <p:ph type="sldNum" sz="quarter" idx="11"/>
          </p:nvPr>
        </p:nvSpPr>
        <p:spPr/>
        <p:txBody>
          <a:bodyPr/>
          <a:lstStyle/>
          <a:p>
            <a:fld id="{3335574D-FC69-41DC-8A2E-2057DEFD34F1}" type="slidenum">
              <a:rPr lang="en-US" smtClean="0"/>
              <a:pPr/>
              <a:t>5</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 calcmode="lin" valueType="num">
                                      <p:cBhvr additive="base">
                                        <p:cTn id="7" dur="500" fill="hold"/>
                                        <p:tgtEl>
                                          <p:spTgt spid="440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 calcmode="lin" valueType="num">
                                      <p:cBhvr additive="base">
                                        <p:cTn id="12" dur="500" fill="hold"/>
                                        <p:tgtEl>
                                          <p:spTgt spid="4403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403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 calcmode="lin" valueType="num">
                                      <p:cBhvr additive="base">
                                        <p:cTn id="17" dur="500" fill="hold"/>
                                        <p:tgtEl>
                                          <p:spTgt spid="4403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 calcmode="lin" valueType="num">
                                      <p:cBhvr additive="base">
                                        <p:cTn id="22" dur="500" fill="hold"/>
                                        <p:tgtEl>
                                          <p:spTgt spid="4403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403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 calcmode="lin" valueType="num">
                                      <p:cBhvr additive="base">
                                        <p:cTn id="27" dur="500" fill="hold"/>
                                        <p:tgtEl>
                                          <p:spTgt spid="4403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403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 calcmode="lin" valueType="num">
                                      <p:cBhvr additive="base">
                                        <p:cTn id="32" dur="500" fill="hold"/>
                                        <p:tgtEl>
                                          <p:spTgt spid="4403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403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4035">
                                            <p:txEl>
                                              <p:pRg st="6" end="6"/>
                                            </p:txEl>
                                          </p:spTgt>
                                        </p:tgtEl>
                                        <p:attrNameLst>
                                          <p:attrName>style.visibility</p:attrName>
                                        </p:attrNameLst>
                                      </p:cBhvr>
                                      <p:to>
                                        <p:strVal val="visible"/>
                                      </p:to>
                                    </p:set>
                                    <p:anim calcmode="lin" valueType="num">
                                      <p:cBhvr additive="base">
                                        <p:cTn id="37" dur="500" fill="hold"/>
                                        <p:tgtEl>
                                          <p:spTgt spid="4403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403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08038"/>
          </a:xfrm>
        </p:spPr>
        <p:txBody>
          <a:bodyPr>
            <a:normAutofit fontScale="90000"/>
          </a:bodyPr>
          <a:lstStyle/>
          <a:p>
            <a:pPr algn="r"/>
            <a:r>
              <a:rPr lang="en-US" b="1" dirty="0" smtClean="0"/>
              <a:t>Key Internal Forces</a:t>
            </a:r>
            <a:r>
              <a:rPr lang="en-US" dirty="0" smtClean="0"/>
              <a:t/>
            </a:r>
            <a:br>
              <a:rPr lang="en-US" dirty="0" smtClean="0"/>
            </a:br>
            <a:endParaRPr lang="en-US" dirty="0"/>
          </a:p>
        </p:txBody>
      </p:sp>
      <p:sp>
        <p:nvSpPr>
          <p:cNvPr id="4" name="Content Placeholder 3"/>
          <p:cNvSpPr>
            <a:spLocks noGrp="1"/>
          </p:cNvSpPr>
          <p:nvPr>
            <p:ph sz="half" idx="2"/>
          </p:nvPr>
        </p:nvSpPr>
        <p:spPr>
          <a:xfrm>
            <a:off x="762000" y="1143000"/>
            <a:ext cx="7924800" cy="4987925"/>
          </a:xfrm>
        </p:spPr>
        <p:txBody>
          <a:bodyPr>
            <a:normAutofit fontScale="77500" lnSpcReduction="20000"/>
          </a:bodyPr>
          <a:lstStyle/>
          <a:p>
            <a:pPr algn="just">
              <a:buNone/>
            </a:pPr>
            <a:r>
              <a:rPr lang="en-US" sz="2800" dirty="0" smtClean="0"/>
              <a:t>1. A firm’s strengths that cannot be easily matched or imitated by competitors are called distinctive competencies.</a:t>
            </a:r>
            <a:r>
              <a:rPr lang="en-US" dirty="0" smtClean="0"/>
              <a:t> </a:t>
            </a:r>
          </a:p>
          <a:p>
            <a:pPr algn="just">
              <a:buNone/>
            </a:pPr>
            <a:endParaRPr lang="en-US" dirty="0" smtClean="0"/>
          </a:p>
          <a:p>
            <a:pPr lvl="1"/>
            <a:r>
              <a:rPr lang="en-US" dirty="0" smtClean="0"/>
              <a:t>Building competitive advantages involves taking advantage of distinctive competencies.</a:t>
            </a:r>
          </a:p>
          <a:p>
            <a:endParaRPr lang="en-US" dirty="0" smtClean="0"/>
          </a:p>
          <a:p>
            <a:pPr lvl="1" algn="just"/>
            <a:r>
              <a:rPr lang="en-US" dirty="0" smtClean="0"/>
              <a:t>A </a:t>
            </a:r>
            <a:r>
              <a:rPr lang="en-US" i="1" dirty="0" smtClean="0"/>
              <a:t>distinctive competency</a:t>
            </a:r>
            <a:r>
              <a:rPr lang="en-US" dirty="0" smtClean="0"/>
              <a:t> is a competency unique to a business organization, a competency superior in some aspect than the competencies of other organizations, which enables the production of a unique value proposition in the function of the business. </a:t>
            </a:r>
          </a:p>
          <a:p>
            <a:pPr lvl="1" algn="just"/>
            <a:endParaRPr lang="en-US" dirty="0" smtClean="0"/>
          </a:p>
          <a:p>
            <a:pPr marL="342900" lvl="1" indent="-342900" algn="just">
              <a:buNone/>
            </a:pPr>
            <a:r>
              <a:rPr lang="en-US" dirty="0" smtClean="0"/>
              <a:t>2. Strategies are designed in part to improve on a firm’s weaknesses, turning them into strengths, and maybe even into distinctive competencies</a:t>
            </a:r>
          </a:p>
        </p:txBody>
      </p:sp>
      <p:sp>
        <p:nvSpPr>
          <p:cNvPr id="5" name="Slide Number Placeholder 4"/>
          <p:cNvSpPr>
            <a:spLocks noGrp="1"/>
          </p:cNvSpPr>
          <p:nvPr>
            <p:ph type="sldNum" sz="quarter" idx="11"/>
          </p:nvPr>
        </p:nvSpPr>
        <p:spPr/>
        <p:txBody>
          <a:bodyPr/>
          <a:lstStyle/>
          <a:p>
            <a:fld id="{3335574D-FC69-41DC-8A2E-2057DEFD34F1}"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715962"/>
          </a:xfrm>
        </p:spPr>
        <p:txBody>
          <a:bodyPr>
            <a:normAutofit fontScale="90000"/>
          </a:bodyPr>
          <a:lstStyle/>
          <a:p>
            <a:pPr algn="r"/>
            <a:r>
              <a:rPr lang="en-US" b="1" dirty="0" smtClean="0">
                <a:solidFill>
                  <a:schemeClr val="tx2"/>
                </a:solidFill>
              </a:rPr>
              <a:t>Resource Based View (RBV)</a:t>
            </a:r>
            <a:br>
              <a:rPr lang="en-US" b="1" dirty="0" smtClean="0">
                <a:solidFill>
                  <a:schemeClr val="tx2"/>
                </a:solidFill>
              </a:rPr>
            </a:br>
            <a:endParaRPr lang="en-US"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algn="ctr">
              <a:buNone/>
            </a:pPr>
            <a:r>
              <a:rPr lang="en-US" b="1" u="sng" dirty="0" smtClean="0"/>
              <a:t>Internal Factors versus External Factors</a:t>
            </a:r>
          </a:p>
          <a:p>
            <a:pPr>
              <a:buNone/>
            </a:pPr>
            <a:endParaRPr lang="en-US" dirty="0" smtClean="0"/>
          </a:p>
          <a:p>
            <a:pPr>
              <a:buNone/>
            </a:pPr>
            <a:r>
              <a:rPr lang="en-US" dirty="0" smtClean="0"/>
              <a:t>1. The RBV takes the opposing view to that of the I/O theorists.  The RBV approach to competitive advantage contends that </a:t>
            </a:r>
          </a:p>
          <a:p>
            <a:pPr>
              <a:buNone/>
            </a:pPr>
            <a:endParaRPr lang="en-US" dirty="0" smtClean="0"/>
          </a:p>
          <a:p>
            <a:pPr algn="just">
              <a:buNone/>
            </a:pPr>
            <a:r>
              <a:rPr lang="en-US" dirty="0" smtClean="0"/>
              <a:t>	-	</a:t>
            </a:r>
            <a:r>
              <a:rPr lang="en-US" u="sng" dirty="0" smtClean="0"/>
              <a:t>internal resource are more  important </a:t>
            </a:r>
            <a:r>
              <a:rPr lang="en-US" dirty="0" smtClean="0"/>
              <a:t>than external factors for firm in achieving and sustaining competitive advantage.</a:t>
            </a:r>
          </a:p>
          <a:p>
            <a:pPr>
              <a:buNone/>
            </a:pPr>
            <a:endParaRPr lang="en-US" dirty="0" smtClean="0"/>
          </a:p>
          <a:p>
            <a:pPr>
              <a:buNone/>
            </a:pPr>
            <a:r>
              <a:rPr lang="en-US" dirty="0" smtClean="0"/>
              <a:t>2. Internal resources come from three categories.</a:t>
            </a:r>
          </a:p>
          <a:p>
            <a:pPr>
              <a:buNone/>
            </a:pPr>
            <a:endParaRPr lang="en-US" dirty="0" smtClean="0"/>
          </a:p>
          <a:p>
            <a:pPr>
              <a:buNone/>
            </a:pPr>
            <a:r>
              <a:rPr lang="en-US" dirty="0" smtClean="0"/>
              <a:t>	a. </a:t>
            </a:r>
            <a:r>
              <a:rPr lang="en-US" b="1" dirty="0" smtClean="0"/>
              <a:t>Physical resources</a:t>
            </a:r>
            <a:r>
              <a:rPr lang="en-US" dirty="0" smtClean="0"/>
              <a:t>: plant, equipment, location, technology, raw materials, machines, etc.</a:t>
            </a:r>
          </a:p>
          <a:p>
            <a:pPr>
              <a:buNone/>
            </a:pPr>
            <a:endParaRPr lang="en-US" dirty="0" smtClean="0"/>
          </a:p>
          <a:p>
            <a:pPr>
              <a:buNone/>
            </a:pPr>
            <a:r>
              <a:rPr lang="en-US" dirty="0" smtClean="0"/>
              <a:t>	b. </a:t>
            </a:r>
            <a:r>
              <a:rPr lang="en-US" b="1" dirty="0" smtClean="0"/>
              <a:t>Human resources</a:t>
            </a:r>
            <a:r>
              <a:rPr lang="en-US" dirty="0" smtClean="0"/>
              <a:t>: employees, training, experience, intelligence, knowledge, skills, abilities, etc.</a:t>
            </a:r>
          </a:p>
          <a:p>
            <a:pPr>
              <a:buNone/>
            </a:pPr>
            <a:endParaRPr lang="en-US" dirty="0" smtClean="0"/>
          </a:p>
          <a:p>
            <a:pPr>
              <a:buNone/>
            </a:pPr>
            <a:r>
              <a:rPr lang="en-US" dirty="0" smtClean="0"/>
              <a:t>	c. </a:t>
            </a:r>
            <a:r>
              <a:rPr lang="en-US" b="1" dirty="0" smtClean="0"/>
              <a:t>Organizational resources</a:t>
            </a:r>
            <a:r>
              <a:rPr lang="en-US" dirty="0" smtClean="0"/>
              <a:t>: firm structure, planning processes, information systems, patents, trademarks, copyrights, databases, etc.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533400" y="457200"/>
            <a:ext cx="80772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Resource Based View (RBV)</a:t>
            </a:r>
          </a:p>
        </p:txBody>
      </p:sp>
      <p:sp>
        <p:nvSpPr>
          <p:cNvPr id="50179" name="Text Box 3"/>
          <p:cNvSpPr txBox="1">
            <a:spLocks noChangeArrowheads="1"/>
          </p:cNvSpPr>
          <p:nvPr/>
        </p:nvSpPr>
        <p:spPr bwMode="auto">
          <a:xfrm>
            <a:off x="609600" y="1143000"/>
            <a:ext cx="7924800" cy="1384995"/>
          </a:xfrm>
          <a:prstGeom prst="rect">
            <a:avLst/>
          </a:prstGeom>
          <a:noFill/>
          <a:ln w="9525">
            <a:noFill/>
            <a:miter lim="800000"/>
            <a:headEnd/>
            <a:tailEnd/>
          </a:ln>
          <a:effectLst/>
        </p:spPr>
        <p:txBody>
          <a:bodyPr wrap="square">
            <a:spAutoFit/>
          </a:bodyPr>
          <a:lstStyle/>
          <a:p>
            <a:r>
              <a:rPr lang="en-US" sz="2800" dirty="0" smtClean="0"/>
              <a:t>Valuable Resources:</a:t>
            </a:r>
          </a:p>
          <a:p>
            <a:r>
              <a:rPr lang="en-US" sz="2800" dirty="0" smtClean="0"/>
              <a:t>Resources are only valuable if they have one or more of the following characteristics:</a:t>
            </a:r>
            <a:endParaRPr lang="en-US" sz="2800" dirty="0"/>
          </a:p>
        </p:txBody>
      </p:sp>
      <p:sp>
        <p:nvSpPr>
          <p:cNvPr id="50180" name="Text Box 4"/>
          <p:cNvSpPr txBox="1">
            <a:spLocks noChangeArrowheads="1"/>
          </p:cNvSpPr>
          <p:nvPr/>
        </p:nvSpPr>
        <p:spPr bwMode="auto">
          <a:xfrm>
            <a:off x="1219200" y="3124200"/>
            <a:ext cx="6781800" cy="1801813"/>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Char char="§"/>
            </a:pPr>
            <a:r>
              <a:rPr lang="en-US" sz="2800" dirty="0">
                <a:solidFill>
                  <a:srgbClr val="800000"/>
                </a:solidFill>
              </a:rPr>
              <a:t>Rare</a:t>
            </a:r>
          </a:p>
          <a:p>
            <a:pPr marL="457200" indent="-457200">
              <a:spcBef>
                <a:spcPct val="50000"/>
              </a:spcBef>
              <a:buClr>
                <a:schemeClr val="tx1"/>
              </a:buClr>
              <a:buSzPct val="105000"/>
              <a:buFont typeface="Wingdings" pitchFamily="2" charset="2"/>
              <a:buChar char="§"/>
            </a:pPr>
            <a:r>
              <a:rPr lang="en-US" sz="2800" dirty="0">
                <a:solidFill>
                  <a:srgbClr val="800000"/>
                </a:solidFill>
              </a:rPr>
              <a:t>Hard to imitate</a:t>
            </a:r>
          </a:p>
          <a:p>
            <a:pPr marL="457200" indent="-457200">
              <a:spcBef>
                <a:spcPct val="50000"/>
              </a:spcBef>
              <a:buClr>
                <a:schemeClr val="tx1"/>
              </a:buClr>
              <a:buSzPct val="105000"/>
              <a:buFont typeface="Wingdings" pitchFamily="2" charset="2"/>
              <a:buChar char="§"/>
            </a:pPr>
            <a:r>
              <a:rPr lang="en-US" sz="2800" dirty="0">
                <a:solidFill>
                  <a:srgbClr val="800000"/>
                </a:solidFill>
              </a:rPr>
              <a:t>Not easily substitutable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anim calcmode="lin" valueType="num">
                                      <p:cBhvr additive="base">
                                        <p:cTn id="7" dur="500" fill="hold"/>
                                        <p:tgtEl>
                                          <p:spTgt spid="501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8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0180">
                                            <p:txEl>
                                              <p:pRg st="1" end="1"/>
                                            </p:txEl>
                                          </p:spTgt>
                                        </p:tgtEl>
                                        <p:attrNameLst>
                                          <p:attrName>style.visibility</p:attrName>
                                        </p:attrNameLst>
                                      </p:cBhvr>
                                      <p:to>
                                        <p:strVal val="visible"/>
                                      </p:to>
                                    </p:set>
                                    <p:anim calcmode="lin" valueType="num">
                                      <p:cBhvr additive="base">
                                        <p:cTn id="12" dur="500" fill="hold"/>
                                        <p:tgtEl>
                                          <p:spTgt spid="5018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018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0180">
                                            <p:txEl>
                                              <p:pRg st="2" end="2"/>
                                            </p:txEl>
                                          </p:spTgt>
                                        </p:tgtEl>
                                        <p:attrNameLst>
                                          <p:attrName>style.visibility</p:attrName>
                                        </p:attrNameLst>
                                      </p:cBhvr>
                                      <p:to>
                                        <p:strVal val="visible"/>
                                      </p:to>
                                    </p:set>
                                    <p:anim calcmode="lin" valueType="num">
                                      <p:cBhvr additive="base">
                                        <p:cTn id="17" dur="500" fill="hold"/>
                                        <p:tgtEl>
                                          <p:spTgt spid="5018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018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533400" y="457200"/>
            <a:ext cx="83058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Integrating Strategy &amp; Culture</a:t>
            </a:r>
            <a:endParaRPr lang="en-US" sz="3200" b="1" i="1" dirty="0">
              <a:solidFill>
                <a:schemeClr val="tx2"/>
              </a:solidFill>
            </a:endParaRPr>
          </a:p>
        </p:txBody>
      </p:sp>
      <p:sp>
        <p:nvSpPr>
          <p:cNvPr id="52227" name="Rectangle 3"/>
          <p:cNvSpPr>
            <a:spLocks noChangeArrowheads="1"/>
          </p:cNvSpPr>
          <p:nvPr/>
        </p:nvSpPr>
        <p:spPr bwMode="auto">
          <a:xfrm>
            <a:off x="457200" y="2209800"/>
            <a:ext cx="8229600" cy="3200400"/>
          </a:xfrm>
          <a:prstGeom prst="rect">
            <a:avLst/>
          </a:prstGeom>
          <a:noFill/>
          <a:ln w="38100">
            <a:solidFill>
              <a:schemeClr val="accent1"/>
            </a:solidFill>
            <a:miter lim="800000"/>
            <a:headEnd/>
            <a:tailEnd/>
          </a:ln>
          <a:effectLst/>
        </p:spPr>
        <p:txBody>
          <a:bodyPr/>
          <a:lstStyle/>
          <a:p>
            <a:pPr marL="342900" indent="-342900" algn="just">
              <a:spcBef>
                <a:spcPct val="20000"/>
              </a:spcBef>
              <a:buClr>
                <a:schemeClr val="accent1"/>
              </a:buClr>
              <a:buSzPct val="65000"/>
              <a:buFont typeface="Wingdings" pitchFamily="2" charset="2"/>
              <a:buNone/>
            </a:pPr>
            <a:r>
              <a:rPr lang="en-US" sz="3000" dirty="0"/>
              <a:t/>
            </a:r>
            <a:br>
              <a:rPr lang="en-US" sz="3000" dirty="0"/>
            </a:br>
            <a:r>
              <a:rPr lang="en-US" sz="3200" i="1" dirty="0">
                <a:solidFill>
                  <a:srgbClr val="800000"/>
                </a:solidFill>
              </a:rPr>
              <a:t>Pattern of behavior developed by an organization as it learns to cope with its problem of external adaptation and internal integration…is considered valid and taught to new members</a:t>
            </a:r>
            <a:endParaRPr lang="en-US" sz="3100" b="1" i="1" dirty="0"/>
          </a:p>
        </p:txBody>
      </p:sp>
      <p:sp>
        <p:nvSpPr>
          <p:cNvPr id="52228" name="Text Box 4"/>
          <p:cNvSpPr txBox="1">
            <a:spLocks noChangeArrowheads="1"/>
          </p:cNvSpPr>
          <p:nvPr/>
        </p:nvSpPr>
        <p:spPr bwMode="auto">
          <a:xfrm>
            <a:off x="609600" y="1447800"/>
            <a:ext cx="6172200" cy="519113"/>
          </a:xfrm>
          <a:prstGeom prst="rect">
            <a:avLst/>
          </a:prstGeom>
          <a:noFill/>
          <a:ln w="9525">
            <a:noFill/>
            <a:miter lim="800000"/>
            <a:headEnd/>
            <a:tailEnd/>
          </a:ln>
          <a:effectLst/>
        </p:spPr>
        <p:txBody>
          <a:bodyPr>
            <a:spAutoFit/>
          </a:bodyPr>
          <a:lstStyle/>
          <a:p>
            <a:pPr>
              <a:spcBef>
                <a:spcPct val="50000"/>
              </a:spcBef>
            </a:pPr>
            <a:r>
              <a:rPr lang="en-US" sz="2800" dirty="0"/>
              <a:t>Organizational Culture</a:t>
            </a:r>
          </a:p>
        </p:txBody>
      </p:sp>
      <p:sp>
        <p:nvSpPr>
          <p:cNvPr id="5" name="Slide Number Placeholder 4"/>
          <p:cNvSpPr>
            <a:spLocks noGrp="1"/>
          </p:cNvSpPr>
          <p:nvPr>
            <p:ph type="sldNum" sz="quarter" idx="11"/>
          </p:nvPr>
        </p:nvSpPr>
        <p:spPr/>
        <p:txBody>
          <a:bodyPr/>
          <a:lstStyle/>
          <a:p>
            <a:r>
              <a:rPr lang="en-US" smtClean="0"/>
              <a:t>Ch 4 -</a:t>
            </a:r>
            <a:fld id="{A2CBC6A6-FF94-4E92-9372-A53FBF1F6EDF}" type="slidenum">
              <a:rPr lang="en-US" smtClean="0"/>
              <a:pPr/>
              <a:t>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222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2227">
                                            <p:txEl>
                                              <p:pRg st="0" end="0"/>
                                            </p:txEl>
                                          </p:spTgt>
                                        </p:tgtEl>
                                        <p:attrNameLst>
                                          <p:attrName>style.visibility</p:attrName>
                                        </p:attrNameLst>
                                      </p:cBhvr>
                                      <p:to>
                                        <p:strVal val="visible"/>
                                      </p:to>
                                    </p:set>
                                  </p:childTnLst>
                                </p:cTn>
                              </p:par>
                            </p:childTnLst>
                          </p:cTn>
                        </p:par>
                        <p:par>
                          <p:cTn id="10" fill="hold">
                            <p:stCondLst>
                              <p:cond delay="0"/>
                            </p:stCondLst>
                            <p:childTnLst>
                              <p:par>
                                <p:cTn id="11" presetID="9" presetClass="entr" presetSubtype="0" fill="hold" nodeType="afterEffect">
                                  <p:stCondLst>
                                    <p:cond delay="0"/>
                                  </p:stCondLst>
                                  <p:childTnLst>
                                    <p:set>
                                      <p:cBhvr>
                                        <p:cTn id="12" dur="1" fill="hold">
                                          <p:stCondLst>
                                            <p:cond delay="0"/>
                                          </p:stCondLst>
                                        </p:cTn>
                                        <p:tgtEl>
                                          <p:spTgt spid="52227">
                                            <p:txEl>
                                              <p:pRg st="0" end="0"/>
                                            </p:txEl>
                                          </p:spTgt>
                                        </p:tgtEl>
                                        <p:attrNameLst>
                                          <p:attrName>style.visibility</p:attrName>
                                        </p:attrNameLst>
                                      </p:cBhvr>
                                      <p:to>
                                        <p:strVal val="visible"/>
                                      </p:to>
                                    </p:set>
                                    <p:animEffect transition="in" filter="dissolve">
                                      <p:cBhvr>
                                        <p:cTn id="13" dur="500"/>
                                        <p:tgtEl>
                                          <p:spTgt spid="522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533400" y="457200"/>
            <a:ext cx="83058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Integrating Strategy &amp; Culture</a:t>
            </a:r>
            <a:endParaRPr lang="en-US" sz="3200" b="1" i="1" dirty="0">
              <a:solidFill>
                <a:schemeClr val="tx2"/>
              </a:solidFill>
            </a:endParaRPr>
          </a:p>
        </p:txBody>
      </p:sp>
      <p:sp>
        <p:nvSpPr>
          <p:cNvPr id="52227" name="Rectangle 3"/>
          <p:cNvSpPr>
            <a:spLocks noChangeArrowheads="1"/>
          </p:cNvSpPr>
          <p:nvPr/>
        </p:nvSpPr>
        <p:spPr bwMode="auto">
          <a:xfrm>
            <a:off x="457200" y="1676400"/>
            <a:ext cx="8382000" cy="4572000"/>
          </a:xfrm>
          <a:prstGeom prst="rect">
            <a:avLst/>
          </a:prstGeom>
          <a:noFill/>
          <a:ln w="38100">
            <a:solidFill>
              <a:schemeClr val="accent1"/>
            </a:solidFill>
            <a:miter lim="800000"/>
            <a:headEnd/>
            <a:tailEnd/>
          </a:ln>
          <a:effectLst/>
        </p:spPr>
        <p:txBody>
          <a:bodyPr/>
          <a:lstStyle/>
          <a:p>
            <a:pPr algn="just"/>
            <a:r>
              <a:rPr lang="en-US" sz="3200" dirty="0" smtClean="0"/>
              <a:t>	Relationships among a firm’s functional business activities perhaps can be exemplified by focusing on organizational culture, an internal phenomenon that infuse through all departments and divisions of an organization.</a:t>
            </a:r>
          </a:p>
          <a:p>
            <a:r>
              <a:rPr lang="en-US" sz="3200" dirty="0" smtClean="0"/>
              <a:t>	</a:t>
            </a:r>
          </a:p>
          <a:p>
            <a:pPr algn="just"/>
            <a:r>
              <a:rPr lang="en-US" sz="3200" dirty="0" smtClean="0"/>
              <a:t>	Organizational culture significantly affects business  decisions and thus, must be evaluated during an internal strategic management audit.</a:t>
            </a:r>
          </a:p>
          <a:p>
            <a:pPr algn="just"/>
            <a:endParaRPr lang="en-US" sz="3200" dirty="0" smtClean="0"/>
          </a:p>
          <a:p>
            <a:pPr marL="342900" indent="-342900" algn="just">
              <a:spcBef>
                <a:spcPct val="20000"/>
              </a:spcBef>
              <a:buClr>
                <a:schemeClr val="accent1"/>
              </a:buClr>
              <a:buSzPct val="65000"/>
              <a:buFont typeface="Wingdings" pitchFamily="2" charset="2"/>
              <a:buNone/>
            </a:pPr>
            <a:endParaRPr lang="en-US" sz="3100" b="1" i="1" dirty="0"/>
          </a:p>
        </p:txBody>
      </p:sp>
      <p:sp>
        <p:nvSpPr>
          <p:cNvPr id="52228" name="Text Box 4"/>
          <p:cNvSpPr txBox="1">
            <a:spLocks noChangeArrowheads="1"/>
          </p:cNvSpPr>
          <p:nvPr/>
        </p:nvSpPr>
        <p:spPr bwMode="auto">
          <a:xfrm>
            <a:off x="1676400" y="990600"/>
            <a:ext cx="6172200" cy="519113"/>
          </a:xfrm>
          <a:prstGeom prst="rect">
            <a:avLst/>
          </a:prstGeom>
          <a:noFill/>
          <a:ln w="9525">
            <a:noFill/>
            <a:miter lim="800000"/>
            <a:headEnd/>
            <a:tailEnd/>
          </a:ln>
          <a:effectLst/>
        </p:spPr>
        <p:txBody>
          <a:bodyPr>
            <a:spAutoFit/>
          </a:bodyPr>
          <a:lstStyle/>
          <a:p>
            <a:pPr>
              <a:spcBef>
                <a:spcPct val="50000"/>
              </a:spcBef>
            </a:pPr>
            <a:r>
              <a:rPr lang="en-US" sz="2800" dirty="0"/>
              <a:t>Organizational Culture</a:t>
            </a:r>
          </a:p>
        </p:txBody>
      </p:sp>
      <p:sp>
        <p:nvSpPr>
          <p:cNvPr id="5" name="Slide Number Placeholder 4"/>
          <p:cNvSpPr>
            <a:spLocks noGrp="1"/>
          </p:cNvSpPr>
          <p:nvPr>
            <p:ph type="sldNum" sz="quarter" idx="11"/>
          </p:nvPr>
        </p:nvSpPr>
        <p:spPr/>
        <p:txBody>
          <a:bodyPr/>
          <a:lstStyle/>
          <a:p>
            <a:r>
              <a:rPr lang="en-US" smtClean="0"/>
              <a:t>Ch 4 -</a:t>
            </a:r>
            <a:fld id="{A2CBC6A6-FF94-4E92-9372-A53FBF1F6EDF}" type="slidenum">
              <a:rPr lang="en-US" smtClean="0"/>
              <a:pPr/>
              <a:t>10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222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2227">
                                            <p:txEl>
                                              <p:pRg st="2" end="2"/>
                                            </p:txEl>
                                          </p:spTgt>
                                        </p:tgtEl>
                                        <p:attrNameLst>
                                          <p:attrName>style.visibility</p:attrName>
                                        </p:attrNameLst>
                                      </p:cBhvr>
                                      <p:to>
                                        <p:strVal val="visible"/>
                                      </p:to>
                                    </p:set>
                                  </p:childTnLst>
                                </p:cTn>
                              </p:par>
                            </p:childTnLst>
                          </p:cTn>
                        </p:par>
                        <p:par>
                          <p:cTn id="18" fill="hold">
                            <p:stCondLst>
                              <p:cond delay="0"/>
                            </p:stCondLst>
                            <p:childTnLst>
                              <p:par>
                                <p:cTn id="19" presetID="9" presetClass="entr" presetSubtype="0" fill="hold" nodeType="afterEffect">
                                  <p:stCondLst>
                                    <p:cond delay="0"/>
                                  </p:stCondLst>
                                  <p:childTnLst>
                                    <p:set>
                                      <p:cBhvr>
                                        <p:cTn id="20" dur="1" fill="hold">
                                          <p:stCondLst>
                                            <p:cond delay="0"/>
                                          </p:stCondLst>
                                        </p:cTn>
                                        <p:tgtEl>
                                          <p:spTgt spid="52227">
                                            <p:txEl>
                                              <p:pRg st="0" end="0"/>
                                            </p:txEl>
                                          </p:spTgt>
                                        </p:tgtEl>
                                        <p:attrNameLst>
                                          <p:attrName>style.visibility</p:attrName>
                                        </p:attrNameLst>
                                      </p:cBhvr>
                                      <p:to>
                                        <p:strVal val="visible"/>
                                      </p:to>
                                    </p:set>
                                    <p:animEffect transition="in" filter="dissolve">
                                      <p:cBhvr>
                                        <p:cTn id="21" dur="500"/>
                                        <p:tgtEl>
                                          <p:spTgt spid="52227">
                                            <p:txEl>
                                              <p:pRg st="0" end="0"/>
                                            </p:txEl>
                                          </p:spTgt>
                                        </p:tgtEl>
                                      </p:cBhvr>
                                    </p:animEffect>
                                  </p:childTnLst>
                                </p:cTn>
                              </p:par>
                            </p:childTnLst>
                          </p:cTn>
                        </p:par>
                        <p:par>
                          <p:cTn id="22" fill="hold">
                            <p:stCondLst>
                              <p:cond delay="500"/>
                            </p:stCondLst>
                            <p:childTnLst>
                              <p:par>
                                <p:cTn id="23" presetID="9" presetClass="entr" presetSubtype="0" fill="hold" nodeType="afterEffect">
                                  <p:stCondLst>
                                    <p:cond delay="0"/>
                                  </p:stCondLst>
                                  <p:childTnLst>
                                    <p:set>
                                      <p:cBhvr>
                                        <p:cTn id="24" dur="1" fill="hold">
                                          <p:stCondLst>
                                            <p:cond delay="0"/>
                                          </p:stCondLst>
                                        </p:cTn>
                                        <p:tgtEl>
                                          <p:spTgt spid="52227">
                                            <p:txEl>
                                              <p:pRg st="1" end="1"/>
                                            </p:txEl>
                                          </p:spTgt>
                                        </p:tgtEl>
                                        <p:attrNameLst>
                                          <p:attrName>style.visibility</p:attrName>
                                        </p:attrNameLst>
                                      </p:cBhvr>
                                      <p:to>
                                        <p:strVal val="visible"/>
                                      </p:to>
                                    </p:set>
                                    <p:animEffect transition="in" filter="dissolve">
                                      <p:cBhvr>
                                        <p:cTn id="25" dur="500"/>
                                        <p:tgtEl>
                                          <p:spTgt spid="52227">
                                            <p:txEl>
                                              <p:pRg st="1" end="1"/>
                                            </p:txEl>
                                          </p:spTgt>
                                        </p:tgtEl>
                                      </p:cBhvr>
                                    </p:animEffect>
                                  </p:childTnLst>
                                </p:cTn>
                              </p:par>
                            </p:childTnLst>
                          </p:cTn>
                        </p:par>
                        <p:par>
                          <p:cTn id="26" fill="hold">
                            <p:stCondLst>
                              <p:cond delay="1000"/>
                            </p:stCondLst>
                            <p:childTnLst>
                              <p:par>
                                <p:cTn id="27" presetID="9" presetClass="entr" presetSubtype="0" fill="hold" nodeType="afterEffect">
                                  <p:stCondLst>
                                    <p:cond delay="0"/>
                                  </p:stCondLst>
                                  <p:childTnLst>
                                    <p:set>
                                      <p:cBhvr>
                                        <p:cTn id="28" dur="1" fill="hold">
                                          <p:stCondLst>
                                            <p:cond delay="0"/>
                                          </p:stCondLst>
                                        </p:cTn>
                                        <p:tgtEl>
                                          <p:spTgt spid="52227">
                                            <p:txEl>
                                              <p:pRg st="2" end="2"/>
                                            </p:txEl>
                                          </p:spTgt>
                                        </p:tgtEl>
                                        <p:attrNameLst>
                                          <p:attrName>style.visibility</p:attrName>
                                        </p:attrNameLst>
                                      </p:cBhvr>
                                      <p:to>
                                        <p:strVal val="visible"/>
                                      </p:to>
                                    </p:set>
                                    <p:animEffect transition="in" filter="dissolve">
                                      <p:cBhvr>
                                        <p:cTn id="29"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533400" y="457200"/>
            <a:ext cx="8305800" cy="584775"/>
          </a:xfrm>
          <a:prstGeom prst="rect">
            <a:avLst/>
          </a:prstGeom>
          <a:noFill/>
          <a:ln w="9525">
            <a:noFill/>
            <a:miter lim="800000"/>
            <a:headEnd/>
            <a:tailEnd/>
          </a:ln>
          <a:effectLst/>
        </p:spPr>
        <p:txBody>
          <a:bodyPr wrap="square">
            <a:spAutoFit/>
          </a:bodyPr>
          <a:lstStyle/>
          <a:p>
            <a:pPr algn="r">
              <a:spcBef>
                <a:spcPct val="50000"/>
              </a:spcBef>
            </a:pPr>
            <a:r>
              <a:rPr lang="en-US" sz="3200" b="1" dirty="0" smtClean="0"/>
              <a:t>United States versus Foreign Cultures</a:t>
            </a:r>
            <a:endParaRPr lang="en-US" sz="3200" b="1" i="1" dirty="0">
              <a:solidFill>
                <a:schemeClr val="tx2"/>
              </a:solidFill>
            </a:endParaRPr>
          </a:p>
        </p:txBody>
      </p:sp>
      <p:sp>
        <p:nvSpPr>
          <p:cNvPr id="52227" name="Rectangle 3"/>
          <p:cNvSpPr>
            <a:spLocks noChangeArrowheads="1"/>
          </p:cNvSpPr>
          <p:nvPr/>
        </p:nvSpPr>
        <p:spPr bwMode="auto">
          <a:xfrm>
            <a:off x="457200" y="1676400"/>
            <a:ext cx="8382000" cy="4572000"/>
          </a:xfrm>
          <a:prstGeom prst="rect">
            <a:avLst/>
          </a:prstGeom>
          <a:noFill/>
          <a:ln w="38100">
            <a:solidFill>
              <a:schemeClr val="accent1"/>
            </a:solidFill>
            <a:miter lim="800000"/>
            <a:headEnd/>
            <a:tailEnd/>
          </a:ln>
          <a:effectLst/>
        </p:spPr>
        <p:txBody>
          <a:bodyPr/>
          <a:lstStyle/>
          <a:p>
            <a:r>
              <a:rPr lang="en-US" sz="2000" dirty="0" smtClean="0"/>
              <a:t>To successfully compete in world markets, U.S. managers must obtain a better knowledge of historical, cultural, and religious forces that motivates and drive people in other countries.</a:t>
            </a:r>
          </a:p>
          <a:p>
            <a:r>
              <a:rPr lang="en-US" sz="2000" dirty="0" smtClean="0"/>
              <a:t>	</a:t>
            </a:r>
          </a:p>
          <a:p>
            <a:r>
              <a:rPr lang="en-US" sz="2000" dirty="0" smtClean="0"/>
              <a:t>a.  In Japan, for example, business relations operate within the context of</a:t>
            </a:r>
            <a:r>
              <a:rPr lang="en-US" sz="2000" i="1" dirty="0" smtClean="0"/>
              <a:t> </a:t>
            </a:r>
            <a:r>
              <a:rPr lang="en-US" sz="2000" b="1" i="1" dirty="0" err="1" smtClean="0"/>
              <a:t>wa</a:t>
            </a:r>
            <a:r>
              <a:rPr lang="en-US" sz="2000" dirty="0" smtClean="0"/>
              <a:t>, which stresses group harmony and social cohesion. </a:t>
            </a:r>
          </a:p>
          <a:p>
            <a:r>
              <a:rPr lang="en-US" sz="2000" dirty="0" smtClean="0"/>
              <a:t>	</a:t>
            </a:r>
          </a:p>
          <a:p>
            <a:pPr algn="just"/>
            <a:r>
              <a:rPr lang="en-US" sz="2000" dirty="0" smtClean="0"/>
              <a:t>	In China, business behavior revolves around</a:t>
            </a:r>
            <a:r>
              <a:rPr lang="en-US" sz="2000" i="1" dirty="0" smtClean="0"/>
              <a:t> </a:t>
            </a:r>
            <a:r>
              <a:rPr lang="en-US" sz="2000" b="1" i="1" dirty="0" err="1" smtClean="0"/>
              <a:t>guianxi</a:t>
            </a:r>
            <a:r>
              <a:rPr lang="en-US" sz="2000" dirty="0" smtClean="0"/>
              <a:t>, or personal relations. </a:t>
            </a:r>
          </a:p>
          <a:p>
            <a:pPr algn="just"/>
            <a:r>
              <a:rPr lang="en-US" sz="2000" dirty="0" smtClean="0"/>
              <a:t>	</a:t>
            </a:r>
          </a:p>
          <a:p>
            <a:pPr algn="just"/>
            <a:r>
              <a:rPr lang="en-US" sz="2000" dirty="0" smtClean="0"/>
              <a:t>	 In Korea, activities involve concern for</a:t>
            </a:r>
            <a:r>
              <a:rPr lang="en-US" sz="2000" i="1" dirty="0" smtClean="0"/>
              <a:t> </a:t>
            </a:r>
            <a:r>
              <a:rPr lang="en-US" sz="2000" b="1" i="1" dirty="0" err="1" smtClean="0"/>
              <a:t>inhwa</a:t>
            </a:r>
            <a:r>
              <a:rPr lang="en-US" sz="2000" dirty="0" smtClean="0"/>
              <a:t>, or harmony based on respect of hierarchical relationships, including obedience to authority.</a:t>
            </a:r>
          </a:p>
          <a:p>
            <a:r>
              <a:rPr lang="en-US" sz="2000" dirty="0" smtClean="0"/>
              <a:t> </a:t>
            </a:r>
          </a:p>
          <a:p>
            <a:pPr algn="just"/>
            <a:endParaRPr lang="en-US" sz="3200" dirty="0" smtClean="0"/>
          </a:p>
          <a:p>
            <a:pPr marL="342900" indent="-342900" algn="just">
              <a:spcBef>
                <a:spcPct val="20000"/>
              </a:spcBef>
              <a:buClr>
                <a:schemeClr val="accent1"/>
              </a:buClr>
              <a:buSzPct val="65000"/>
              <a:buFont typeface="Wingdings" pitchFamily="2" charset="2"/>
              <a:buNone/>
            </a:pPr>
            <a:endParaRPr lang="en-US" sz="3100" b="1" i="1" dirty="0"/>
          </a:p>
        </p:txBody>
      </p:sp>
      <p:sp>
        <p:nvSpPr>
          <p:cNvPr id="4" name="Slide Number Placeholder 3"/>
          <p:cNvSpPr>
            <a:spLocks noGrp="1"/>
          </p:cNvSpPr>
          <p:nvPr>
            <p:ph type="sldNum" sz="quarter" idx="11"/>
          </p:nvPr>
        </p:nvSpPr>
        <p:spPr/>
        <p:txBody>
          <a:bodyPr/>
          <a:lstStyle/>
          <a:p>
            <a:r>
              <a:rPr lang="en-US" smtClean="0"/>
              <a:t>Ch 4 -</a:t>
            </a:r>
            <a:fld id="{A2CBC6A6-FF94-4E92-9372-A53FBF1F6EDF}" type="slidenum">
              <a:rPr lang="en-US" smtClean="0"/>
              <a:pPr/>
              <a:t>11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222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2227">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52227">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52227">
                                            <p:txEl>
                                              <p:pRg st="2" end="2"/>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52227">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52227">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2227">
                                            <p:txEl>
                                              <p:pRg st="5" end="5"/>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52227">
                                            <p:txEl>
                                              <p:pRg st="6" end="6"/>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52227">
                                            <p:txEl>
                                              <p:pRg st="7" end="7"/>
                                            </p:txEl>
                                          </p:spTgt>
                                        </p:tgtEl>
                                        <p:attrNameLst>
                                          <p:attrName>style.visibility</p:attrName>
                                        </p:attrNameLst>
                                      </p:cBhvr>
                                      <p:to>
                                        <p:strVal val="visible"/>
                                      </p:to>
                                    </p:set>
                                  </p:childTnLst>
                                </p:cTn>
                              </p:par>
                            </p:childTnLst>
                          </p:cTn>
                        </p:par>
                        <p:par>
                          <p:cTn id="32" fill="hold">
                            <p:stCondLst>
                              <p:cond delay="0"/>
                            </p:stCondLst>
                            <p:childTnLst>
                              <p:par>
                                <p:cTn id="33" presetID="9" presetClass="entr" presetSubtype="0" fill="hold" nodeType="afterEffect">
                                  <p:stCondLst>
                                    <p:cond delay="0"/>
                                  </p:stCondLst>
                                  <p:childTnLst>
                                    <p:set>
                                      <p:cBhvr>
                                        <p:cTn id="34" dur="1" fill="hold">
                                          <p:stCondLst>
                                            <p:cond delay="0"/>
                                          </p:stCondLst>
                                        </p:cTn>
                                        <p:tgtEl>
                                          <p:spTgt spid="52227">
                                            <p:txEl>
                                              <p:pRg st="0" end="0"/>
                                            </p:txEl>
                                          </p:spTgt>
                                        </p:tgtEl>
                                        <p:attrNameLst>
                                          <p:attrName>style.visibility</p:attrName>
                                        </p:attrNameLst>
                                      </p:cBhvr>
                                      <p:to>
                                        <p:strVal val="visible"/>
                                      </p:to>
                                    </p:set>
                                    <p:animEffect transition="in" filter="dissolve">
                                      <p:cBhvr>
                                        <p:cTn id="35" dur="500"/>
                                        <p:tgtEl>
                                          <p:spTgt spid="52227">
                                            <p:txEl>
                                              <p:pRg st="0" end="0"/>
                                            </p:txEl>
                                          </p:spTgt>
                                        </p:tgtEl>
                                      </p:cBhvr>
                                    </p:animEffect>
                                  </p:childTnLst>
                                </p:cTn>
                              </p:par>
                            </p:childTnLst>
                          </p:cTn>
                        </p:par>
                        <p:par>
                          <p:cTn id="36" fill="hold">
                            <p:stCondLst>
                              <p:cond delay="500"/>
                            </p:stCondLst>
                            <p:childTnLst>
                              <p:par>
                                <p:cTn id="37" presetID="9" presetClass="entr" presetSubtype="0" fill="hold" nodeType="afterEffect">
                                  <p:stCondLst>
                                    <p:cond delay="0"/>
                                  </p:stCondLst>
                                  <p:childTnLst>
                                    <p:set>
                                      <p:cBhvr>
                                        <p:cTn id="38" dur="1" fill="hold">
                                          <p:stCondLst>
                                            <p:cond delay="0"/>
                                          </p:stCondLst>
                                        </p:cTn>
                                        <p:tgtEl>
                                          <p:spTgt spid="52227">
                                            <p:txEl>
                                              <p:pRg st="1" end="1"/>
                                            </p:txEl>
                                          </p:spTgt>
                                        </p:tgtEl>
                                        <p:attrNameLst>
                                          <p:attrName>style.visibility</p:attrName>
                                        </p:attrNameLst>
                                      </p:cBhvr>
                                      <p:to>
                                        <p:strVal val="visible"/>
                                      </p:to>
                                    </p:set>
                                    <p:animEffect transition="in" filter="dissolve">
                                      <p:cBhvr>
                                        <p:cTn id="39" dur="500"/>
                                        <p:tgtEl>
                                          <p:spTgt spid="52227">
                                            <p:txEl>
                                              <p:pRg st="1" end="1"/>
                                            </p:txEl>
                                          </p:spTgt>
                                        </p:tgtEl>
                                      </p:cBhvr>
                                    </p:animEffect>
                                  </p:childTnLst>
                                </p:cTn>
                              </p:par>
                            </p:childTnLst>
                          </p:cTn>
                        </p:par>
                        <p:par>
                          <p:cTn id="40" fill="hold">
                            <p:stCondLst>
                              <p:cond delay="1000"/>
                            </p:stCondLst>
                            <p:childTnLst>
                              <p:par>
                                <p:cTn id="41" presetID="9" presetClass="entr" presetSubtype="0" fill="hold" nodeType="afterEffect">
                                  <p:stCondLst>
                                    <p:cond delay="0"/>
                                  </p:stCondLst>
                                  <p:childTnLst>
                                    <p:set>
                                      <p:cBhvr>
                                        <p:cTn id="42" dur="1" fill="hold">
                                          <p:stCondLst>
                                            <p:cond delay="0"/>
                                          </p:stCondLst>
                                        </p:cTn>
                                        <p:tgtEl>
                                          <p:spTgt spid="52227">
                                            <p:txEl>
                                              <p:pRg st="2" end="2"/>
                                            </p:txEl>
                                          </p:spTgt>
                                        </p:tgtEl>
                                        <p:attrNameLst>
                                          <p:attrName>style.visibility</p:attrName>
                                        </p:attrNameLst>
                                      </p:cBhvr>
                                      <p:to>
                                        <p:strVal val="visible"/>
                                      </p:to>
                                    </p:set>
                                    <p:animEffect transition="in" filter="dissolve">
                                      <p:cBhvr>
                                        <p:cTn id="43" dur="500"/>
                                        <p:tgtEl>
                                          <p:spTgt spid="52227">
                                            <p:txEl>
                                              <p:pRg st="2" end="2"/>
                                            </p:txEl>
                                          </p:spTgt>
                                        </p:tgtEl>
                                      </p:cBhvr>
                                    </p:animEffect>
                                  </p:childTnLst>
                                </p:cTn>
                              </p:par>
                            </p:childTnLst>
                          </p:cTn>
                        </p:par>
                        <p:par>
                          <p:cTn id="44" fill="hold">
                            <p:stCondLst>
                              <p:cond delay="1500"/>
                            </p:stCondLst>
                            <p:childTnLst>
                              <p:par>
                                <p:cTn id="45" presetID="9" presetClass="entr" presetSubtype="0" fill="hold" nodeType="afterEffect">
                                  <p:stCondLst>
                                    <p:cond delay="0"/>
                                  </p:stCondLst>
                                  <p:childTnLst>
                                    <p:set>
                                      <p:cBhvr>
                                        <p:cTn id="46" dur="1" fill="hold">
                                          <p:stCondLst>
                                            <p:cond delay="0"/>
                                          </p:stCondLst>
                                        </p:cTn>
                                        <p:tgtEl>
                                          <p:spTgt spid="52227">
                                            <p:txEl>
                                              <p:pRg st="3" end="3"/>
                                            </p:txEl>
                                          </p:spTgt>
                                        </p:tgtEl>
                                        <p:attrNameLst>
                                          <p:attrName>style.visibility</p:attrName>
                                        </p:attrNameLst>
                                      </p:cBhvr>
                                      <p:to>
                                        <p:strVal val="visible"/>
                                      </p:to>
                                    </p:set>
                                    <p:animEffect transition="in" filter="dissolve">
                                      <p:cBhvr>
                                        <p:cTn id="47" dur="500"/>
                                        <p:tgtEl>
                                          <p:spTgt spid="52227">
                                            <p:txEl>
                                              <p:pRg st="3" end="3"/>
                                            </p:txEl>
                                          </p:spTgt>
                                        </p:tgtEl>
                                      </p:cBhvr>
                                    </p:animEffect>
                                  </p:childTnLst>
                                </p:cTn>
                              </p:par>
                            </p:childTnLst>
                          </p:cTn>
                        </p:par>
                        <p:par>
                          <p:cTn id="48" fill="hold">
                            <p:stCondLst>
                              <p:cond delay="2000"/>
                            </p:stCondLst>
                            <p:childTnLst>
                              <p:par>
                                <p:cTn id="49" presetID="9" presetClass="entr" presetSubtype="0" fill="hold" nodeType="afterEffect">
                                  <p:stCondLst>
                                    <p:cond delay="0"/>
                                  </p:stCondLst>
                                  <p:childTnLst>
                                    <p:set>
                                      <p:cBhvr>
                                        <p:cTn id="50" dur="1" fill="hold">
                                          <p:stCondLst>
                                            <p:cond delay="0"/>
                                          </p:stCondLst>
                                        </p:cTn>
                                        <p:tgtEl>
                                          <p:spTgt spid="52227">
                                            <p:txEl>
                                              <p:pRg st="4" end="4"/>
                                            </p:txEl>
                                          </p:spTgt>
                                        </p:tgtEl>
                                        <p:attrNameLst>
                                          <p:attrName>style.visibility</p:attrName>
                                        </p:attrNameLst>
                                      </p:cBhvr>
                                      <p:to>
                                        <p:strVal val="visible"/>
                                      </p:to>
                                    </p:set>
                                    <p:animEffect transition="in" filter="dissolve">
                                      <p:cBhvr>
                                        <p:cTn id="51" dur="500"/>
                                        <p:tgtEl>
                                          <p:spTgt spid="52227">
                                            <p:txEl>
                                              <p:pRg st="4" end="4"/>
                                            </p:txEl>
                                          </p:spTgt>
                                        </p:tgtEl>
                                      </p:cBhvr>
                                    </p:animEffect>
                                  </p:childTnLst>
                                </p:cTn>
                              </p:par>
                            </p:childTnLst>
                          </p:cTn>
                        </p:par>
                        <p:par>
                          <p:cTn id="52" fill="hold">
                            <p:stCondLst>
                              <p:cond delay="2500"/>
                            </p:stCondLst>
                            <p:childTnLst>
                              <p:par>
                                <p:cTn id="53" presetID="9" presetClass="entr" presetSubtype="0" fill="hold" nodeType="afterEffect">
                                  <p:stCondLst>
                                    <p:cond delay="0"/>
                                  </p:stCondLst>
                                  <p:childTnLst>
                                    <p:set>
                                      <p:cBhvr>
                                        <p:cTn id="54" dur="1" fill="hold">
                                          <p:stCondLst>
                                            <p:cond delay="0"/>
                                          </p:stCondLst>
                                        </p:cTn>
                                        <p:tgtEl>
                                          <p:spTgt spid="52227">
                                            <p:txEl>
                                              <p:pRg st="5" end="5"/>
                                            </p:txEl>
                                          </p:spTgt>
                                        </p:tgtEl>
                                        <p:attrNameLst>
                                          <p:attrName>style.visibility</p:attrName>
                                        </p:attrNameLst>
                                      </p:cBhvr>
                                      <p:to>
                                        <p:strVal val="visible"/>
                                      </p:to>
                                    </p:set>
                                    <p:animEffect transition="in" filter="dissolve">
                                      <p:cBhvr>
                                        <p:cTn id="55" dur="500"/>
                                        <p:tgtEl>
                                          <p:spTgt spid="52227">
                                            <p:txEl>
                                              <p:pRg st="5" end="5"/>
                                            </p:txEl>
                                          </p:spTgt>
                                        </p:tgtEl>
                                      </p:cBhvr>
                                    </p:animEffect>
                                  </p:childTnLst>
                                </p:cTn>
                              </p:par>
                            </p:childTnLst>
                          </p:cTn>
                        </p:par>
                        <p:par>
                          <p:cTn id="56" fill="hold">
                            <p:stCondLst>
                              <p:cond delay="3000"/>
                            </p:stCondLst>
                            <p:childTnLst>
                              <p:par>
                                <p:cTn id="57" presetID="9" presetClass="entr" presetSubtype="0" fill="hold" nodeType="afterEffect">
                                  <p:stCondLst>
                                    <p:cond delay="0"/>
                                  </p:stCondLst>
                                  <p:childTnLst>
                                    <p:set>
                                      <p:cBhvr>
                                        <p:cTn id="58" dur="1" fill="hold">
                                          <p:stCondLst>
                                            <p:cond delay="0"/>
                                          </p:stCondLst>
                                        </p:cTn>
                                        <p:tgtEl>
                                          <p:spTgt spid="52227">
                                            <p:txEl>
                                              <p:pRg st="6" end="6"/>
                                            </p:txEl>
                                          </p:spTgt>
                                        </p:tgtEl>
                                        <p:attrNameLst>
                                          <p:attrName>style.visibility</p:attrName>
                                        </p:attrNameLst>
                                      </p:cBhvr>
                                      <p:to>
                                        <p:strVal val="visible"/>
                                      </p:to>
                                    </p:set>
                                    <p:animEffect transition="in" filter="dissolve">
                                      <p:cBhvr>
                                        <p:cTn id="59" dur="500"/>
                                        <p:tgtEl>
                                          <p:spTgt spid="52227">
                                            <p:txEl>
                                              <p:pRg st="6" end="6"/>
                                            </p:txEl>
                                          </p:spTgt>
                                        </p:tgtEl>
                                      </p:cBhvr>
                                    </p:animEffect>
                                  </p:childTnLst>
                                </p:cTn>
                              </p:par>
                            </p:childTnLst>
                          </p:cTn>
                        </p:par>
                        <p:par>
                          <p:cTn id="60" fill="hold">
                            <p:stCondLst>
                              <p:cond delay="3500"/>
                            </p:stCondLst>
                            <p:childTnLst>
                              <p:par>
                                <p:cTn id="61" presetID="9" presetClass="entr" presetSubtype="0" fill="hold" nodeType="afterEffect">
                                  <p:stCondLst>
                                    <p:cond delay="0"/>
                                  </p:stCondLst>
                                  <p:childTnLst>
                                    <p:set>
                                      <p:cBhvr>
                                        <p:cTn id="62" dur="1" fill="hold">
                                          <p:stCondLst>
                                            <p:cond delay="0"/>
                                          </p:stCondLst>
                                        </p:cTn>
                                        <p:tgtEl>
                                          <p:spTgt spid="52227">
                                            <p:txEl>
                                              <p:pRg st="7" end="7"/>
                                            </p:txEl>
                                          </p:spTgt>
                                        </p:tgtEl>
                                        <p:attrNameLst>
                                          <p:attrName>style.visibility</p:attrName>
                                        </p:attrNameLst>
                                      </p:cBhvr>
                                      <p:to>
                                        <p:strVal val="visible"/>
                                      </p:to>
                                    </p:set>
                                    <p:animEffect transition="in" filter="dissolve">
                                      <p:cBhvr>
                                        <p:cTn id="63" dur="500"/>
                                        <p:tgtEl>
                                          <p:spTgt spid="522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533400" y="457200"/>
            <a:ext cx="8305800" cy="584775"/>
          </a:xfrm>
          <a:prstGeom prst="rect">
            <a:avLst/>
          </a:prstGeom>
          <a:noFill/>
          <a:ln w="9525">
            <a:noFill/>
            <a:miter lim="800000"/>
            <a:headEnd/>
            <a:tailEnd/>
          </a:ln>
          <a:effectLst/>
        </p:spPr>
        <p:txBody>
          <a:bodyPr wrap="square">
            <a:spAutoFit/>
          </a:bodyPr>
          <a:lstStyle/>
          <a:p>
            <a:pPr algn="r">
              <a:spcBef>
                <a:spcPct val="50000"/>
              </a:spcBef>
            </a:pPr>
            <a:r>
              <a:rPr lang="en-US" sz="3200" b="1" dirty="0" smtClean="0"/>
              <a:t>United States versus Foreign Cultures</a:t>
            </a:r>
            <a:endParaRPr lang="en-US" sz="3200" b="1" i="1" dirty="0">
              <a:solidFill>
                <a:schemeClr val="tx2"/>
              </a:solidFill>
            </a:endParaRPr>
          </a:p>
        </p:txBody>
      </p:sp>
      <p:sp>
        <p:nvSpPr>
          <p:cNvPr id="52227" name="Rectangle 3"/>
          <p:cNvSpPr>
            <a:spLocks noChangeArrowheads="1"/>
          </p:cNvSpPr>
          <p:nvPr/>
        </p:nvSpPr>
        <p:spPr bwMode="auto">
          <a:xfrm>
            <a:off x="457200" y="1295400"/>
            <a:ext cx="8382000" cy="4953000"/>
          </a:xfrm>
          <a:prstGeom prst="rect">
            <a:avLst/>
          </a:prstGeom>
          <a:noFill/>
          <a:ln w="38100">
            <a:solidFill>
              <a:schemeClr val="accent1"/>
            </a:solidFill>
            <a:miter lim="800000"/>
            <a:headEnd/>
            <a:tailEnd/>
          </a:ln>
          <a:effectLst/>
        </p:spPr>
        <p:txBody>
          <a:bodyPr/>
          <a:lstStyle/>
          <a:p>
            <a:r>
              <a:rPr lang="en-US" sz="2000" dirty="0" smtClean="0"/>
              <a:t>b.  U.S. managers have a low tolerance for silence, whereas Asian managers view extended periods of silence as important for organizing and evaluating one’s thoughts. The book lists other important differences between U.S. and foreign managers.</a:t>
            </a:r>
          </a:p>
          <a:p>
            <a:endParaRPr lang="en-US" sz="2000" dirty="0" smtClean="0"/>
          </a:p>
          <a:p>
            <a:pPr algn="just"/>
            <a:r>
              <a:rPr lang="en-US" sz="2000" dirty="0" smtClean="0"/>
              <a:t>c. Probably the biggest obstacle to the effectiveness of U.S. managers, or managers from any country working in another, is the fact that it  is almost impossible to change the attitude of a foreign workplace.</a:t>
            </a:r>
          </a:p>
          <a:p>
            <a:pPr algn="just"/>
            <a:r>
              <a:rPr lang="en-US" sz="2000" dirty="0" smtClean="0"/>
              <a:t> </a:t>
            </a:r>
          </a:p>
          <a:p>
            <a:pPr algn="just"/>
            <a:r>
              <a:rPr lang="en-US" sz="2000" b="1" u="sng" dirty="0" smtClean="0"/>
              <a:t>The system drives you; you cannot fight the system or culture</a:t>
            </a:r>
            <a:r>
              <a:rPr lang="en-US" sz="2000" dirty="0" smtClean="0"/>
              <a:t>,´ says Bill Parker, president of Phillips Petroleum in Norway.</a:t>
            </a:r>
          </a:p>
          <a:p>
            <a:endParaRPr lang="en-US" sz="2000" dirty="0" smtClean="0"/>
          </a:p>
          <a:p>
            <a:r>
              <a:rPr lang="en-US" sz="2000" dirty="0" smtClean="0"/>
              <a:t> </a:t>
            </a:r>
          </a:p>
          <a:p>
            <a:pPr algn="just"/>
            <a:endParaRPr lang="en-US" sz="3200" dirty="0" smtClean="0"/>
          </a:p>
          <a:p>
            <a:pPr marL="342900" indent="-342900" algn="just">
              <a:spcBef>
                <a:spcPct val="20000"/>
              </a:spcBef>
              <a:buClr>
                <a:schemeClr val="accent1"/>
              </a:buClr>
              <a:buSzPct val="65000"/>
              <a:buFont typeface="Wingdings" pitchFamily="2" charset="2"/>
              <a:buNone/>
            </a:pPr>
            <a:endParaRPr lang="en-US" sz="3100" b="1" i="1" dirty="0"/>
          </a:p>
        </p:txBody>
      </p:sp>
      <p:sp>
        <p:nvSpPr>
          <p:cNvPr id="4" name="Slide Number Placeholder 3"/>
          <p:cNvSpPr>
            <a:spLocks noGrp="1"/>
          </p:cNvSpPr>
          <p:nvPr>
            <p:ph type="sldNum" sz="quarter" idx="11"/>
          </p:nvPr>
        </p:nvSpPr>
        <p:spPr/>
        <p:txBody>
          <a:bodyPr/>
          <a:lstStyle/>
          <a:p>
            <a:r>
              <a:rPr lang="en-US" smtClean="0"/>
              <a:t>Ch 4 -</a:t>
            </a:r>
            <a:fld id="{A2CBC6A6-FF94-4E92-9372-A53FBF1F6EDF}" type="slidenum">
              <a:rPr lang="en-US" smtClean="0"/>
              <a:pPr/>
              <a:t>12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222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2227">
                                            <p:txEl>
                                              <p:pRg st="4" end="4"/>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2227">
                                            <p:txEl>
                                              <p:pRg st="6" end="6"/>
                                            </p:txEl>
                                          </p:spTgt>
                                        </p:tgtEl>
                                        <p:attrNameLst>
                                          <p:attrName>style.visibility</p:attrName>
                                        </p:attrNameLst>
                                      </p:cBhvr>
                                      <p:to>
                                        <p:strVal val="visible"/>
                                      </p:to>
                                    </p:set>
                                  </p:childTnLst>
                                </p:cTn>
                              </p:par>
                            </p:childTnLst>
                          </p:cTn>
                        </p:par>
                        <p:par>
                          <p:cTn id="25" fill="hold">
                            <p:stCondLst>
                              <p:cond delay="0"/>
                            </p:stCondLst>
                            <p:childTnLst>
                              <p:par>
                                <p:cTn id="26" presetID="9" presetClass="entr" presetSubtype="0" fill="hold" nodeType="afterEffect">
                                  <p:stCondLst>
                                    <p:cond delay="0"/>
                                  </p:stCondLst>
                                  <p:childTnLst>
                                    <p:set>
                                      <p:cBhvr>
                                        <p:cTn id="27" dur="1" fill="hold">
                                          <p:stCondLst>
                                            <p:cond delay="0"/>
                                          </p:stCondLst>
                                        </p:cTn>
                                        <p:tgtEl>
                                          <p:spTgt spid="52227">
                                            <p:txEl>
                                              <p:pRg st="0" end="0"/>
                                            </p:txEl>
                                          </p:spTgt>
                                        </p:tgtEl>
                                        <p:attrNameLst>
                                          <p:attrName>style.visibility</p:attrName>
                                        </p:attrNameLst>
                                      </p:cBhvr>
                                      <p:to>
                                        <p:strVal val="visible"/>
                                      </p:to>
                                    </p:set>
                                    <p:animEffect transition="in" filter="dissolve">
                                      <p:cBhvr>
                                        <p:cTn id="28" dur="500"/>
                                        <p:tgtEl>
                                          <p:spTgt spid="52227">
                                            <p:txEl>
                                              <p:pRg st="0" end="0"/>
                                            </p:txEl>
                                          </p:spTgt>
                                        </p:tgtEl>
                                      </p:cBhvr>
                                    </p:animEffect>
                                  </p:childTnLst>
                                </p:cTn>
                              </p:par>
                            </p:childTnLst>
                          </p:cTn>
                        </p:par>
                        <p:par>
                          <p:cTn id="29" fill="hold">
                            <p:stCondLst>
                              <p:cond delay="500"/>
                            </p:stCondLst>
                            <p:childTnLst>
                              <p:par>
                                <p:cTn id="30" presetID="9" presetClass="entr" presetSubtype="0" fill="hold" nodeType="afterEffect">
                                  <p:stCondLst>
                                    <p:cond delay="0"/>
                                  </p:stCondLst>
                                  <p:childTnLst>
                                    <p:set>
                                      <p:cBhvr>
                                        <p:cTn id="31" dur="1" fill="hold">
                                          <p:stCondLst>
                                            <p:cond delay="0"/>
                                          </p:stCondLst>
                                        </p:cTn>
                                        <p:tgtEl>
                                          <p:spTgt spid="52227">
                                            <p:txEl>
                                              <p:pRg st="2" end="2"/>
                                            </p:txEl>
                                          </p:spTgt>
                                        </p:tgtEl>
                                        <p:attrNameLst>
                                          <p:attrName>style.visibility</p:attrName>
                                        </p:attrNameLst>
                                      </p:cBhvr>
                                      <p:to>
                                        <p:strVal val="visible"/>
                                      </p:to>
                                    </p:set>
                                    <p:animEffect transition="in" filter="dissolve">
                                      <p:cBhvr>
                                        <p:cTn id="32" dur="500"/>
                                        <p:tgtEl>
                                          <p:spTgt spid="52227">
                                            <p:txEl>
                                              <p:pRg st="2" end="2"/>
                                            </p:txEl>
                                          </p:spTgt>
                                        </p:tgtEl>
                                      </p:cBhvr>
                                    </p:animEffect>
                                  </p:childTnLst>
                                </p:cTn>
                              </p:par>
                            </p:childTnLst>
                          </p:cTn>
                        </p:par>
                        <p:par>
                          <p:cTn id="33" fill="hold">
                            <p:stCondLst>
                              <p:cond delay="1000"/>
                            </p:stCondLst>
                            <p:childTnLst>
                              <p:par>
                                <p:cTn id="34" presetID="9" presetClass="entr" presetSubtype="0" fill="hold" nodeType="afterEffect">
                                  <p:stCondLst>
                                    <p:cond delay="0"/>
                                  </p:stCondLst>
                                  <p:childTnLst>
                                    <p:set>
                                      <p:cBhvr>
                                        <p:cTn id="35" dur="1" fill="hold">
                                          <p:stCondLst>
                                            <p:cond delay="0"/>
                                          </p:stCondLst>
                                        </p:cTn>
                                        <p:tgtEl>
                                          <p:spTgt spid="52227">
                                            <p:txEl>
                                              <p:pRg st="3" end="3"/>
                                            </p:txEl>
                                          </p:spTgt>
                                        </p:tgtEl>
                                        <p:attrNameLst>
                                          <p:attrName>style.visibility</p:attrName>
                                        </p:attrNameLst>
                                      </p:cBhvr>
                                      <p:to>
                                        <p:strVal val="visible"/>
                                      </p:to>
                                    </p:set>
                                    <p:animEffect transition="in" filter="dissolve">
                                      <p:cBhvr>
                                        <p:cTn id="36" dur="500"/>
                                        <p:tgtEl>
                                          <p:spTgt spid="52227">
                                            <p:txEl>
                                              <p:pRg st="3" end="3"/>
                                            </p:txEl>
                                          </p:spTgt>
                                        </p:tgtEl>
                                      </p:cBhvr>
                                    </p:animEffect>
                                  </p:childTnLst>
                                </p:cTn>
                              </p:par>
                            </p:childTnLst>
                          </p:cTn>
                        </p:par>
                        <p:par>
                          <p:cTn id="37" fill="hold">
                            <p:stCondLst>
                              <p:cond delay="1500"/>
                            </p:stCondLst>
                            <p:childTnLst>
                              <p:par>
                                <p:cTn id="38" presetID="9" presetClass="entr" presetSubtype="0" fill="hold" nodeType="afterEffect">
                                  <p:stCondLst>
                                    <p:cond delay="0"/>
                                  </p:stCondLst>
                                  <p:childTnLst>
                                    <p:set>
                                      <p:cBhvr>
                                        <p:cTn id="39" dur="1" fill="hold">
                                          <p:stCondLst>
                                            <p:cond delay="0"/>
                                          </p:stCondLst>
                                        </p:cTn>
                                        <p:tgtEl>
                                          <p:spTgt spid="52227">
                                            <p:txEl>
                                              <p:pRg st="4" end="4"/>
                                            </p:txEl>
                                          </p:spTgt>
                                        </p:tgtEl>
                                        <p:attrNameLst>
                                          <p:attrName>style.visibility</p:attrName>
                                        </p:attrNameLst>
                                      </p:cBhvr>
                                      <p:to>
                                        <p:strVal val="visible"/>
                                      </p:to>
                                    </p:set>
                                    <p:animEffect transition="in" filter="dissolve">
                                      <p:cBhvr>
                                        <p:cTn id="40" dur="500"/>
                                        <p:tgtEl>
                                          <p:spTgt spid="52227">
                                            <p:txEl>
                                              <p:pRg st="4" end="4"/>
                                            </p:txEl>
                                          </p:spTgt>
                                        </p:tgtEl>
                                      </p:cBhvr>
                                    </p:animEffect>
                                  </p:childTnLst>
                                </p:cTn>
                              </p:par>
                            </p:childTnLst>
                          </p:cTn>
                        </p:par>
                        <p:par>
                          <p:cTn id="41" fill="hold">
                            <p:stCondLst>
                              <p:cond delay="2000"/>
                            </p:stCondLst>
                            <p:childTnLst>
                              <p:par>
                                <p:cTn id="42" presetID="9" presetClass="entr" presetSubtype="0" fill="hold" nodeType="afterEffect">
                                  <p:stCondLst>
                                    <p:cond delay="0"/>
                                  </p:stCondLst>
                                  <p:childTnLst>
                                    <p:set>
                                      <p:cBhvr>
                                        <p:cTn id="43" dur="1" fill="hold">
                                          <p:stCondLst>
                                            <p:cond delay="0"/>
                                          </p:stCondLst>
                                        </p:cTn>
                                        <p:tgtEl>
                                          <p:spTgt spid="52227">
                                            <p:txEl>
                                              <p:pRg st="6" end="6"/>
                                            </p:txEl>
                                          </p:spTgt>
                                        </p:tgtEl>
                                        <p:attrNameLst>
                                          <p:attrName>style.visibility</p:attrName>
                                        </p:attrNameLst>
                                      </p:cBhvr>
                                      <p:to>
                                        <p:strVal val="visible"/>
                                      </p:to>
                                    </p:set>
                                    <p:animEffect transition="in" filter="dissolve">
                                      <p:cBhvr>
                                        <p:cTn id="44"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352800" y="2971800"/>
            <a:ext cx="2133600" cy="838200"/>
          </a:xfrm>
          <a:prstGeom prst="rect">
            <a:avLst/>
          </a:prstGeom>
          <a:solidFill>
            <a:schemeClr val="tx2"/>
          </a:solidFill>
          <a:ln w="9525">
            <a:solidFill>
              <a:schemeClr val="tx1"/>
            </a:solidFill>
            <a:miter lim="800000"/>
            <a:headEnd/>
            <a:tailEnd/>
          </a:ln>
          <a:effectLst/>
        </p:spPr>
        <p:txBody>
          <a:bodyPr wrap="none" anchor="ctr"/>
          <a:lstStyle/>
          <a:p>
            <a:pPr algn="ctr"/>
            <a:r>
              <a:rPr lang="en-US" sz="2400" b="1">
                <a:solidFill>
                  <a:srgbClr val="FFFFCC"/>
                </a:solidFill>
              </a:rPr>
              <a:t>Cultural</a:t>
            </a:r>
          </a:p>
          <a:p>
            <a:pPr algn="ctr"/>
            <a:r>
              <a:rPr lang="en-US" sz="2400" b="1">
                <a:solidFill>
                  <a:srgbClr val="FFFFCC"/>
                </a:solidFill>
              </a:rPr>
              <a:t>Products</a:t>
            </a:r>
          </a:p>
        </p:txBody>
      </p:sp>
      <p:sp>
        <p:nvSpPr>
          <p:cNvPr id="54275" name="Oval 3"/>
          <p:cNvSpPr>
            <a:spLocks noChangeArrowheads="1"/>
          </p:cNvSpPr>
          <p:nvPr/>
        </p:nvSpPr>
        <p:spPr bwMode="auto">
          <a:xfrm>
            <a:off x="3810000" y="8382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dirty="0"/>
              <a:t>Values</a:t>
            </a:r>
          </a:p>
        </p:txBody>
      </p:sp>
      <p:sp>
        <p:nvSpPr>
          <p:cNvPr id="54276" name="Oval 4"/>
          <p:cNvSpPr>
            <a:spLocks noChangeArrowheads="1"/>
          </p:cNvSpPr>
          <p:nvPr/>
        </p:nvSpPr>
        <p:spPr bwMode="auto">
          <a:xfrm>
            <a:off x="1905000" y="12954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Legends</a:t>
            </a:r>
          </a:p>
        </p:txBody>
      </p:sp>
      <p:sp>
        <p:nvSpPr>
          <p:cNvPr id="54277" name="Oval 5"/>
          <p:cNvSpPr>
            <a:spLocks noChangeArrowheads="1"/>
          </p:cNvSpPr>
          <p:nvPr/>
        </p:nvSpPr>
        <p:spPr bwMode="auto">
          <a:xfrm>
            <a:off x="5715000" y="12192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Beliefs</a:t>
            </a:r>
          </a:p>
        </p:txBody>
      </p:sp>
      <p:sp>
        <p:nvSpPr>
          <p:cNvPr id="54278" name="Oval 6"/>
          <p:cNvSpPr>
            <a:spLocks noChangeArrowheads="1"/>
          </p:cNvSpPr>
          <p:nvPr/>
        </p:nvSpPr>
        <p:spPr bwMode="auto">
          <a:xfrm>
            <a:off x="1219200" y="28194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Heroes</a:t>
            </a:r>
          </a:p>
        </p:txBody>
      </p:sp>
      <p:sp>
        <p:nvSpPr>
          <p:cNvPr id="54279" name="Oval 7"/>
          <p:cNvSpPr>
            <a:spLocks noChangeArrowheads="1"/>
          </p:cNvSpPr>
          <p:nvPr/>
        </p:nvSpPr>
        <p:spPr bwMode="auto">
          <a:xfrm>
            <a:off x="6477000" y="28194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dirty="0"/>
              <a:t>Rites</a:t>
            </a:r>
          </a:p>
        </p:txBody>
      </p:sp>
      <p:sp>
        <p:nvSpPr>
          <p:cNvPr id="54280" name="Oval 8"/>
          <p:cNvSpPr>
            <a:spLocks noChangeArrowheads="1"/>
          </p:cNvSpPr>
          <p:nvPr/>
        </p:nvSpPr>
        <p:spPr bwMode="auto">
          <a:xfrm>
            <a:off x="1676400" y="44958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Symbols</a:t>
            </a:r>
          </a:p>
        </p:txBody>
      </p:sp>
      <p:sp>
        <p:nvSpPr>
          <p:cNvPr id="54281" name="Oval 9"/>
          <p:cNvSpPr>
            <a:spLocks noChangeArrowheads="1"/>
          </p:cNvSpPr>
          <p:nvPr/>
        </p:nvSpPr>
        <p:spPr bwMode="auto">
          <a:xfrm>
            <a:off x="5867400" y="44958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Rituals</a:t>
            </a:r>
          </a:p>
        </p:txBody>
      </p:sp>
      <p:sp>
        <p:nvSpPr>
          <p:cNvPr id="54282" name="Oval 10"/>
          <p:cNvSpPr>
            <a:spLocks noChangeArrowheads="1"/>
          </p:cNvSpPr>
          <p:nvPr/>
        </p:nvSpPr>
        <p:spPr bwMode="auto">
          <a:xfrm>
            <a:off x="3886200" y="4648200"/>
            <a:ext cx="1143000" cy="1143000"/>
          </a:xfrm>
          <a:prstGeom prst="ellipse">
            <a:avLst/>
          </a:prstGeom>
          <a:solidFill>
            <a:srgbClr val="E0D4B4"/>
          </a:solidFill>
          <a:ln w="9525">
            <a:solidFill>
              <a:schemeClr val="tx1"/>
            </a:solidFill>
            <a:round/>
            <a:headEnd/>
            <a:tailEnd/>
          </a:ln>
          <a:effectLst/>
        </p:spPr>
        <p:txBody>
          <a:bodyPr wrap="none" anchor="ctr"/>
          <a:lstStyle/>
          <a:p>
            <a:pPr algn="ctr"/>
            <a:r>
              <a:rPr lang="en-US" b="1"/>
              <a:t>Myths</a:t>
            </a:r>
          </a:p>
        </p:txBody>
      </p:sp>
      <p:sp>
        <p:nvSpPr>
          <p:cNvPr id="54283" name="Line 11"/>
          <p:cNvSpPr>
            <a:spLocks noChangeShapeType="1"/>
          </p:cNvSpPr>
          <p:nvPr/>
        </p:nvSpPr>
        <p:spPr bwMode="auto">
          <a:xfrm flipV="1">
            <a:off x="4419600" y="1981200"/>
            <a:ext cx="0" cy="990600"/>
          </a:xfrm>
          <a:prstGeom prst="line">
            <a:avLst/>
          </a:prstGeom>
          <a:noFill/>
          <a:ln w="9525">
            <a:solidFill>
              <a:schemeClr val="tx1"/>
            </a:solidFill>
            <a:round/>
            <a:headEnd/>
            <a:tailEnd/>
          </a:ln>
          <a:effectLst/>
        </p:spPr>
        <p:txBody>
          <a:bodyPr/>
          <a:lstStyle/>
          <a:p>
            <a:endParaRPr lang="en-US"/>
          </a:p>
        </p:txBody>
      </p:sp>
      <p:sp>
        <p:nvSpPr>
          <p:cNvPr id="54284" name="Line 12"/>
          <p:cNvSpPr>
            <a:spLocks noChangeShapeType="1"/>
          </p:cNvSpPr>
          <p:nvPr/>
        </p:nvSpPr>
        <p:spPr bwMode="auto">
          <a:xfrm flipV="1">
            <a:off x="5486400" y="2286000"/>
            <a:ext cx="457200" cy="685800"/>
          </a:xfrm>
          <a:prstGeom prst="line">
            <a:avLst/>
          </a:prstGeom>
          <a:noFill/>
          <a:ln w="9525">
            <a:solidFill>
              <a:schemeClr val="tx1"/>
            </a:solidFill>
            <a:round/>
            <a:headEnd/>
            <a:tailEnd/>
          </a:ln>
          <a:effectLst/>
        </p:spPr>
        <p:txBody>
          <a:bodyPr/>
          <a:lstStyle/>
          <a:p>
            <a:endParaRPr lang="en-US"/>
          </a:p>
        </p:txBody>
      </p:sp>
      <p:sp>
        <p:nvSpPr>
          <p:cNvPr id="54285" name="Line 13"/>
          <p:cNvSpPr>
            <a:spLocks noChangeShapeType="1"/>
          </p:cNvSpPr>
          <p:nvPr/>
        </p:nvSpPr>
        <p:spPr bwMode="auto">
          <a:xfrm>
            <a:off x="5486400" y="3352800"/>
            <a:ext cx="990600" cy="0"/>
          </a:xfrm>
          <a:prstGeom prst="line">
            <a:avLst/>
          </a:prstGeom>
          <a:noFill/>
          <a:ln w="9525">
            <a:solidFill>
              <a:schemeClr val="tx1"/>
            </a:solidFill>
            <a:round/>
            <a:headEnd/>
            <a:tailEnd/>
          </a:ln>
          <a:effectLst/>
        </p:spPr>
        <p:txBody>
          <a:bodyPr/>
          <a:lstStyle/>
          <a:p>
            <a:endParaRPr lang="en-US"/>
          </a:p>
        </p:txBody>
      </p:sp>
      <p:sp>
        <p:nvSpPr>
          <p:cNvPr id="54286" name="Line 14"/>
          <p:cNvSpPr>
            <a:spLocks noChangeShapeType="1"/>
          </p:cNvSpPr>
          <p:nvPr/>
        </p:nvSpPr>
        <p:spPr bwMode="auto">
          <a:xfrm>
            <a:off x="5486400" y="3810000"/>
            <a:ext cx="609600" cy="838200"/>
          </a:xfrm>
          <a:prstGeom prst="line">
            <a:avLst/>
          </a:prstGeom>
          <a:noFill/>
          <a:ln w="9525">
            <a:solidFill>
              <a:schemeClr val="tx1"/>
            </a:solidFill>
            <a:round/>
            <a:headEnd/>
            <a:tailEnd/>
          </a:ln>
          <a:effectLst/>
        </p:spPr>
        <p:txBody>
          <a:bodyPr/>
          <a:lstStyle/>
          <a:p>
            <a:endParaRPr lang="en-US"/>
          </a:p>
        </p:txBody>
      </p:sp>
      <p:sp>
        <p:nvSpPr>
          <p:cNvPr id="54287" name="Line 15"/>
          <p:cNvSpPr>
            <a:spLocks noChangeShapeType="1"/>
          </p:cNvSpPr>
          <p:nvPr/>
        </p:nvSpPr>
        <p:spPr bwMode="auto">
          <a:xfrm>
            <a:off x="4419600" y="3810000"/>
            <a:ext cx="0" cy="838200"/>
          </a:xfrm>
          <a:prstGeom prst="line">
            <a:avLst/>
          </a:prstGeom>
          <a:noFill/>
          <a:ln w="9525">
            <a:solidFill>
              <a:schemeClr val="tx1"/>
            </a:solidFill>
            <a:round/>
            <a:headEnd/>
            <a:tailEnd/>
          </a:ln>
          <a:effectLst/>
        </p:spPr>
        <p:txBody>
          <a:bodyPr/>
          <a:lstStyle/>
          <a:p>
            <a:endParaRPr lang="en-US"/>
          </a:p>
        </p:txBody>
      </p:sp>
      <p:sp>
        <p:nvSpPr>
          <p:cNvPr id="54288" name="Line 16"/>
          <p:cNvSpPr>
            <a:spLocks noChangeShapeType="1"/>
          </p:cNvSpPr>
          <p:nvPr/>
        </p:nvSpPr>
        <p:spPr bwMode="auto">
          <a:xfrm flipH="1">
            <a:off x="2590800" y="3810000"/>
            <a:ext cx="762000" cy="838200"/>
          </a:xfrm>
          <a:prstGeom prst="line">
            <a:avLst/>
          </a:prstGeom>
          <a:noFill/>
          <a:ln w="9525">
            <a:solidFill>
              <a:schemeClr val="tx1"/>
            </a:solidFill>
            <a:round/>
            <a:headEnd/>
            <a:tailEnd/>
          </a:ln>
          <a:effectLst/>
        </p:spPr>
        <p:txBody>
          <a:bodyPr/>
          <a:lstStyle/>
          <a:p>
            <a:endParaRPr lang="en-US"/>
          </a:p>
        </p:txBody>
      </p:sp>
      <p:sp>
        <p:nvSpPr>
          <p:cNvPr id="54289" name="Line 17"/>
          <p:cNvSpPr>
            <a:spLocks noChangeShapeType="1"/>
          </p:cNvSpPr>
          <p:nvPr/>
        </p:nvSpPr>
        <p:spPr bwMode="auto">
          <a:xfrm flipH="1">
            <a:off x="2362200" y="3352800"/>
            <a:ext cx="990600" cy="0"/>
          </a:xfrm>
          <a:prstGeom prst="line">
            <a:avLst/>
          </a:prstGeom>
          <a:noFill/>
          <a:ln w="9525">
            <a:solidFill>
              <a:schemeClr val="tx1"/>
            </a:solidFill>
            <a:round/>
            <a:headEnd/>
            <a:tailEnd/>
          </a:ln>
          <a:effectLst/>
        </p:spPr>
        <p:txBody>
          <a:bodyPr/>
          <a:lstStyle/>
          <a:p>
            <a:endParaRPr lang="en-US"/>
          </a:p>
        </p:txBody>
      </p:sp>
      <p:sp>
        <p:nvSpPr>
          <p:cNvPr id="54290" name="Line 18"/>
          <p:cNvSpPr>
            <a:spLocks noChangeShapeType="1"/>
          </p:cNvSpPr>
          <p:nvPr/>
        </p:nvSpPr>
        <p:spPr bwMode="auto">
          <a:xfrm flipH="1" flipV="1">
            <a:off x="2895600" y="2286000"/>
            <a:ext cx="457200" cy="685800"/>
          </a:xfrm>
          <a:prstGeom prst="line">
            <a:avLst/>
          </a:prstGeom>
          <a:noFill/>
          <a:ln w="9525">
            <a:solidFill>
              <a:schemeClr val="tx1"/>
            </a:solidFill>
            <a:round/>
            <a:headEnd/>
            <a:tailEnd/>
          </a:ln>
          <a:effectLst/>
        </p:spPr>
        <p:txBody>
          <a:bodyPr/>
          <a:lstStyle/>
          <a:p>
            <a:endParaRPr lang="en-US"/>
          </a:p>
        </p:txBody>
      </p:sp>
      <p:sp>
        <p:nvSpPr>
          <p:cNvPr id="54291" name="Rectangle 19"/>
          <p:cNvSpPr>
            <a:spLocks noChangeArrowheads="1"/>
          </p:cNvSpPr>
          <p:nvPr/>
        </p:nvSpPr>
        <p:spPr bwMode="auto">
          <a:xfrm>
            <a:off x="457200" y="307975"/>
            <a:ext cx="4518025" cy="457200"/>
          </a:xfrm>
          <a:prstGeom prst="rect">
            <a:avLst/>
          </a:prstGeom>
          <a:noFill/>
          <a:ln w="9525">
            <a:noFill/>
            <a:miter lim="800000"/>
            <a:headEnd/>
            <a:tailEnd/>
          </a:ln>
          <a:effectLst/>
        </p:spPr>
        <p:txBody>
          <a:bodyPr wrap="none">
            <a:spAutoFit/>
          </a:bodyPr>
          <a:lstStyle/>
          <a:p>
            <a:r>
              <a:rPr lang="en-US" sz="2400" b="1">
                <a:solidFill>
                  <a:schemeClr val="tx2"/>
                </a:solidFill>
              </a:rPr>
              <a:t>Integrating Strategy &amp; Culture</a:t>
            </a:r>
          </a:p>
        </p:txBody>
      </p:sp>
      <p:sp>
        <p:nvSpPr>
          <p:cNvPr id="20" name="Slide Number Placeholder 19"/>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ulturalProductsDefined"/>
          <p:cNvPicPr>
            <a:picLocks noChangeAspect="1" noChangeArrowheads="1"/>
          </p:cNvPicPr>
          <p:nvPr/>
        </p:nvPicPr>
        <p:blipFill>
          <a:blip r:embed="rId2" cstate="print"/>
          <a:srcRect/>
          <a:stretch>
            <a:fillRect/>
          </a:stretch>
        </p:blipFill>
        <p:spPr bwMode="auto">
          <a:xfrm>
            <a:off x="457200" y="228600"/>
            <a:ext cx="8153400" cy="6546850"/>
          </a:xfrm>
          <a:prstGeom prst="rect">
            <a:avLst/>
          </a:prstGeom>
          <a:noFill/>
        </p:spPr>
      </p:pic>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57200" y="411163"/>
            <a:ext cx="7924800" cy="579437"/>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Management</a:t>
            </a:r>
          </a:p>
        </p:txBody>
      </p:sp>
      <p:sp>
        <p:nvSpPr>
          <p:cNvPr id="55299" name="Rectangle 3"/>
          <p:cNvSpPr>
            <a:spLocks noChangeArrowheads="1"/>
          </p:cNvSpPr>
          <p:nvPr/>
        </p:nvSpPr>
        <p:spPr bwMode="auto">
          <a:xfrm>
            <a:off x="549275" y="21034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Planning</a:t>
            </a:r>
          </a:p>
        </p:txBody>
      </p:sp>
      <p:sp>
        <p:nvSpPr>
          <p:cNvPr id="55300" name="Line 4"/>
          <p:cNvSpPr>
            <a:spLocks noChangeShapeType="1"/>
          </p:cNvSpPr>
          <p:nvPr/>
        </p:nvSpPr>
        <p:spPr bwMode="auto">
          <a:xfrm>
            <a:off x="2592388" y="22860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01" name="Rectangle 5"/>
          <p:cNvSpPr>
            <a:spLocks noChangeArrowheads="1"/>
          </p:cNvSpPr>
          <p:nvPr/>
        </p:nvSpPr>
        <p:spPr bwMode="auto">
          <a:xfrm>
            <a:off x="5486400" y="1143000"/>
            <a:ext cx="3657600" cy="914400"/>
          </a:xfrm>
          <a:prstGeom prst="rect">
            <a:avLst/>
          </a:prstGeom>
          <a:noFill/>
          <a:ln w="9525">
            <a:noFill/>
            <a:miter lim="800000"/>
            <a:headEnd/>
            <a:tailEnd/>
          </a:ln>
          <a:effectLst/>
        </p:spPr>
        <p:txBody>
          <a:bodyPr lIns="92075" tIns="46038" rIns="92075" bIns="46038"/>
          <a:lstStyle/>
          <a:p>
            <a:pPr marL="342900" indent="-342900" algn="ctr"/>
            <a:r>
              <a:rPr lang="en-US" sz="2400" b="1"/>
              <a:t>Stage When Most Important</a:t>
            </a:r>
          </a:p>
        </p:txBody>
      </p:sp>
      <p:sp>
        <p:nvSpPr>
          <p:cNvPr id="55302" name="Rectangle 6"/>
          <p:cNvSpPr>
            <a:spLocks noChangeArrowheads="1"/>
          </p:cNvSpPr>
          <p:nvPr/>
        </p:nvSpPr>
        <p:spPr bwMode="auto">
          <a:xfrm>
            <a:off x="381000" y="1295400"/>
            <a:ext cx="2133600" cy="762000"/>
          </a:xfrm>
          <a:prstGeom prst="rect">
            <a:avLst/>
          </a:prstGeom>
          <a:noFill/>
          <a:ln w="9525">
            <a:noFill/>
            <a:miter lim="800000"/>
            <a:headEnd/>
            <a:tailEnd/>
          </a:ln>
          <a:effectLst/>
        </p:spPr>
        <p:txBody>
          <a:bodyPr lIns="92075" tIns="46038" rIns="92075" bIns="46038" anchor="ctr" anchorCtr="1"/>
          <a:lstStyle/>
          <a:p>
            <a:pPr marL="342900" indent="-342900" algn="ctr"/>
            <a:r>
              <a:rPr lang="en-US" sz="2400" b="1"/>
              <a:t>Function</a:t>
            </a:r>
          </a:p>
        </p:txBody>
      </p:sp>
      <p:sp>
        <p:nvSpPr>
          <p:cNvPr id="55303" name="Rectangle 7"/>
          <p:cNvSpPr>
            <a:spLocks noChangeArrowheads="1"/>
          </p:cNvSpPr>
          <p:nvPr/>
        </p:nvSpPr>
        <p:spPr bwMode="auto">
          <a:xfrm>
            <a:off x="5959475" y="21034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Formulation</a:t>
            </a:r>
          </a:p>
        </p:txBody>
      </p:sp>
      <p:sp>
        <p:nvSpPr>
          <p:cNvPr id="55304" name="Rectangle 8"/>
          <p:cNvSpPr>
            <a:spLocks noChangeArrowheads="1"/>
          </p:cNvSpPr>
          <p:nvPr/>
        </p:nvSpPr>
        <p:spPr bwMode="auto">
          <a:xfrm>
            <a:off x="549275" y="29416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Organizing</a:t>
            </a:r>
          </a:p>
        </p:txBody>
      </p:sp>
      <p:sp>
        <p:nvSpPr>
          <p:cNvPr id="55305" name="Rectangle 9"/>
          <p:cNvSpPr>
            <a:spLocks noChangeArrowheads="1"/>
          </p:cNvSpPr>
          <p:nvPr/>
        </p:nvSpPr>
        <p:spPr bwMode="auto">
          <a:xfrm>
            <a:off x="5959475" y="29416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06" name="Rectangle 10"/>
          <p:cNvSpPr>
            <a:spLocks noChangeArrowheads="1"/>
          </p:cNvSpPr>
          <p:nvPr/>
        </p:nvSpPr>
        <p:spPr bwMode="auto">
          <a:xfrm>
            <a:off x="549275" y="37798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Motivating</a:t>
            </a:r>
          </a:p>
        </p:txBody>
      </p:sp>
      <p:sp>
        <p:nvSpPr>
          <p:cNvPr id="55307" name="Rectangle 11"/>
          <p:cNvSpPr>
            <a:spLocks noChangeArrowheads="1"/>
          </p:cNvSpPr>
          <p:nvPr/>
        </p:nvSpPr>
        <p:spPr bwMode="auto">
          <a:xfrm>
            <a:off x="5959475" y="37798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08" name="Rectangle 12"/>
          <p:cNvSpPr>
            <a:spLocks noChangeArrowheads="1"/>
          </p:cNvSpPr>
          <p:nvPr/>
        </p:nvSpPr>
        <p:spPr bwMode="auto">
          <a:xfrm>
            <a:off x="549275" y="46180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Staffing</a:t>
            </a:r>
          </a:p>
        </p:txBody>
      </p:sp>
      <p:sp>
        <p:nvSpPr>
          <p:cNvPr id="55309" name="Rectangle 13"/>
          <p:cNvSpPr>
            <a:spLocks noChangeArrowheads="1"/>
          </p:cNvSpPr>
          <p:nvPr/>
        </p:nvSpPr>
        <p:spPr bwMode="auto">
          <a:xfrm>
            <a:off x="549275" y="54562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Controlling</a:t>
            </a:r>
          </a:p>
        </p:txBody>
      </p:sp>
      <p:sp>
        <p:nvSpPr>
          <p:cNvPr id="55310" name="Rectangle 14"/>
          <p:cNvSpPr>
            <a:spLocks noChangeArrowheads="1"/>
          </p:cNvSpPr>
          <p:nvPr/>
        </p:nvSpPr>
        <p:spPr bwMode="auto">
          <a:xfrm>
            <a:off x="5959475" y="4618038"/>
            <a:ext cx="2940050" cy="487362"/>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11" name="Rectangle 15"/>
          <p:cNvSpPr>
            <a:spLocks noChangeArrowheads="1"/>
          </p:cNvSpPr>
          <p:nvPr/>
        </p:nvSpPr>
        <p:spPr bwMode="auto">
          <a:xfrm>
            <a:off x="5959475" y="54562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Evaluation</a:t>
            </a:r>
          </a:p>
        </p:txBody>
      </p:sp>
      <p:sp>
        <p:nvSpPr>
          <p:cNvPr id="55312" name="Line 16"/>
          <p:cNvSpPr>
            <a:spLocks noChangeShapeType="1"/>
          </p:cNvSpPr>
          <p:nvPr/>
        </p:nvSpPr>
        <p:spPr bwMode="auto">
          <a:xfrm>
            <a:off x="2592388" y="31242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3" name="Line 17"/>
          <p:cNvSpPr>
            <a:spLocks noChangeShapeType="1"/>
          </p:cNvSpPr>
          <p:nvPr/>
        </p:nvSpPr>
        <p:spPr bwMode="auto">
          <a:xfrm>
            <a:off x="2592388" y="40386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4" name="Line 18"/>
          <p:cNvSpPr>
            <a:spLocks noChangeShapeType="1"/>
          </p:cNvSpPr>
          <p:nvPr/>
        </p:nvSpPr>
        <p:spPr bwMode="auto">
          <a:xfrm>
            <a:off x="2592388" y="48768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5" name="Line 19"/>
          <p:cNvSpPr>
            <a:spLocks noChangeShapeType="1"/>
          </p:cNvSpPr>
          <p:nvPr/>
        </p:nvSpPr>
        <p:spPr bwMode="auto">
          <a:xfrm>
            <a:off x="2592388" y="57150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21" name="Slide Number Placeholder 20"/>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5302">
                                            <p:txEl>
                                              <p:pRg st="0" end="0"/>
                                            </p:txEl>
                                          </p:spTgt>
                                        </p:tgtEl>
                                        <p:attrNameLst>
                                          <p:attrName>style.visibility</p:attrName>
                                        </p:attrNameLst>
                                      </p:cBhvr>
                                      <p:to>
                                        <p:strVal val="visible"/>
                                      </p:to>
                                    </p:set>
                                    <p:anim calcmode="lin" valueType="num">
                                      <p:cBhvr additive="base">
                                        <p:cTn id="12" dur="500" fill="hold"/>
                                        <p:tgtEl>
                                          <p:spTgt spid="5530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5302">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5303">
                                            <p:txEl>
                                              <p:pRg st="0" end="0"/>
                                            </p:txEl>
                                          </p:spTgt>
                                        </p:tgtEl>
                                        <p:attrNameLst>
                                          <p:attrName>style.visibility</p:attrName>
                                        </p:attrNameLst>
                                      </p:cBhvr>
                                      <p:to>
                                        <p:strVal val="visible"/>
                                      </p:to>
                                    </p:set>
                                    <p:anim calcmode="lin" valueType="num">
                                      <p:cBhvr additive="base">
                                        <p:cTn id="17" dur="500" fill="hold"/>
                                        <p:tgtEl>
                                          <p:spTgt spid="5530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5303">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5304">
                                            <p:txEl>
                                              <p:pRg st="0" end="0"/>
                                            </p:txEl>
                                          </p:spTgt>
                                        </p:tgtEl>
                                        <p:attrNameLst>
                                          <p:attrName>style.visibility</p:attrName>
                                        </p:attrNameLst>
                                      </p:cBhvr>
                                      <p:to>
                                        <p:strVal val="visible"/>
                                      </p:to>
                                    </p:set>
                                    <p:anim calcmode="lin" valueType="num">
                                      <p:cBhvr additive="base">
                                        <p:cTn id="22" dur="500" fill="hold"/>
                                        <p:tgtEl>
                                          <p:spTgt spid="55304">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5304">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5305">
                                            <p:txEl>
                                              <p:pRg st="0" end="0"/>
                                            </p:txEl>
                                          </p:spTgt>
                                        </p:tgtEl>
                                        <p:attrNameLst>
                                          <p:attrName>style.visibility</p:attrName>
                                        </p:attrNameLst>
                                      </p:cBhvr>
                                      <p:to>
                                        <p:strVal val="visible"/>
                                      </p:to>
                                    </p:set>
                                    <p:anim calcmode="lin" valueType="num">
                                      <p:cBhvr additive="base">
                                        <p:cTn id="27" dur="500" fill="hold"/>
                                        <p:tgtEl>
                                          <p:spTgt spid="55305">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5305">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55306">
                                            <p:txEl>
                                              <p:pRg st="0" end="0"/>
                                            </p:txEl>
                                          </p:spTgt>
                                        </p:tgtEl>
                                        <p:attrNameLst>
                                          <p:attrName>style.visibility</p:attrName>
                                        </p:attrNameLst>
                                      </p:cBhvr>
                                      <p:to>
                                        <p:strVal val="visible"/>
                                      </p:to>
                                    </p:set>
                                    <p:anim calcmode="lin" valueType="num">
                                      <p:cBhvr additive="base">
                                        <p:cTn id="32" dur="500" fill="hold"/>
                                        <p:tgtEl>
                                          <p:spTgt spid="55306">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55306">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5307">
                                            <p:txEl>
                                              <p:pRg st="0" end="0"/>
                                            </p:txEl>
                                          </p:spTgt>
                                        </p:tgtEl>
                                        <p:attrNameLst>
                                          <p:attrName>style.visibility</p:attrName>
                                        </p:attrNameLst>
                                      </p:cBhvr>
                                      <p:to>
                                        <p:strVal val="visible"/>
                                      </p:to>
                                    </p:set>
                                    <p:anim calcmode="lin" valueType="num">
                                      <p:cBhvr additive="base">
                                        <p:cTn id="37" dur="500" fill="hold"/>
                                        <p:tgtEl>
                                          <p:spTgt spid="55307">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5307">
                                            <p:txEl>
                                              <p:pRg st="0" end="0"/>
                                            </p:txEl>
                                          </p:spTgt>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55308">
                                            <p:txEl>
                                              <p:pRg st="0" end="0"/>
                                            </p:txEl>
                                          </p:spTgt>
                                        </p:tgtEl>
                                        <p:attrNameLst>
                                          <p:attrName>style.visibility</p:attrName>
                                        </p:attrNameLst>
                                      </p:cBhvr>
                                      <p:to>
                                        <p:strVal val="visible"/>
                                      </p:to>
                                    </p:set>
                                    <p:anim calcmode="lin" valueType="num">
                                      <p:cBhvr additive="base">
                                        <p:cTn id="42" dur="500" fill="hold"/>
                                        <p:tgtEl>
                                          <p:spTgt spid="55308">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55308">
                                            <p:txEl>
                                              <p:pRg st="0" end="0"/>
                                            </p:txEl>
                                          </p:spTgt>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55309">
                                            <p:txEl>
                                              <p:pRg st="0" end="0"/>
                                            </p:txEl>
                                          </p:spTgt>
                                        </p:tgtEl>
                                        <p:attrNameLst>
                                          <p:attrName>style.visibility</p:attrName>
                                        </p:attrNameLst>
                                      </p:cBhvr>
                                      <p:to>
                                        <p:strVal val="visible"/>
                                      </p:to>
                                    </p:set>
                                    <p:anim calcmode="lin" valueType="num">
                                      <p:cBhvr additive="base">
                                        <p:cTn id="47" dur="500" fill="hold"/>
                                        <p:tgtEl>
                                          <p:spTgt spid="55309">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55309">
                                            <p:txEl>
                                              <p:pRg st="0" end="0"/>
                                            </p:txEl>
                                          </p:spTgt>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55310">
                                            <p:txEl>
                                              <p:pRg st="0" end="0"/>
                                            </p:txEl>
                                          </p:spTgt>
                                        </p:tgtEl>
                                        <p:attrNameLst>
                                          <p:attrName>style.visibility</p:attrName>
                                        </p:attrNameLst>
                                      </p:cBhvr>
                                      <p:to>
                                        <p:strVal val="visible"/>
                                      </p:to>
                                    </p:set>
                                    <p:anim calcmode="lin" valueType="num">
                                      <p:cBhvr additive="base">
                                        <p:cTn id="52" dur="500" fill="hold"/>
                                        <p:tgtEl>
                                          <p:spTgt spid="55310">
                                            <p:txEl>
                                              <p:pRg st="0" end="0"/>
                                            </p:txEl>
                                          </p:spTgt>
                                        </p:tgtEl>
                                        <p:attrNameLst>
                                          <p:attrName>ppt_x</p:attrName>
                                        </p:attrNameLst>
                                      </p:cBhvr>
                                      <p:tavLst>
                                        <p:tav tm="0">
                                          <p:val>
                                            <p:strVal val="0-#ppt_w/2"/>
                                          </p:val>
                                        </p:tav>
                                        <p:tav tm="100000">
                                          <p:val>
                                            <p:strVal val="#ppt_x"/>
                                          </p:val>
                                        </p:tav>
                                      </p:tavLst>
                                    </p:anim>
                                    <p:anim calcmode="lin" valueType="num">
                                      <p:cBhvr additive="base">
                                        <p:cTn id="53" dur="500" fill="hold"/>
                                        <p:tgtEl>
                                          <p:spTgt spid="55310">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55311">
                                            <p:txEl>
                                              <p:pRg st="0" end="0"/>
                                            </p:txEl>
                                          </p:spTgt>
                                        </p:tgtEl>
                                        <p:attrNameLst>
                                          <p:attrName>style.visibility</p:attrName>
                                        </p:attrNameLst>
                                      </p:cBhvr>
                                      <p:to>
                                        <p:strVal val="visible"/>
                                      </p:to>
                                    </p:set>
                                    <p:anim calcmode="lin" valueType="num">
                                      <p:cBhvr additive="base">
                                        <p:cTn id="57" dur="500" fill="hold"/>
                                        <p:tgtEl>
                                          <p:spTgt spid="55311">
                                            <p:txEl>
                                              <p:pRg st="0" end="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55311">
                                            <p:txEl>
                                              <p:pRg st="0" end="0"/>
                                            </p:txEl>
                                          </p:spTgt>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55301"/>
                                        </p:tgtEl>
                                        <p:attrNameLst>
                                          <p:attrName>style.visibility</p:attrName>
                                        </p:attrNameLst>
                                      </p:cBhvr>
                                      <p:to>
                                        <p:strVal val="visible"/>
                                      </p:to>
                                    </p:set>
                                    <p:anim calcmode="lin" valueType="num">
                                      <p:cBhvr additive="base">
                                        <p:cTn id="62" dur="500" fill="hold"/>
                                        <p:tgtEl>
                                          <p:spTgt spid="55301"/>
                                        </p:tgtEl>
                                        <p:attrNameLst>
                                          <p:attrName>ppt_x</p:attrName>
                                        </p:attrNameLst>
                                      </p:cBhvr>
                                      <p:tavLst>
                                        <p:tav tm="0">
                                          <p:val>
                                            <p:strVal val="0-#ppt_w/2"/>
                                          </p:val>
                                        </p:tav>
                                        <p:tav tm="100000">
                                          <p:val>
                                            <p:strVal val="#ppt_x"/>
                                          </p:val>
                                        </p:tav>
                                      </p:tavLst>
                                    </p:anim>
                                    <p:anim calcmode="lin" valueType="num">
                                      <p:cBhvr additive="base">
                                        <p:cTn id="63" dur="500" fill="hold"/>
                                        <p:tgtEl>
                                          <p:spTgt spid="55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advAuto="0"/>
      <p:bldP spid="55301" grpId="0" autoUpdateAnimBg="0"/>
      <p:bldP spid="55302" grpId="0" build="p" autoUpdateAnimBg="0"/>
      <p:bldP spid="55303" grpId="0" build="p" autoUpdateAnimBg="0" advAuto="0"/>
      <p:bldP spid="55304" grpId="0" build="p" autoUpdateAnimBg="0" advAuto="0"/>
      <p:bldP spid="55305" grpId="0" build="p" autoUpdateAnimBg="0" advAuto="0"/>
      <p:bldP spid="55306" grpId="0" build="p" autoUpdateAnimBg="0" advAuto="0"/>
      <p:bldP spid="55307" grpId="0" build="p" autoUpdateAnimBg="0" advAuto="0"/>
      <p:bldP spid="55308" grpId="0" build="p" autoUpdateAnimBg="0" advAuto="0"/>
      <p:bldP spid="55309" grpId="0" build="p" autoUpdateAnimBg="0" advAuto="0"/>
      <p:bldP spid="55310" grpId="0" build="p" autoUpdateAnimBg="0" advAuto="0"/>
      <p:bldP spid="55311"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solidFill>
                  <a:schemeClr val="tx2"/>
                </a:solidFill>
              </a:rPr>
              <a:t>Management</a:t>
            </a:r>
            <a:br>
              <a:rPr lang="en-US" b="1" dirty="0" smtClean="0">
                <a:solidFill>
                  <a:schemeClr val="tx2"/>
                </a:solidFill>
              </a:rPr>
            </a:br>
            <a:endParaRPr lang="en-US" dirty="0"/>
          </a:p>
        </p:txBody>
      </p:sp>
      <p:sp>
        <p:nvSpPr>
          <p:cNvPr id="3" name="Content Placeholder 2"/>
          <p:cNvSpPr>
            <a:spLocks noGrp="1"/>
          </p:cNvSpPr>
          <p:nvPr>
            <p:ph idx="1"/>
          </p:nvPr>
        </p:nvSpPr>
        <p:spPr>
          <a:xfrm>
            <a:off x="457200" y="990600"/>
            <a:ext cx="8229600" cy="5486400"/>
          </a:xfrm>
        </p:spPr>
        <p:txBody>
          <a:bodyPr>
            <a:noAutofit/>
          </a:bodyPr>
          <a:lstStyle/>
          <a:p>
            <a:pPr algn="just">
              <a:buNone/>
            </a:pPr>
            <a:r>
              <a:rPr lang="en-US" sz="2000" dirty="0" smtClean="0"/>
              <a:t>The functions of management consist of five basic activities: planning, organizing, motivating, staffing, and controlling.</a:t>
            </a:r>
          </a:p>
          <a:p>
            <a:pPr>
              <a:buNone/>
            </a:pPr>
            <a:endParaRPr lang="en-US" sz="2000" dirty="0" smtClean="0"/>
          </a:p>
          <a:p>
            <a:pPr>
              <a:buNone/>
            </a:pPr>
            <a:r>
              <a:rPr lang="en-US" sz="2000" b="1" dirty="0" smtClean="0"/>
              <a:t>a.  Planning: </a:t>
            </a:r>
          </a:p>
          <a:p>
            <a:pPr algn="just">
              <a:buNone/>
            </a:pPr>
            <a:r>
              <a:rPr lang="en-US" sz="2000" dirty="0" smtClean="0"/>
              <a:t>	Planning consists of all those managerial activities related to preparing for the future. Specific tasks including forecasting, establishing objectives, devising strategies, developing policies, and setting goals.  Planning is most important in the strategy-formulation stage of the strategic-management process. </a:t>
            </a:r>
          </a:p>
          <a:p>
            <a:pPr>
              <a:buNone/>
            </a:pPr>
            <a:r>
              <a:rPr lang="en-US" sz="2000" b="1" dirty="0" smtClean="0"/>
              <a:t>b.  Organizing:</a:t>
            </a:r>
          </a:p>
          <a:p>
            <a:pPr algn="just">
              <a:buNone/>
            </a:pPr>
            <a:r>
              <a:rPr lang="en-US" sz="2000" dirty="0" smtClean="0"/>
              <a:t>	Organizing includes all those managerial activities that result in a structure of task and authority relationships. Specific areas includes  Specific areas include organizational design; job specialization, descriptions, specifications, design, and analysis; span of the control; unity of command; and coordination. Organizing is most important in the  strategy implementation stage of the strategic-management process.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55638"/>
          </a:xfrm>
        </p:spPr>
        <p:txBody>
          <a:bodyPr>
            <a:normAutofit fontScale="90000"/>
          </a:bodyPr>
          <a:lstStyle/>
          <a:p>
            <a:pPr algn="r"/>
            <a:r>
              <a:rPr lang="en-US" b="1" dirty="0" smtClean="0">
                <a:solidFill>
                  <a:schemeClr val="tx2"/>
                </a:solidFill>
              </a:rPr>
              <a:t>Management</a:t>
            </a:r>
            <a:br>
              <a:rPr lang="en-US" b="1" dirty="0" smtClean="0">
                <a:solidFill>
                  <a:schemeClr val="tx2"/>
                </a:solidFill>
              </a:rPr>
            </a:br>
            <a:endParaRPr lang="en-US" dirty="0"/>
          </a:p>
        </p:txBody>
      </p:sp>
      <p:sp>
        <p:nvSpPr>
          <p:cNvPr id="3" name="Content Placeholder 2"/>
          <p:cNvSpPr>
            <a:spLocks noGrp="1"/>
          </p:cNvSpPr>
          <p:nvPr>
            <p:ph idx="1"/>
          </p:nvPr>
        </p:nvSpPr>
        <p:spPr>
          <a:xfrm>
            <a:off x="457200" y="990600"/>
            <a:ext cx="8229600" cy="5135563"/>
          </a:xfrm>
        </p:spPr>
        <p:txBody>
          <a:bodyPr>
            <a:normAutofit fontScale="25000" lnSpcReduction="20000"/>
          </a:bodyPr>
          <a:lstStyle/>
          <a:p>
            <a:pPr>
              <a:buNone/>
            </a:pPr>
            <a:r>
              <a:rPr lang="en-US" sz="6400" b="1" dirty="0" smtClean="0"/>
              <a:t>c. Motivating:</a:t>
            </a:r>
          </a:p>
          <a:p>
            <a:pPr algn="just">
              <a:buNone/>
            </a:pPr>
            <a:r>
              <a:rPr lang="en-US" sz="6400" dirty="0" smtClean="0"/>
              <a:t>	Motivating involves efforts directed toward shaping human behavior. Specific topics include leadership, communication, work groups, behavior modification, delegation of authority, job enrichment, and so on. Motivating is most important in the strategy-implementation stage of the strategic-management process.</a:t>
            </a:r>
          </a:p>
          <a:p>
            <a:pPr>
              <a:buNone/>
            </a:pPr>
            <a:r>
              <a:rPr lang="en-US" sz="6400" dirty="0" smtClean="0"/>
              <a:t> </a:t>
            </a:r>
          </a:p>
          <a:p>
            <a:pPr>
              <a:buNone/>
            </a:pPr>
            <a:r>
              <a:rPr lang="en-US" sz="6400" b="1" dirty="0" smtClean="0"/>
              <a:t>d.  Staffing:</a:t>
            </a:r>
          </a:p>
          <a:p>
            <a:pPr algn="just">
              <a:buNone/>
            </a:pPr>
            <a:r>
              <a:rPr lang="en-US" sz="6400" dirty="0" smtClean="0"/>
              <a:t>	Staffing activities are centered on personnel or human resource management. Included are wage and salary administration, employee benefits, interviewing  hiring, firing, training, employee safety, and so on.  Staffing is the most important in the strategy-implementation stage of the strategic-management process.</a:t>
            </a:r>
          </a:p>
          <a:p>
            <a:pPr>
              <a:buNone/>
            </a:pPr>
            <a:r>
              <a:rPr lang="en-US" sz="6400" dirty="0" smtClean="0"/>
              <a:t> </a:t>
            </a:r>
          </a:p>
          <a:p>
            <a:pPr>
              <a:buNone/>
            </a:pPr>
            <a:r>
              <a:rPr lang="en-US" sz="6400" b="1" dirty="0" smtClean="0"/>
              <a:t>e.   Controlling:</a:t>
            </a:r>
          </a:p>
          <a:p>
            <a:pPr marL="742950" indent="-742950" algn="just">
              <a:buNone/>
            </a:pPr>
            <a:r>
              <a:rPr lang="en-US" sz="6400" dirty="0" smtClean="0"/>
              <a:t>	Controlling refers to all those managerial activities directed toward ensuring that actual results are consistent with planned results. Key areas of concern include quality, financial,  sales, inventory, and expenses control; analysis of variance, rewards and sanctions. Controlling is most important in the strategy-evaluation stage of the strategic-management process. It consists of four basic steps: 1) establishing performance standards, 2) measuring individual and organizational performance, 3) comparing actual performance to planned performance standards, and 4) taking corrective actions.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latin typeface="Arial" charset="0"/>
              </a:rPr>
              <a:t>The Internal Assessment</a:t>
            </a:r>
          </a:p>
          <a:p>
            <a:pPr lvl="1"/>
            <a:r>
              <a:rPr lang="en-US" b="1" dirty="0" smtClean="0"/>
              <a:t>Nature of an Internal Audit</a:t>
            </a:r>
          </a:p>
          <a:p>
            <a:pPr lvl="1"/>
            <a:r>
              <a:rPr lang="en-US" b="1" dirty="0" smtClean="0"/>
              <a:t>Resource Based View (RBV)</a:t>
            </a:r>
          </a:p>
          <a:p>
            <a:pPr lvl="1"/>
            <a:r>
              <a:rPr lang="en-US" b="1" dirty="0" smtClean="0"/>
              <a:t>Integrating Strategy &amp; Culture</a:t>
            </a:r>
          </a:p>
          <a:p>
            <a:pPr lvl="1"/>
            <a:r>
              <a:rPr lang="en-US" b="1" dirty="0" smtClean="0"/>
              <a:t>Functions of 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a:xfrm>
            <a:off x="381000" y="1600200"/>
            <a:ext cx="8458200" cy="4525963"/>
          </a:xfrm>
        </p:spPr>
        <p:txBody>
          <a:bodyPr/>
          <a:lstStyle/>
          <a:p>
            <a:pPr algn="just"/>
            <a:r>
              <a:rPr lang="en-US" sz="2400" b="1" dirty="0" smtClean="0">
                <a:latin typeface="Arial" charset="0"/>
              </a:rPr>
              <a:t>Management Audit Checklist of Questions</a:t>
            </a:r>
          </a:p>
          <a:p>
            <a:pPr algn="just"/>
            <a:r>
              <a:rPr lang="en-US" sz="2400" b="1" dirty="0" smtClean="0">
                <a:latin typeface="Arial" charset="0"/>
              </a:rPr>
              <a:t>Marketing</a:t>
            </a:r>
          </a:p>
          <a:p>
            <a:pPr lvl="1" algn="just"/>
            <a:r>
              <a:rPr lang="en-US" sz="2400" b="1" dirty="0" smtClean="0">
                <a:latin typeface="Arial" charset="0"/>
              </a:rPr>
              <a:t>Marketing Check List</a:t>
            </a:r>
          </a:p>
          <a:p>
            <a:pPr algn="just"/>
            <a:r>
              <a:rPr lang="en-US" sz="2400" b="1" dirty="0" smtClean="0">
                <a:latin typeface="Arial" charset="0"/>
              </a:rPr>
              <a:t>FINANCE/ACCOUNTING</a:t>
            </a:r>
          </a:p>
          <a:p>
            <a:pPr lvl="1" algn="just"/>
            <a:r>
              <a:rPr lang="en-US" sz="2400" b="1" dirty="0" smtClean="0">
                <a:latin typeface="Arial" charset="0"/>
              </a:rPr>
              <a:t>FINANCE/ACCOUNTING Check List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241</Words>
  <Application>Microsoft Office PowerPoint</Application>
  <PresentationFormat>On-screen Show (4:3)</PresentationFormat>
  <Paragraphs>165</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Business Strategy and Policy</vt:lpstr>
      <vt:lpstr>Recap</vt:lpstr>
      <vt:lpstr>Today’s Lecture</vt:lpstr>
      <vt:lpstr>Slide 4</vt:lpstr>
      <vt:lpstr>Slide 5</vt:lpstr>
      <vt:lpstr>Key Internal Forces </vt:lpstr>
      <vt:lpstr>Resource Based View (RBV) </vt:lpstr>
      <vt:lpstr>Slide 8</vt:lpstr>
      <vt:lpstr>Slide 9</vt:lpstr>
      <vt:lpstr>Slide 10</vt:lpstr>
      <vt:lpstr>Slide 11</vt:lpstr>
      <vt:lpstr>Slide 12</vt:lpstr>
      <vt:lpstr>Slide 13</vt:lpstr>
      <vt:lpstr>Slide 14</vt:lpstr>
      <vt:lpstr>Slide 15</vt:lpstr>
      <vt:lpstr>Management </vt:lpstr>
      <vt:lpstr>Management </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NTS</cp:lastModifiedBy>
  <cp:revision>173</cp:revision>
  <dcterms:created xsi:type="dcterms:W3CDTF">2006-08-16T00:00:00Z</dcterms:created>
  <dcterms:modified xsi:type="dcterms:W3CDTF">2013-10-13T07:27:07Z</dcterms:modified>
</cp:coreProperties>
</file>