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6" r:id="rId11"/>
    <p:sldId id="265" r:id="rId12"/>
    <p:sldId id="267" r:id="rId13"/>
    <p:sldId id="268" r:id="rId14"/>
    <p:sldId id="270" r:id="rId15"/>
    <p:sldId id="271" r:id="rId16"/>
    <p:sldId id="272" r:id="rId17"/>
    <p:sldId id="269" r:id="rId18"/>
    <p:sldId id="27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0F654A-0226-466B-8BF1-1497E827EC33}" type="datetimeFigureOut">
              <a:rPr lang="en-US" smtClean="0"/>
              <a:pPr/>
              <a:t>10/12/2013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1480E8-A2E7-4554-B9A2-2684E865188F}"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67FCE9-B7EE-443A-8BE2-B4555DDC762F}" type="slidenum">
              <a:rPr lang="en-US"/>
              <a:pPr/>
              <a:t>10</a:t>
            </a:fld>
            <a:endParaRPr lang="en-US"/>
          </a:p>
        </p:txBody>
      </p:sp>
      <p:sp>
        <p:nvSpPr>
          <p:cNvPr id="332802" name="Rectangle 2"/>
          <p:cNvSpPr>
            <a:spLocks noGrp="1" noRot="1" noChangeAspect="1" noChangeArrowheads="1" noTextEdit="1"/>
          </p:cNvSpPr>
          <p:nvPr>
            <p:ph type="sldImg"/>
          </p:nvPr>
        </p:nvSpPr>
        <p:spPr>
          <a:ln cap="flat"/>
        </p:spPr>
      </p:sp>
      <p:sp>
        <p:nvSpPr>
          <p:cNvPr id="33280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5F3AC2-5C89-47E7-9C2D-4D994838A570}" type="slidenum">
              <a:rPr lang="en-US"/>
              <a:pPr/>
              <a:t>14</a:t>
            </a:fld>
            <a:endParaRPr lang="en-US"/>
          </a:p>
        </p:txBody>
      </p:sp>
      <p:sp>
        <p:nvSpPr>
          <p:cNvPr id="310274" name="Rectangle 2"/>
          <p:cNvSpPr>
            <a:spLocks noGrp="1" noRot="1" noChangeAspect="1" noChangeArrowheads="1" noTextEdit="1"/>
          </p:cNvSpPr>
          <p:nvPr>
            <p:ph type="sldImg"/>
          </p:nvPr>
        </p:nvSpPr>
        <p:spPr>
          <a:ln cap="flat"/>
        </p:spPr>
      </p:sp>
      <p:sp>
        <p:nvSpPr>
          <p:cNvPr id="310275"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8241F3-F0C7-4F0A-84FA-795402460414}" type="slidenum">
              <a:rPr lang="en-US"/>
              <a:pPr/>
              <a:t>15</a:t>
            </a:fld>
            <a:endParaRPr lang="en-US"/>
          </a:p>
        </p:txBody>
      </p:sp>
      <p:sp>
        <p:nvSpPr>
          <p:cNvPr id="314370" name="Rectangle 2"/>
          <p:cNvSpPr>
            <a:spLocks noGrp="1" noRot="1" noChangeAspect="1" noChangeArrowheads="1" noTextEdit="1"/>
          </p:cNvSpPr>
          <p:nvPr>
            <p:ph type="sldImg"/>
          </p:nvPr>
        </p:nvSpPr>
        <p:spPr>
          <a:ln cap="flat"/>
        </p:spPr>
      </p:sp>
      <p:sp>
        <p:nvSpPr>
          <p:cNvPr id="314371"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E5DA59-8980-4CBE-8C1C-C8706F345AEA}" type="slidenum">
              <a:rPr lang="en-US"/>
              <a:pPr/>
              <a:t>16</a:t>
            </a:fld>
            <a:endParaRPr lang="en-US"/>
          </a:p>
        </p:txBody>
      </p:sp>
      <p:sp>
        <p:nvSpPr>
          <p:cNvPr id="330754" name="Rectangle 2"/>
          <p:cNvSpPr>
            <a:spLocks noGrp="1" noRot="1" noChangeAspect="1" noChangeArrowheads="1" noTextEdit="1"/>
          </p:cNvSpPr>
          <p:nvPr>
            <p:ph type="sldImg"/>
          </p:nvPr>
        </p:nvSpPr>
        <p:spPr>
          <a:ln cap="flat"/>
        </p:spPr>
      </p:sp>
      <p:sp>
        <p:nvSpPr>
          <p:cNvPr id="330755" name="Rectangle 3"/>
          <p:cNvSpPr>
            <a:spLocks noGrp="1" noChangeArrowheads="1"/>
          </p:cNvSpPr>
          <p:nvPr>
            <p:ph type="body" idx="1"/>
          </p:nvPr>
        </p:nvSpPr>
        <p:spPr>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14AB7B-07C2-4F43-803B-95EC4A8BB78F}" type="datetime1">
              <a:rPr lang="en-US" smtClean="0"/>
              <a:pPr/>
              <a:t>10/12/2013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553BA3-B032-49A8-8167-C7D390B36E4F}" type="datetime1">
              <a:rPr lang="en-US" smtClean="0"/>
              <a:pPr/>
              <a:t>10/12/2013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EA46C7-8E68-4A54-A104-6C8AAC234665}" type="datetime1">
              <a:rPr lang="en-US" smtClean="0"/>
              <a:pPr/>
              <a:t>10/12/2013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4C79FF-0EF1-41DF-B469-8881CCCC41E1}" type="datetime1">
              <a:rPr lang="en-US" smtClean="0"/>
              <a:pPr/>
              <a:t>10/12/2013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B64BF56-0E69-445F-851E-A51D37B9A770}" type="datetime1">
              <a:rPr lang="en-US" smtClean="0"/>
              <a:pPr/>
              <a:t>10/12/2013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ED7F685-04B4-46DC-B616-F49E444B455F}" type="datetime1">
              <a:rPr lang="en-US" smtClean="0"/>
              <a:pPr/>
              <a:t>10/12/2013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805702-E609-4412-BEF0-CB2025EA0E3D}" type="datetime1">
              <a:rPr lang="en-US" smtClean="0"/>
              <a:pPr/>
              <a:t>10/12/2013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9E7B35-8483-4E33-8159-4822748C51DD}" type="datetime1">
              <a:rPr lang="en-US" smtClean="0"/>
              <a:pPr/>
              <a:t>10/12/2013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E29DF0-8D10-4878-9B08-94CACAAEB97E}" type="datetime1">
              <a:rPr lang="en-US" smtClean="0"/>
              <a:pPr/>
              <a:t>10/12/2013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FBA9D0-A1A7-45B9-8547-665D9BE5B5FF}" type="datetime1">
              <a:rPr lang="en-US" smtClean="0"/>
              <a:pPr/>
              <a:t>10/12/2013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3EBEB8-0F5C-4D6D-851E-A7227F4E5DD1}" type="datetime1">
              <a:rPr lang="en-US" smtClean="0"/>
              <a:pPr/>
              <a:t>10/12/2013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A3D1EA-4300-4D2C-8FB9-79E673B4D5E7}" type="datetime1">
              <a:rPr lang="en-US" smtClean="0"/>
              <a:pPr/>
              <a:t>10/12/2013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b="1" dirty="0" smtClean="0"/>
              <a:t>Business Strategy and Policy</a:t>
            </a:r>
            <a:endParaRPr lang="en-US" b="1" dirty="0"/>
          </a:p>
        </p:txBody>
      </p:sp>
      <p:sp>
        <p:nvSpPr>
          <p:cNvPr id="3" name="Subtitle 2"/>
          <p:cNvSpPr>
            <a:spLocks noGrp="1"/>
          </p:cNvSpPr>
          <p:nvPr>
            <p:ph type="subTitle" idx="1"/>
          </p:nvPr>
        </p:nvSpPr>
        <p:spPr/>
        <p:txBody>
          <a:bodyPr>
            <a:normAutofit/>
          </a:bodyPr>
          <a:lstStyle/>
          <a:p>
            <a:pPr algn="r"/>
            <a:r>
              <a:rPr lang="en-US" sz="4400" b="1" dirty="0" smtClean="0">
                <a:solidFill>
                  <a:schemeClr val="tx1"/>
                </a:solidFill>
                <a:latin typeface="+mj-lt"/>
                <a:ea typeface="+mj-ea"/>
                <a:cs typeface="+mj-cs"/>
              </a:rPr>
              <a:t>Lecture-15</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lstStyle/>
          <a:p>
            <a:r>
              <a:rPr lang="en-US" b="1" dirty="0" smtClean="0"/>
              <a:t>Industry Analysis</a:t>
            </a:r>
          </a:p>
          <a:p>
            <a:endParaRPr lang="en-US" b="1" dirty="0" smtClean="0"/>
          </a:p>
          <a:p>
            <a:pPr lvl="1"/>
            <a:r>
              <a:rPr lang="en-US" b="1" dirty="0" smtClean="0"/>
              <a:t>External Factor Evaluation (EFE) Matrix</a:t>
            </a: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lstStyle/>
          <a:p>
            <a:pPr marL="609600" indent="-609600" algn="just">
              <a:buFontTx/>
              <a:buNone/>
            </a:pPr>
            <a:r>
              <a:rPr lang="en-US" dirty="0" smtClean="0"/>
              <a:t>Competitive Profile Matrix (CPM)</a:t>
            </a:r>
          </a:p>
          <a:p>
            <a:pPr marL="609600" indent="-609600" algn="just">
              <a:buFontTx/>
              <a:buNone/>
            </a:pPr>
            <a:endParaRPr lang="en-US" dirty="0" smtClean="0">
              <a:effectLst>
                <a:outerShdw blurRad="38100" dist="38100" dir="2700000" algn="tl">
                  <a:srgbClr val="000000"/>
                </a:outerShdw>
              </a:effectLst>
            </a:endParaRPr>
          </a:p>
          <a:p>
            <a:pPr marL="609600" indent="-609600" algn="just">
              <a:buSzPct val="80000"/>
            </a:pPr>
            <a:r>
              <a:rPr lang="en-US" dirty="0" smtClean="0"/>
              <a:t>Identifies firm’s major competitors and their strengths &amp; weaknesses in relation to a sample firm’s strategic position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Industry Analysis (CPM)</a:t>
            </a:r>
            <a:endParaRPr lang="en-US" b="1" dirty="0"/>
          </a:p>
        </p:txBody>
      </p:sp>
      <p:sp>
        <p:nvSpPr>
          <p:cNvPr id="3" name="Content Placeholder 2"/>
          <p:cNvSpPr>
            <a:spLocks noGrp="1"/>
          </p:cNvSpPr>
          <p:nvPr>
            <p:ph idx="1"/>
          </p:nvPr>
        </p:nvSpPr>
        <p:spPr>
          <a:xfrm>
            <a:off x="457200" y="1371600"/>
            <a:ext cx="8229600" cy="4754563"/>
          </a:xfrm>
        </p:spPr>
        <p:txBody>
          <a:bodyPr>
            <a:normAutofit fontScale="92500" lnSpcReduction="10000"/>
          </a:bodyPr>
          <a:lstStyle/>
          <a:p>
            <a:r>
              <a:rPr lang="en-US" dirty="0" smtClean="0"/>
              <a:t>Competitive profile matrix show the clear picture to the firm about their strong points and weak points relative to their competitors. </a:t>
            </a:r>
          </a:p>
          <a:p>
            <a:pPr algn="just"/>
            <a:r>
              <a:rPr lang="en-US" dirty="0" smtClean="0"/>
              <a:t>The CPM score is measured on basis of critical success factors, each factor is measured in same scale mean the weight remain same for every firm only rating varies. </a:t>
            </a:r>
          </a:p>
          <a:p>
            <a:pPr algn="just"/>
            <a:r>
              <a:rPr lang="en-US" dirty="0" smtClean="0"/>
              <a:t>The best thing about CPM that it include your firm and also facilitate to add other competitors make easier the comparative analysis.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Industry Analysis (CPM)</a:t>
            </a:r>
            <a:endParaRPr lang="en-US" b="1" dirty="0"/>
          </a:p>
        </p:txBody>
      </p:sp>
      <p:sp>
        <p:nvSpPr>
          <p:cNvPr id="3" name="Content Placeholder 2"/>
          <p:cNvSpPr>
            <a:spLocks noGrp="1"/>
          </p:cNvSpPr>
          <p:nvPr>
            <p:ph idx="1"/>
          </p:nvPr>
        </p:nvSpPr>
        <p:spPr/>
        <p:txBody>
          <a:bodyPr>
            <a:normAutofit fontScale="92500" lnSpcReduction="20000"/>
          </a:bodyPr>
          <a:lstStyle/>
          <a:p>
            <a:pPr algn="ctr">
              <a:buNone/>
            </a:pPr>
            <a:r>
              <a:rPr lang="en-US" b="1" u="sng" dirty="0" smtClean="0"/>
              <a:t>Critical success factors</a:t>
            </a:r>
          </a:p>
          <a:p>
            <a:pPr algn="just"/>
            <a:r>
              <a:rPr lang="en-US" dirty="0" smtClean="0"/>
              <a:t>Critical success factors  are extracted after deep analysis of external and internal environment of the firm. </a:t>
            </a:r>
          </a:p>
          <a:p>
            <a:pPr algn="just"/>
            <a:r>
              <a:rPr lang="en-US" dirty="0" smtClean="0"/>
              <a:t>Obviously there are some good and some bad for the company in the external environment and internal environment. </a:t>
            </a:r>
          </a:p>
          <a:p>
            <a:pPr algn="just"/>
            <a:r>
              <a:rPr lang="en-US" dirty="0" smtClean="0"/>
              <a:t>The higher rating show that firm strategy is doing well to support this critical success factors and lower rating means firm strategy is lacking to support the factor.</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Industry Analysis (CPM)</a:t>
            </a:r>
            <a:endParaRPr lang="en-US" dirty="0"/>
          </a:p>
        </p:txBody>
      </p:sp>
      <p:sp>
        <p:nvSpPr>
          <p:cNvPr id="3" name="Content Placeholder 2"/>
          <p:cNvSpPr>
            <a:spLocks noGrp="1"/>
          </p:cNvSpPr>
          <p:nvPr>
            <p:ph idx="1"/>
          </p:nvPr>
        </p:nvSpPr>
        <p:spPr/>
        <p:txBody>
          <a:bodyPr>
            <a:normAutofit fontScale="85000" lnSpcReduction="20000"/>
          </a:bodyPr>
          <a:lstStyle/>
          <a:p>
            <a:pPr algn="ctr">
              <a:buNone/>
            </a:pPr>
            <a:r>
              <a:rPr lang="en-US" b="1" u="sng" dirty="0" smtClean="0"/>
              <a:t>Rating</a:t>
            </a:r>
          </a:p>
          <a:p>
            <a:pPr algn="just">
              <a:buNone/>
            </a:pPr>
            <a:r>
              <a:rPr lang="en-US" dirty="0" smtClean="0"/>
              <a:t>	Rating in CPM represent the response of firm toward the critical success factors. Highest the rating better the response of the firm towards the critical success factor ,rating range from 1.0 to 4.0 and can be applied to any factor.</a:t>
            </a:r>
          </a:p>
          <a:p>
            <a:pPr lvl="1"/>
            <a:r>
              <a:rPr lang="en-US" dirty="0" smtClean="0"/>
              <a:t>There are some important point related to rating in CPM.</a:t>
            </a:r>
          </a:p>
          <a:p>
            <a:pPr lvl="1"/>
            <a:r>
              <a:rPr lang="en-US" dirty="0" smtClean="0"/>
              <a:t>Rating is applied to each factor.</a:t>
            </a:r>
          </a:p>
          <a:p>
            <a:pPr lvl="1"/>
            <a:r>
              <a:rPr lang="en-US" dirty="0" smtClean="0"/>
              <a:t>The response is poor represented by 1.0</a:t>
            </a:r>
          </a:p>
          <a:p>
            <a:pPr lvl="1"/>
            <a:r>
              <a:rPr lang="en-US" dirty="0" smtClean="0"/>
              <a:t>The response is average is represented by 2.0</a:t>
            </a:r>
          </a:p>
          <a:p>
            <a:pPr lvl="1"/>
            <a:r>
              <a:rPr lang="en-US" dirty="0" smtClean="0"/>
              <a:t>The response is above average represented by 3.0</a:t>
            </a:r>
          </a:p>
          <a:p>
            <a:pPr lvl="1"/>
            <a:r>
              <a:rPr lang="en-US" dirty="0" smtClean="0"/>
              <a:t>The response is superior represented by 4.0</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Industry Analysis (CPM)</a:t>
            </a:r>
            <a:endParaRPr lang="en-US" dirty="0"/>
          </a:p>
        </p:txBody>
      </p:sp>
      <p:sp>
        <p:nvSpPr>
          <p:cNvPr id="3" name="Content Placeholder 2"/>
          <p:cNvSpPr>
            <a:spLocks noGrp="1"/>
          </p:cNvSpPr>
          <p:nvPr>
            <p:ph idx="1"/>
          </p:nvPr>
        </p:nvSpPr>
        <p:spPr/>
        <p:txBody>
          <a:bodyPr>
            <a:normAutofit fontScale="92500"/>
          </a:bodyPr>
          <a:lstStyle/>
          <a:p>
            <a:pPr algn="ctr">
              <a:buNone/>
            </a:pPr>
            <a:r>
              <a:rPr lang="en-US" b="1" u="sng" dirty="0" smtClean="0"/>
              <a:t>Weight</a:t>
            </a:r>
          </a:p>
          <a:p>
            <a:pPr algn="ctr">
              <a:buNone/>
            </a:pPr>
            <a:endParaRPr lang="en-US" b="1" u="sng" dirty="0" smtClean="0"/>
          </a:p>
          <a:p>
            <a:r>
              <a:rPr lang="en-US" dirty="0" smtClean="0"/>
              <a:t>Weight attribute in CPM indicates the relative importance of factor to being successful in the firm’s industry. </a:t>
            </a:r>
          </a:p>
          <a:p>
            <a:pPr algn="just"/>
            <a:r>
              <a:rPr lang="en-US" dirty="0" smtClean="0"/>
              <a:t>The weight range from 0.0 means not important and 1.0 means important, sum of all assigned weight to factors must be equal to 1.0 otherwise the calculation would not be consider correct.</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Industry Analysis (CPM)</a:t>
            </a:r>
            <a:endParaRPr lang="en-US" dirty="0"/>
          </a:p>
        </p:txBody>
      </p:sp>
      <p:sp>
        <p:nvSpPr>
          <p:cNvPr id="3" name="Content Placeholder 2"/>
          <p:cNvSpPr>
            <a:spLocks noGrp="1"/>
          </p:cNvSpPr>
          <p:nvPr>
            <p:ph idx="1"/>
          </p:nvPr>
        </p:nvSpPr>
        <p:spPr/>
        <p:txBody>
          <a:bodyPr/>
          <a:lstStyle/>
          <a:p>
            <a:pPr algn="ctr">
              <a:buNone/>
            </a:pPr>
            <a:r>
              <a:rPr lang="en-US" b="1" u="sng" dirty="0" smtClean="0"/>
              <a:t>Weighted Score</a:t>
            </a:r>
          </a:p>
          <a:p>
            <a:pPr algn="ctr">
              <a:buNone/>
            </a:pPr>
            <a:endParaRPr lang="en-US" b="1" u="sng" dirty="0" smtClean="0"/>
          </a:p>
          <a:p>
            <a:pPr algn="just"/>
            <a:r>
              <a:rPr lang="en-US" dirty="0" smtClean="0"/>
              <a:t>Weighted score value is the result achieved after multiplying each factor rating with the weight.</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Industry Analysis (CPM)</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The sum of all weighted score is equal to the total weighted score, final value of total weighted score should be between range 1.0 (low) to 4.0(high). </a:t>
            </a:r>
          </a:p>
          <a:p>
            <a:pPr algn="just"/>
            <a:r>
              <a:rPr lang="en-US" dirty="0" smtClean="0"/>
              <a:t>The average weighted score for CPM matrix is 2.5 any company total weighted score fall below 2.5 consider as weak.</a:t>
            </a:r>
          </a:p>
          <a:p>
            <a:pPr algn="just"/>
            <a:r>
              <a:rPr lang="en-US" dirty="0" smtClean="0"/>
              <a:t> The company total weighted score higher then 2.5 is consider as strong in position.</a:t>
            </a:r>
          </a:p>
          <a:p>
            <a:pPr algn="just"/>
            <a:r>
              <a:rPr lang="en-US" dirty="0" smtClean="0"/>
              <a:t>The other dimension of CPM is the firm with higher total weighted score considered as the winner among the competitors.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Slide Number Placeholder 5"/>
          <p:cNvSpPr>
            <a:spLocks noGrp="1"/>
          </p:cNvSpPr>
          <p:nvPr>
            <p:ph type="sldNum" sz="quarter" idx="12"/>
          </p:nvPr>
        </p:nvSpPr>
        <p:spPr/>
        <p:txBody>
          <a:bodyPr/>
          <a:lstStyle/>
          <a:p>
            <a:r>
              <a:rPr lang="en-US"/>
              <a:t>Ch.3-</a:t>
            </a:r>
            <a:fld id="{887F786D-C133-4CF1-B875-B12F62080CC2}" type="slidenum">
              <a:rPr lang="en-US"/>
              <a:pPr/>
              <a:t>10</a:t>
            </a:fld>
            <a:endParaRPr lang="en-US"/>
          </a:p>
        </p:txBody>
      </p:sp>
      <p:sp>
        <p:nvSpPr>
          <p:cNvPr id="331778" name="Rectangle 2"/>
          <p:cNvSpPr>
            <a:spLocks noChangeArrowheads="1"/>
          </p:cNvSpPr>
          <p:nvPr/>
        </p:nvSpPr>
        <p:spPr bwMode="auto">
          <a:xfrm>
            <a:off x="304800" y="152400"/>
            <a:ext cx="8839200" cy="677751"/>
          </a:xfrm>
          <a:prstGeom prst="rect">
            <a:avLst/>
          </a:prstGeom>
          <a:noFill/>
          <a:ln w="9525">
            <a:noFill/>
            <a:miter lim="800000"/>
            <a:headEnd/>
            <a:tailEnd/>
          </a:ln>
          <a:effectLst/>
        </p:spPr>
        <p:txBody>
          <a:bodyPr lIns="92075" tIns="46038" rIns="92075" bIns="46038">
            <a:spAutoFit/>
          </a:bodyPr>
          <a:lstStyle/>
          <a:p>
            <a:pPr algn="ctr">
              <a:spcBef>
                <a:spcPct val="0"/>
              </a:spcBef>
              <a:buSzTx/>
              <a:buFontTx/>
              <a:buNone/>
            </a:pPr>
            <a:r>
              <a:rPr lang="en-US" b="1" dirty="0">
                <a:latin typeface="Tahoma" pitchFamily="34" charset="0"/>
              </a:rPr>
              <a:t>(CPM) </a:t>
            </a:r>
            <a:r>
              <a:rPr lang="en-US" dirty="0">
                <a:latin typeface="Tahoma" pitchFamily="34" charset="0"/>
              </a:rPr>
              <a:t>						</a:t>
            </a:r>
          </a:p>
          <a:p>
            <a:pPr>
              <a:spcBef>
                <a:spcPct val="0"/>
              </a:spcBef>
              <a:buSzTx/>
              <a:buFontTx/>
              <a:buNone/>
            </a:pPr>
            <a:r>
              <a:rPr lang="en-US" sz="2000" dirty="0">
                <a:latin typeface="Tahoma" pitchFamily="34" charset="0"/>
              </a:rPr>
              <a:t>		                 </a:t>
            </a:r>
            <a:r>
              <a:rPr lang="en-US" sz="2000" b="1" dirty="0" err="1" smtClean="0">
                <a:latin typeface="Tahoma" pitchFamily="34" charset="0"/>
              </a:rPr>
              <a:t>Ufone</a:t>
            </a:r>
            <a:r>
              <a:rPr lang="en-US" sz="2000" b="1" dirty="0" smtClean="0">
                <a:latin typeface="Tahoma" pitchFamily="34" charset="0"/>
              </a:rPr>
              <a:t> </a:t>
            </a:r>
            <a:r>
              <a:rPr lang="en-US" sz="2000" b="1" dirty="0">
                <a:latin typeface="Tahoma" pitchFamily="34" charset="0"/>
              </a:rPr>
              <a:t> </a:t>
            </a:r>
            <a:r>
              <a:rPr lang="en-US" sz="2000" b="1" dirty="0" smtClean="0">
                <a:latin typeface="Tahoma" pitchFamily="34" charset="0"/>
              </a:rPr>
              <a:t>             </a:t>
            </a:r>
            <a:r>
              <a:rPr lang="en-US" sz="2000" b="1" dirty="0" err="1" smtClean="0">
                <a:latin typeface="Tahoma" pitchFamily="34" charset="0"/>
              </a:rPr>
              <a:t>Zong</a:t>
            </a:r>
            <a:r>
              <a:rPr lang="en-US" sz="2000" b="1" dirty="0" smtClean="0">
                <a:latin typeface="Tahoma" pitchFamily="34" charset="0"/>
              </a:rPr>
              <a:t>               </a:t>
            </a:r>
            <a:r>
              <a:rPr lang="en-US" sz="2000" b="1" dirty="0" err="1" smtClean="0">
                <a:latin typeface="Tahoma" pitchFamily="34" charset="0"/>
              </a:rPr>
              <a:t>Telenor</a:t>
            </a:r>
            <a:r>
              <a:rPr lang="en-US" sz="2000" b="1" dirty="0" smtClean="0">
                <a:latin typeface="Tahoma" pitchFamily="34" charset="0"/>
              </a:rPr>
              <a:t>      </a:t>
            </a:r>
            <a:endParaRPr lang="en-US" sz="2000" b="1" dirty="0">
              <a:latin typeface="Tahoma" pitchFamily="34" charset="0"/>
            </a:endParaRPr>
          </a:p>
        </p:txBody>
      </p:sp>
      <p:grpSp>
        <p:nvGrpSpPr>
          <p:cNvPr id="2" name="Group 3"/>
          <p:cNvGrpSpPr>
            <a:grpSpLocks/>
          </p:cNvGrpSpPr>
          <p:nvPr/>
        </p:nvGrpSpPr>
        <p:grpSpPr bwMode="auto">
          <a:xfrm>
            <a:off x="228600" y="990600"/>
            <a:ext cx="8686800" cy="5297488"/>
            <a:chOff x="144" y="624"/>
            <a:chExt cx="5472" cy="3337"/>
          </a:xfrm>
        </p:grpSpPr>
        <p:sp>
          <p:nvSpPr>
            <p:cNvPr id="331780" name="Rectangle 4"/>
            <p:cNvSpPr>
              <a:spLocks noChangeArrowheads="1"/>
            </p:cNvSpPr>
            <p:nvPr/>
          </p:nvSpPr>
          <p:spPr bwMode="auto">
            <a:xfrm>
              <a:off x="5040" y="3635"/>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2.80</a:t>
              </a:r>
            </a:p>
          </p:txBody>
        </p:sp>
        <p:sp>
          <p:nvSpPr>
            <p:cNvPr id="331781" name="Rectangle 5"/>
            <p:cNvSpPr>
              <a:spLocks noChangeArrowheads="1"/>
            </p:cNvSpPr>
            <p:nvPr/>
          </p:nvSpPr>
          <p:spPr bwMode="auto">
            <a:xfrm>
              <a:off x="4464" y="3635"/>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endParaRPr lang="en-US" sz="1800"/>
            </a:p>
          </p:txBody>
        </p:sp>
        <p:sp>
          <p:nvSpPr>
            <p:cNvPr id="331782" name="Rectangle 6"/>
            <p:cNvSpPr>
              <a:spLocks noChangeArrowheads="1"/>
            </p:cNvSpPr>
            <p:nvPr/>
          </p:nvSpPr>
          <p:spPr bwMode="auto">
            <a:xfrm>
              <a:off x="3936" y="3635"/>
              <a:ext cx="528"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3.25</a:t>
              </a:r>
            </a:p>
          </p:txBody>
        </p:sp>
        <p:sp>
          <p:nvSpPr>
            <p:cNvPr id="331783" name="Rectangle 7"/>
            <p:cNvSpPr>
              <a:spLocks noChangeArrowheads="1"/>
            </p:cNvSpPr>
            <p:nvPr/>
          </p:nvSpPr>
          <p:spPr bwMode="auto">
            <a:xfrm>
              <a:off x="3360" y="3635"/>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endParaRPr lang="en-US" sz="1800"/>
            </a:p>
          </p:txBody>
        </p:sp>
        <p:sp>
          <p:nvSpPr>
            <p:cNvPr id="331784" name="Rectangle 8"/>
            <p:cNvSpPr>
              <a:spLocks noChangeArrowheads="1"/>
            </p:cNvSpPr>
            <p:nvPr/>
          </p:nvSpPr>
          <p:spPr bwMode="auto">
            <a:xfrm>
              <a:off x="2832" y="3635"/>
              <a:ext cx="528"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3.15</a:t>
              </a:r>
            </a:p>
          </p:txBody>
        </p:sp>
        <p:sp>
          <p:nvSpPr>
            <p:cNvPr id="331785" name="Rectangle 9"/>
            <p:cNvSpPr>
              <a:spLocks noChangeArrowheads="1"/>
            </p:cNvSpPr>
            <p:nvPr/>
          </p:nvSpPr>
          <p:spPr bwMode="auto">
            <a:xfrm>
              <a:off x="2256" y="3635"/>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endParaRPr lang="en-US" sz="1800"/>
            </a:p>
          </p:txBody>
        </p:sp>
        <p:sp>
          <p:nvSpPr>
            <p:cNvPr id="331786" name="Rectangle 10"/>
            <p:cNvSpPr>
              <a:spLocks noChangeArrowheads="1"/>
            </p:cNvSpPr>
            <p:nvPr/>
          </p:nvSpPr>
          <p:spPr bwMode="auto">
            <a:xfrm>
              <a:off x="1632" y="3635"/>
              <a:ext cx="624"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1.00</a:t>
              </a:r>
            </a:p>
          </p:txBody>
        </p:sp>
        <p:sp>
          <p:nvSpPr>
            <p:cNvPr id="331787" name="Rectangle 11"/>
            <p:cNvSpPr>
              <a:spLocks noChangeArrowheads="1"/>
            </p:cNvSpPr>
            <p:nvPr/>
          </p:nvSpPr>
          <p:spPr bwMode="auto">
            <a:xfrm>
              <a:off x="144" y="3635"/>
              <a:ext cx="1488" cy="326"/>
            </a:xfrm>
            <a:prstGeom prst="rect">
              <a:avLst/>
            </a:prstGeom>
            <a:noFill/>
            <a:ln w="9525">
              <a:solidFill>
                <a:srgbClr val="DDDDDD"/>
              </a:solidFill>
              <a:miter lim="800000"/>
              <a:headEnd/>
              <a:tailEnd/>
            </a:ln>
            <a:effectLst/>
          </p:spPr>
          <p:txBody>
            <a:bodyPr lIns="92075" tIns="46038" rIns="92075" bIns="46038"/>
            <a:lstStyle/>
            <a:p>
              <a:pPr>
                <a:buSzTx/>
                <a:buFontTx/>
                <a:buNone/>
              </a:pPr>
              <a:r>
                <a:rPr lang="en-US">
                  <a:latin typeface="Tahoma" pitchFamily="34" charset="0"/>
                </a:rPr>
                <a:t>Total</a:t>
              </a:r>
            </a:p>
          </p:txBody>
        </p:sp>
        <p:sp>
          <p:nvSpPr>
            <p:cNvPr id="331788" name="Rectangle 12"/>
            <p:cNvSpPr>
              <a:spLocks noChangeArrowheads="1"/>
            </p:cNvSpPr>
            <p:nvPr/>
          </p:nvSpPr>
          <p:spPr bwMode="auto">
            <a:xfrm>
              <a:off x="5040" y="3309"/>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0.15</a:t>
              </a:r>
            </a:p>
          </p:txBody>
        </p:sp>
        <p:sp>
          <p:nvSpPr>
            <p:cNvPr id="331789" name="Rectangle 13"/>
            <p:cNvSpPr>
              <a:spLocks noChangeArrowheads="1"/>
            </p:cNvSpPr>
            <p:nvPr/>
          </p:nvSpPr>
          <p:spPr bwMode="auto">
            <a:xfrm>
              <a:off x="4464" y="3309"/>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3</a:t>
              </a:r>
            </a:p>
          </p:txBody>
        </p:sp>
        <p:sp>
          <p:nvSpPr>
            <p:cNvPr id="331790" name="Rectangle 14"/>
            <p:cNvSpPr>
              <a:spLocks noChangeArrowheads="1"/>
            </p:cNvSpPr>
            <p:nvPr/>
          </p:nvSpPr>
          <p:spPr bwMode="auto">
            <a:xfrm>
              <a:off x="3936" y="3309"/>
              <a:ext cx="528"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0.20</a:t>
              </a:r>
            </a:p>
          </p:txBody>
        </p:sp>
        <p:sp>
          <p:nvSpPr>
            <p:cNvPr id="331791" name="Rectangle 15"/>
            <p:cNvSpPr>
              <a:spLocks noChangeArrowheads="1"/>
            </p:cNvSpPr>
            <p:nvPr/>
          </p:nvSpPr>
          <p:spPr bwMode="auto">
            <a:xfrm>
              <a:off x="3360" y="3309"/>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a:latin typeface="Tahoma" pitchFamily="34" charset="0"/>
                </a:rPr>
                <a:t>4</a:t>
              </a:r>
            </a:p>
          </p:txBody>
        </p:sp>
        <p:sp>
          <p:nvSpPr>
            <p:cNvPr id="331792" name="Rectangle 16"/>
            <p:cNvSpPr>
              <a:spLocks noChangeArrowheads="1"/>
            </p:cNvSpPr>
            <p:nvPr/>
          </p:nvSpPr>
          <p:spPr bwMode="auto">
            <a:xfrm>
              <a:off x="2832" y="3309"/>
              <a:ext cx="528"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0.05</a:t>
              </a:r>
            </a:p>
          </p:txBody>
        </p:sp>
        <p:sp>
          <p:nvSpPr>
            <p:cNvPr id="331793" name="Rectangle 17"/>
            <p:cNvSpPr>
              <a:spLocks noChangeArrowheads="1"/>
            </p:cNvSpPr>
            <p:nvPr/>
          </p:nvSpPr>
          <p:spPr bwMode="auto">
            <a:xfrm>
              <a:off x="2256" y="3309"/>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a:latin typeface="Tahoma" pitchFamily="34" charset="0"/>
                </a:rPr>
                <a:t>1</a:t>
              </a:r>
            </a:p>
          </p:txBody>
        </p:sp>
        <p:sp>
          <p:nvSpPr>
            <p:cNvPr id="331794" name="Rectangle 18"/>
            <p:cNvSpPr>
              <a:spLocks noChangeArrowheads="1"/>
            </p:cNvSpPr>
            <p:nvPr/>
          </p:nvSpPr>
          <p:spPr bwMode="auto">
            <a:xfrm>
              <a:off x="1632" y="3309"/>
              <a:ext cx="624"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0.05</a:t>
              </a:r>
            </a:p>
          </p:txBody>
        </p:sp>
        <p:sp>
          <p:nvSpPr>
            <p:cNvPr id="331795" name="Rectangle 19"/>
            <p:cNvSpPr>
              <a:spLocks noChangeArrowheads="1"/>
            </p:cNvSpPr>
            <p:nvPr/>
          </p:nvSpPr>
          <p:spPr bwMode="auto">
            <a:xfrm>
              <a:off x="144" y="3309"/>
              <a:ext cx="1488" cy="326"/>
            </a:xfrm>
            <a:prstGeom prst="rect">
              <a:avLst/>
            </a:prstGeom>
            <a:noFill/>
            <a:ln w="9525">
              <a:solidFill>
                <a:srgbClr val="DDDDDD"/>
              </a:solidFill>
              <a:miter lim="800000"/>
              <a:headEnd/>
              <a:tailEnd/>
            </a:ln>
            <a:effectLst/>
          </p:spPr>
          <p:txBody>
            <a:bodyPr lIns="92075" tIns="46038" rIns="92075" bIns="46038"/>
            <a:lstStyle/>
            <a:p>
              <a:pPr>
                <a:buSzTx/>
                <a:buFontTx/>
                <a:buNone/>
              </a:pPr>
              <a:r>
                <a:rPr lang="en-US" sz="1800">
                  <a:latin typeface="Tahoma" pitchFamily="34" charset="0"/>
                </a:rPr>
                <a:t>Market Share</a:t>
              </a:r>
            </a:p>
          </p:txBody>
        </p:sp>
        <p:sp>
          <p:nvSpPr>
            <p:cNvPr id="331796" name="Rectangle 20"/>
            <p:cNvSpPr>
              <a:spLocks noChangeArrowheads="1"/>
            </p:cNvSpPr>
            <p:nvPr/>
          </p:nvSpPr>
          <p:spPr bwMode="auto">
            <a:xfrm>
              <a:off x="5040" y="2983"/>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0.40</a:t>
              </a:r>
            </a:p>
          </p:txBody>
        </p:sp>
        <p:sp>
          <p:nvSpPr>
            <p:cNvPr id="331797" name="Rectangle 21"/>
            <p:cNvSpPr>
              <a:spLocks noChangeArrowheads="1"/>
            </p:cNvSpPr>
            <p:nvPr/>
          </p:nvSpPr>
          <p:spPr bwMode="auto">
            <a:xfrm>
              <a:off x="4464" y="2983"/>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2</a:t>
              </a:r>
            </a:p>
          </p:txBody>
        </p:sp>
        <p:sp>
          <p:nvSpPr>
            <p:cNvPr id="331798" name="Rectangle 22"/>
            <p:cNvSpPr>
              <a:spLocks noChangeArrowheads="1"/>
            </p:cNvSpPr>
            <p:nvPr/>
          </p:nvSpPr>
          <p:spPr bwMode="auto">
            <a:xfrm>
              <a:off x="3936" y="2983"/>
              <a:ext cx="528"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0.40</a:t>
              </a:r>
            </a:p>
          </p:txBody>
        </p:sp>
        <p:sp>
          <p:nvSpPr>
            <p:cNvPr id="331799" name="Rectangle 23"/>
            <p:cNvSpPr>
              <a:spLocks noChangeArrowheads="1"/>
            </p:cNvSpPr>
            <p:nvPr/>
          </p:nvSpPr>
          <p:spPr bwMode="auto">
            <a:xfrm>
              <a:off x="3360" y="2983"/>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a:latin typeface="Tahoma" pitchFamily="34" charset="0"/>
                </a:rPr>
                <a:t>2</a:t>
              </a:r>
            </a:p>
          </p:txBody>
        </p:sp>
        <p:sp>
          <p:nvSpPr>
            <p:cNvPr id="331800" name="Rectangle 24"/>
            <p:cNvSpPr>
              <a:spLocks noChangeArrowheads="1"/>
            </p:cNvSpPr>
            <p:nvPr/>
          </p:nvSpPr>
          <p:spPr bwMode="auto">
            <a:xfrm>
              <a:off x="2832" y="2983"/>
              <a:ext cx="528"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0.80</a:t>
              </a:r>
            </a:p>
          </p:txBody>
        </p:sp>
        <p:sp>
          <p:nvSpPr>
            <p:cNvPr id="331801" name="Rectangle 25"/>
            <p:cNvSpPr>
              <a:spLocks noChangeArrowheads="1"/>
            </p:cNvSpPr>
            <p:nvPr/>
          </p:nvSpPr>
          <p:spPr bwMode="auto">
            <a:xfrm>
              <a:off x="2256" y="2983"/>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a:latin typeface="Tahoma" pitchFamily="34" charset="0"/>
                </a:rPr>
                <a:t>4</a:t>
              </a:r>
            </a:p>
          </p:txBody>
        </p:sp>
        <p:sp>
          <p:nvSpPr>
            <p:cNvPr id="331802" name="Rectangle 26"/>
            <p:cNvSpPr>
              <a:spLocks noChangeArrowheads="1"/>
            </p:cNvSpPr>
            <p:nvPr/>
          </p:nvSpPr>
          <p:spPr bwMode="auto">
            <a:xfrm>
              <a:off x="1632" y="2983"/>
              <a:ext cx="624"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0.20</a:t>
              </a:r>
            </a:p>
          </p:txBody>
        </p:sp>
        <p:sp>
          <p:nvSpPr>
            <p:cNvPr id="331803" name="Rectangle 27"/>
            <p:cNvSpPr>
              <a:spLocks noChangeArrowheads="1"/>
            </p:cNvSpPr>
            <p:nvPr/>
          </p:nvSpPr>
          <p:spPr bwMode="auto">
            <a:xfrm>
              <a:off x="144" y="2983"/>
              <a:ext cx="1488" cy="326"/>
            </a:xfrm>
            <a:prstGeom prst="rect">
              <a:avLst/>
            </a:prstGeom>
            <a:noFill/>
            <a:ln w="9525">
              <a:solidFill>
                <a:srgbClr val="DDDDDD"/>
              </a:solidFill>
              <a:miter lim="800000"/>
              <a:headEnd/>
              <a:tailEnd/>
            </a:ln>
            <a:effectLst/>
          </p:spPr>
          <p:txBody>
            <a:bodyPr lIns="92075" tIns="46038" rIns="92075" bIns="46038"/>
            <a:lstStyle/>
            <a:p>
              <a:pPr>
                <a:buSzTx/>
                <a:buFontTx/>
                <a:buNone/>
              </a:pPr>
              <a:r>
                <a:rPr lang="en-US" sz="1800">
                  <a:latin typeface="Tahoma" pitchFamily="34" charset="0"/>
                </a:rPr>
                <a:t>Global Expansion</a:t>
              </a:r>
            </a:p>
          </p:txBody>
        </p:sp>
        <p:sp>
          <p:nvSpPr>
            <p:cNvPr id="331804" name="Rectangle 28"/>
            <p:cNvSpPr>
              <a:spLocks noChangeArrowheads="1"/>
            </p:cNvSpPr>
            <p:nvPr/>
          </p:nvSpPr>
          <p:spPr bwMode="auto">
            <a:xfrm>
              <a:off x="5040" y="2657"/>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0.20</a:t>
              </a:r>
            </a:p>
          </p:txBody>
        </p:sp>
        <p:sp>
          <p:nvSpPr>
            <p:cNvPr id="331805" name="Rectangle 29"/>
            <p:cNvSpPr>
              <a:spLocks noChangeArrowheads="1"/>
            </p:cNvSpPr>
            <p:nvPr/>
          </p:nvSpPr>
          <p:spPr bwMode="auto">
            <a:xfrm>
              <a:off x="4464" y="2657"/>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2</a:t>
              </a:r>
            </a:p>
          </p:txBody>
        </p:sp>
        <p:sp>
          <p:nvSpPr>
            <p:cNvPr id="331806" name="Rectangle 30"/>
            <p:cNvSpPr>
              <a:spLocks noChangeArrowheads="1"/>
            </p:cNvSpPr>
            <p:nvPr/>
          </p:nvSpPr>
          <p:spPr bwMode="auto">
            <a:xfrm>
              <a:off x="3936" y="2657"/>
              <a:ext cx="528"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0.40</a:t>
              </a:r>
            </a:p>
          </p:txBody>
        </p:sp>
        <p:sp>
          <p:nvSpPr>
            <p:cNvPr id="331807" name="Rectangle 31"/>
            <p:cNvSpPr>
              <a:spLocks noChangeArrowheads="1"/>
            </p:cNvSpPr>
            <p:nvPr/>
          </p:nvSpPr>
          <p:spPr bwMode="auto">
            <a:xfrm>
              <a:off x="3360" y="2657"/>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a:latin typeface="Tahoma" pitchFamily="34" charset="0"/>
                </a:rPr>
                <a:t>4</a:t>
              </a:r>
            </a:p>
          </p:txBody>
        </p:sp>
        <p:sp>
          <p:nvSpPr>
            <p:cNvPr id="331808" name="Rectangle 32"/>
            <p:cNvSpPr>
              <a:spLocks noChangeArrowheads="1"/>
            </p:cNvSpPr>
            <p:nvPr/>
          </p:nvSpPr>
          <p:spPr bwMode="auto">
            <a:xfrm>
              <a:off x="2832" y="2657"/>
              <a:ext cx="528"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0.40</a:t>
              </a:r>
            </a:p>
          </p:txBody>
        </p:sp>
        <p:sp>
          <p:nvSpPr>
            <p:cNvPr id="331809" name="Rectangle 33"/>
            <p:cNvSpPr>
              <a:spLocks noChangeArrowheads="1"/>
            </p:cNvSpPr>
            <p:nvPr/>
          </p:nvSpPr>
          <p:spPr bwMode="auto">
            <a:xfrm>
              <a:off x="2256" y="2657"/>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a:latin typeface="Tahoma" pitchFamily="34" charset="0"/>
                </a:rPr>
                <a:t>4</a:t>
              </a:r>
            </a:p>
          </p:txBody>
        </p:sp>
        <p:sp>
          <p:nvSpPr>
            <p:cNvPr id="331810" name="Rectangle 34"/>
            <p:cNvSpPr>
              <a:spLocks noChangeArrowheads="1"/>
            </p:cNvSpPr>
            <p:nvPr/>
          </p:nvSpPr>
          <p:spPr bwMode="auto">
            <a:xfrm>
              <a:off x="1632" y="2657"/>
              <a:ext cx="624"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0.10</a:t>
              </a:r>
            </a:p>
          </p:txBody>
        </p:sp>
        <p:sp>
          <p:nvSpPr>
            <p:cNvPr id="331811" name="Rectangle 35"/>
            <p:cNvSpPr>
              <a:spLocks noChangeArrowheads="1"/>
            </p:cNvSpPr>
            <p:nvPr/>
          </p:nvSpPr>
          <p:spPr bwMode="auto">
            <a:xfrm>
              <a:off x="144" y="2657"/>
              <a:ext cx="1488" cy="326"/>
            </a:xfrm>
            <a:prstGeom prst="rect">
              <a:avLst/>
            </a:prstGeom>
            <a:noFill/>
            <a:ln w="9525">
              <a:solidFill>
                <a:srgbClr val="DDDDDD"/>
              </a:solidFill>
              <a:miter lim="800000"/>
              <a:headEnd/>
              <a:tailEnd/>
            </a:ln>
            <a:effectLst/>
          </p:spPr>
          <p:txBody>
            <a:bodyPr lIns="92075" tIns="46038" rIns="92075" bIns="46038"/>
            <a:lstStyle/>
            <a:p>
              <a:pPr>
                <a:buSzTx/>
                <a:buFontTx/>
                <a:buNone/>
              </a:pPr>
              <a:r>
                <a:rPr lang="en-US" sz="1800">
                  <a:latin typeface="Tahoma" pitchFamily="34" charset="0"/>
                </a:rPr>
                <a:t>Customer Loyalty</a:t>
              </a:r>
            </a:p>
          </p:txBody>
        </p:sp>
        <p:sp>
          <p:nvSpPr>
            <p:cNvPr id="331812" name="Rectangle 36"/>
            <p:cNvSpPr>
              <a:spLocks noChangeArrowheads="1"/>
            </p:cNvSpPr>
            <p:nvPr/>
          </p:nvSpPr>
          <p:spPr bwMode="auto">
            <a:xfrm>
              <a:off x="5040" y="2331"/>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0.45</a:t>
              </a:r>
            </a:p>
          </p:txBody>
        </p:sp>
        <p:sp>
          <p:nvSpPr>
            <p:cNvPr id="331813" name="Rectangle 37"/>
            <p:cNvSpPr>
              <a:spLocks noChangeArrowheads="1"/>
            </p:cNvSpPr>
            <p:nvPr/>
          </p:nvSpPr>
          <p:spPr bwMode="auto">
            <a:xfrm>
              <a:off x="4464" y="2331"/>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3</a:t>
              </a:r>
            </a:p>
          </p:txBody>
        </p:sp>
        <p:sp>
          <p:nvSpPr>
            <p:cNvPr id="331814" name="Rectangle 38"/>
            <p:cNvSpPr>
              <a:spLocks noChangeArrowheads="1"/>
            </p:cNvSpPr>
            <p:nvPr/>
          </p:nvSpPr>
          <p:spPr bwMode="auto">
            <a:xfrm>
              <a:off x="3936" y="2331"/>
              <a:ext cx="528"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0.45</a:t>
              </a:r>
            </a:p>
          </p:txBody>
        </p:sp>
        <p:sp>
          <p:nvSpPr>
            <p:cNvPr id="331815" name="Rectangle 39"/>
            <p:cNvSpPr>
              <a:spLocks noChangeArrowheads="1"/>
            </p:cNvSpPr>
            <p:nvPr/>
          </p:nvSpPr>
          <p:spPr bwMode="auto">
            <a:xfrm>
              <a:off x="3360" y="2331"/>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a:latin typeface="Tahoma" pitchFamily="34" charset="0"/>
                </a:rPr>
                <a:t>3</a:t>
              </a:r>
            </a:p>
          </p:txBody>
        </p:sp>
        <p:sp>
          <p:nvSpPr>
            <p:cNvPr id="331816" name="Rectangle 40"/>
            <p:cNvSpPr>
              <a:spLocks noChangeArrowheads="1"/>
            </p:cNvSpPr>
            <p:nvPr/>
          </p:nvSpPr>
          <p:spPr bwMode="auto">
            <a:xfrm>
              <a:off x="2832" y="2331"/>
              <a:ext cx="528"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0.60</a:t>
              </a:r>
            </a:p>
          </p:txBody>
        </p:sp>
        <p:sp>
          <p:nvSpPr>
            <p:cNvPr id="331817" name="Rectangle 41"/>
            <p:cNvSpPr>
              <a:spLocks noChangeArrowheads="1"/>
            </p:cNvSpPr>
            <p:nvPr/>
          </p:nvSpPr>
          <p:spPr bwMode="auto">
            <a:xfrm>
              <a:off x="2256" y="2331"/>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a:latin typeface="Tahoma" pitchFamily="34" charset="0"/>
                </a:rPr>
                <a:t>4</a:t>
              </a:r>
            </a:p>
          </p:txBody>
        </p:sp>
        <p:sp>
          <p:nvSpPr>
            <p:cNvPr id="331818" name="Rectangle 42"/>
            <p:cNvSpPr>
              <a:spLocks noChangeArrowheads="1"/>
            </p:cNvSpPr>
            <p:nvPr/>
          </p:nvSpPr>
          <p:spPr bwMode="auto">
            <a:xfrm>
              <a:off x="1632" y="2331"/>
              <a:ext cx="624"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0.15</a:t>
              </a:r>
            </a:p>
          </p:txBody>
        </p:sp>
        <p:sp>
          <p:nvSpPr>
            <p:cNvPr id="331819" name="Rectangle 43"/>
            <p:cNvSpPr>
              <a:spLocks noChangeArrowheads="1"/>
            </p:cNvSpPr>
            <p:nvPr/>
          </p:nvSpPr>
          <p:spPr bwMode="auto">
            <a:xfrm>
              <a:off x="144" y="2331"/>
              <a:ext cx="1488" cy="326"/>
            </a:xfrm>
            <a:prstGeom prst="rect">
              <a:avLst/>
            </a:prstGeom>
            <a:noFill/>
            <a:ln w="9525">
              <a:solidFill>
                <a:srgbClr val="DDDDDD"/>
              </a:solidFill>
              <a:miter lim="800000"/>
              <a:headEnd/>
              <a:tailEnd/>
            </a:ln>
            <a:effectLst/>
          </p:spPr>
          <p:txBody>
            <a:bodyPr lIns="92075" tIns="46038" rIns="92075" bIns="46038"/>
            <a:lstStyle/>
            <a:p>
              <a:pPr>
                <a:buSzTx/>
                <a:buFontTx/>
                <a:buNone/>
              </a:pPr>
              <a:r>
                <a:rPr lang="en-US" sz="1800">
                  <a:latin typeface="Tahoma" pitchFamily="34" charset="0"/>
                </a:rPr>
                <a:t>Financial Position</a:t>
              </a:r>
            </a:p>
          </p:txBody>
        </p:sp>
        <p:sp>
          <p:nvSpPr>
            <p:cNvPr id="331820" name="Rectangle 44"/>
            <p:cNvSpPr>
              <a:spLocks noChangeArrowheads="1"/>
            </p:cNvSpPr>
            <p:nvPr/>
          </p:nvSpPr>
          <p:spPr bwMode="auto">
            <a:xfrm>
              <a:off x="5040" y="2005"/>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0.30</a:t>
              </a:r>
            </a:p>
          </p:txBody>
        </p:sp>
        <p:sp>
          <p:nvSpPr>
            <p:cNvPr id="331821" name="Rectangle 45"/>
            <p:cNvSpPr>
              <a:spLocks noChangeArrowheads="1"/>
            </p:cNvSpPr>
            <p:nvPr/>
          </p:nvSpPr>
          <p:spPr bwMode="auto">
            <a:xfrm>
              <a:off x="4464" y="2005"/>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3</a:t>
              </a:r>
            </a:p>
          </p:txBody>
        </p:sp>
        <p:sp>
          <p:nvSpPr>
            <p:cNvPr id="331822" name="Rectangle 46"/>
            <p:cNvSpPr>
              <a:spLocks noChangeArrowheads="1"/>
            </p:cNvSpPr>
            <p:nvPr/>
          </p:nvSpPr>
          <p:spPr bwMode="auto">
            <a:xfrm>
              <a:off x="3936" y="2005"/>
              <a:ext cx="528"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0.30</a:t>
              </a:r>
            </a:p>
          </p:txBody>
        </p:sp>
        <p:sp>
          <p:nvSpPr>
            <p:cNvPr id="331823" name="Rectangle 47"/>
            <p:cNvSpPr>
              <a:spLocks noChangeArrowheads="1"/>
            </p:cNvSpPr>
            <p:nvPr/>
          </p:nvSpPr>
          <p:spPr bwMode="auto">
            <a:xfrm>
              <a:off x="3360" y="2005"/>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a:latin typeface="Tahoma" pitchFamily="34" charset="0"/>
                </a:rPr>
                <a:t>3</a:t>
              </a:r>
            </a:p>
          </p:txBody>
        </p:sp>
        <p:sp>
          <p:nvSpPr>
            <p:cNvPr id="331824" name="Rectangle 48"/>
            <p:cNvSpPr>
              <a:spLocks noChangeArrowheads="1"/>
            </p:cNvSpPr>
            <p:nvPr/>
          </p:nvSpPr>
          <p:spPr bwMode="auto">
            <a:xfrm>
              <a:off x="2832" y="2005"/>
              <a:ext cx="528"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0.40</a:t>
              </a:r>
            </a:p>
          </p:txBody>
        </p:sp>
        <p:sp>
          <p:nvSpPr>
            <p:cNvPr id="331825" name="Rectangle 49"/>
            <p:cNvSpPr>
              <a:spLocks noChangeArrowheads="1"/>
            </p:cNvSpPr>
            <p:nvPr/>
          </p:nvSpPr>
          <p:spPr bwMode="auto">
            <a:xfrm>
              <a:off x="2256" y="2005"/>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a:latin typeface="Tahoma" pitchFamily="34" charset="0"/>
                </a:rPr>
                <a:t>4</a:t>
              </a:r>
            </a:p>
          </p:txBody>
        </p:sp>
        <p:sp>
          <p:nvSpPr>
            <p:cNvPr id="331826" name="Rectangle 50"/>
            <p:cNvSpPr>
              <a:spLocks noChangeArrowheads="1"/>
            </p:cNvSpPr>
            <p:nvPr/>
          </p:nvSpPr>
          <p:spPr bwMode="auto">
            <a:xfrm>
              <a:off x="1632" y="2005"/>
              <a:ext cx="624"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0.10</a:t>
              </a:r>
            </a:p>
          </p:txBody>
        </p:sp>
        <p:sp>
          <p:nvSpPr>
            <p:cNvPr id="331827" name="Rectangle 51"/>
            <p:cNvSpPr>
              <a:spLocks noChangeArrowheads="1"/>
            </p:cNvSpPr>
            <p:nvPr/>
          </p:nvSpPr>
          <p:spPr bwMode="auto">
            <a:xfrm>
              <a:off x="144" y="2005"/>
              <a:ext cx="1488" cy="326"/>
            </a:xfrm>
            <a:prstGeom prst="rect">
              <a:avLst/>
            </a:prstGeom>
            <a:noFill/>
            <a:ln w="9525">
              <a:solidFill>
                <a:srgbClr val="DDDDDD"/>
              </a:solidFill>
              <a:miter lim="800000"/>
              <a:headEnd/>
              <a:tailEnd/>
            </a:ln>
            <a:effectLst/>
          </p:spPr>
          <p:txBody>
            <a:bodyPr lIns="92075" tIns="46038" rIns="92075" bIns="46038"/>
            <a:lstStyle/>
            <a:p>
              <a:pPr>
                <a:buSzTx/>
                <a:buFontTx/>
                <a:buNone/>
              </a:pPr>
              <a:r>
                <a:rPr lang="en-US" sz="1800">
                  <a:latin typeface="Tahoma" pitchFamily="34" charset="0"/>
                </a:rPr>
                <a:t>Management</a:t>
              </a:r>
            </a:p>
          </p:txBody>
        </p:sp>
        <p:sp>
          <p:nvSpPr>
            <p:cNvPr id="331828" name="Rectangle 52"/>
            <p:cNvSpPr>
              <a:spLocks noChangeArrowheads="1"/>
            </p:cNvSpPr>
            <p:nvPr/>
          </p:nvSpPr>
          <p:spPr bwMode="auto">
            <a:xfrm>
              <a:off x="5040" y="1679"/>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0.40</a:t>
              </a:r>
            </a:p>
          </p:txBody>
        </p:sp>
        <p:sp>
          <p:nvSpPr>
            <p:cNvPr id="331829" name="Rectangle 53"/>
            <p:cNvSpPr>
              <a:spLocks noChangeArrowheads="1"/>
            </p:cNvSpPr>
            <p:nvPr/>
          </p:nvSpPr>
          <p:spPr bwMode="auto">
            <a:xfrm>
              <a:off x="4464" y="1679"/>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4</a:t>
              </a:r>
            </a:p>
          </p:txBody>
        </p:sp>
        <p:sp>
          <p:nvSpPr>
            <p:cNvPr id="331830" name="Rectangle 54"/>
            <p:cNvSpPr>
              <a:spLocks noChangeArrowheads="1"/>
            </p:cNvSpPr>
            <p:nvPr/>
          </p:nvSpPr>
          <p:spPr bwMode="auto">
            <a:xfrm>
              <a:off x="3936" y="1679"/>
              <a:ext cx="528"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0.30</a:t>
              </a:r>
            </a:p>
          </p:txBody>
        </p:sp>
        <p:sp>
          <p:nvSpPr>
            <p:cNvPr id="331831" name="Rectangle 55"/>
            <p:cNvSpPr>
              <a:spLocks noChangeArrowheads="1"/>
            </p:cNvSpPr>
            <p:nvPr/>
          </p:nvSpPr>
          <p:spPr bwMode="auto">
            <a:xfrm>
              <a:off x="3360" y="1679"/>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a:latin typeface="Tahoma" pitchFamily="34" charset="0"/>
                </a:rPr>
                <a:t>3</a:t>
              </a:r>
            </a:p>
          </p:txBody>
        </p:sp>
        <p:sp>
          <p:nvSpPr>
            <p:cNvPr id="331832" name="Rectangle 56"/>
            <p:cNvSpPr>
              <a:spLocks noChangeArrowheads="1"/>
            </p:cNvSpPr>
            <p:nvPr/>
          </p:nvSpPr>
          <p:spPr bwMode="auto">
            <a:xfrm>
              <a:off x="2832" y="1679"/>
              <a:ext cx="528"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0.30</a:t>
              </a:r>
            </a:p>
          </p:txBody>
        </p:sp>
        <p:sp>
          <p:nvSpPr>
            <p:cNvPr id="331833" name="Rectangle 57"/>
            <p:cNvSpPr>
              <a:spLocks noChangeArrowheads="1"/>
            </p:cNvSpPr>
            <p:nvPr/>
          </p:nvSpPr>
          <p:spPr bwMode="auto">
            <a:xfrm>
              <a:off x="2256" y="1679"/>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a:latin typeface="Tahoma" pitchFamily="34" charset="0"/>
                </a:rPr>
                <a:t>3</a:t>
              </a:r>
            </a:p>
          </p:txBody>
        </p:sp>
        <p:sp>
          <p:nvSpPr>
            <p:cNvPr id="331834" name="Rectangle 58"/>
            <p:cNvSpPr>
              <a:spLocks noChangeArrowheads="1"/>
            </p:cNvSpPr>
            <p:nvPr/>
          </p:nvSpPr>
          <p:spPr bwMode="auto">
            <a:xfrm>
              <a:off x="1632" y="1679"/>
              <a:ext cx="624"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0.10</a:t>
              </a:r>
            </a:p>
          </p:txBody>
        </p:sp>
        <p:sp>
          <p:nvSpPr>
            <p:cNvPr id="331835" name="Rectangle 59"/>
            <p:cNvSpPr>
              <a:spLocks noChangeArrowheads="1"/>
            </p:cNvSpPr>
            <p:nvPr/>
          </p:nvSpPr>
          <p:spPr bwMode="auto">
            <a:xfrm>
              <a:off x="144" y="1679"/>
              <a:ext cx="1488" cy="326"/>
            </a:xfrm>
            <a:prstGeom prst="rect">
              <a:avLst/>
            </a:prstGeom>
            <a:noFill/>
            <a:ln w="9525">
              <a:solidFill>
                <a:srgbClr val="DDDDDD"/>
              </a:solidFill>
              <a:miter lim="800000"/>
              <a:headEnd/>
              <a:tailEnd/>
            </a:ln>
            <a:effectLst/>
          </p:spPr>
          <p:txBody>
            <a:bodyPr lIns="92075" tIns="46038" rIns="92075" bIns="46038"/>
            <a:lstStyle/>
            <a:p>
              <a:pPr>
                <a:buSzTx/>
                <a:buFontTx/>
                <a:buNone/>
              </a:pPr>
              <a:r>
                <a:rPr lang="en-US" sz="1800">
                  <a:latin typeface="Tahoma" pitchFamily="34" charset="0"/>
                </a:rPr>
                <a:t>Price Competition</a:t>
              </a:r>
            </a:p>
          </p:txBody>
        </p:sp>
        <p:sp>
          <p:nvSpPr>
            <p:cNvPr id="331836" name="Rectangle 60"/>
            <p:cNvSpPr>
              <a:spLocks noChangeArrowheads="1"/>
            </p:cNvSpPr>
            <p:nvPr/>
          </p:nvSpPr>
          <p:spPr bwMode="auto">
            <a:xfrm>
              <a:off x="5040" y="1353"/>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0.30</a:t>
              </a:r>
            </a:p>
          </p:txBody>
        </p:sp>
        <p:sp>
          <p:nvSpPr>
            <p:cNvPr id="331837" name="Rectangle 61"/>
            <p:cNvSpPr>
              <a:spLocks noChangeArrowheads="1"/>
            </p:cNvSpPr>
            <p:nvPr/>
          </p:nvSpPr>
          <p:spPr bwMode="auto">
            <a:xfrm>
              <a:off x="4464" y="1353"/>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3</a:t>
              </a:r>
            </a:p>
          </p:txBody>
        </p:sp>
        <p:sp>
          <p:nvSpPr>
            <p:cNvPr id="331838" name="Rectangle 62"/>
            <p:cNvSpPr>
              <a:spLocks noChangeArrowheads="1"/>
            </p:cNvSpPr>
            <p:nvPr/>
          </p:nvSpPr>
          <p:spPr bwMode="auto">
            <a:xfrm>
              <a:off x="3936" y="1353"/>
              <a:ext cx="528"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0.40</a:t>
              </a:r>
            </a:p>
          </p:txBody>
        </p:sp>
        <p:sp>
          <p:nvSpPr>
            <p:cNvPr id="331839" name="Rectangle 63"/>
            <p:cNvSpPr>
              <a:spLocks noChangeArrowheads="1"/>
            </p:cNvSpPr>
            <p:nvPr/>
          </p:nvSpPr>
          <p:spPr bwMode="auto">
            <a:xfrm>
              <a:off x="3360" y="1353"/>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a:latin typeface="Tahoma" pitchFamily="34" charset="0"/>
                </a:rPr>
                <a:t>4</a:t>
              </a:r>
            </a:p>
          </p:txBody>
        </p:sp>
        <p:sp>
          <p:nvSpPr>
            <p:cNvPr id="331840" name="Rectangle 64"/>
            <p:cNvSpPr>
              <a:spLocks noChangeArrowheads="1"/>
            </p:cNvSpPr>
            <p:nvPr/>
          </p:nvSpPr>
          <p:spPr bwMode="auto">
            <a:xfrm>
              <a:off x="2832" y="1353"/>
              <a:ext cx="528"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0.40</a:t>
              </a:r>
            </a:p>
          </p:txBody>
        </p:sp>
        <p:sp>
          <p:nvSpPr>
            <p:cNvPr id="331841" name="Rectangle 65"/>
            <p:cNvSpPr>
              <a:spLocks noChangeArrowheads="1"/>
            </p:cNvSpPr>
            <p:nvPr/>
          </p:nvSpPr>
          <p:spPr bwMode="auto">
            <a:xfrm>
              <a:off x="2256" y="1353"/>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a:latin typeface="Tahoma" pitchFamily="34" charset="0"/>
                </a:rPr>
                <a:t>4</a:t>
              </a:r>
            </a:p>
          </p:txBody>
        </p:sp>
        <p:sp>
          <p:nvSpPr>
            <p:cNvPr id="331842" name="Rectangle 66"/>
            <p:cNvSpPr>
              <a:spLocks noChangeArrowheads="1"/>
            </p:cNvSpPr>
            <p:nvPr/>
          </p:nvSpPr>
          <p:spPr bwMode="auto">
            <a:xfrm>
              <a:off x="1632" y="1353"/>
              <a:ext cx="624"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0.10</a:t>
              </a:r>
            </a:p>
          </p:txBody>
        </p:sp>
        <p:sp>
          <p:nvSpPr>
            <p:cNvPr id="331843" name="Rectangle 67"/>
            <p:cNvSpPr>
              <a:spLocks noChangeArrowheads="1"/>
            </p:cNvSpPr>
            <p:nvPr/>
          </p:nvSpPr>
          <p:spPr bwMode="auto">
            <a:xfrm>
              <a:off x="144" y="1353"/>
              <a:ext cx="1488" cy="326"/>
            </a:xfrm>
            <a:prstGeom prst="rect">
              <a:avLst/>
            </a:prstGeom>
            <a:noFill/>
            <a:ln w="9525">
              <a:solidFill>
                <a:srgbClr val="DDDDDD"/>
              </a:solidFill>
              <a:miter lim="800000"/>
              <a:headEnd/>
              <a:tailEnd/>
            </a:ln>
            <a:effectLst/>
          </p:spPr>
          <p:txBody>
            <a:bodyPr lIns="92075" tIns="46038" rIns="92075" bIns="46038"/>
            <a:lstStyle/>
            <a:p>
              <a:pPr>
                <a:buSzTx/>
                <a:buFontTx/>
                <a:buNone/>
              </a:pPr>
              <a:r>
                <a:rPr lang="en-US" sz="1800">
                  <a:latin typeface="Tahoma" pitchFamily="34" charset="0"/>
                </a:rPr>
                <a:t>Product Quality</a:t>
              </a:r>
            </a:p>
          </p:txBody>
        </p:sp>
        <p:sp>
          <p:nvSpPr>
            <p:cNvPr id="331844" name="Rectangle 68"/>
            <p:cNvSpPr>
              <a:spLocks noChangeArrowheads="1"/>
            </p:cNvSpPr>
            <p:nvPr/>
          </p:nvSpPr>
          <p:spPr bwMode="auto">
            <a:xfrm>
              <a:off x="5040" y="1027"/>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0.60</a:t>
              </a:r>
            </a:p>
          </p:txBody>
        </p:sp>
        <p:sp>
          <p:nvSpPr>
            <p:cNvPr id="331845" name="Rectangle 69"/>
            <p:cNvSpPr>
              <a:spLocks noChangeArrowheads="1"/>
            </p:cNvSpPr>
            <p:nvPr/>
          </p:nvSpPr>
          <p:spPr bwMode="auto">
            <a:xfrm>
              <a:off x="4464" y="1027"/>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3</a:t>
              </a:r>
            </a:p>
          </p:txBody>
        </p:sp>
        <p:sp>
          <p:nvSpPr>
            <p:cNvPr id="331846" name="Rectangle 70"/>
            <p:cNvSpPr>
              <a:spLocks noChangeArrowheads="1"/>
            </p:cNvSpPr>
            <p:nvPr/>
          </p:nvSpPr>
          <p:spPr bwMode="auto">
            <a:xfrm>
              <a:off x="3936" y="1027"/>
              <a:ext cx="528"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0.80</a:t>
              </a:r>
            </a:p>
          </p:txBody>
        </p:sp>
        <p:sp>
          <p:nvSpPr>
            <p:cNvPr id="331847" name="Rectangle 71"/>
            <p:cNvSpPr>
              <a:spLocks noChangeArrowheads="1"/>
            </p:cNvSpPr>
            <p:nvPr/>
          </p:nvSpPr>
          <p:spPr bwMode="auto">
            <a:xfrm>
              <a:off x="3360" y="1027"/>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a:latin typeface="Tahoma" pitchFamily="34" charset="0"/>
                </a:rPr>
                <a:t>4</a:t>
              </a:r>
            </a:p>
          </p:txBody>
        </p:sp>
        <p:sp>
          <p:nvSpPr>
            <p:cNvPr id="331848" name="Rectangle 72"/>
            <p:cNvSpPr>
              <a:spLocks noChangeArrowheads="1"/>
            </p:cNvSpPr>
            <p:nvPr/>
          </p:nvSpPr>
          <p:spPr bwMode="auto">
            <a:xfrm>
              <a:off x="2832" y="1027"/>
              <a:ext cx="528"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0.20</a:t>
              </a:r>
            </a:p>
          </p:txBody>
        </p:sp>
        <p:sp>
          <p:nvSpPr>
            <p:cNvPr id="331849" name="Rectangle 73"/>
            <p:cNvSpPr>
              <a:spLocks noChangeArrowheads="1"/>
            </p:cNvSpPr>
            <p:nvPr/>
          </p:nvSpPr>
          <p:spPr bwMode="auto">
            <a:xfrm>
              <a:off x="2256" y="1027"/>
              <a:ext cx="576"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a:latin typeface="Tahoma" pitchFamily="34" charset="0"/>
                </a:rPr>
                <a:t>1</a:t>
              </a:r>
            </a:p>
          </p:txBody>
        </p:sp>
        <p:sp>
          <p:nvSpPr>
            <p:cNvPr id="331850" name="Rectangle 74"/>
            <p:cNvSpPr>
              <a:spLocks noChangeArrowheads="1"/>
            </p:cNvSpPr>
            <p:nvPr/>
          </p:nvSpPr>
          <p:spPr bwMode="auto">
            <a:xfrm>
              <a:off x="1632" y="1027"/>
              <a:ext cx="624" cy="326"/>
            </a:xfrm>
            <a:prstGeom prst="rect">
              <a:avLst/>
            </a:prstGeom>
            <a:noFill/>
            <a:ln w="9525">
              <a:solidFill>
                <a:srgbClr val="DDDDDD"/>
              </a:solidFill>
              <a:miter lim="800000"/>
              <a:headEnd/>
              <a:tailEnd/>
            </a:ln>
            <a:effectLst/>
          </p:spPr>
          <p:txBody>
            <a:bodyPr lIns="92075" tIns="46038" rIns="92075" bIns="46038"/>
            <a:lstStyle/>
            <a:p>
              <a:pPr algn="ctr">
                <a:buSzTx/>
                <a:buFontTx/>
                <a:buNone/>
              </a:pPr>
              <a:r>
                <a:rPr lang="en-US" sz="2400">
                  <a:latin typeface="Tahoma" pitchFamily="34" charset="0"/>
                </a:rPr>
                <a:t>0.20</a:t>
              </a:r>
            </a:p>
          </p:txBody>
        </p:sp>
        <p:sp>
          <p:nvSpPr>
            <p:cNvPr id="331851" name="Rectangle 75"/>
            <p:cNvSpPr>
              <a:spLocks noChangeArrowheads="1"/>
            </p:cNvSpPr>
            <p:nvPr/>
          </p:nvSpPr>
          <p:spPr bwMode="auto">
            <a:xfrm>
              <a:off x="144" y="1027"/>
              <a:ext cx="1488" cy="326"/>
            </a:xfrm>
            <a:prstGeom prst="rect">
              <a:avLst/>
            </a:prstGeom>
            <a:noFill/>
            <a:ln w="9525">
              <a:solidFill>
                <a:srgbClr val="DDDDDD"/>
              </a:solidFill>
              <a:miter lim="800000"/>
              <a:headEnd/>
              <a:tailEnd/>
            </a:ln>
            <a:effectLst/>
          </p:spPr>
          <p:txBody>
            <a:bodyPr lIns="92075" tIns="46038" rIns="92075" bIns="46038"/>
            <a:lstStyle/>
            <a:p>
              <a:pPr>
                <a:buSzTx/>
                <a:buFontTx/>
                <a:buNone/>
              </a:pPr>
              <a:r>
                <a:rPr lang="en-US" sz="1800">
                  <a:latin typeface="Tahoma" pitchFamily="34" charset="0"/>
                </a:rPr>
                <a:t>Advertising</a:t>
              </a:r>
            </a:p>
          </p:txBody>
        </p:sp>
        <p:sp>
          <p:nvSpPr>
            <p:cNvPr id="331852" name="Rectangle 76"/>
            <p:cNvSpPr>
              <a:spLocks noChangeArrowheads="1"/>
            </p:cNvSpPr>
            <p:nvPr/>
          </p:nvSpPr>
          <p:spPr bwMode="auto">
            <a:xfrm>
              <a:off x="5040" y="624"/>
              <a:ext cx="576" cy="403"/>
            </a:xfrm>
            <a:prstGeom prst="rect">
              <a:avLst/>
            </a:prstGeom>
            <a:noFill/>
            <a:ln w="9525">
              <a:solidFill>
                <a:srgbClr val="DDDDDD"/>
              </a:solidFill>
              <a:miter lim="800000"/>
              <a:headEnd/>
              <a:tailEnd/>
            </a:ln>
            <a:effectLst/>
          </p:spPr>
          <p:txBody>
            <a:bodyPr lIns="92075" tIns="46038" rIns="92075" bIns="46038"/>
            <a:lstStyle/>
            <a:p>
              <a:pPr>
                <a:buSzTx/>
                <a:buFontTx/>
                <a:buNone/>
              </a:pPr>
              <a:r>
                <a:rPr lang="en-US" sz="2000">
                  <a:latin typeface="Tahoma" pitchFamily="34" charset="0"/>
                </a:rPr>
                <a:t>Score</a:t>
              </a:r>
            </a:p>
          </p:txBody>
        </p:sp>
        <p:sp>
          <p:nvSpPr>
            <p:cNvPr id="331853" name="Rectangle 77"/>
            <p:cNvSpPr>
              <a:spLocks noChangeArrowheads="1"/>
            </p:cNvSpPr>
            <p:nvPr/>
          </p:nvSpPr>
          <p:spPr bwMode="auto">
            <a:xfrm>
              <a:off x="4464" y="624"/>
              <a:ext cx="576" cy="403"/>
            </a:xfrm>
            <a:prstGeom prst="rect">
              <a:avLst/>
            </a:prstGeom>
            <a:noFill/>
            <a:ln w="9525">
              <a:solidFill>
                <a:srgbClr val="DDDDDD"/>
              </a:solidFill>
              <a:miter lim="800000"/>
              <a:headEnd/>
              <a:tailEnd/>
            </a:ln>
            <a:effectLst/>
          </p:spPr>
          <p:txBody>
            <a:bodyPr lIns="92075" tIns="46038" rIns="92075" bIns="46038"/>
            <a:lstStyle/>
            <a:p>
              <a:pPr>
                <a:buSzTx/>
                <a:buFontTx/>
                <a:buNone/>
              </a:pPr>
              <a:r>
                <a:rPr lang="en-US" sz="2000">
                  <a:latin typeface="Tahoma" pitchFamily="34" charset="0"/>
                </a:rPr>
                <a:t>Rating</a:t>
              </a:r>
            </a:p>
          </p:txBody>
        </p:sp>
        <p:sp>
          <p:nvSpPr>
            <p:cNvPr id="331854" name="Rectangle 78"/>
            <p:cNvSpPr>
              <a:spLocks noChangeArrowheads="1"/>
            </p:cNvSpPr>
            <p:nvPr/>
          </p:nvSpPr>
          <p:spPr bwMode="auto">
            <a:xfrm>
              <a:off x="3936" y="624"/>
              <a:ext cx="528" cy="403"/>
            </a:xfrm>
            <a:prstGeom prst="rect">
              <a:avLst/>
            </a:prstGeom>
            <a:noFill/>
            <a:ln w="9525">
              <a:solidFill>
                <a:srgbClr val="DDDDDD"/>
              </a:solidFill>
              <a:miter lim="800000"/>
              <a:headEnd/>
              <a:tailEnd/>
            </a:ln>
            <a:effectLst/>
          </p:spPr>
          <p:txBody>
            <a:bodyPr lIns="92075" tIns="46038" rIns="92075" bIns="46038"/>
            <a:lstStyle/>
            <a:p>
              <a:pPr>
                <a:buSzTx/>
                <a:buFontTx/>
                <a:buNone/>
              </a:pPr>
              <a:r>
                <a:rPr lang="en-US" sz="2000">
                  <a:latin typeface="Tahoma" pitchFamily="34" charset="0"/>
                </a:rPr>
                <a:t>Score</a:t>
              </a:r>
            </a:p>
          </p:txBody>
        </p:sp>
        <p:sp>
          <p:nvSpPr>
            <p:cNvPr id="331855" name="Rectangle 79"/>
            <p:cNvSpPr>
              <a:spLocks noChangeArrowheads="1"/>
            </p:cNvSpPr>
            <p:nvPr/>
          </p:nvSpPr>
          <p:spPr bwMode="auto">
            <a:xfrm>
              <a:off x="3360" y="624"/>
              <a:ext cx="576" cy="403"/>
            </a:xfrm>
            <a:prstGeom prst="rect">
              <a:avLst/>
            </a:prstGeom>
            <a:noFill/>
            <a:ln w="9525">
              <a:solidFill>
                <a:srgbClr val="DDDDDD"/>
              </a:solidFill>
              <a:miter lim="800000"/>
              <a:headEnd/>
              <a:tailEnd/>
            </a:ln>
            <a:effectLst/>
          </p:spPr>
          <p:txBody>
            <a:bodyPr lIns="92075" tIns="46038" rIns="92075" bIns="46038"/>
            <a:lstStyle/>
            <a:p>
              <a:pPr>
                <a:buSzTx/>
                <a:buFontTx/>
                <a:buNone/>
              </a:pPr>
              <a:r>
                <a:rPr lang="en-US" sz="2000">
                  <a:latin typeface="Tahoma" pitchFamily="34" charset="0"/>
                </a:rPr>
                <a:t>Rating</a:t>
              </a:r>
            </a:p>
          </p:txBody>
        </p:sp>
        <p:sp>
          <p:nvSpPr>
            <p:cNvPr id="331856" name="Rectangle 80"/>
            <p:cNvSpPr>
              <a:spLocks noChangeArrowheads="1"/>
            </p:cNvSpPr>
            <p:nvPr/>
          </p:nvSpPr>
          <p:spPr bwMode="auto">
            <a:xfrm>
              <a:off x="2832" y="624"/>
              <a:ext cx="528" cy="403"/>
            </a:xfrm>
            <a:prstGeom prst="rect">
              <a:avLst/>
            </a:prstGeom>
            <a:noFill/>
            <a:ln w="9525">
              <a:solidFill>
                <a:srgbClr val="DDDDDD"/>
              </a:solidFill>
              <a:miter lim="800000"/>
              <a:headEnd/>
              <a:tailEnd/>
            </a:ln>
            <a:effectLst/>
          </p:spPr>
          <p:txBody>
            <a:bodyPr lIns="92075" tIns="46038" rIns="92075" bIns="46038"/>
            <a:lstStyle/>
            <a:p>
              <a:pPr>
                <a:buSzTx/>
                <a:buFontTx/>
                <a:buNone/>
              </a:pPr>
              <a:r>
                <a:rPr lang="en-US" sz="2000">
                  <a:latin typeface="Tahoma" pitchFamily="34" charset="0"/>
                </a:rPr>
                <a:t>Score</a:t>
              </a:r>
            </a:p>
          </p:txBody>
        </p:sp>
        <p:sp>
          <p:nvSpPr>
            <p:cNvPr id="331857" name="Rectangle 81"/>
            <p:cNvSpPr>
              <a:spLocks noChangeArrowheads="1"/>
            </p:cNvSpPr>
            <p:nvPr/>
          </p:nvSpPr>
          <p:spPr bwMode="auto">
            <a:xfrm>
              <a:off x="2256" y="624"/>
              <a:ext cx="576" cy="403"/>
            </a:xfrm>
            <a:prstGeom prst="rect">
              <a:avLst/>
            </a:prstGeom>
            <a:noFill/>
            <a:ln w="9525">
              <a:solidFill>
                <a:srgbClr val="DDDDDD"/>
              </a:solidFill>
              <a:miter lim="800000"/>
              <a:headEnd/>
              <a:tailEnd/>
            </a:ln>
            <a:effectLst/>
          </p:spPr>
          <p:txBody>
            <a:bodyPr lIns="92075" tIns="46038" rIns="92075" bIns="46038"/>
            <a:lstStyle/>
            <a:p>
              <a:pPr>
                <a:buSzTx/>
                <a:buFontTx/>
                <a:buNone/>
              </a:pPr>
              <a:r>
                <a:rPr lang="en-US" sz="2000">
                  <a:latin typeface="Tahoma" pitchFamily="34" charset="0"/>
                </a:rPr>
                <a:t>Rating</a:t>
              </a:r>
            </a:p>
          </p:txBody>
        </p:sp>
        <p:sp>
          <p:nvSpPr>
            <p:cNvPr id="331858" name="Rectangle 82"/>
            <p:cNvSpPr>
              <a:spLocks noChangeArrowheads="1"/>
            </p:cNvSpPr>
            <p:nvPr/>
          </p:nvSpPr>
          <p:spPr bwMode="auto">
            <a:xfrm>
              <a:off x="1632" y="624"/>
              <a:ext cx="624" cy="403"/>
            </a:xfrm>
            <a:prstGeom prst="rect">
              <a:avLst/>
            </a:prstGeom>
            <a:noFill/>
            <a:ln w="9525">
              <a:solidFill>
                <a:srgbClr val="DDDDDD"/>
              </a:solidFill>
              <a:miter lim="800000"/>
              <a:headEnd/>
              <a:tailEnd/>
            </a:ln>
            <a:effectLst/>
          </p:spPr>
          <p:txBody>
            <a:bodyPr lIns="92075" tIns="46038" rIns="92075" bIns="46038"/>
            <a:lstStyle/>
            <a:p>
              <a:pPr>
                <a:buSzTx/>
                <a:buFontTx/>
                <a:buNone/>
              </a:pPr>
              <a:r>
                <a:rPr lang="en-US" sz="2000" dirty="0">
                  <a:latin typeface="Tahoma" pitchFamily="34" charset="0"/>
                </a:rPr>
                <a:t>Weight</a:t>
              </a:r>
            </a:p>
          </p:txBody>
        </p:sp>
        <p:sp>
          <p:nvSpPr>
            <p:cNvPr id="331859" name="Rectangle 83"/>
            <p:cNvSpPr>
              <a:spLocks noChangeArrowheads="1"/>
            </p:cNvSpPr>
            <p:nvPr/>
          </p:nvSpPr>
          <p:spPr bwMode="auto">
            <a:xfrm>
              <a:off x="144" y="624"/>
              <a:ext cx="1488" cy="403"/>
            </a:xfrm>
            <a:prstGeom prst="rect">
              <a:avLst/>
            </a:prstGeom>
            <a:noFill/>
            <a:ln w="9525">
              <a:solidFill>
                <a:srgbClr val="DDDDDD"/>
              </a:solidFill>
              <a:miter lim="800000"/>
              <a:headEnd/>
              <a:tailEnd/>
            </a:ln>
            <a:effectLst/>
          </p:spPr>
          <p:txBody>
            <a:bodyPr lIns="92075" tIns="46038" rIns="92075" bIns="46038"/>
            <a:lstStyle/>
            <a:p>
              <a:pPr>
                <a:buSzTx/>
                <a:buFontTx/>
                <a:buNone/>
              </a:pPr>
              <a:r>
                <a:rPr lang="en-US" sz="1800" b="1">
                  <a:latin typeface="Tahoma" pitchFamily="34" charset="0"/>
                </a:rPr>
                <a:t>Critical Success Factor</a:t>
              </a:r>
            </a:p>
          </p:txBody>
        </p:sp>
        <p:sp>
          <p:nvSpPr>
            <p:cNvPr id="331860" name="Line 84"/>
            <p:cNvSpPr>
              <a:spLocks noChangeShapeType="1"/>
            </p:cNvSpPr>
            <p:nvPr/>
          </p:nvSpPr>
          <p:spPr bwMode="auto">
            <a:xfrm>
              <a:off x="145" y="624"/>
              <a:ext cx="5471" cy="0"/>
            </a:xfrm>
            <a:prstGeom prst="line">
              <a:avLst/>
            </a:prstGeom>
            <a:noFill/>
            <a:ln w="12700">
              <a:solidFill>
                <a:srgbClr val="DDDDDD"/>
              </a:solidFill>
              <a:round/>
              <a:headEnd type="none" w="sm" len="sm"/>
              <a:tailEnd type="none" w="sm" len="sm"/>
            </a:ln>
            <a:effectLst/>
          </p:spPr>
          <p:txBody>
            <a:bodyPr/>
            <a:lstStyle/>
            <a:p>
              <a:endParaRPr lang="en-US"/>
            </a:p>
          </p:txBody>
        </p:sp>
        <p:sp>
          <p:nvSpPr>
            <p:cNvPr id="331861" name="Line 85"/>
            <p:cNvSpPr>
              <a:spLocks noChangeShapeType="1"/>
            </p:cNvSpPr>
            <p:nvPr/>
          </p:nvSpPr>
          <p:spPr bwMode="auto">
            <a:xfrm>
              <a:off x="145" y="1353"/>
              <a:ext cx="5471" cy="0"/>
            </a:xfrm>
            <a:prstGeom prst="line">
              <a:avLst/>
            </a:prstGeom>
            <a:noFill/>
            <a:ln w="12700">
              <a:solidFill>
                <a:srgbClr val="DDDDDD"/>
              </a:solidFill>
              <a:round/>
              <a:headEnd type="none" w="sm" len="sm"/>
              <a:tailEnd type="none" w="sm" len="sm"/>
            </a:ln>
            <a:effectLst/>
          </p:spPr>
          <p:txBody>
            <a:bodyPr/>
            <a:lstStyle/>
            <a:p>
              <a:endParaRPr lang="en-US"/>
            </a:p>
          </p:txBody>
        </p:sp>
        <p:sp>
          <p:nvSpPr>
            <p:cNvPr id="331862" name="Line 86"/>
            <p:cNvSpPr>
              <a:spLocks noChangeShapeType="1"/>
            </p:cNvSpPr>
            <p:nvPr/>
          </p:nvSpPr>
          <p:spPr bwMode="auto">
            <a:xfrm>
              <a:off x="145" y="1679"/>
              <a:ext cx="5471" cy="0"/>
            </a:xfrm>
            <a:prstGeom prst="line">
              <a:avLst/>
            </a:prstGeom>
            <a:noFill/>
            <a:ln w="12700">
              <a:solidFill>
                <a:srgbClr val="DDDDDD"/>
              </a:solidFill>
              <a:round/>
              <a:headEnd type="none" w="sm" len="sm"/>
              <a:tailEnd type="none" w="sm" len="sm"/>
            </a:ln>
            <a:effectLst/>
          </p:spPr>
          <p:txBody>
            <a:bodyPr/>
            <a:lstStyle/>
            <a:p>
              <a:endParaRPr lang="en-US"/>
            </a:p>
          </p:txBody>
        </p:sp>
        <p:sp>
          <p:nvSpPr>
            <p:cNvPr id="331863" name="Line 87"/>
            <p:cNvSpPr>
              <a:spLocks noChangeShapeType="1"/>
            </p:cNvSpPr>
            <p:nvPr/>
          </p:nvSpPr>
          <p:spPr bwMode="auto">
            <a:xfrm>
              <a:off x="145" y="2005"/>
              <a:ext cx="5471" cy="0"/>
            </a:xfrm>
            <a:prstGeom prst="line">
              <a:avLst/>
            </a:prstGeom>
            <a:noFill/>
            <a:ln w="12700">
              <a:solidFill>
                <a:srgbClr val="DDDDDD"/>
              </a:solidFill>
              <a:round/>
              <a:headEnd type="none" w="sm" len="sm"/>
              <a:tailEnd type="none" w="sm" len="sm"/>
            </a:ln>
            <a:effectLst/>
          </p:spPr>
          <p:txBody>
            <a:bodyPr/>
            <a:lstStyle/>
            <a:p>
              <a:endParaRPr lang="en-US"/>
            </a:p>
          </p:txBody>
        </p:sp>
        <p:sp>
          <p:nvSpPr>
            <p:cNvPr id="331864" name="Line 88"/>
            <p:cNvSpPr>
              <a:spLocks noChangeShapeType="1"/>
            </p:cNvSpPr>
            <p:nvPr/>
          </p:nvSpPr>
          <p:spPr bwMode="auto">
            <a:xfrm>
              <a:off x="145" y="2331"/>
              <a:ext cx="5471" cy="0"/>
            </a:xfrm>
            <a:prstGeom prst="line">
              <a:avLst/>
            </a:prstGeom>
            <a:noFill/>
            <a:ln w="12700">
              <a:solidFill>
                <a:srgbClr val="DDDDDD"/>
              </a:solidFill>
              <a:round/>
              <a:headEnd type="none" w="sm" len="sm"/>
              <a:tailEnd type="none" w="sm" len="sm"/>
            </a:ln>
            <a:effectLst/>
          </p:spPr>
          <p:txBody>
            <a:bodyPr/>
            <a:lstStyle/>
            <a:p>
              <a:endParaRPr lang="en-US"/>
            </a:p>
          </p:txBody>
        </p:sp>
        <p:sp>
          <p:nvSpPr>
            <p:cNvPr id="331865" name="Line 89"/>
            <p:cNvSpPr>
              <a:spLocks noChangeShapeType="1"/>
            </p:cNvSpPr>
            <p:nvPr/>
          </p:nvSpPr>
          <p:spPr bwMode="auto">
            <a:xfrm>
              <a:off x="145" y="2657"/>
              <a:ext cx="5471" cy="0"/>
            </a:xfrm>
            <a:prstGeom prst="line">
              <a:avLst/>
            </a:prstGeom>
            <a:noFill/>
            <a:ln w="12700">
              <a:solidFill>
                <a:srgbClr val="DDDDDD"/>
              </a:solidFill>
              <a:round/>
              <a:headEnd type="none" w="sm" len="sm"/>
              <a:tailEnd type="none" w="sm" len="sm"/>
            </a:ln>
            <a:effectLst/>
          </p:spPr>
          <p:txBody>
            <a:bodyPr/>
            <a:lstStyle/>
            <a:p>
              <a:endParaRPr lang="en-US"/>
            </a:p>
          </p:txBody>
        </p:sp>
        <p:sp>
          <p:nvSpPr>
            <p:cNvPr id="331866" name="Line 90"/>
            <p:cNvSpPr>
              <a:spLocks noChangeShapeType="1"/>
            </p:cNvSpPr>
            <p:nvPr/>
          </p:nvSpPr>
          <p:spPr bwMode="auto">
            <a:xfrm>
              <a:off x="145" y="2983"/>
              <a:ext cx="5471" cy="0"/>
            </a:xfrm>
            <a:prstGeom prst="line">
              <a:avLst/>
            </a:prstGeom>
            <a:noFill/>
            <a:ln w="12700">
              <a:solidFill>
                <a:srgbClr val="DDDDDD"/>
              </a:solidFill>
              <a:round/>
              <a:headEnd type="none" w="sm" len="sm"/>
              <a:tailEnd type="none" w="sm" len="sm"/>
            </a:ln>
            <a:effectLst/>
          </p:spPr>
          <p:txBody>
            <a:bodyPr/>
            <a:lstStyle/>
            <a:p>
              <a:endParaRPr lang="en-US"/>
            </a:p>
          </p:txBody>
        </p:sp>
        <p:sp>
          <p:nvSpPr>
            <p:cNvPr id="331867" name="Line 91"/>
            <p:cNvSpPr>
              <a:spLocks noChangeShapeType="1"/>
            </p:cNvSpPr>
            <p:nvPr/>
          </p:nvSpPr>
          <p:spPr bwMode="auto">
            <a:xfrm>
              <a:off x="145" y="3309"/>
              <a:ext cx="5471" cy="0"/>
            </a:xfrm>
            <a:prstGeom prst="line">
              <a:avLst/>
            </a:prstGeom>
            <a:noFill/>
            <a:ln w="12700">
              <a:solidFill>
                <a:srgbClr val="DDDDDD"/>
              </a:solidFill>
              <a:round/>
              <a:headEnd type="none" w="sm" len="sm"/>
              <a:tailEnd type="none" w="sm" len="sm"/>
            </a:ln>
            <a:effectLst/>
          </p:spPr>
          <p:txBody>
            <a:bodyPr/>
            <a:lstStyle/>
            <a:p>
              <a:endParaRPr lang="en-US"/>
            </a:p>
          </p:txBody>
        </p:sp>
        <p:sp>
          <p:nvSpPr>
            <p:cNvPr id="331868" name="Line 92"/>
            <p:cNvSpPr>
              <a:spLocks noChangeShapeType="1"/>
            </p:cNvSpPr>
            <p:nvPr/>
          </p:nvSpPr>
          <p:spPr bwMode="auto">
            <a:xfrm>
              <a:off x="145" y="3635"/>
              <a:ext cx="5471" cy="0"/>
            </a:xfrm>
            <a:prstGeom prst="line">
              <a:avLst/>
            </a:prstGeom>
            <a:noFill/>
            <a:ln w="12700">
              <a:solidFill>
                <a:srgbClr val="DDDDDD"/>
              </a:solidFill>
              <a:round/>
              <a:headEnd type="none" w="sm" len="sm"/>
              <a:tailEnd type="none" w="sm" len="sm"/>
            </a:ln>
            <a:effectLst/>
          </p:spPr>
          <p:txBody>
            <a:bodyPr/>
            <a:lstStyle/>
            <a:p>
              <a:endParaRPr lang="en-US"/>
            </a:p>
          </p:txBody>
        </p:sp>
        <p:sp>
          <p:nvSpPr>
            <p:cNvPr id="331869" name="Line 93"/>
            <p:cNvSpPr>
              <a:spLocks noChangeShapeType="1"/>
            </p:cNvSpPr>
            <p:nvPr/>
          </p:nvSpPr>
          <p:spPr bwMode="auto">
            <a:xfrm>
              <a:off x="145" y="3961"/>
              <a:ext cx="5471" cy="0"/>
            </a:xfrm>
            <a:prstGeom prst="line">
              <a:avLst/>
            </a:prstGeom>
            <a:noFill/>
            <a:ln w="12700">
              <a:solidFill>
                <a:srgbClr val="DDDDDD"/>
              </a:solidFill>
              <a:round/>
              <a:headEnd type="none" w="sm" len="sm"/>
              <a:tailEnd type="none" w="sm" len="sm"/>
            </a:ln>
            <a:effectLst/>
          </p:spPr>
          <p:txBody>
            <a:bodyPr/>
            <a:lstStyle/>
            <a:p>
              <a:endParaRPr lang="en-US"/>
            </a:p>
          </p:txBody>
        </p:sp>
        <p:sp>
          <p:nvSpPr>
            <p:cNvPr id="331870" name="Line 94"/>
            <p:cNvSpPr>
              <a:spLocks noChangeShapeType="1"/>
            </p:cNvSpPr>
            <p:nvPr/>
          </p:nvSpPr>
          <p:spPr bwMode="auto">
            <a:xfrm>
              <a:off x="144" y="625"/>
              <a:ext cx="0" cy="3336"/>
            </a:xfrm>
            <a:prstGeom prst="line">
              <a:avLst/>
            </a:prstGeom>
            <a:noFill/>
            <a:ln w="12700">
              <a:solidFill>
                <a:srgbClr val="DDDDDD"/>
              </a:solidFill>
              <a:round/>
              <a:headEnd type="none" w="sm" len="sm"/>
              <a:tailEnd type="none" w="sm" len="sm"/>
            </a:ln>
            <a:effectLst/>
          </p:spPr>
          <p:txBody>
            <a:bodyPr/>
            <a:lstStyle/>
            <a:p>
              <a:endParaRPr lang="en-US"/>
            </a:p>
          </p:txBody>
        </p:sp>
        <p:sp>
          <p:nvSpPr>
            <p:cNvPr id="331871" name="Line 95"/>
            <p:cNvSpPr>
              <a:spLocks noChangeShapeType="1"/>
            </p:cNvSpPr>
            <p:nvPr/>
          </p:nvSpPr>
          <p:spPr bwMode="auto">
            <a:xfrm>
              <a:off x="1632" y="625"/>
              <a:ext cx="0" cy="3336"/>
            </a:xfrm>
            <a:prstGeom prst="line">
              <a:avLst/>
            </a:prstGeom>
            <a:noFill/>
            <a:ln w="12700">
              <a:solidFill>
                <a:srgbClr val="DDDDDD"/>
              </a:solidFill>
              <a:round/>
              <a:headEnd type="none" w="sm" len="sm"/>
              <a:tailEnd type="none" w="sm" len="sm"/>
            </a:ln>
            <a:effectLst/>
          </p:spPr>
          <p:txBody>
            <a:bodyPr/>
            <a:lstStyle/>
            <a:p>
              <a:endParaRPr lang="en-US"/>
            </a:p>
          </p:txBody>
        </p:sp>
        <p:sp>
          <p:nvSpPr>
            <p:cNvPr id="331872" name="Line 96"/>
            <p:cNvSpPr>
              <a:spLocks noChangeShapeType="1"/>
            </p:cNvSpPr>
            <p:nvPr/>
          </p:nvSpPr>
          <p:spPr bwMode="auto">
            <a:xfrm>
              <a:off x="2256" y="625"/>
              <a:ext cx="0" cy="3336"/>
            </a:xfrm>
            <a:prstGeom prst="line">
              <a:avLst/>
            </a:prstGeom>
            <a:noFill/>
            <a:ln w="12700">
              <a:solidFill>
                <a:srgbClr val="DDDDDD"/>
              </a:solidFill>
              <a:round/>
              <a:headEnd type="none" w="sm" len="sm"/>
              <a:tailEnd type="none" w="sm" len="sm"/>
            </a:ln>
            <a:effectLst/>
          </p:spPr>
          <p:txBody>
            <a:bodyPr/>
            <a:lstStyle/>
            <a:p>
              <a:endParaRPr lang="en-US"/>
            </a:p>
          </p:txBody>
        </p:sp>
        <p:sp>
          <p:nvSpPr>
            <p:cNvPr id="331873" name="Line 97"/>
            <p:cNvSpPr>
              <a:spLocks noChangeShapeType="1"/>
            </p:cNvSpPr>
            <p:nvPr/>
          </p:nvSpPr>
          <p:spPr bwMode="auto">
            <a:xfrm>
              <a:off x="2832" y="625"/>
              <a:ext cx="0" cy="3336"/>
            </a:xfrm>
            <a:prstGeom prst="line">
              <a:avLst/>
            </a:prstGeom>
            <a:noFill/>
            <a:ln w="12700">
              <a:solidFill>
                <a:srgbClr val="DDDDDD"/>
              </a:solidFill>
              <a:round/>
              <a:headEnd type="none" w="sm" len="sm"/>
              <a:tailEnd type="none" w="sm" len="sm"/>
            </a:ln>
            <a:effectLst/>
          </p:spPr>
          <p:txBody>
            <a:bodyPr/>
            <a:lstStyle/>
            <a:p>
              <a:endParaRPr lang="en-US"/>
            </a:p>
          </p:txBody>
        </p:sp>
        <p:sp>
          <p:nvSpPr>
            <p:cNvPr id="331874" name="Line 98"/>
            <p:cNvSpPr>
              <a:spLocks noChangeShapeType="1"/>
            </p:cNvSpPr>
            <p:nvPr/>
          </p:nvSpPr>
          <p:spPr bwMode="auto">
            <a:xfrm>
              <a:off x="3360" y="625"/>
              <a:ext cx="0" cy="3336"/>
            </a:xfrm>
            <a:prstGeom prst="line">
              <a:avLst/>
            </a:prstGeom>
            <a:noFill/>
            <a:ln w="12700">
              <a:solidFill>
                <a:srgbClr val="DDDDDD"/>
              </a:solidFill>
              <a:round/>
              <a:headEnd type="none" w="sm" len="sm"/>
              <a:tailEnd type="none" w="sm" len="sm"/>
            </a:ln>
            <a:effectLst/>
          </p:spPr>
          <p:txBody>
            <a:bodyPr/>
            <a:lstStyle/>
            <a:p>
              <a:endParaRPr lang="en-US"/>
            </a:p>
          </p:txBody>
        </p:sp>
        <p:sp>
          <p:nvSpPr>
            <p:cNvPr id="331875" name="Line 99"/>
            <p:cNvSpPr>
              <a:spLocks noChangeShapeType="1"/>
            </p:cNvSpPr>
            <p:nvPr/>
          </p:nvSpPr>
          <p:spPr bwMode="auto">
            <a:xfrm>
              <a:off x="3936" y="625"/>
              <a:ext cx="0" cy="3336"/>
            </a:xfrm>
            <a:prstGeom prst="line">
              <a:avLst/>
            </a:prstGeom>
            <a:noFill/>
            <a:ln w="12700">
              <a:solidFill>
                <a:srgbClr val="DDDDDD"/>
              </a:solidFill>
              <a:round/>
              <a:headEnd type="none" w="sm" len="sm"/>
              <a:tailEnd type="none" w="sm" len="sm"/>
            </a:ln>
            <a:effectLst/>
          </p:spPr>
          <p:txBody>
            <a:bodyPr/>
            <a:lstStyle/>
            <a:p>
              <a:endParaRPr lang="en-US"/>
            </a:p>
          </p:txBody>
        </p:sp>
        <p:sp>
          <p:nvSpPr>
            <p:cNvPr id="331876" name="Line 100"/>
            <p:cNvSpPr>
              <a:spLocks noChangeShapeType="1"/>
            </p:cNvSpPr>
            <p:nvPr/>
          </p:nvSpPr>
          <p:spPr bwMode="auto">
            <a:xfrm>
              <a:off x="4464" y="625"/>
              <a:ext cx="0" cy="3336"/>
            </a:xfrm>
            <a:prstGeom prst="line">
              <a:avLst/>
            </a:prstGeom>
            <a:noFill/>
            <a:ln w="12700">
              <a:solidFill>
                <a:srgbClr val="DDDDDD"/>
              </a:solidFill>
              <a:round/>
              <a:headEnd type="none" w="sm" len="sm"/>
              <a:tailEnd type="none" w="sm" len="sm"/>
            </a:ln>
            <a:effectLst/>
          </p:spPr>
          <p:txBody>
            <a:bodyPr/>
            <a:lstStyle/>
            <a:p>
              <a:endParaRPr lang="en-US"/>
            </a:p>
          </p:txBody>
        </p:sp>
        <p:sp>
          <p:nvSpPr>
            <p:cNvPr id="331877" name="Line 101"/>
            <p:cNvSpPr>
              <a:spLocks noChangeShapeType="1"/>
            </p:cNvSpPr>
            <p:nvPr/>
          </p:nvSpPr>
          <p:spPr bwMode="auto">
            <a:xfrm>
              <a:off x="5040" y="625"/>
              <a:ext cx="0" cy="3336"/>
            </a:xfrm>
            <a:prstGeom prst="line">
              <a:avLst/>
            </a:prstGeom>
            <a:noFill/>
            <a:ln w="12700">
              <a:solidFill>
                <a:srgbClr val="DDDDDD"/>
              </a:solidFill>
              <a:round/>
              <a:headEnd type="none" w="sm" len="sm"/>
              <a:tailEnd type="none" w="sm" len="sm"/>
            </a:ln>
            <a:effectLst/>
          </p:spPr>
          <p:txBody>
            <a:bodyPr/>
            <a:lstStyle/>
            <a:p>
              <a:endParaRPr lang="en-US"/>
            </a:p>
          </p:txBody>
        </p:sp>
        <p:sp>
          <p:nvSpPr>
            <p:cNvPr id="331878" name="Line 102"/>
            <p:cNvSpPr>
              <a:spLocks noChangeShapeType="1"/>
            </p:cNvSpPr>
            <p:nvPr/>
          </p:nvSpPr>
          <p:spPr bwMode="auto">
            <a:xfrm>
              <a:off x="5616" y="625"/>
              <a:ext cx="0" cy="3336"/>
            </a:xfrm>
            <a:prstGeom prst="line">
              <a:avLst/>
            </a:prstGeom>
            <a:noFill/>
            <a:ln w="12700">
              <a:solidFill>
                <a:srgbClr val="DDDDDD"/>
              </a:solidFill>
              <a:round/>
              <a:headEnd type="none" w="sm" len="sm"/>
              <a:tailEnd type="none" w="sm" len="sm"/>
            </a:ln>
            <a:effectLst/>
          </p:spPr>
          <p:txBody>
            <a:bodyPr/>
            <a:lstStyle/>
            <a:p>
              <a:endParaRPr lang="en-US"/>
            </a:p>
          </p:txBody>
        </p:sp>
        <p:sp>
          <p:nvSpPr>
            <p:cNvPr id="331879" name="Line 103"/>
            <p:cNvSpPr>
              <a:spLocks noChangeShapeType="1"/>
            </p:cNvSpPr>
            <p:nvPr/>
          </p:nvSpPr>
          <p:spPr bwMode="auto">
            <a:xfrm>
              <a:off x="145" y="1027"/>
              <a:ext cx="5471" cy="0"/>
            </a:xfrm>
            <a:prstGeom prst="line">
              <a:avLst/>
            </a:prstGeom>
            <a:noFill/>
            <a:ln w="12700">
              <a:solidFill>
                <a:srgbClr val="DDDDDD"/>
              </a:solidFill>
              <a:round/>
              <a:headEnd type="none" w="sm" len="sm"/>
              <a:tailEnd type="none" w="sm" len="sm"/>
            </a:ln>
            <a:effectLst/>
          </p:spPr>
          <p:txBody>
            <a:bodyPr/>
            <a:lstStyle/>
            <a:p>
              <a:endParaRPr lang="en-US"/>
            </a:p>
          </p:txBody>
        </p:sp>
      </p:grpSp>
    </p:spTree>
  </p:cSld>
  <p:clrMapOvr>
    <a:masterClrMapping/>
  </p:clrMapOvr>
  <p:transition>
    <p:cov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Industry Analysis (CPM)</a:t>
            </a:r>
            <a:endParaRPr lang="en-US" dirty="0"/>
          </a:p>
        </p:txBody>
      </p:sp>
      <p:sp>
        <p:nvSpPr>
          <p:cNvPr id="3" name="Content Placeholder 2"/>
          <p:cNvSpPr>
            <a:spLocks noGrp="1"/>
          </p:cNvSpPr>
          <p:nvPr>
            <p:ph idx="1"/>
          </p:nvPr>
        </p:nvSpPr>
        <p:spPr/>
        <p:txBody>
          <a:bodyPr/>
          <a:lstStyle/>
          <a:p>
            <a:pPr algn="just"/>
            <a:r>
              <a:rPr lang="en-US" dirty="0" smtClean="0"/>
              <a:t>Numbers reveal the relative strengths of firms.  The aim is not to arrive at a single number, but rather to assimilate and evaluate information in a meaningful way that aids in decision making.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Example</a:t>
            </a:r>
            <a:endParaRPr lang="en-US"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dirty="0"/>
          </a:p>
        </p:txBody>
      </p:sp>
      <p:pic>
        <p:nvPicPr>
          <p:cNvPr id="1026" name="Picture 2"/>
          <p:cNvPicPr>
            <a:picLocks noGrp="1" noChangeAspect="1" noChangeArrowheads="1"/>
          </p:cNvPicPr>
          <p:nvPr>
            <p:ph idx="1"/>
          </p:nvPr>
        </p:nvPicPr>
        <p:blipFill>
          <a:blip r:embed="rId3" cstate="print"/>
          <a:srcRect/>
          <a:stretch>
            <a:fillRect/>
          </a:stretch>
        </p:blipFill>
        <p:spPr bwMode="auto">
          <a:xfrm>
            <a:off x="609600" y="1905000"/>
            <a:ext cx="7924800" cy="4191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Industry Analysis (CPM)</a:t>
            </a:r>
            <a:endParaRPr lang="en-US" dirty="0"/>
          </a:p>
        </p:txBody>
      </p:sp>
      <p:sp>
        <p:nvSpPr>
          <p:cNvPr id="3" name="Content Placeholder 2"/>
          <p:cNvSpPr>
            <a:spLocks noGrp="1"/>
          </p:cNvSpPr>
          <p:nvPr>
            <p:ph idx="1"/>
          </p:nvPr>
        </p:nvSpPr>
        <p:spPr>
          <a:xfrm>
            <a:off x="457200" y="1905000"/>
            <a:ext cx="8229600" cy="4221163"/>
          </a:xfrm>
        </p:spPr>
        <p:txBody>
          <a:bodyPr>
            <a:normAutofit fontScale="62500" lnSpcReduction="20000"/>
          </a:bodyPr>
          <a:lstStyle/>
          <a:p>
            <a:pPr algn="just"/>
            <a:r>
              <a:rPr lang="en-US" dirty="0" smtClean="0"/>
              <a:t>Competitiveness of the firm can be measured on the basis of industry key success factors and firms strengths. </a:t>
            </a:r>
          </a:p>
          <a:p>
            <a:pPr algn="just"/>
            <a:endParaRPr lang="en-US" dirty="0" smtClean="0"/>
          </a:p>
          <a:p>
            <a:pPr algn="just"/>
            <a:r>
              <a:rPr lang="en-US" dirty="0" smtClean="0"/>
              <a:t>If variation between the final score is found among the rivals; than with the higher score getter has the greater net </a:t>
            </a:r>
            <a:r>
              <a:rPr lang="en-US" u="sng" dirty="0" smtClean="0"/>
              <a:t>competitive advantage</a:t>
            </a:r>
            <a:r>
              <a:rPr lang="en-US" dirty="0" smtClean="0"/>
              <a:t> and vice versa for lower score getter. </a:t>
            </a:r>
          </a:p>
          <a:p>
            <a:pPr algn="just"/>
            <a:endParaRPr lang="en-US" dirty="0" smtClean="0"/>
          </a:p>
          <a:p>
            <a:pPr algn="just"/>
            <a:r>
              <a:rPr lang="en-US" dirty="0" smtClean="0"/>
              <a:t>The final scores showed that the Coca Cola is a strong company in respect of its competitors. The Pepsi and Cadbury Schweppes stayed on the second and third position with scores 3.48 and 2.88 respectively. </a:t>
            </a:r>
          </a:p>
          <a:p>
            <a:pPr algn="just"/>
            <a:endParaRPr lang="en-US" dirty="0" smtClean="0"/>
          </a:p>
          <a:p>
            <a:pPr algn="just"/>
            <a:r>
              <a:rPr lang="en-US" dirty="0" smtClean="0"/>
              <a:t>Coca Cola has highest score in the industry in terms of industry key success factors.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ChangeArrowheads="1"/>
          </p:cNvSpPr>
          <p:nvPr>
            <p:ph type="title"/>
          </p:nvPr>
        </p:nvSpPr>
        <p:spPr>
          <a:xfrm>
            <a:off x="1144588" y="153988"/>
            <a:ext cx="6778625" cy="836612"/>
          </a:xfrm>
          <a:ln/>
        </p:spPr>
        <p:txBody>
          <a:bodyPr>
            <a:normAutofit fontScale="90000"/>
          </a:bodyPr>
          <a:lstStyle/>
          <a:p>
            <a:r>
              <a:rPr lang="en-US" sz="2800" dirty="0">
                <a:solidFill>
                  <a:schemeClr val="tx1"/>
                </a:solidFill>
              </a:rPr>
              <a:t>Competitive Analysis:  Porter’s Five-Forces Model</a:t>
            </a:r>
          </a:p>
        </p:txBody>
      </p:sp>
      <p:sp>
        <p:nvSpPr>
          <p:cNvPr id="309251" name="Freeform 3"/>
          <p:cNvSpPr>
            <a:spLocks/>
          </p:cNvSpPr>
          <p:nvPr/>
        </p:nvSpPr>
        <p:spPr bwMode="auto">
          <a:xfrm>
            <a:off x="2209800" y="1219200"/>
            <a:ext cx="4725988" cy="763588"/>
          </a:xfrm>
          <a:custGeom>
            <a:avLst/>
            <a:gdLst/>
            <a:ahLst/>
            <a:cxnLst>
              <a:cxn ang="0">
                <a:pos x="0" y="0"/>
              </a:cxn>
              <a:cxn ang="0">
                <a:pos x="0" y="480"/>
              </a:cxn>
              <a:cxn ang="0">
                <a:pos x="2976" y="480"/>
              </a:cxn>
              <a:cxn ang="0">
                <a:pos x="2976" y="0"/>
              </a:cxn>
              <a:cxn ang="0">
                <a:pos x="0" y="0"/>
              </a:cxn>
            </a:cxnLst>
            <a:rect l="0" t="0" r="r" b="b"/>
            <a:pathLst>
              <a:path w="2977" h="481">
                <a:moveTo>
                  <a:pt x="0" y="0"/>
                </a:moveTo>
                <a:lnTo>
                  <a:pt x="0" y="480"/>
                </a:lnTo>
                <a:lnTo>
                  <a:pt x="2976" y="480"/>
                </a:lnTo>
                <a:lnTo>
                  <a:pt x="2976" y="0"/>
                </a:lnTo>
                <a:lnTo>
                  <a:pt x="0" y="0"/>
                </a:lnTo>
              </a:path>
            </a:pathLst>
          </a:custGeom>
          <a:gradFill rotWithShape="0">
            <a:gsLst>
              <a:gs pos="0">
                <a:srgbClr val="9999FF"/>
              </a:gs>
              <a:gs pos="100000">
                <a:srgbClr val="9999FF">
                  <a:gamma/>
                  <a:tint val="60000"/>
                  <a:invGamma/>
                </a:srgbClr>
              </a:gs>
            </a:gsLst>
            <a:path path="rect">
              <a:fillToRect l="100000" b="100000"/>
            </a:path>
          </a:gradFill>
          <a:ln w="12700" cap="rnd" cmpd="sng">
            <a:solidFill>
              <a:schemeClr val="tx1"/>
            </a:solidFill>
            <a:prstDash val="solid"/>
            <a:round/>
            <a:headEnd type="none" w="sm" len="sm"/>
            <a:tailEnd type="none" w="sm" len="sm"/>
          </a:ln>
          <a:effectLst/>
        </p:spPr>
        <p:txBody>
          <a:bodyPr/>
          <a:lstStyle/>
          <a:p>
            <a:endParaRPr lang="en-US"/>
          </a:p>
        </p:txBody>
      </p:sp>
      <p:sp>
        <p:nvSpPr>
          <p:cNvPr id="309252" name="Rectangle 4"/>
          <p:cNvSpPr>
            <a:spLocks noChangeArrowheads="1"/>
          </p:cNvSpPr>
          <p:nvPr/>
        </p:nvSpPr>
        <p:spPr bwMode="auto">
          <a:xfrm>
            <a:off x="2306638" y="1270000"/>
            <a:ext cx="4530725" cy="660400"/>
          </a:xfrm>
          <a:prstGeom prst="rect">
            <a:avLst/>
          </a:prstGeom>
          <a:noFill/>
          <a:ln w="9525">
            <a:noFill/>
            <a:miter lim="800000"/>
            <a:headEnd/>
            <a:tailEnd/>
          </a:ln>
          <a:effectLst/>
        </p:spPr>
        <p:txBody>
          <a:bodyPr wrap="none" lIns="92075" tIns="46038" rIns="92075" bIns="46038" anchor="ctr" anchorCtr="1"/>
          <a:lstStyle/>
          <a:p>
            <a:pPr algn="ctr">
              <a:spcBef>
                <a:spcPct val="0"/>
              </a:spcBef>
              <a:buSzTx/>
              <a:buFontTx/>
              <a:buNone/>
            </a:pPr>
            <a:r>
              <a:rPr lang="en-US" sz="2000" b="1">
                <a:solidFill>
                  <a:schemeClr val="tx1"/>
                </a:solidFill>
                <a:latin typeface="Tahoma" pitchFamily="34" charset="0"/>
              </a:rPr>
              <a:t>Potential development </a:t>
            </a:r>
          </a:p>
          <a:p>
            <a:pPr algn="ctr">
              <a:spcBef>
                <a:spcPct val="0"/>
              </a:spcBef>
              <a:buSzTx/>
              <a:buFontTx/>
              <a:buNone/>
            </a:pPr>
            <a:r>
              <a:rPr lang="en-US" sz="2000" b="1">
                <a:solidFill>
                  <a:schemeClr val="tx1"/>
                </a:solidFill>
                <a:latin typeface="Tahoma" pitchFamily="34" charset="0"/>
              </a:rPr>
              <a:t>of substitute products</a:t>
            </a:r>
          </a:p>
        </p:txBody>
      </p:sp>
      <p:sp>
        <p:nvSpPr>
          <p:cNvPr id="309253" name="Freeform 5"/>
          <p:cNvSpPr>
            <a:spLocks/>
          </p:cNvSpPr>
          <p:nvPr/>
        </p:nvSpPr>
        <p:spPr bwMode="auto">
          <a:xfrm>
            <a:off x="3352800" y="2971800"/>
            <a:ext cx="2287588" cy="1068388"/>
          </a:xfrm>
          <a:custGeom>
            <a:avLst/>
            <a:gdLst/>
            <a:ahLst/>
            <a:cxnLst>
              <a:cxn ang="0">
                <a:pos x="0" y="0"/>
              </a:cxn>
              <a:cxn ang="0">
                <a:pos x="0" y="672"/>
              </a:cxn>
              <a:cxn ang="0">
                <a:pos x="1440" y="672"/>
              </a:cxn>
              <a:cxn ang="0">
                <a:pos x="1440" y="0"/>
              </a:cxn>
              <a:cxn ang="0">
                <a:pos x="0" y="0"/>
              </a:cxn>
            </a:cxnLst>
            <a:rect l="0" t="0" r="r" b="b"/>
            <a:pathLst>
              <a:path w="1441" h="673">
                <a:moveTo>
                  <a:pt x="0" y="0"/>
                </a:moveTo>
                <a:lnTo>
                  <a:pt x="0" y="672"/>
                </a:lnTo>
                <a:lnTo>
                  <a:pt x="1440" y="672"/>
                </a:lnTo>
                <a:lnTo>
                  <a:pt x="1440" y="0"/>
                </a:lnTo>
                <a:lnTo>
                  <a:pt x="0" y="0"/>
                </a:lnTo>
              </a:path>
            </a:pathLst>
          </a:custGeom>
          <a:gradFill rotWithShape="0">
            <a:gsLst>
              <a:gs pos="0">
                <a:srgbClr val="FFCC99"/>
              </a:gs>
              <a:gs pos="100000">
                <a:srgbClr val="FFCC99">
                  <a:gamma/>
                  <a:tint val="60000"/>
                  <a:invGamma/>
                </a:srgbClr>
              </a:gs>
            </a:gsLst>
            <a:path path="rect">
              <a:fillToRect l="100000" b="100000"/>
            </a:path>
          </a:gradFill>
          <a:ln w="12700" cap="rnd" cmpd="sng">
            <a:solidFill>
              <a:schemeClr val="tx1"/>
            </a:solidFill>
            <a:prstDash val="solid"/>
            <a:round/>
            <a:headEnd type="none" w="sm" len="sm"/>
            <a:tailEnd type="none" w="sm" len="sm"/>
          </a:ln>
          <a:effectLst/>
        </p:spPr>
        <p:txBody>
          <a:bodyPr/>
          <a:lstStyle/>
          <a:p>
            <a:endParaRPr lang="en-US"/>
          </a:p>
        </p:txBody>
      </p:sp>
      <p:sp>
        <p:nvSpPr>
          <p:cNvPr id="309254" name="Rectangle 6"/>
          <p:cNvSpPr>
            <a:spLocks noChangeArrowheads="1"/>
          </p:cNvSpPr>
          <p:nvPr/>
        </p:nvSpPr>
        <p:spPr bwMode="auto">
          <a:xfrm>
            <a:off x="3449638" y="3022600"/>
            <a:ext cx="2092325" cy="965200"/>
          </a:xfrm>
          <a:prstGeom prst="rect">
            <a:avLst/>
          </a:prstGeom>
          <a:noFill/>
          <a:ln w="9525">
            <a:noFill/>
            <a:miter lim="800000"/>
            <a:headEnd/>
            <a:tailEnd/>
          </a:ln>
          <a:effectLst/>
        </p:spPr>
        <p:txBody>
          <a:bodyPr wrap="none" lIns="92075" tIns="46038" rIns="92075" bIns="46038" anchor="ctr"/>
          <a:lstStyle/>
          <a:p>
            <a:pPr algn="ctr">
              <a:spcBef>
                <a:spcPct val="0"/>
              </a:spcBef>
              <a:buSzTx/>
              <a:buFontTx/>
              <a:buNone/>
            </a:pPr>
            <a:r>
              <a:rPr lang="en-US" sz="2000" b="1">
                <a:solidFill>
                  <a:schemeClr val="tx1"/>
                </a:solidFill>
                <a:latin typeface="Tahoma" pitchFamily="34" charset="0"/>
              </a:rPr>
              <a:t>Rivalry among </a:t>
            </a:r>
          </a:p>
          <a:p>
            <a:pPr algn="ctr">
              <a:spcBef>
                <a:spcPct val="0"/>
              </a:spcBef>
              <a:buSzTx/>
              <a:buFontTx/>
              <a:buNone/>
            </a:pPr>
            <a:r>
              <a:rPr lang="en-US" sz="2000" b="1">
                <a:solidFill>
                  <a:schemeClr val="tx1"/>
                </a:solidFill>
                <a:latin typeface="Tahoma" pitchFamily="34" charset="0"/>
              </a:rPr>
              <a:t>competing firms</a:t>
            </a:r>
          </a:p>
        </p:txBody>
      </p:sp>
      <p:sp>
        <p:nvSpPr>
          <p:cNvPr id="309255" name="Freeform 7"/>
          <p:cNvSpPr>
            <a:spLocks/>
          </p:cNvSpPr>
          <p:nvPr/>
        </p:nvSpPr>
        <p:spPr bwMode="auto">
          <a:xfrm>
            <a:off x="152400" y="3200400"/>
            <a:ext cx="2439988" cy="763588"/>
          </a:xfrm>
          <a:custGeom>
            <a:avLst/>
            <a:gdLst/>
            <a:ahLst/>
            <a:cxnLst>
              <a:cxn ang="0">
                <a:pos x="0" y="0"/>
              </a:cxn>
              <a:cxn ang="0">
                <a:pos x="0" y="480"/>
              </a:cxn>
              <a:cxn ang="0">
                <a:pos x="1536" y="480"/>
              </a:cxn>
              <a:cxn ang="0">
                <a:pos x="1536" y="0"/>
              </a:cxn>
              <a:cxn ang="0">
                <a:pos x="0" y="0"/>
              </a:cxn>
            </a:cxnLst>
            <a:rect l="0" t="0" r="r" b="b"/>
            <a:pathLst>
              <a:path w="1537" h="481">
                <a:moveTo>
                  <a:pt x="0" y="0"/>
                </a:moveTo>
                <a:lnTo>
                  <a:pt x="0" y="480"/>
                </a:lnTo>
                <a:lnTo>
                  <a:pt x="1536" y="480"/>
                </a:lnTo>
                <a:lnTo>
                  <a:pt x="1536" y="0"/>
                </a:lnTo>
                <a:lnTo>
                  <a:pt x="0" y="0"/>
                </a:lnTo>
              </a:path>
            </a:pathLst>
          </a:custGeom>
          <a:gradFill rotWithShape="0">
            <a:gsLst>
              <a:gs pos="0">
                <a:srgbClr val="FFCC00"/>
              </a:gs>
              <a:gs pos="100000">
                <a:srgbClr val="FFCC00">
                  <a:gamma/>
                  <a:tint val="60000"/>
                  <a:invGamma/>
                </a:srgbClr>
              </a:gs>
            </a:gsLst>
            <a:path path="rect">
              <a:fillToRect l="100000" b="100000"/>
            </a:path>
          </a:gradFill>
          <a:ln w="12700" cap="rnd" cmpd="sng">
            <a:solidFill>
              <a:schemeClr val="tx1"/>
            </a:solidFill>
            <a:prstDash val="solid"/>
            <a:round/>
            <a:headEnd type="none" w="sm" len="sm"/>
            <a:tailEnd type="none" w="sm" len="sm"/>
          </a:ln>
          <a:effectLst/>
        </p:spPr>
        <p:txBody>
          <a:bodyPr/>
          <a:lstStyle/>
          <a:p>
            <a:endParaRPr lang="en-US"/>
          </a:p>
        </p:txBody>
      </p:sp>
      <p:sp>
        <p:nvSpPr>
          <p:cNvPr id="309256" name="Rectangle 8"/>
          <p:cNvSpPr>
            <a:spLocks noChangeArrowheads="1"/>
          </p:cNvSpPr>
          <p:nvPr/>
        </p:nvSpPr>
        <p:spPr bwMode="auto">
          <a:xfrm>
            <a:off x="249238" y="3251200"/>
            <a:ext cx="2244725" cy="660400"/>
          </a:xfrm>
          <a:prstGeom prst="rect">
            <a:avLst/>
          </a:prstGeom>
          <a:noFill/>
          <a:ln w="9525">
            <a:noFill/>
            <a:miter lim="800000"/>
            <a:headEnd/>
            <a:tailEnd/>
          </a:ln>
          <a:effectLst/>
        </p:spPr>
        <p:txBody>
          <a:bodyPr wrap="none" lIns="92075" tIns="46038" rIns="92075" bIns="46038" anchor="ctr"/>
          <a:lstStyle/>
          <a:p>
            <a:pPr algn="ctr">
              <a:spcBef>
                <a:spcPct val="0"/>
              </a:spcBef>
              <a:buSzTx/>
              <a:buFontTx/>
              <a:buNone/>
            </a:pPr>
            <a:r>
              <a:rPr lang="en-US" sz="2000" b="1">
                <a:solidFill>
                  <a:schemeClr val="tx1"/>
                </a:solidFill>
                <a:latin typeface="Tahoma" pitchFamily="34" charset="0"/>
              </a:rPr>
              <a:t>Bargaining power </a:t>
            </a:r>
          </a:p>
          <a:p>
            <a:pPr algn="ctr">
              <a:spcBef>
                <a:spcPct val="0"/>
              </a:spcBef>
              <a:buSzTx/>
              <a:buFontTx/>
              <a:buNone/>
            </a:pPr>
            <a:r>
              <a:rPr lang="en-US" sz="2000" b="1">
                <a:solidFill>
                  <a:schemeClr val="tx1"/>
                </a:solidFill>
                <a:latin typeface="Tahoma" pitchFamily="34" charset="0"/>
              </a:rPr>
              <a:t>of suppliers</a:t>
            </a:r>
          </a:p>
        </p:txBody>
      </p:sp>
      <p:sp>
        <p:nvSpPr>
          <p:cNvPr id="309257" name="Line 9"/>
          <p:cNvSpPr>
            <a:spLocks noChangeShapeType="1"/>
          </p:cNvSpPr>
          <p:nvPr/>
        </p:nvSpPr>
        <p:spPr bwMode="auto">
          <a:xfrm flipH="1">
            <a:off x="458788" y="6858000"/>
            <a:ext cx="150812" cy="0"/>
          </a:xfrm>
          <a:prstGeom prst="line">
            <a:avLst/>
          </a:prstGeom>
          <a:noFill/>
          <a:ln w="12700">
            <a:solidFill>
              <a:schemeClr val="tx1"/>
            </a:solidFill>
            <a:round/>
            <a:headEnd type="none" w="sm" len="sm"/>
            <a:tailEnd type="none" w="sm" len="sm"/>
          </a:ln>
          <a:effectLst/>
        </p:spPr>
        <p:txBody>
          <a:bodyPr/>
          <a:lstStyle/>
          <a:p>
            <a:endParaRPr lang="en-US"/>
          </a:p>
        </p:txBody>
      </p:sp>
      <p:sp>
        <p:nvSpPr>
          <p:cNvPr id="309258" name="Freeform 10"/>
          <p:cNvSpPr>
            <a:spLocks/>
          </p:cNvSpPr>
          <p:nvPr/>
        </p:nvSpPr>
        <p:spPr bwMode="auto">
          <a:xfrm>
            <a:off x="2209800" y="5105400"/>
            <a:ext cx="4725988" cy="763588"/>
          </a:xfrm>
          <a:custGeom>
            <a:avLst/>
            <a:gdLst/>
            <a:ahLst/>
            <a:cxnLst>
              <a:cxn ang="0">
                <a:pos x="0" y="0"/>
              </a:cxn>
              <a:cxn ang="0">
                <a:pos x="0" y="480"/>
              </a:cxn>
              <a:cxn ang="0">
                <a:pos x="2976" y="480"/>
              </a:cxn>
              <a:cxn ang="0">
                <a:pos x="2976" y="0"/>
              </a:cxn>
              <a:cxn ang="0">
                <a:pos x="0" y="0"/>
              </a:cxn>
            </a:cxnLst>
            <a:rect l="0" t="0" r="r" b="b"/>
            <a:pathLst>
              <a:path w="2977" h="481">
                <a:moveTo>
                  <a:pt x="0" y="0"/>
                </a:moveTo>
                <a:lnTo>
                  <a:pt x="0" y="480"/>
                </a:lnTo>
                <a:lnTo>
                  <a:pt x="2976" y="480"/>
                </a:lnTo>
                <a:lnTo>
                  <a:pt x="2976" y="0"/>
                </a:lnTo>
                <a:lnTo>
                  <a:pt x="0" y="0"/>
                </a:lnTo>
              </a:path>
            </a:pathLst>
          </a:custGeom>
          <a:gradFill rotWithShape="0">
            <a:gsLst>
              <a:gs pos="0">
                <a:srgbClr val="CCECFF"/>
              </a:gs>
              <a:gs pos="100000">
                <a:srgbClr val="CCECFF">
                  <a:gamma/>
                  <a:tint val="60000"/>
                  <a:invGamma/>
                </a:srgbClr>
              </a:gs>
            </a:gsLst>
            <a:path path="rect">
              <a:fillToRect l="100000" b="100000"/>
            </a:path>
          </a:gradFill>
          <a:ln w="12700" cap="rnd" cmpd="sng">
            <a:solidFill>
              <a:schemeClr val="tx1"/>
            </a:solidFill>
            <a:prstDash val="solid"/>
            <a:round/>
            <a:headEnd type="none" w="sm" len="sm"/>
            <a:tailEnd type="none" w="sm" len="sm"/>
          </a:ln>
          <a:effectLst/>
        </p:spPr>
        <p:txBody>
          <a:bodyPr/>
          <a:lstStyle/>
          <a:p>
            <a:endParaRPr lang="en-US"/>
          </a:p>
        </p:txBody>
      </p:sp>
      <p:sp>
        <p:nvSpPr>
          <p:cNvPr id="309259" name="Rectangle 11"/>
          <p:cNvSpPr>
            <a:spLocks noChangeArrowheads="1"/>
          </p:cNvSpPr>
          <p:nvPr/>
        </p:nvSpPr>
        <p:spPr bwMode="auto">
          <a:xfrm>
            <a:off x="2306638" y="5156200"/>
            <a:ext cx="4530725" cy="660400"/>
          </a:xfrm>
          <a:prstGeom prst="rect">
            <a:avLst/>
          </a:prstGeom>
          <a:noFill/>
          <a:ln w="9525">
            <a:noFill/>
            <a:miter lim="800000"/>
            <a:headEnd/>
            <a:tailEnd/>
          </a:ln>
          <a:effectLst/>
        </p:spPr>
        <p:txBody>
          <a:bodyPr lIns="92075" tIns="46038" rIns="92075" bIns="46038" anchor="ctr" anchorCtr="1"/>
          <a:lstStyle/>
          <a:p>
            <a:pPr algn="ctr">
              <a:spcBef>
                <a:spcPct val="0"/>
              </a:spcBef>
              <a:buSzTx/>
              <a:buFontTx/>
              <a:buNone/>
            </a:pPr>
            <a:r>
              <a:rPr lang="en-US" sz="2000" b="1">
                <a:solidFill>
                  <a:schemeClr val="tx1"/>
                </a:solidFill>
                <a:latin typeface="Tahoma" pitchFamily="34" charset="0"/>
              </a:rPr>
              <a:t>Potential entry of new competitors</a:t>
            </a:r>
          </a:p>
        </p:txBody>
      </p:sp>
      <p:sp>
        <p:nvSpPr>
          <p:cNvPr id="309260" name="Freeform 12"/>
          <p:cNvSpPr>
            <a:spLocks/>
          </p:cNvSpPr>
          <p:nvPr/>
        </p:nvSpPr>
        <p:spPr bwMode="auto">
          <a:xfrm>
            <a:off x="6400800" y="3200400"/>
            <a:ext cx="2439988" cy="763588"/>
          </a:xfrm>
          <a:custGeom>
            <a:avLst/>
            <a:gdLst/>
            <a:ahLst/>
            <a:cxnLst>
              <a:cxn ang="0">
                <a:pos x="0" y="0"/>
              </a:cxn>
              <a:cxn ang="0">
                <a:pos x="0" y="480"/>
              </a:cxn>
              <a:cxn ang="0">
                <a:pos x="1536" y="480"/>
              </a:cxn>
              <a:cxn ang="0">
                <a:pos x="1536" y="0"/>
              </a:cxn>
              <a:cxn ang="0">
                <a:pos x="0" y="0"/>
              </a:cxn>
            </a:cxnLst>
            <a:rect l="0" t="0" r="r" b="b"/>
            <a:pathLst>
              <a:path w="1537" h="481">
                <a:moveTo>
                  <a:pt x="0" y="0"/>
                </a:moveTo>
                <a:lnTo>
                  <a:pt x="0" y="480"/>
                </a:lnTo>
                <a:lnTo>
                  <a:pt x="1536" y="480"/>
                </a:lnTo>
                <a:lnTo>
                  <a:pt x="1536" y="0"/>
                </a:lnTo>
                <a:lnTo>
                  <a:pt x="0" y="0"/>
                </a:lnTo>
              </a:path>
            </a:pathLst>
          </a:custGeom>
          <a:gradFill rotWithShape="0">
            <a:gsLst>
              <a:gs pos="0">
                <a:srgbClr val="CCFFCC"/>
              </a:gs>
              <a:gs pos="100000">
                <a:srgbClr val="CCFFCC">
                  <a:gamma/>
                  <a:tint val="60000"/>
                  <a:invGamma/>
                </a:srgbClr>
              </a:gs>
            </a:gsLst>
            <a:path path="rect">
              <a:fillToRect l="100000" b="100000"/>
            </a:path>
          </a:gradFill>
          <a:ln w="12700" cap="rnd" cmpd="sng">
            <a:solidFill>
              <a:schemeClr val="tx1"/>
            </a:solidFill>
            <a:prstDash val="solid"/>
            <a:round/>
            <a:headEnd type="none" w="sm" len="sm"/>
            <a:tailEnd type="none" w="sm" len="sm"/>
          </a:ln>
          <a:effectLst/>
        </p:spPr>
        <p:txBody>
          <a:bodyPr/>
          <a:lstStyle/>
          <a:p>
            <a:endParaRPr lang="en-US"/>
          </a:p>
        </p:txBody>
      </p:sp>
      <p:sp>
        <p:nvSpPr>
          <p:cNvPr id="309261" name="Rectangle 13"/>
          <p:cNvSpPr>
            <a:spLocks noChangeArrowheads="1"/>
          </p:cNvSpPr>
          <p:nvPr/>
        </p:nvSpPr>
        <p:spPr bwMode="auto">
          <a:xfrm>
            <a:off x="6497638" y="3251200"/>
            <a:ext cx="2244725" cy="660400"/>
          </a:xfrm>
          <a:prstGeom prst="rect">
            <a:avLst/>
          </a:prstGeom>
          <a:noFill/>
          <a:ln w="9525">
            <a:noFill/>
            <a:miter lim="800000"/>
            <a:headEnd/>
            <a:tailEnd/>
          </a:ln>
          <a:effectLst/>
        </p:spPr>
        <p:txBody>
          <a:bodyPr wrap="none" lIns="92075" tIns="46038" rIns="92075" bIns="46038" anchor="ctr"/>
          <a:lstStyle/>
          <a:p>
            <a:pPr algn="ctr">
              <a:spcBef>
                <a:spcPct val="0"/>
              </a:spcBef>
              <a:buSzTx/>
              <a:buFontTx/>
              <a:buNone/>
            </a:pPr>
            <a:r>
              <a:rPr lang="en-US" sz="2000" b="1">
                <a:solidFill>
                  <a:schemeClr val="tx1"/>
                </a:solidFill>
                <a:latin typeface="Tahoma" pitchFamily="34" charset="0"/>
              </a:rPr>
              <a:t>Bargaining power </a:t>
            </a:r>
          </a:p>
          <a:p>
            <a:pPr algn="ctr">
              <a:spcBef>
                <a:spcPct val="0"/>
              </a:spcBef>
              <a:buSzTx/>
              <a:buFontTx/>
              <a:buNone/>
            </a:pPr>
            <a:r>
              <a:rPr lang="en-US" sz="2000" b="1">
                <a:solidFill>
                  <a:schemeClr val="tx1"/>
                </a:solidFill>
                <a:latin typeface="Tahoma" pitchFamily="34" charset="0"/>
              </a:rPr>
              <a:t>of consumers</a:t>
            </a:r>
          </a:p>
        </p:txBody>
      </p:sp>
      <p:sp>
        <p:nvSpPr>
          <p:cNvPr id="309262" name="Freeform 14"/>
          <p:cNvSpPr>
            <a:spLocks/>
          </p:cNvSpPr>
          <p:nvPr/>
        </p:nvSpPr>
        <p:spPr bwMode="auto">
          <a:xfrm>
            <a:off x="4419600" y="1981200"/>
            <a:ext cx="306388" cy="992188"/>
          </a:xfrm>
          <a:custGeom>
            <a:avLst/>
            <a:gdLst/>
            <a:ahLst/>
            <a:cxnLst>
              <a:cxn ang="0">
                <a:pos x="96" y="0"/>
              </a:cxn>
              <a:cxn ang="0">
                <a:pos x="192" y="125"/>
              </a:cxn>
              <a:cxn ang="0">
                <a:pos x="144" y="125"/>
              </a:cxn>
              <a:cxn ang="0">
                <a:pos x="144" y="499"/>
              </a:cxn>
              <a:cxn ang="0">
                <a:pos x="192" y="499"/>
              </a:cxn>
              <a:cxn ang="0">
                <a:pos x="96" y="624"/>
              </a:cxn>
              <a:cxn ang="0">
                <a:pos x="0" y="499"/>
              </a:cxn>
              <a:cxn ang="0">
                <a:pos x="48" y="499"/>
              </a:cxn>
              <a:cxn ang="0">
                <a:pos x="48" y="125"/>
              </a:cxn>
              <a:cxn ang="0">
                <a:pos x="0" y="125"/>
              </a:cxn>
              <a:cxn ang="0">
                <a:pos x="96" y="0"/>
              </a:cxn>
            </a:cxnLst>
            <a:rect l="0" t="0" r="r" b="b"/>
            <a:pathLst>
              <a:path w="193" h="625">
                <a:moveTo>
                  <a:pt x="96" y="0"/>
                </a:moveTo>
                <a:lnTo>
                  <a:pt x="192" y="125"/>
                </a:lnTo>
                <a:lnTo>
                  <a:pt x="144" y="125"/>
                </a:lnTo>
                <a:lnTo>
                  <a:pt x="144" y="499"/>
                </a:lnTo>
                <a:lnTo>
                  <a:pt x="192" y="499"/>
                </a:lnTo>
                <a:lnTo>
                  <a:pt x="96" y="624"/>
                </a:lnTo>
                <a:lnTo>
                  <a:pt x="0" y="499"/>
                </a:lnTo>
                <a:lnTo>
                  <a:pt x="48" y="499"/>
                </a:lnTo>
                <a:lnTo>
                  <a:pt x="48" y="125"/>
                </a:lnTo>
                <a:lnTo>
                  <a:pt x="0" y="125"/>
                </a:lnTo>
                <a:lnTo>
                  <a:pt x="96" y="0"/>
                </a:lnTo>
              </a:path>
            </a:pathLst>
          </a:custGeom>
          <a:solidFill>
            <a:srgbClr val="800000"/>
          </a:solidFill>
          <a:ln w="12700" cap="rnd" cmpd="sng">
            <a:solidFill>
              <a:schemeClr val="tx1"/>
            </a:solidFill>
            <a:prstDash val="solid"/>
            <a:round/>
            <a:headEnd type="none" w="sm" len="sm"/>
            <a:tailEnd type="none" w="sm" len="sm"/>
          </a:ln>
          <a:effectLst/>
        </p:spPr>
        <p:txBody>
          <a:bodyPr/>
          <a:lstStyle/>
          <a:p>
            <a:endParaRPr lang="en-US"/>
          </a:p>
        </p:txBody>
      </p:sp>
      <p:sp>
        <p:nvSpPr>
          <p:cNvPr id="309263" name="Freeform 15"/>
          <p:cNvSpPr>
            <a:spLocks/>
          </p:cNvSpPr>
          <p:nvPr/>
        </p:nvSpPr>
        <p:spPr bwMode="auto">
          <a:xfrm>
            <a:off x="4419600" y="4038600"/>
            <a:ext cx="306388" cy="1068388"/>
          </a:xfrm>
          <a:custGeom>
            <a:avLst/>
            <a:gdLst/>
            <a:ahLst/>
            <a:cxnLst>
              <a:cxn ang="0">
                <a:pos x="96" y="0"/>
              </a:cxn>
              <a:cxn ang="0">
                <a:pos x="192" y="134"/>
              </a:cxn>
              <a:cxn ang="0">
                <a:pos x="144" y="134"/>
              </a:cxn>
              <a:cxn ang="0">
                <a:pos x="144" y="538"/>
              </a:cxn>
              <a:cxn ang="0">
                <a:pos x="192" y="538"/>
              </a:cxn>
              <a:cxn ang="0">
                <a:pos x="96" y="672"/>
              </a:cxn>
              <a:cxn ang="0">
                <a:pos x="0" y="538"/>
              </a:cxn>
              <a:cxn ang="0">
                <a:pos x="48" y="538"/>
              </a:cxn>
              <a:cxn ang="0">
                <a:pos x="48" y="134"/>
              </a:cxn>
              <a:cxn ang="0">
                <a:pos x="0" y="134"/>
              </a:cxn>
              <a:cxn ang="0">
                <a:pos x="96" y="0"/>
              </a:cxn>
            </a:cxnLst>
            <a:rect l="0" t="0" r="r" b="b"/>
            <a:pathLst>
              <a:path w="193" h="673">
                <a:moveTo>
                  <a:pt x="96" y="0"/>
                </a:moveTo>
                <a:lnTo>
                  <a:pt x="192" y="134"/>
                </a:lnTo>
                <a:lnTo>
                  <a:pt x="144" y="134"/>
                </a:lnTo>
                <a:lnTo>
                  <a:pt x="144" y="538"/>
                </a:lnTo>
                <a:lnTo>
                  <a:pt x="192" y="538"/>
                </a:lnTo>
                <a:lnTo>
                  <a:pt x="96" y="672"/>
                </a:lnTo>
                <a:lnTo>
                  <a:pt x="0" y="538"/>
                </a:lnTo>
                <a:lnTo>
                  <a:pt x="48" y="538"/>
                </a:lnTo>
                <a:lnTo>
                  <a:pt x="48" y="134"/>
                </a:lnTo>
                <a:lnTo>
                  <a:pt x="0" y="134"/>
                </a:lnTo>
                <a:lnTo>
                  <a:pt x="96" y="0"/>
                </a:lnTo>
              </a:path>
            </a:pathLst>
          </a:custGeom>
          <a:solidFill>
            <a:srgbClr val="800000"/>
          </a:solidFill>
          <a:ln w="12700" cap="rnd" cmpd="sng">
            <a:solidFill>
              <a:schemeClr val="tx1"/>
            </a:solidFill>
            <a:prstDash val="solid"/>
            <a:round/>
            <a:headEnd type="none" w="sm" len="sm"/>
            <a:tailEnd type="none" w="sm" len="sm"/>
          </a:ln>
          <a:effectLst/>
        </p:spPr>
        <p:txBody>
          <a:bodyPr/>
          <a:lstStyle/>
          <a:p>
            <a:endParaRPr lang="en-US"/>
          </a:p>
        </p:txBody>
      </p:sp>
      <p:sp>
        <p:nvSpPr>
          <p:cNvPr id="309264" name="Freeform 16"/>
          <p:cNvSpPr>
            <a:spLocks/>
          </p:cNvSpPr>
          <p:nvPr/>
        </p:nvSpPr>
        <p:spPr bwMode="auto">
          <a:xfrm>
            <a:off x="2590800" y="3505200"/>
            <a:ext cx="763588" cy="153988"/>
          </a:xfrm>
          <a:custGeom>
            <a:avLst/>
            <a:gdLst/>
            <a:ahLst/>
            <a:cxnLst>
              <a:cxn ang="0">
                <a:pos x="0" y="48"/>
              </a:cxn>
              <a:cxn ang="0">
                <a:pos x="96" y="96"/>
              </a:cxn>
              <a:cxn ang="0">
                <a:pos x="96" y="72"/>
              </a:cxn>
              <a:cxn ang="0">
                <a:pos x="384" y="72"/>
              </a:cxn>
              <a:cxn ang="0">
                <a:pos x="384" y="96"/>
              </a:cxn>
              <a:cxn ang="0">
                <a:pos x="480" y="48"/>
              </a:cxn>
              <a:cxn ang="0">
                <a:pos x="384" y="0"/>
              </a:cxn>
              <a:cxn ang="0">
                <a:pos x="384" y="24"/>
              </a:cxn>
              <a:cxn ang="0">
                <a:pos x="96" y="24"/>
              </a:cxn>
              <a:cxn ang="0">
                <a:pos x="96" y="0"/>
              </a:cxn>
              <a:cxn ang="0">
                <a:pos x="0" y="48"/>
              </a:cxn>
            </a:cxnLst>
            <a:rect l="0" t="0" r="r" b="b"/>
            <a:pathLst>
              <a:path w="481" h="97">
                <a:moveTo>
                  <a:pt x="0" y="48"/>
                </a:moveTo>
                <a:lnTo>
                  <a:pt x="96" y="96"/>
                </a:lnTo>
                <a:lnTo>
                  <a:pt x="96" y="72"/>
                </a:lnTo>
                <a:lnTo>
                  <a:pt x="384" y="72"/>
                </a:lnTo>
                <a:lnTo>
                  <a:pt x="384" y="96"/>
                </a:lnTo>
                <a:lnTo>
                  <a:pt x="480" y="48"/>
                </a:lnTo>
                <a:lnTo>
                  <a:pt x="384" y="0"/>
                </a:lnTo>
                <a:lnTo>
                  <a:pt x="384" y="24"/>
                </a:lnTo>
                <a:lnTo>
                  <a:pt x="96" y="24"/>
                </a:lnTo>
                <a:lnTo>
                  <a:pt x="96" y="0"/>
                </a:lnTo>
                <a:lnTo>
                  <a:pt x="0" y="48"/>
                </a:lnTo>
              </a:path>
            </a:pathLst>
          </a:custGeom>
          <a:solidFill>
            <a:srgbClr val="800000"/>
          </a:solidFill>
          <a:ln w="12700" cap="rnd" cmpd="sng">
            <a:solidFill>
              <a:schemeClr val="tx1"/>
            </a:solidFill>
            <a:prstDash val="solid"/>
            <a:round/>
            <a:headEnd type="none" w="sm" len="sm"/>
            <a:tailEnd type="none" w="sm" len="sm"/>
          </a:ln>
          <a:effectLst/>
        </p:spPr>
        <p:txBody>
          <a:bodyPr/>
          <a:lstStyle/>
          <a:p>
            <a:endParaRPr lang="en-US"/>
          </a:p>
        </p:txBody>
      </p:sp>
      <p:sp>
        <p:nvSpPr>
          <p:cNvPr id="309265" name="Freeform 17"/>
          <p:cNvSpPr>
            <a:spLocks/>
          </p:cNvSpPr>
          <p:nvPr/>
        </p:nvSpPr>
        <p:spPr bwMode="auto">
          <a:xfrm>
            <a:off x="5638800" y="3505200"/>
            <a:ext cx="763588" cy="153988"/>
          </a:xfrm>
          <a:custGeom>
            <a:avLst/>
            <a:gdLst/>
            <a:ahLst/>
            <a:cxnLst>
              <a:cxn ang="0">
                <a:pos x="0" y="48"/>
              </a:cxn>
              <a:cxn ang="0">
                <a:pos x="96" y="96"/>
              </a:cxn>
              <a:cxn ang="0">
                <a:pos x="96" y="72"/>
              </a:cxn>
              <a:cxn ang="0">
                <a:pos x="384" y="72"/>
              </a:cxn>
              <a:cxn ang="0">
                <a:pos x="384" y="96"/>
              </a:cxn>
              <a:cxn ang="0">
                <a:pos x="480" y="48"/>
              </a:cxn>
              <a:cxn ang="0">
                <a:pos x="384" y="0"/>
              </a:cxn>
              <a:cxn ang="0">
                <a:pos x="384" y="24"/>
              </a:cxn>
              <a:cxn ang="0">
                <a:pos x="96" y="24"/>
              </a:cxn>
              <a:cxn ang="0">
                <a:pos x="96" y="0"/>
              </a:cxn>
              <a:cxn ang="0">
                <a:pos x="0" y="48"/>
              </a:cxn>
            </a:cxnLst>
            <a:rect l="0" t="0" r="r" b="b"/>
            <a:pathLst>
              <a:path w="481" h="97">
                <a:moveTo>
                  <a:pt x="0" y="48"/>
                </a:moveTo>
                <a:lnTo>
                  <a:pt x="96" y="96"/>
                </a:lnTo>
                <a:lnTo>
                  <a:pt x="96" y="72"/>
                </a:lnTo>
                <a:lnTo>
                  <a:pt x="384" y="72"/>
                </a:lnTo>
                <a:lnTo>
                  <a:pt x="384" y="96"/>
                </a:lnTo>
                <a:lnTo>
                  <a:pt x="480" y="48"/>
                </a:lnTo>
                <a:lnTo>
                  <a:pt x="384" y="0"/>
                </a:lnTo>
                <a:lnTo>
                  <a:pt x="384" y="24"/>
                </a:lnTo>
                <a:lnTo>
                  <a:pt x="96" y="24"/>
                </a:lnTo>
                <a:lnTo>
                  <a:pt x="96" y="0"/>
                </a:lnTo>
                <a:lnTo>
                  <a:pt x="0" y="48"/>
                </a:lnTo>
              </a:path>
            </a:pathLst>
          </a:custGeom>
          <a:solidFill>
            <a:srgbClr val="800000"/>
          </a:solidFill>
          <a:ln w="12700" cap="rnd" cmpd="sng">
            <a:solidFill>
              <a:schemeClr val="tx1"/>
            </a:solidFill>
            <a:prstDash val="solid"/>
            <a:round/>
            <a:headEnd type="none" w="sm" len="sm"/>
            <a:tailEnd type="none" w="sm" len="sm"/>
          </a:ln>
          <a:effectLst/>
        </p:spPr>
        <p:txBody>
          <a:bodyPr/>
          <a:lstStyle/>
          <a:p>
            <a:endParaRPr lang="en-US"/>
          </a:p>
        </p:txBody>
      </p:sp>
      <p:sp>
        <p:nvSpPr>
          <p:cNvPr id="21" name="Slide Number Placeholder 20"/>
          <p:cNvSpPr>
            <a:spLocks noGrp="1"/>
          </p:cNvSpPr>
          <p:nvPr>
            <p:ph type="sldNum" sz="quarter" idx="12"/>
          </p:nvPr>
        </p:nvSpPr>
        <p:spPr/>
        <p:txBody>
          <a:bodyPr/>
          <a:lstStyle/>
          <a:p>
            <a:fld id="{B6F15528-21DE-4FAA-801E-634DDDAF4B2B}" type="slidenum">
              <a:rPr lang="en-US" smtClean="0"/>
              <a:pPr/>
              <a:t>14</a:t>
            </a:fld>
            <a:endParaRPr lang="en-US" dirty="0"/>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09258"/>
                                        </p:tgtEl>
                                        <p:attrNameLst>
                                          <p:attrName>style.visibility</p:attrName>
                                        </p:attrNameLst>
                                      </p:cBhvr>
                                      <p:to>
                                        <p:strVal val="visible"/>
                                      </p:to>
                                    </p:set>
                                    <p:anim calcmode="lin" valueType="num">
                                      <p:cBhvr additive="base">
                                        <p:cTn id="7" dur="500" fill="hold"/>
                                        <p:tgtEl>
                                          <p:spTgt spid="309258"/>
                                        </p:tgtEl>
                                        <p:attrNameLst>
                                          <p:attrName>ppt_x</p:attrName>
                                        </p:attrNameLst>
                                      </p:cBhvr>
                                      <p:tavLst>
                                        <p:tav tm="0">
                                          <p:val>
                                            <p:strVal val="0-#ppt_w/2"/>
                                          </p:val>
                                        </p:tav>
                                        <p:tav tm="100000">
                                          <p:val>
                                            <p:strVal val="#ppt_x"/>
                                          </p:val>
                                        </p:tav>
                                      </p:tavLst>
                                    </p:anim>
                                    <p:anim calcmode="lin" valueType="num">
                                      <p:cBhvr additive="base">
                                        <p:cTn id="8" dur="500" fill="hold"/>
                                        <p:tgtEl>
                                          <p:spTgt spid="30925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09259"/>
                                        </p:tgtEl>
                                        <p:attrNameLst>
                                          <p:attrName>style.visibility</p:attrName>
                                        </p:attrNameLst>
                                      </p:cBhvr>
                                      <p:to>
                                        <p:strVal val="visible"/>
                                      </p:to>
                                    </p:set>
                                    <p:anim calcmode="lin" valueType="num">
                                      <p:cBhvr additive="base">
                                        <p:cTn id="12" dur="500" fill="hold"/>
                                        <p:tgtEl>
                                          <p:spTgt spid="309259"/>
                                        </p:tgtEl>
                                        <p:attrNameLst>
                                          <p:attrName>ppt_x</p:attrName>
                                        </p:attrNameLst>
                                      </p:cBhvr>
                                      <p:tavLst>
                                        <p:tav tm="0">
                                          <p:val>
                                            <p:strVal val="0-#ppt_w/2"/>
                                          </p:val>
                                        </p:tav>
                                        <p:tav tm="100000">
                                          <p:val>
                                            <p:strVal val="#ppt_x"/>
                                          </p:val>
                                        </p:tav>
                                      </p:tavLst>
                                    </p:anim>
                                    <p:anim calcmode="lin" valueType="num">
                                      <p:cBhvr additive="base">
                                        <p:cTn id="13" dur="500" fill="hold"/>
                                        <p:tgtEl>
                                          <p:spTgt spid="30925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309251"/>
                                        </p:tgtEl>
                                        <p:attrNameLst>
                                          <p:attrName>style.visibility</p:attrName>
                                        </p:attrNameLst>
                                      </p:cBhvr>
                                      <p:to>
                                        <p:strVal val="visible"/>
                                      </p:to>
                                    </p:set>
                                    <p:anim calcmode="lin" valueType="num">
                                      <p:cBhvr additive="base">
                                        <p:cTn id="18" dur="500" fill="hold"/>
                                        <p:tgtEl>
                                          <p:spTgt spid="309251"/>
                                        </p:tgtEl>
                                        <p:attrNameLst>
                                          <p:attrName>ppt_x</p:attrName>
                                        </p:attrNameLst>
                                      </p:cBhvr>
                                      <p:tavLst>
                                        <p:tav tm="0">
                                          <p:val>
                                            <p:strVal val="0-#ppt_w/2"/>
                                          </p:val>
                                        </p:tav>
                                        <p:tav tm="100000">
                                          <p:val>
                                            <p:strVal val="#ppt_x"/>
                                          </p:val>
                                        </p:tav>
                                      </p:tavLst>
                                    </p:anim>
                                    <p:anim calcmode="lin" valueType="num">
                                      <p:cBhvr additive="base">
                                        <p:cTn id="19" dur="500" fill="hold"/>
                                        <p:tgtEl>
                                          <p:spTgt spid="309251"/>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2" presetClass="entr" presetSubtype="8" fill="hold" grpId="0" nodeType="afterEffect">
                                  <p:stCondLst>
                                    <p:cond delay="0"/>
                                  </p:stCondLst>
                                  <p:childTnLst>
                                    <p:set>
                                      <p:cBhvr>
                                        <p:cTn id="22" dur="1" fill="hold">
                                          <p:stCondLst>
                                            <p:cond delay="0"/>
                                          </p:stCondLst>
                                        </p:cTn>
                                        <p:tgtEl>
                                          <p:spTgt spid="309252"/>
                                        </p:tgtEl>
                                        <p:attrNameLst>
                                          <p:attrName>style.visibility</p:attrName>
                                        </p:attrNameLst>
                                      </p:cBhvr>
                                      <p:to>
                                        <p:strVal val="visible"/>
                                      </p:to>
                                    </p:set>
                                    <p:anim calcmode="lin" valueType="num">
                                      <p:cBhvr additive="base">
                                        <p:cTn id="23" dur="500" fill="hold"/>
                                        <p:tgtEl>
                                          <p:spTgt spid="309252"/>
                                        </p:tgtEl>
                                        <p:attrNameLst>
                                          <p:attrName>ppt_x</p:attrName>
                                        </p:attrNameLst>
                                      </p:cBhvr>
                                      <p:tavLst>
                                        <p:tav tm="0">
                                          <p:val>
                                            <p:strVal val="0-#ppt_w/2"/>
                                          </p:val>
                                        </p:tav>
                                        <p:tav tm="100000">
                                          <p:val>
                                            <p:strVal val="#ppt_x"/>
                                          </p:val>
                                        </p:tav>
                                      </p:tavLst>
                                    </p:anim>
                                    <p:anim calcmode="lin" valueType="num">
                                      <p:cBhvr additive="base">
                                        <p:cTn id="24" dur="500" fill="hold"/>
                                        <p:tgtEl>
                                          <p:spTgt spid="309252"/>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309253"/>
                                        </p:tgtEl>
                                        <p:attrNameLst>
                                          <p:attrName>style.visibility</p:attrName>
                                        </p:attrNameLst>
                                      </p:cBhvr>
                                      <p:to>
                                        <p:strVal val="visible"/>
                                      </p:to>
                                    </p:set>
                                    <p:anim calcmode="lin" valueType="num">
                                      <p:cBhvr additive="base">
                                        <p:cTn id="29" dur="500" fill="hold"/>
                                        <p:tgtEl>
                                          <p:spTgt spid="309253"/>
                                        </p:tgtEl>
                                        <p:attrNameLst>
                                          <p:attrName>ppt_x</p:attrName>
                                        </p:attrNameLst>
                                      </p:cBhvr>
                                      <p:tavLst>
                                        <p:tav tm="0">
                                          <p:val>
                                            <p:strVal val="0-#ppt_w/2"/>
                                          </p:val>
                                        </p:tav>
                                        <p:tav tm="100000">
                                          <p:val>
                                            <p:strVal val="#ppt_x"/>
                                          </p:val>
                                        </p:tav>
                                      </p:tavLst>
                                    </p:anim>
                                    <p:anim calcmode="lin" valueType="num">
                                      <p:cBhvr additive="base">
                                        <p:cTn id="30" dur="500" fill="hold"/>
                                        <p:tgtEl>
                                          <p:spTgt spid="309253"/>
                                        </p:tgtEl>
                                        <p:attrNameLst>
                                          <p:attrName>ppt_y</p:attrName>
                                        </p:attrNameLst>
                                      </p:cBhvr>
                                      <p:tavLst>
                                        <p:tav tm="0">
                                          <p:val>
                                            <p:strVal val="#ppt_y"/>
                                          </p:val>
                                        </p:tav>
                                        <p:tav tm="100000">
                                          <p:val>
                                            <p:strVal val="#ppt_y"/>
                                          </p:val>
                                        </p:tav>
                                      </p:tavLst>
                                    </p:anim>
                                  </p:childTnLst>
                                </p:cTn>
                              </p:par>
                            </p:childTnLst>
                          </p:cTn>
                        </p:par>
                        <p:par>
                          <p:cTn id="31" fill="hold">
                            <p:stCondLst>
                              <p:cond delay="500"/>
                            </p:stCondLst>
                            <p:childTnLst>
                              <p:par>
                                <p:cTn id="32" presetID="2" presetClass="entr" presetSubtype="8" fill="hold" grpId="0" nodeType="afterEffect">
                                  <p:stCondLst>
                                    <p:cond delay="0"/>
                                  </p:stCondLst>
                                  <p:childTnLst>
                                    <p:set>
                                      <p:cBhvr>
                                        <p:cTn id="33" dur="1" fill="hold">
                                          <p:stCondLst>
                                            <p:cond delay="0"/>
                                          </p:stCondLst>
                                        </p:cTn>
                                        <p:tgtEl>
                                          <p:spTgt spid="309254"/>
                                        </p:tgtEl>
                                        <p:attrNameLst>
                                          <p:attrName>style.visibility</p:attrName>
                                        </p:attrNameLst>
                                      </p:cBhvr>
                                      <p:to>
                                        <p:strVal val="visible"/>
                                      </p:to>
                                    </p:set>
                                    <p:anim calcmode="lin" valueType="num">
                                      <p:cBhvr additive="base">
                                        <p:cTn id="34" dur="500" fill="hold"/>
                                        <p:tgtEl>
                                          <p:spTgt spid="309254"/>
                                        </p:tgtEl>
                                        <p:attrNameLst>
                                          <p:attrName>ppt_x</p:attrName>
                                        </p:attrNameLst>
                                      </p:cBhvr>
                                      <p:tavLst>
                                        <p:tav tm="0">
                                          <p:val>
                                            <p:strVal val="0-#ppt_w/2"/>
                                          </p:val>
                                        </p:tav>
                                        <p:tav tm="100000">
                                          <p:val>
                                            <p:strVal val="#ppt_x"/>
                                          </p:val>
                                        </p:tav>
                                      </p:tavLst>
                                    </p:anim>
                                    <p:anim calcmode="lin" valueType="num">
                                      <p:cBhvr additive="base">
                                        <p:cTn id="35" dur="500" fill="hold"/>
                                        <p:tgtEl>
                                          <p:spTgt spid="309254"/>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309255"/>
                                        </p:tgtEl>
                                        <p:attrNameLst>
                                          <p:attrName>style.visibility</p:attrName>
                                        </p:attrNameLst>
                                      </p:cBhvr>
                                      <p:to>
                                        <p:strVal val="visible"/>
                                      </p:to>
                                    </p:set>
                                    <p:anim calcmode="lin" valueType="num">
                                      <p:cBhvr additive="base">
                                        <p:cTn id="40" dur="500" fill="hold"/>
                                        <p:tgtEl>
                                          <p:spTgt spid="309255"/>
                                        </p:tgtEl>
                                        <p:attrNameLst>
                                          <p:attrName>ppt_x</p:attrName>
                                        </p:attrNameLst>
                                      </p:cBhvr>
                                      <p:tavLst>
                                        <p:tav tm="0">
                                          <p:val>
                                            <p:strVal val="0-#ppt_w/2"/>
                                          </p:val>
                                        </p:tav>
                                        <p:tav tm="100000">
                                          <p:val>
                                            <p:strVal val="#ppt_x"/>
                                          </p:val>
                                        </p:tav>
                                      </p:tavLst>
                                    </p:anim>
                                    <p:anim calcmode="lin" valueType="num">
                                      <p:cBhvr additive="base">
                                        <p:cTn id="41" dur="500" fill="hold"/>
                                        <p:tgtEl>
                                          <p:spTgt spid="309255"/>
                                        </p:tgtEl>
                                        <p:attrNameLst>
                                          <p:attrName>ppt_y</p:attrName>
                                        </p:attrNameLst>
                                      </p:cBhvr>
                                      <p:tavLst>
                                        <p:tav tm="0">
                                          <p:val>
                                            <p:strVal val="#ppt_y"/>
                                          </p:val>
                                        </p:tav>
                                        <p:tav tm="100000">
                                          <p:val>
                                            <p:strVal val="#ppt_y"/>
                                          </p:val>
                                        </p:tav>
                                      </p:tavLst>
                                    </p:anim>
                                  </p:childTnLst>
                                </p:cTn>
                              </p:par>
                            </p:childTnLst>
                          </p:cTn>
                        </p:par>
                        <p:par>
                          <p:cTn id="42" fill="hold">
                            <p:stCondLst>
                              <p:cond delay="500"/>
                            </p:stCondLst>
                            <p:childTnLst>
                              <p:par>
                                <p:cTn id="43" presetID="2" presetClass="entr" presetSubtype="8" fill="hold" grpId="0" nodeType="afterEffect">
                                  <p:stCondLst>
                                    <p:cond delay="0"/>
                                  </p:stCondLst>
                                  <p:childTnLst>
                                    <p:set>
                                      <p:cBhvr>
                                        <p:cTn id="44" dur="1" fill="hold">
                                          <p:stCondLst>
                                            <p:cond delay="0"/>
                                          </p:stCondLst>
                                        </p:cTn>
                                        <p:tgtEl>
                                          <p:spTgt spid="309256"/>
                                        </p:tgtEl>
                                        <p:attrNameLst>
                                          <p:attrName>style.visibility</p:attrName>
                                        </p:attrNameLst>
                                      </p:cBhvr>
                                      <p:to>
                                        <p:strVal val="visible"/>
                                      </p:to>
                                    </p:set>
                                    <p:anim calcmode="lin" valueType="num">
                                      <p:cBhvr additive="base">
                                        <p:cTn id="45" dur="500" fill="hold"/>
                                        <p:tgtEl>
                                          <p:spTgt spid="309256"/>
                                        </p:tgtEl>
                                        <p:attrNameLst>
                                          <p:attrName>ppt_x</p:attrName>
                                        </p:attrNameLst>
                                      </p:cBhvr>
                                      <p:tavLst>
                                        <p:tav tm="0">
                                          <p:val>
                                            <p:strVal val="0-#ppt_w/2"/>
                                          </p:val>
                                        </p:tav>
                                        <p:tav tm="100000">
                                          <p:val>
                                            <p:strVal val="#ppt_x"/>
                                          </p:val>
                                        </p:tav>
                                      </p:tavLst>
                                    </p:anim>
                                    <p:anim calcmode="lin" valueType="num">
                                      <p:cBhvr additive="base">
                                        <p:cTn id="46" dur="500" fill="hold"/>
                                        <p:tgtEl>
                                          <p:spTgt spid="309256"/>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309260"/>
                                        </p:tgtEl>
                                        <p:attrNameLst>
                                          <p:attrName>style.visibility</p:attrName>
                                        </p:attrNameLst>
                                      </p:cBhvr>
                                      <p:to>
                                        <p:strVal val="visible"/>
                                      </p:to>
                                    </p:set>
                                    <p:anim calcmode="lin" valueType="num">
                                      <p:cBhvr additive="base">
                                        <p:cTn id="51" dur="500" fill="hold"/>
                                        <p:tgtEl>
                                          <p:spTgt spid="309260"/>
                                        </p:tgtEl>
                                        <p:attrNameLst>
                                          <p:attrName>ppt_x</p:attrName>
                                        </p:attrNameLst>
                                      </p:cBhvr>
                                      <p:tavLst>
                                        <p:tav tm="0">
                                          <p:val>
                                            <p:strVal val="0-#ppt_w/2"/>
                                          </p:val>
                                        </p:tav>
                                        <p:tav tm="100000">
                                          <p:val>
                                            <p:strVal val="#ppt_x"/>
                                          </p:val>
                                        </p:tav>
                                      </p:tavLst>
                                    </p:anim>
                                    <p:anim calcmode="lin" valueType="num">
                                      <p:cBhvr additive="base">
                                        <p:cTn id="52" dur="500" fill="hold"/>
                                        <p:tgtEl>
                                          <p:spTgt spid="309260"/>
                                        </p:tgtEl>
                                        <p:attrNameLst>
                                          <p:attrName>ppt_y</p:attrName>
                                        </p:attrNameLst>
                                      </p:cBhvr>
                                      <p:tavLst>
                                        <p:tav tm="0">
                                          <p:val>
                                            <p:strVal val="#ppt_y"/>
                                          </p:val>
                                        </p:tav>
                                        <p:tav tm="100000">
                                          <p:val>
                                            <p:strVal val="#ppt_y"/>
                                          </p:val>
                                        </p:tav>
                                      </p:tavLst>
                                    </p:anim>
                                  </p:childTnLst>
                                </p:cTn>
                              </p:par>
                            </p:childTnLst>
                          </p:cTn>
                        </p:par>
                        <p:par>
                          <p:cTn id="53" fill="hold">
                            <p:stCondLst>
                              <p:cond delay="500"/>
                            </p:stCondLst>
                            <p:childTnLst>
                              <p:par>
                                <p:cTn id="54" presetID="2" presetClass="entr" presetSubtype="8" fill="hold" grpId="0" nodeType="afterEffect">
                                  <p:stCondLst>
                                    <p:cond delay="0"/>
                                  </p:stCondLst>
                                  <p:childTnLst>
                                    <p:set>
                                      <p:cBhvr>
                                        <p:cTn id="55" dur="1" fill="hold">
                                          <p:stCondLst>
                                            <p:cond delay="0"/>
                                          </p:stCondLst>
                                        </p:cTn>
                                        <p:tgtEl>
                                          <p:spTgt spid="309261"/>
                                        </p:tgtEl>
                                        <p:attrNameLst>
                                          <p:attrName>style.visibility</p:attrName>
                                        </p:attrNameLst>
                                      </p:cBhvr>
                                      <p:to>
                                        <p:strVal val="visible"/>
                                      </p:to>
                                    </p:set>
                                    <p:anim calcmode="lin" valueType="num">
                                      <p:cBhvr additive="base">
                                        <p:cTn id="56" dur="500" fill="hold"/>
                                        <p:tgtEl>
                                          <p:spTgt spid="309261"/>
                                        </p:tgtEl>
                                        <p:attrNameLst>
                                          <p:attrName>ppt_x</p:attrName>
                                        </p:attrNameLst>
                                      </p:cBhvr>
                                      <p:tavLst>
                                        <p:tav tm="0">
                                          <p:val>
                                            <p:strVal val="0-#ppt_w/2"/>
                                          </p:val>
                                        </p:tav>
                                        <p:tav tm="100000">
                                          <p:val>
                                            <p:strVal val="#ppt_x"/>
                                          </p:val>
                                        </p:tav>
                                      </p:tavLst>
                                    </p:anim>
                                    <p:anim calcmode="lin" valueType="num">
                                      <p:cBhvr additive="base">
                                        <p:cTn id="57" dur="500" fill="hold"/>
                                        <p:tgtEl>
                                          <p:spTgt spid="3092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251" grpId="0" animBg="1"/>
      <p:bldP spid="309252" grpId="0" autoUpdateAnimBg="0"/>
      <p:bldP spid="309253" grpId="0" animBg="1"/>
      <p:bldP spid="309254" grpId="0" autoUpdateAnimBg="0"/>
      <p:bldP spid="309255" grpId="0" animBg="1"/>
      <p:bldP spid="309256" grpId="0" autoUpdateAnimBg="0"/>
      <p:bldP spid="309258" grpId="0" animBg="1"/>
      <p:bldP spid="309259" grpId="0" autoUpdateAnimBg="0"/>
      <p:bldP spid="309260" grpId="0" animBg="1"/>
      <p:bldP spid="309261"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3346" name="Rectangle 2"/>
          <p:cNvSpPr>
            <a:spLocks noGrp="1" noChangeArrowheads="1"/>
          </p:cNvSpPr>
          <p:nvPr>
            <p:ph type="title"/>
          </p:nvPr>
        </p:nvSpPr>
        <p:spPr>
          <a:xfrm>
            <a:off x="839788" y="230188"/>
            <a:ext cx="7769225" cy="911225"/>
          </a:xfrm>
          <a:ln/>
        </p:spPr>
        <p:txBody>
          <a:bodyPr/>
          <a:lstStyle/>
          <a:p>
            <a:pPr algn="r"/>
            <a:r>
              <a:rPr lang="en-US" b="1" dirty="0">
                <a:solidFill>
                  <a:schemeClr val="tx1"/>
                </a:solidFill>
              </a:rPr>
              <a:t>Industry Analysis (EFE)</a:t>
            </a:r>
          </a:p>
        </p:txBody>
      </p:sp>
      <p:sp>
        <p:nvSpPr>
          <p:cNvPr id="313347" name="Rectangle 3"/>
          <p:cNvSpPr>
            <a:spLocks noGrp="1" noChangeArrowheads="1"/>
          </p:cNvSpPr>
          <p:nvPr>
            <p:ph type="body" idx="1"/>
          </p:nvPr>
        </p:nvSpPr>
        <p:spPr>
          <a:xfrm>
            <a:off x="609600" y="1447800"/>
            <a:ext cx="8074025" cy="4873625"/>
          </a:xfrm>
          <a:solidFill>
            <a:schemeClr val="bg1"/>
          </a:solidFill>
          <a:ln w="12700" cap="flat">
            <a:solidFill>
              <a:srgbClr val="800000"/>
            </a:solidFill>
          </a:ln>
        </p:spPr>
        <p:txBody>
          <a:bodyPr/>
          <a:lstStyle/>
          <a:p>
            <a:pPr marL="609600" indent="-609600" algn="ctr">
              <a:buFontTx/>
              <a:buNone/>
            </a:pPr>
            <a:r>
              <a:rPr lang="en-US" sz="3600" dirty="0">
                <a:solidFill>
                  <a:schemeClr val="tx2"/>
                </a:solidFill>
                <a:effectLst>
                  <a:outerShdw blurRad="38100" dist="38100" dir="2700000" algn="tl">
                    <a:srgbClr val="C0C0C0"/>
                  </a:outerShdw>
                </a:effectLst>
              </a:rPr>
              <a:t>External Factor Evaluation Matrix</a:t>
            </a:r>
          </a:p>
          <a:p>
            <a:pPr marL="609600" indent="-609600" algn="ctr">
              <a:buFontTx/>
              <a:buNone/>
            </a:pPr>
            <a:r>
              <a:rPr lang="en-US" sz="3600" dirty="0">
                <a:solidFill>
                  <a:schemeClr val="tx2"/>
                </a:solidFill>
              </a:rPr>
              <a:t>Summarize &amp; evaluate:</a:t>
            </a:r>
          </a:p>
          <a:p>
            <a:pPr marL="609600" indent="-609600" algn="ctr">
              <a:buFontTx/>
              <a:buNone/>
            </a:pPr>
            <a:endParaRPr lang="en-US" sz="3600" dirty="0">
              <a:solidFill>
                <a:schemeClr val="tx2"/>
              </a:solidFill>
            </a:endParaRPr>
          </a:p>
        </p:txBody>
      </p:sp>
      <p:grpSp>
        <p:nvGrpSpPr>
          <p:cNvPr id="2" name="Group 4"/>
          <p:cNvGrpSpPr>
            <a:grpSpLocks/>
          </p:cNvGrpSpPr>
          <p:nvPr/>
        </p:nvGrpSpPr>
        <p:grpSpPr bwMode="auto">
          <a:xfrm>
            <a:off x="914400" y="3200400"/>
            <a:ext cx="7620000" cy="2540000"/>
            <a:chOff x="576" y="2016"/>
            <a:chExt cx="4800" cy="1600"/>
          </a:xfrm>
        </p:grpSpPr>
        <p:sp>
          <p:nvSpPr>
            <p:cNvPr id="313349" name="Rectangle 5"/>
            <p:cNvSpPr>
              <a:spLocks noChangeArrowheads="1"/>
            </p:cNvSpPr>
            <p:nvPr/>
          </p:nvSpPr>
          <p:spPr bwMode="auto">
            <a:xfrm>
              <a:off x="3808" y="3083"/>
              <a:ext cx="1568" cy="533"/>
            </a:xfrm>
            <a:prstGeom prst="rect">
              <a:avLst/>
            </a:prstGeom>
            <a:noFill/>
            <a:ln w="9525">
              <a:noFill/>
              <a:miter lim="800000"/>
              <a:headEnd/>
              <a:tailEnd/>
            </a:ln>
            <a:effectLst/>
          </p:spPr>
          <p:txBody>
            <a:bodyPr lIns="92075" tIns="46038" rIns="92075" bIns="46038"/>
            <a:lstStyle/>
            <a:p>
              <a:pPr algn="ctr">
                <a:buSzTx/>
                <a:buFontTx/>
                <a:buNone/>
              </a:pPr>
              <a:r>
                <a:rPr lang="en-US">
                  <a:solidFill>
                    <a:schemeClr val="tx2"/>
                  </a:solidFill>
                  <a:latin typeface="Tahoma" pitchFamily="34" charset="0"/>
                </a:rPr>
                <a:t>Competitive</a:t>
              </a:r>
            </a:p>
          </p:txBody>
        </p:sp>
        <p:sp>
          <p:nvSpPr>
            <p:cNvPr id="313350" name="Rectangle 6"/>
            <p:cNvSpPr>
              <a:spLocks noChangeArrowheads="1"/>
            </p:cNvSpPr>
            <p:nvPr/>
          </p:nvSpPr>
          <p:spPr bwMode="auto">
            <a:xfrm>
              <a:off x="2016" y="3083"/>
              <a:ext cx="1792" cy="533"/>
            </a:xfrm>
            <a:prstGeom prst="rect">
              <a:avLst/>
            </a:prstGeom>
            <a:noFill/>
            <a:ln w="9525">
              <a:noFill/>
              <a:miter lim="800000"/>
              <a:headEnd/>
              <a:tailEnd/>
            </a:ln>
            <a:effectLst/>
          </p:spPr>
          <p:txBody>
            <a:bodyPr lIns="92075" tIns="46038" rIns="92075" bIns="46038"/>
            <a:lstStyle/>
            <a:p>
              <a:pPr algn="ctr">
                <a:buSzTx/>
                <a:buFontTx/>
                <a:buNone/>
              </a:pPr>
              <a:r>
                <a:rPr lang="en-US">
                  <a:solidFill>
                    <a:schemeClr val="tx2"/>
                  </a:solidFill>
                  <a:latin typeface="Tahoma" pitchFamily="34" charset="0"/>
                </a:rPr>
                <a:t>Political</a:t>
              </a:r>
            </a:p>
          </p:txBody>
        </p:sp>
        <p:sp>
          <p:nvSpPr>
            <p:cNvPr id="313351" name="Rectangle 7"/>
            <p:cNvSpPr>
              <a:spLocks noChangeArrowheads="1"/>
            </p:cNvSpPr>
            <p:nvPr/>
          </p:nvSpPr>
          <p:spPr bwMode="auto">
            <a:xfrm>
              <a:off x="576" y="3083"/>
              <a:ext cx="1440" cy="533"/>
            </a:xfrm>
            <a:prstGeom prst="rect">
              <a:avLst/>
            </a:prstGeom>
            <a:noFill/>
            <a:ln w="9525">
              <a:noFill/>
              <a:miter lim="800000"/>
              <a:headEnd/>
              <a:tailEnd/>
            </a:ln>
            <a:effectLst/>
          </p:spPr>
          <p:txBody>
            <a:bodyPr lIns="92075" tIns="46038" rIns="92075" bIns="46038"/>
            <a:lstStyle/>
            <a:p>
              <a:pPr algn="ctr">
                <a:buSzTx/>
                <a:buFontTx/>
                <a:buNone/>
              </a:pPr>
              <a:r>
                <a:rPr lang="en-US">
                  <a:solidFill>
                    <a:schemeClr val="tx2"/>
                  </a:solidFill>
                  <a:latin typeface="Tahoma" pitchFamily="34" charset="0"/>
                </a:rPr>
                <a:t>Cultural</a:t>
              </a:r>
            </a:p>
          </p:txBody>
        </p:sp>
        <p:sp>
          <p:nvSpPr>
            <p:cNvPr id="313352" name="Rectangle 8"/>
            <p:cNvSpPr>
              <a:spLocks noChangeArrowheads="1"/>
            </p:cNvSpPr>
            <p:nvPr/>
          </p:nvSpPr>
          <p:spPr bwMode="auto">
            <a:xfrm>
              <a:off x="3808" y="2549"/>
              <a:ext cx="1568" cy="534"/>
            </a:xfrm>
            <a:prstGeom prst="rect">
              <a:avLst/>
            </a:prstGeom>
            <a:noFill/>
            <a:ln w="9525">
              <a:noFill/>
              <a:miter lim="800000"/>
              <a:headEnd/>
              <a:tailEnd/>
            </a:ln>
            <a:effectLst/>
          </p:spPr>
          <p:txBody>
            <a:bodyPr lIns="92075" tIns="46038" rIns="92075" bIns="46038"/>
            <a:lstStyle/>
            <a:p>
              <a:pPr algn="ctr">
                <a:buSzTx/>
                <a:buFontTx/>
                <a:buNone/>
              </a:pPr>
              <a:r>
                <a:rPr lang="en-US">
                  <a:solidFill>
                    <a:schemeClr val="tx2"/>
                  </a:solidFill>
                  <a:latin typeface="Tahoma" pitchFamily="34" charset="0"/>
                </a:rPr>
                <a:t>Technological</a:t>
              </a:r>
            </a:p>
          </p:txBody>
        </p:sp>
        <p:sp>
          <p:nvSpPr>
            <p:cNvPr id="313353" name="Rectangle 9"/>
            <p:cNvSpPr>
              <a:spLocks noChangeArrowheads="1"/>
            </p:cNvSpPr>
            <p:nvPr/>
          </p:nvSpPr>
          <p:spPr bwMode="auto">
            <a:xfrm>
              <a:off x="2016" y="2549"/>
              <a:ext cx="1792" cy="534"/>
            </a:xfrm>
            <a:prstGeom prst="rect">
              <a:avLst/>
            </a:prstGeom>
            <a:noFill/>
            <a:ln w="9525">
              <a:noFill/>
              <a:miter lim="800000"/>
              <a:headEnd/>
              <a:tailEnd/>
            </a:ln>
            <a:effectLst/>
          </p:spPr>
          <p:txBody>
            <a:bodyPr lIns="92075" tIns="46038" rIns="92075" bIns="46038"/>
            <a:lstStyle/>
            <a:p>
              <a:pPr algn="ctr">
                <a:buSzTx/>
                <a:buFontTx/>
                <a:buNone/>
              </a:pPr>
              <a:r>
                <a:rPr lang="en-US" dirty="0">
                  <a:solidFill>
                    <a:schemeClr val="tx2"/>
                  </a:solidFill>
                  <a:latin typeface="Tahoma" pitchFamily="34" charset="0"/>
                </a:rPr>
                <a:t>Environmental</a:t>
              </a:r>
            </a:p>
          </p:txBody>
        </p:sp>
        <p:sp>
          <p:nvSpPr>
            <p:cNvPr id="313354" name="Rectangle 10"/>
            <p:cNvSpPr>
              <a:spLocks noChangeArrowheads="1"/>
            </p:cNvSpPr>
            <p:nvPr/>
          </p:nvSpPr>
          <p:spPr bwMode="auto">
            <a:xfrm>
              <a:off x="576" y="2549"/>
              <a:ext cx="1440" cy="534"/>
            </a:xfrm>
            <a:prstGeom prst="rect">
              <a:avLst/>
            </a:prstGeom>
            <a:noFill/>
            <a:ln w="9525">
              <a:noFill/>
              <a:miter lim="800000"/>
              <a:headEnd/>
              <a:tailEnd/>
            </a:ln>
            <a:effectLst/>
          </p:spPr>
          <p:txBody>
            <a:bodyPr lIns="92075" tIns="46038" rIns="92075" bIns="46038"/>
            <a:lstStyle/>
            <a:p>
              <a:pPr algn="ctr">
                <a:buSzTx/>
                <a:buFontTx/>
                <a:buNone/>
              </a:pPr>
              <a:r>
                <a:rPr lang="en-US">
                  <a:solidFill>
                    <a:schemeClr val="tx2"/>
                  </a:solidFill>
                  <a:latin typeface="Tahoma" pitchFamily="34" charset="0"/>
                </a:rPr>
                <a:t>Social</a:t>
              </a:r>
            </a:p>
          </p:txBody>
        </p:sp>
        <p:sp>
          <p:nvSpPr>
            <p:cNvPr id="313355" name="Rectangle 11"/>
            <p:cNvSpPr>
              <a:spLocks noChangeArrowheads="1"/>
            </p:cNvSpPr>
            <p:nvPr/>
          </p:nvSpPr>
          <p:spPr bwMode="auto">
            <a:xfrm>
              <a:off x="3808" y="2016"/>
              <a:ext cx="1568" cy="533"/>
            </a:xfrm>
            <a:prstGeom prst="rect">
              <a:avLst/>
            </a:prstGeom>
            <a:noFill/>
            <a:ln w="9525">
              <a:noFill/>
              <a:miter lim="800000"/>
              <a:headEnd/>
              <a:tailEnd/>
            </a:ln>
            <a:effectLst/>
          </p:spPr>
          <p:txBody>
            <a:bodyPr lIns="92075" tIns="46038" rIns="92075" bIns="46038"/>
            <a:lstStyle/>
            <a:p>
              <a:pPr algn="ctr">
                <a:buSzTx/>
                <a:buFontTx/>
                <a:buNone/>
              </a:pPr>
              <a:r>
                <a:rPr lang="en-US">
                  <a:solidFill>
                    <a:schemeClr val="tx2"/>
                  </a:solidFill>
                  <a:latin typeface="Tahoma" pitchFamily="34" charset="0"/>
                </a:rPr>
                <a:t>Governmental</a:t>
              </a:r>
            </a:p>
          </p:txBody>
        </p:sp>
        <p:sp>
          <p:nvSpPr>
            <p:cNvPr id="313356" name="Rectangle 12"/>
            <p:cNvSpPr>
              <a:spLocks noChangeArrowheads="1"/>
            </p:cNvSpPr>
            <p:nvPr/>
          </p:nvSpPr>
          <p:spPr bwMode="auto">
            <a:xfrm>
              <a:off x="2016" y="2016"/>
              <a:ext cx="1792" cy="533"/>
            </a:xfrm>
            <a:prstGeom prst="rect">
              <a:avLst/>
            </a:prstGeom>
            <a:noFill/>
            <a:ln w="9525">
              <a:noFill/>
              <a:miter lim="800000"/>
              <a:headEnd/>
              <a:tailEnd/>
            </a:ln>
            <a:effectLst/>
          </p:spPr>
          <p:txBody>
            <a:bodyPr lIns="92075" tIns="46038" rIns="92075" bIns="46038"/>
            <a:lstStyle/>
            <a:p>
              <a:pPr algn="ctr">
                <a:buSzTx/>
                <a:buFontTx/>
                <a:buNone/>
              </a:pPr>
              <a:r>
                <a:rPr lang="en-US">
                  <a:solidFill>
                    <a:schemeClr val="tx2"/>
                  </a:solidFill>
                  <a:latin typeface="Tahoma" pitchFamily="34" charset="0"/>
                </a:rPr>
                <a:t>Demographic</a:t>
              </a:r>
            </a:p>
          </p:txBody>
        </p:sp>
        <p:sp>
          <p:nvSpPr>
            <p:cNvPr id="313357" name="Rectangle 13"/>
            <p:cNvSpPr>
              <a:spLocks noChangeArrowheads="1"/>
            </p:cNvSpPr>
            <p:nvPr/>
          </p:nvSpPr>
          <p:spPr bwMode="auto">
            <a:xfrm>
              <a:off x="576" y="2016"/>
              <a:ext cx="1440" cy="533"/>
            </a:xfrm>
            <a:prstGeom prst="rect">
              <a:avLst/>
            </a:prstGeom>
            <a:noFill/>
            <a:ln w="9525">
              <a:noFill/>
              <a:miter lim="800000"/>
              <a:headEnd/>
              <a:tailEnd/>
            </a:ln>
            <a:effectLst/>
          </p:spPr>
          <p:txBody>
            <a:bodyPr lIns="92075" tIns="46038" rIns="92075" bIns="46038" anchor="ctr"/>
            <a:lstStyle/>
            <a:p>
              <a:pPr algn="ctr">
                <a:buSzTx/>
                <a:buFontTx/>
                <a:buNone/>
              </a:pPr>
              <a:r>
                <a:rPr lang="en-US">
                  <a:solidFill>
                    <a:schemeClr val="tx2"/>
                  </a:solidFill>
                  <a:latin typeface="Tahoma" pitchFamily="34" charset="0"/>
                </a:rPr>
                <a:t>Economic</a:t>
              </a:r>
            </a:p>
          </p:txBody>
        </p:sp>
        <p:sp>
          <p:nvSpPr>
            <p:cNvPr id="313358" name="Line 14"/>
            <p:cNvSpPr>
              <a:spLocks noChangeShapeType="1"/>
            </p:cNvSpPr>
            <p:nvPr/>
          </p:nvSpPr>
          <p:spPr bwMode="auto">
            <a:xfrm>
              <a:off x="577" y="2016"/>
              <a:ext cx="1439" cy="0"/>
            </a:xfrm>
            <a:prstGeom prst="line">
              <a:avLst/>
            </a:prstGeom>
            <a:noFill/>
            <a:ln w="9525">
              <a:noFill/>
              <a:round/>
              <a:headEnd type="none" w="sm" len="sm"/>
              <a:tailEnd type="none" w="sm" len="sm"/>
            </a:ln>
            <a:effectLst/>
          </p:spPr>
          <p:txBody>
            <a:bodyPr/>
            <a:lstStyle/>
            <a:p>
              <a:endParaRPr lang="en-US"/>
            </a:p>
          </p:txBody>
        </p:sp>
        <p:sp>
          <p:nvSpPr>
            <p:cNvPr id="313359" name="Line 15"/>
            <p:cNvSpPr>
              <a:spLocks noChangeShapeType="1"/>
            </p:cNvSpPr>
            <p:nvPr/>
          </p:nvSpPr>
          <p:spPr bwMode="auto">
            <a:xfrm>
              <a:off x="576" y="2017"/>
              <a:ext cx="0" cy="1599"/>
            </a:xfrm>
            <a:prstGeom prst="line">
              <a:avLst/>
            </a:prstGeom>
            <a:noFill/>
            <a:ln w="12700">
              <a:solidFill>
                <a:srgbClr val="800000"/>
              </a:solidFill>
              <a:round/>
              <a:headEnd type="none" w="sm" len="sm"/>
              <a:tailEnd type="none" w="sm" len="sm"/>
            </a:ln>
            <a:effectLst/>
          </p:spPr>
          <p:txBody>
            <a:bodyPr/>
            <a:lstStyle/>
            <a:p>
              <a:endParaRPr lang="en-US"/>
            </a:p>
          </p:txBody>
        </p:sp>
        <p:sp>
          <p:nvSpPr>
            <p:cNvPr id="313360" name="Line 16"/>
            <p:cNvSpPr>
              <a:spLocks noChangeShapeType="1"/>
            </p:cNvSpPr>
            <p:nvPr/>
          </p:nvSpPr>
          <p:spPr bwMode="auto">
            <a:xfrm>
              <a:off x="5376" y="2017"/>
              <a:ext cx="0" cy="1599"/>
            </a:xfrm>
            <a:prstGeom prst="line">
              <a:avLst/>
            </a:prstGeom>
            <a:noFill/>
            <a:ln w="12700">
              <a:solidFill>
                <a:srgbClr val="800000"/>
              </a:solidFill>
              <a:round/>
              <a:headEnd type="none" w="sm" len="sm"/>
              <a:tailEnd type="none" w="sm" len="sm"/>
            </a:ln>
            <a:effectLst/>
          </p:spPr>
          <p:txBody>
            <a:bodyPr/>
            <a:lstStyle/>
            <a:p>
              <a:endParaRPr lang="en-US"/>
            </a:p>
          </p:txBody>
        </p:sp>
        <p:sp>
          <p:nvSpPr>
            <p:cNvPr id="313361" name="Line 17"/>
            <p:cNvSpPr>
              <a:spLocks noChangeShapeType="1"/>
            </p:cNvSpPr>
            <p:nvPr/>
          </p:nvSpPr>
          <p:spPr bwMode="auto">
            <a:xfrm>
              <a:off x="577" y="3616"/>
              <a:ext cx="1439" cy="0"/>
            </a:xfrm>
            <a:prstGeom prst="line">
              <a:avLst/>
            </a:prstGeom>
            <a:noFill/>
            <a:ln w="9525">
              <a:noFill/>
              <a:round/>
              <a:headEnd type="none" w="sm" len="sm"/>
              <a:tailEnd type="none" w="sm" len="sm"/>
            </a:ln>
            <a:effectLst/>
          </p:spPr>
          <p:txBody>
            <a:bodyPr/>
            <a:lstStyle/>
            <a:p>
              <a:endParaRPr lang="en-US"/>
            </a:p>
          </p:txBody>
        </p:sp>
        <p:sp>
          <p:nvSpPr>
            <p:cNvPr id="313362" name="Line 18"/>
            <p:cNvSpPr>
              <a:spLocks noChangeShapeType="1"/>
            </p:cNvSpPr>
            <p:nvPr/>
          </p:nvSpPr>
          <p:spPr bwMode="auto">
            <a:xfrm>
              <a:off x="2017" y="2016"/>
              <a:ext cx="1791" cy="0"/>
            </a:xfrm>
            <a:prstGeom prst="line">
              <a:avLst/>
            </a:prstGeom>
            <a:noFill/>
            <a:ln w="9525">
              <a:noFill/>
              <a:round/>
              <a:headEnd type="none" w="sm" len="sm"/>
              <a:tailEnd type="none" w="sm" len="sm"/>
            </a:ln>
            <a:effectLst/>
          </p:spPr>
          <p:txBody>
            <a:bodyPr/>
            <a:lstStyle/>
            <a:p>
              <a:endParaRPr lang="en-US"/>
            </a:p>
          </p:txBody>
        </p:sp>
        <p:sp>
          <p:nvSpPr>
            <p:cNvPr id="313363" name="Line 19"/>
            <p:cNvSpPr>
              <a:spLocks noChangeShapeType="1"/>
            </p:cNvSpPr>
            <p:nvPr/>
          </p:nvSpPr>
          <p:spPr bwMode="auto">
            <a:xfrm>
              <a:off x="3809" y="2016"/>
              <a:ext cx="1567" cy="0"/>
            </a:xfrm>
            <a:prstGeom prst="line">
              <a:avLst/>
            </a:prstGeom>
            <a:noFill/>
            <a:ln w="9525">
              <a:noFill/>
              <a:round/>
              <a:headEnd type="none" w="sm" len="sm"/>
              <a:tailEnd type="none" w="sm" len="sm"/>
            </a:ln>
            <a:effectLst/>
          </p:spPr>
          <p:txBody>
            <a:bodyPr/>
            <a:lstStyle/>
            <a:p>
              <a:endParaRPr lang="en-US"/>
            </a:p>
          </p:txBody>
        </p:sp>
        <p:sp>
          <p:nvSpPr>
            <p:cNvPr id="313364" name="Line 20"/>
            <p:cNvSpPr>
              <a:spLocks noChangeShapeType="1"/>
            </p:cNvSpPr>
            <p:nvPr/>
          </p:nvSpPr>
          <p:spPr bwMode="auto">
            <a:xfrm>
              <a:off x="2017" y="3616"/>
              <a:ext cx="1791" cy="0"/>
            </a:xfrm>
            <a:prstGeom prst="line">
              <a:avLst/>
            </a:prstGeom>
            <a:noFill/>
            <a:ln w="9525">
              <a:noFill/>
              <a:round/>
              <a:headEnd type="none" w="sm" len="sm"/>
              <a:tailEnd type="none" w="sm" len="sm"/>
            </a:ln>
            <a:effectLst/>
          </p:spPr>
          <p:txBody>
            <a:bodyPr/>
            <a:lstStyle/>
            <a:p>
              <a:endParaRPr lang="en-US"/>
            </a:p>
          </p:txBody>
        </p:sp>
        <p:sp>
          <p:nvSpPr>
            <p:cNvPr id="313365" name="Line 21"/>
            <p:cNvSpPr>
              <a:spLocks noChangeShapeType="1"/>
            </p:cNvSpPr>
            <p:nvPr/>
          </p:nvSpPr>
          <p:spPr bwMode="auto">
            <a:xfrm>
              <a:off x="3809" y="3616"/>
              <a:ext cx="1567" cy="0"/>
            </a:xfrm>
            <a:prstGeom prst="line">
              <a:avLst/>
            </a:prstGeom>
            <a:noFill/>
            <a:ln w="9525">
              <a:noFill/>
              <a:round/>
              <a:headEnd type="none" w="sm" len="sm"/>
              <a:tailEnd type="none" w="sm" len="sm"/>
            </a:ln>
            <a:effectLst/>
          </p:spPr>
          <p:txBody>
            <a:bodyPr/>
            <a:lstStyle/>
            <a:p>
              <a:endParaRPr lang="en-US"/>
            </a:p>
          </p:txBody>
        </p:sp>
        <p:sp>
          <p:nvSpPr>
            <p:cNvPr id="313366" name="Line 22"/>
            <p:cNvSpPr>
              <a:spLocks noChangeShapeType="1"/>
            </p:cNvSpPr>
            <p:nvPr/>
          </p:nvSpPr>
          <p:spPr bwMode="auto">
            <a:xfrm>
              <a:off x="2016" y="2017"/>
              <a:ext cx="0" cy="1599"/>
            </a:xfrm>
            <a:prstGeom prst="line">
              <a:avLst/>
            </a:prstGeom>
            <a:noFill/>
            <a:ln w="12700">
              <a:solidFill>
                <a:srgbClr val="800000"/>
              </a:solidFill>
              <a:round/>
              <a:headEnd type="none" w="sm" len="sm"/>
              <a:tailEnd type="none" w="sm" len="sm"/>
            </a:ln>
            <a:effectLst/>
          </p:spPr>
          <p:txBody>
            <a:bodyPr/>
            <a:lstStyle/>
            <a:p>
              <a:endParaRPr lang="en-US"/>
            </a:p>
          </p:txBody>
        </p:sp>
        <p:sp>
          <p:nvSpPr>
            <p:cNvPr id="313367" name="Line 23"/>
            <p:cNvSpPr>
              <a:spLocks noChangeShapeType="1"/>
            </p:cNvSpPr>
            <p:nvPr/>
          </p:nvSpPr>
          <p:spPr bwMode="auto">
            <a:xfrm>
              <a:off x="3808" y="2017"/>
              <a:ext cx="0" cy="1599"/>
            </a:xfrm>
            <a:prstGeom prst="line">
              <a:avLst/>
            </a:prstGeom>
            <a:noFill/>
            <a:ln w="12700">
              <a:solidFill>
                <a:srgbClr val="800000"/>
              </a:solidFill>
              <a:round/>
              <a:headEnd type="none" w="sm" len="sm"/>
              <a:tailEnd type="none" w="sm" len="sm"/>
            </a:ln>
            <a:effectLst/>
          </p:spPr>
          <p:txBody>
            <a:bodyPr/>
            <a:lstStyle/>
            <a:p>
              <a:endParaRPr lang="en-US"/>
            </a:p>
          </p:txBody>
        </p:sp>
      </p:grpSp>
      <p:sp>
        <p:nvSpPr>
          <p:cNvPr id="27" name="Slide Number Placeholder 26"/>
          <p:cNvSpPr>
            <a:spLocks noGrp="1"/>
          </p:cNvSpPr>
          <p:nvPr>
            <p:ph type="sldNum" sz="quarter" idx="12"/>
          </p:nvPr>
        </p:nvSpPr>
        <p:spPr/>
        <p:txBody>
          <a:bodyPr/>
          <a:lstStyle/>
          <a:p>
            <a:fld id="{B6F15528-21DE-4FAA-801E-634DDDAF4B2B}" type="slidenum">
              <a:rPr lang="en-US" smtClean="0"/>
              <a:pPr/>
              <a:t>15</a:t>
            </a:fld>
            <a:endParaRPr lang="en-US" dirty="0"/>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133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133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347" grpId="0" build="p" bldLvl="2"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9730" name="Rectangle 2"/>
          <p:cNvSpPr>
            <a:spLocks noGrp="1" noChangeArrowheads="1"/>
          </p:cNvSpPr>
          <p:nvPr>
            <p:ph type="title"/>
          </p:nvPr>
        </p:nvSpPr>
        <p:spPr>
          <a:xfrm>
            <a:off x="839788" y="230188"/>
            <a:ext cx="7769225" cy="911225"/>
          </a:xfrm>
          <a:ln/>
        </p:spPr>
        <p:txBody>
          <a:bodyPr/>
          <a:lstStyle/>
          <a:p>
            <a:pPr algn="r"/>
            <a:r>
              <a:rPr lang="en-US" b="1" dirty="0">
                <a:solidFill>
                  <a:schemeClr val="tx1"/>
                </a:solidFill>
              </a:rPr>
              <a:t>Industry Analysis (CPM)</a:t>
            </a:r>
          </a:p>
        </p:txBody>
      </p:sp>
      <p:sp>
        <p:nvSpPr>
          <p:cNvPr id="329731" name="Rectangle 3"/>
          <p:cNvSpPr>
            <a:spLocks noGrp="1" noChangeArrowheads="1"/>
          </p:cNvSpPr>
          <p:nvPr>
            <p:ph type="body" idx="1"/>
          </p:nvPr>
        </p:nvSpPr>
        <p:spPr>
          <a:xfrm>
            <a:off x="687388" y="1296988"/>
            <a:ext cx="8074025" cy="4873625"/>
          </a:xfrm>
          <a:noFill/>
          <a:ln/>
        </p:spPr>
        <p:txBody>
          <a:bodyPr/>
          <a:lstStyle/>
          <a:p>
            <a:pPr marL="609600" indent="-609600" algn="ctr">
              <a:buFontTx/>
              <a:buNone/>
            </a:pPr>
            <a:r>
              <a:rPr lang="en-US" sz="3600" b="1" dirty="0"/>
              <a:t>Competitive Profile Matrix</a:t>
            </a:r>
          </a:p>
          <a:p>
            <a:pPr marL="609600" indent="-609600" algn="just">
              <a:buFontTx/>
              <a:buNone/>
            </a:pPr>
            <a:endParaRPr lang="en-US" sz="3600" dirty="0">
              <a:effectLst>
                <a:outerShdw blurRad="38100" dist="38100" dir="2700000" algn="tl">
                  <a:srgbClr val="000000"/>
                </a:outerShdw>
              </a:effectLst>
            </a:endParaRPr>
          </a:p>
          <a:p>
            <a:pPr marL="609600" indent="-609600" algn="just">
              <a:buSzPct val="80000"/>
            </a:pPr>
            <a:r>
              <a:rPr lang="en-US" sz="3600" dirty="0"/>
              <a:t>Identifies firm’s major competitors and their strengths &amp; weaknesses in relation to a sample firm’s strategic position</a:t>
            </a:r>
          </a:p>
        </p:txBody>
      </p:sp>
      <p:sp>
        <p:nvSpPr>
          <p:cNvPr id="7" name="Slide Number Placeholder 6"/>
          <p:cNvSpPr>
            <a:spLocks noGrp="1"/>
          </p:cNvSpPr>
          <p:nvPr>
            <p:ph type="sldNum" sz="quarter" idx="12"/>
          </p:nvPr>
        </p:nvSpPr>
        <p:spPr/>
        <p:txBody>
          <a:bodyPr/>
          <a:lstStyle/>
          <a:p>
            <a:fld id="{B6F15528-21DE-4FAA-801E-634DDDAF4B2B}" type="slidenum">
              <a:rPr lang="en-US" smtClean="0"/>
              <a:pPr/>
              <a:t>16</a:t>
            </a:fld>
            <a:endParaRPr lang="en-US" dirty="0"/>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297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2973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9731"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lstStyle/>
          <a:p>
            <a:pPr marL="609600" indent="-609600" algn="just">
              <a:buFontTx/>
              <a:buNone/>
            </a:pPr>
            <a:r>
              <a:rPr lang="en-US" dirty="0" smtClean="0"/>
              <a:t>Competitive Profile Matrix (CPM)</a:t>
            </a:r>
          </a:p>
          <a:p>
            <a:pPr marL="609600" indent="-609600" algn="just">
              <a:buFontTx/>
              <a:buNone/>
            </a:pPr>
            <a:endParaRPr lang="en-US" dirty="0" smtClean="0">
              <a:effectLst>
                <a:outerShdw blurRad="38100" dist="38100" dir="2700000" algn="tl">
                  <a:srgbClr val="000000"/>
                </a:outerShdw>
              </a:effectLst>
            </a:endParaRPr>
          </a:p>
          <a:p>
            <a:pPr marL="609600" indent="-609600" algn="just">
              <a:buSzPct val="80000"/>
            </a:pPr>
            <a:r>
              <a:rPr lang="en-US" dirty="0" smtClean="0"/>
              <a:t>Identifies firm’s major competitors and their strengths &amp; weaknesses in relation to a sample firm’s strategic position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p:txBody>
          <a:bodyPr/>
          <a:lstStyle/>
          <a:p>
            <a:r>
              <a:rPr lang="en-US" b="1" dirty="0" smtClean="0">
                <a:latin typeface="Arial" charset="0"/>
              </a:rPr>
              <a:t>The Internal Assessment</a:t>
            </a:r>
          </a:p>
          <a:p>
            <a:pPr lvl="1"/>
            <a:r>
              <a:rPr lang="en-US" b="1" dirty="0" smtClean="0"/>
              <a:t>Nature of an Internal Audit</a:t>
            </a:r>
          </a:p>
          <a:p>
            <a:pPr lvl="1"/>
            <a:r>
              <a:rPr lang="en-US" b="1" dirty="0" smtClean="0"/>
              <a:t>Resource Based View (RBV)</a:t>
            </a:r>
          </a:p>
          <a:p>
            <a:pPr lvl="1"/>
            <a:r>
              <a:rPr lang="en-US" b="1" dirty="0" smtClean="0"/>
              <a:t>Integrating Strategy &amp; Culture</a:t>
            </a:r>
            <a:endParaRPr lang="en-US" b="1" i="1" dirty="0" smtClean="0"/>
          </a:p>
          <a:p>
            <a:pPr lvl="1"/>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TotalTime>
  <Words>630</Words>
  <Application>Microsoft Office PowerPoint</Application>
  <PresentationFormat>On-screen Show (4:3)</PresentationFormat>
  <Paragraphs>189</Paragraphs>
  <Slides>18</Slides>
  <Notes>4</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Business Strategy and Policy</vt:lpstr>
      <vt:lpstr>Recap</vt:lpstr>
      <vt:lpstr>Today’s Lecture</vt:lpstr>
      <vt:lpstr>Industry Analysis (CPM)</vt:lpstr>
      <vt:lpstr>Industry Analysis (CPM)</vt:lpstr>
      <vt:lpstr>Industry Analysis (CPM)</vt:lpstr>
      <vt:lpstr>Industry Analysis (CPM)</vt:lpstr>
      <vt:lpstr>Industry Analysis (CPM)</vt:lpstr>
      <vt:lpstr>Industry Analysis (CPM)</vt:lpstr>
      <vt:lpstr>Slide 10</vt:lpstr>
      <vt:lpstr>Industry Analysis (CPM)</vt:lpstr>
      <vt:lpstr>Example</vt:lpstr>
      <vt:lpstr>Industry Analysis (CPM)</vt:lpstr>
      <vt:lpstr>Competitive Analysis:  Porter’s Five-Forces Model</vt:lpstr>
      <vt:lpstr>Industry Analysis (EFE)</vt:lpstr>
      <vt:lpstr>Industry Analysis (CPM)</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Strategy and Policy</dc:title>
  <dc:creator>U</dc:creator>
  <cp:lastModifiedBy>NTS</cp:lastModifiedBy>
  <cp:revision>65</cp:revision>
  <dcterms:created xsi:type="dcterms:W3CDTF">2006-08-16T00:00:00Z</dcterms:created>
  <dcterms:modified xsi:type="dcterms:W3CDTF">2013-10-12T08:29:19Z</dcterms:modified>
</cp:coreProperties>
</file>