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E1E19-B97E-42CB-AC75-22C576B196AD}" type="datetimeFigureOut">
              <a:rPr lang="en-US" smtClean="0"/>
              <a:pPr/>
              <a:t>10/12/2013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7F590F-3E93-42B3-9594-A7AADEA7D80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8241F3-F0C7-4F0A-84FA-795402460414}" type="slidenum">
              <a:rPr lang="en-US"/>
              <a:pPr/>
              <a:t>5</a:t>
            </a:fld>
            <a:endParaRPr lang="en-US"/>
          </a:p>
        </p:txBody>
      </p:sp>
      <p:sp>
        <p:nvSpPr>
          <p:cNvPr id="314370" name="Rectangle 2"/>
          <p:cNvSpPr>
            <a:spLocks noGrp="1" noRot="1" noChangeAspect="1" noChangeArrowheads="1" noTextEdit="1"/>
          </p:cNvSpPr>
          <p:nvPr>
            <p:ph type="sldImg"/>
          </p:nvPr>
        </p:nvSpPr>
        <p:spPr>
          <a:ln cap="flat"/>
        </p:spPr>
      </p:sp>
      <p:sp>
        <p:nvSpPr>
          <p:cNvPr id="31437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29B571-D185-4AFF-804C-4EE57A93EFD7}" type="slidenum">
              <a:rPr lang="en-US"/>
              <a:pPr/>
              <a:t>10</a:t>
            </a:fld>
            <a:endParaRPr lang="en-US"/>
          </a:p>
        </p:txBody>
      </p:sp>
      <p:sp>
        <p:nvSpPr>
          <p:cNvPr id="322562" name="Rectangle 2"/>
          <p:cNvSpPr>
            <a:spLocks noGrp="1" noRot="1" noChangeAspect="1" noChangeArrowheads="1" noTextEdit="1"/>
          </p:cNvSpPr>
          <p:nvPr>
            <p:ph type="sldImg"/>
          </p:nvPr>
        </p:nvSpPr>
        <p:spPr>
          <a:ln cap="flat"/>
        </p:spPr>
      </p:sp>
      <p:sp>
        <p:nvSpPr>
          <p:cNvPr id="322563"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A96BEE-F8C0-4F0E-9315-7D53E930B98C}"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C5E3E8-58C9-4FE6-8A4E-843612DEDA10}"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98CA85-2A8C-4432-BA1B-B11DE284AB50}"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2F7F2D-B5E1-47E7-971C-D53CE8FCAC84}" type="datetime1">
              <a:rPr lang="en-US" smtClean="0"/>
              <a:pPr/>
              <a:t>10/12/2013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7B8EF5-AFC1-4333-B39D-703386A68235}" type="datetime1">
              <a:rPr lang="en-US" smtClean="0"/>
              <a:pPr/>
              <a:t>10/12/2013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1C09D6-262B-4E3F-A245-AC675D8E03A3}" type="datetime1">
              <a:rPr lang="en-US" smtClean="0"/>
              <a:pPr/>
              <a:t>10/12/2013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157F3-8AF4-40DB-930B-0D793EDB2694}" type="datetime1">
              <a:rPr lang="en-US" smtClean="0"/>
              <a:pPr/>
              <a:t>10/12/2013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B88B13-B97E-4768-A45C-7E8EED1EBB67}" type="datetime1">
              <a:rPr lang="en-US" smtClean="0"/>
              <a:pPr/>
              <a:t>10/12/2013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3BE84F-A700-4C11-BC87-AA04CFA6FCBE}" type="datetime1">
              <a:rPr lang="en-US" smtClean="0"/>
              <a:pPr/>
              <a:t>10/12/2013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64EA33-6C23-4D1D-8DFE-7407B3F9AE1C}"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10F93B-5ADB-40D5-BF37-82CC16065A08}"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BDAE3-A48E-4BD0-8E12-4864DE600394}" type="datetime1">
              <a:rPr lang="en-US" smtClean="0"/>
              <a:pPr/>
              <a:t>10/12/2013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162800" cy="1470025"/>
          </a:xfrm>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spcBef>
                <a:spcPct val="0"/>
              </a:spcBef>
            </a:pPr>
            <a:r>
              <a:rPr lang="en-US" sz="4400" b="1" dirty="0" smtClean="0">
                <a:solidFill>
                  <a:schemeClr val="tx1"/>
                </a:solidFill>
                <a:latin typeface="+mj-lt"/>
                <a:ea typeface="+mj-ea"/>
                <a:cs typeface="+mj-cs"/>
              </a:rPr>
              <a:t>Lecture-14</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Forecasting Methods</a:t>
            </a:r>
          </a:p>
          <a:p>
            <a:pPr lvl="1"/>
            <a:r>
              <a:rPr lang="en-US" dirty="0" smtClean="0"/>
              <a:t>Quantitative Methods</a:t>
            </a:r>
          </a:p>
          <a:p>
            <a:pPr lvl="1"/>
            <a:r>
              <a:rPr lang="en-US" dirty="0" smtClean="0"/>
              <a:t>Qualitative Methods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a:xfrm>
            <a:off x="457200" y="1371600"/>
            <a:ext cx="8229600" cy="4754563"/>
          </a:xfrm>
        </p:spPr>
        <p:txBody>
          <a:bodyPr/>
          <a:lstStyle/>
          <a:p>
            <a:endParaRPr lang="en-US" b="1" dirty="0" smtClean="0"/>
          </a:p>
          <a:p>
            <a:r>
              <a:rPr lang="en-US" b="1" dirty="0" smtClean="0"/>
              <a:t>Industry Analysis</a:t>
            </a:r>
          </a:p>
          <a:p>
            <a:endParaRPr lang="en-US" b="1" dirty="0" smtClean="0"/>
          </a:p>
          <a:p>
            <a:pPr lvl="1"/>
            <a:r>
              <a:rPr lang="en-US" b="1" dirty="0" smtClean="0"/>
              <a:t>External Factor Evaluation (EFE) Matrix</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External Factor Evaluation (EFE) Matrix</a:t>
            </a:r>
            <a:r>
              <a:rPr lang="en-US" dirty="0" smtClean="0"/>
              <a:t> </a:t>
            </a:r>
            <a:endParaRPr lang="en-US" dirty="0"/>
          </a:p>
        </p:txBody>
      </p:sp>
      <p:sp>
        <p:nvSpPr>
          <p:cNvPr id="3" name="Content Placeholder 2"/>
          <p:cNvSpPr>
            <a:spLocks noGrp="1"/>
          </p:cNvSpPr>
          <p:nvPr>
            <p:ph idx="1"/>
          </p:nvPr>
        </p:nvSpPr>
        <p:spPr/>
        <p:txBody>
          <a:bodyPr/>
          <a:lstStyle/>
          <a:p>
            <a:pPr algn="just"/>
            <a:r>
              <a:rPr lang="en-US" b="1" dirty="0" smtClean="0"/>
              <a:t>External Factor Evaluation (EFE) matrix</a:t>
            </a:r>
            <a:r>
              <a:rPr lang="en-US" dirty="0" smtClean="0"/>
              <a:t> method is a strategic-management tool often used for assessment of current business conditions. </a:t>
            </a:r>
          </a:p>
          <a:p>
            <a:pPr algn="just"/>
            <a:r>
              <a:rPr lang="en-US" dirty="0" smtClean="0"/>
              <a:t>The EFE matrix is a good tool to visualize and prioritize the opportunities and threats that a business is facing.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 name="Slide Number Placeholder 5"/>
          <p:cNvSpPr>
            <a:spLocks noGrp="1"/>
          </p:cNvSpPr>
          <p:nvPr>
            <p:ph type="sldNum" sz="quarter" idx="12"/>
          </p:nvPr>
        </p:nvSpPr>
        <p:spPr/>
        <p:txBody>
          <a:bodyPr/>
          <a:lstStyle/>
          <a:p>
            <a:r>
              <a:rPr lang="en-US"/>
              <a:t>Ch.3-</a:t>
            </a:r>
            <a:fld id="{CD61DA63-F34A-42FB-88F4-3D04FA1BC5F3}" type="slidenum">
              <a:rPr lang="en-US"/>
              <a:pPr/>
              <a:t>5</a:t>
            </a:fld>
            <a:endParaRPr lang="en-US"/>
          </a:p>
        </p:txBody>
      </p:sp>
      <p:sp>
        <p:nvSpPr>
          <p:cNvPr id="313346" name="Rectangle 2"/>
          <p:cNvSpPr>
            <a:spLocks noGrp="1" noChangeArrowheads="1"/>
          </p:cNvSpPr>
          <p:nvPr>
            <p:ph type="title"/>
          </p:nvPr>
        </p:nvSpPr>
        <p:spPr>
          <a:xfrm>
            <a:off x="839788" y="230188"/>
            <a:ext cx="7769225" cy="911225"/>
          </a:xfrm>
          <a:ln/>
        </p:spPr>
        <p:txBody>
          <a:bodyPr/>
          <a:lstStyle/>
          <a:p>
            <a:r>
              <a:rPr lang="en-US" dirty="0">
                <a:solidFill>
                  <a:schemeClr val="tx1"/>
                </a:solidFill>
              </a:rPr>
              <a:t>Industry Analysis (EFE)</a:t>
            </a:r>
          </a:p>
        </p:txBody>
      </p:sp>
      <p:sp>
        <p:nvSpPr>
          <p:cNvPr id="313347" name="Rectangle 3"/>
          <p:cNvSpPr>
            <a:spLocks noGrp="1" noChangeArrowheads="1"/>
          </p:cNvSpPr>
          <p:nvPr>
            <p:ph type="body" idx="1"/>
          </p:nvPr>
        </p:nvSpPr>
        <p:spPr>
          <a:xfrm>
            <a:off x="609600" y="1447800"/>
            <a:ext cx="8074025" cy="4873625"/>
          </a:xfrm>
          <a:solidFill>
            <a:schemeClr val="bg1"/>
          </a:solidFill>
          <a:ln w="12700" cap="flat">
            <a:solidFill>
              <a:srgbClr val="800000"/>
            </a:solidFill>
          </a:ln>
        </p:spPr>
        <p:txBody>
          <a:bodyPr/>
          <a:lstStyle/>
          <a:p>
            <a:pPr marL="609600" indent="-609600" algn="ctr">
              <a:buFontTx/>
              <a:buNone/>
            </a:pPr>
            <a:r>
              <a:rPr lang="en-US" sz="3600" dirty="0">
                <a:effectLst>
                  <a:outerShdw blurRad="38100" dist="38100" dir="2700000" algn="tl">
                    <a:srgbClr val="C0C0C0"/>
                  </a:outerShdw>
                </a:effectLst>
              </a:rPr>
              <a:t>External Factor Evaluation Matrix</a:t>
            </a:r>
          </a:p>
          <a:p>
            <a:pPr marL="609600" indent="-609600" algn="ctr">
              <a:buFontTx/>
              <a:buNone/>
            </a:pPr>
            <a:r>
              <a:rPr lang="en-US" sz="3600" dirty="0"/>
              <a:t>Summarize &amp; evaluate:</a:t>
            </a:r>
          </a:p>
          <a:p>
            <a:pPr marL="609600" indent="-609600" algn="ctr">
              <a:buFontTx/>
              <a:buNone/>
            </a:pPr>
            <a:endParaRPr lang="en-US" sz="3600" dirty="0"/>
          </a:p>
        </p:txBody>
      </p:sp>
      <p:grpSp>
        <p:nvGrpSpPr>
          <p:cNvPr id="2" name="Group 4"/>
          <p:cNvGrpSpPr>
            <a:grpSpLocks/>
          </p:cNvGrpSpPr>
          <p:nvPr/>
        </p:nvGrpSpPr>
        <p:grpSpPr bwMode="auto">
          <a:xfrm>
            <a:off x="914400" y="3200400"/>
            <a:ext cx="7620000" cy="2540000"/>
            <a:chOff x="576" y="2016"/>
            <a:chExt cx="4800" cy="1600"/>
          </a:xfrm>
        </p:grpSpPr>
        <p:sp>
          <p:nvSpPr>
            <p:cNvPr id="313349" name="Rectangle 5"/>
            <p:cNvSpPr>
              <a:spLocks noChangeArrowheads="1"/>
            </p:cNvSpPr>
            <p:nvPr/>
          </p:nvSpPr>
          <p:spPr bwMode="auto">
            <a:xfrm>
              <a:off x="3808" y="3083"/>
              <a:ext cx="1568"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Competitive</a:t>
              </a:r>
            </a:p>
          </p:txBody>
        </p:sp>
        <p:sp>
          <p:nvSpPr>
            <p:cNvPr id="313350" name="Rectangle 6"/>
            <p:cNvSpPr>
              <a:spLocks noChangeArrowheads="1"/>
            </p:cNvSpPr>
            <p:nvPr/>
          </p:nvSpPr>
          <p:spPr bwMode="auto">
            <a:xfrm>
              <a:off x="2016" y="3083"/>
              <a:ext cx="1792"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Political</a:t>
              </a:r>
            </a:p>
          </p:txBody>
        </p:sp>
        <p:sp>
          <p:nvSpPr>
            <p:cNvPr id="313351" name="Rectangle 7"/>
            <p:cNvSpPr>
              <a:spLocks noChangeArrowheads="1"/>
            </p:cNvSpPr>
            <p:nvPr/>
          </p:nvSpPr>
          <p:spPr bwMode="auto">
            <a:xfrm>
              <a:off x="576" y="3083"/>
              <a:ext cx="1440" cy="533"/>
            </a:xfrm>
            <a:prstGeom prst="rect">
              <a:avLst/>
            </a:prstGeom>
            <a:noFill/>
            <a:ln w="9525">
              <a:noFill/>
              <a:miter lim="800000"/>
              <a:headEnd/>
              <a:tailEnd/>
            </a:ln>
            <a:effectLst/>
          </p:spPr>
          <p:txBody>
            <a:bodyPr lIns="92075" tIns="46038" rIns="92075" bIns="46038"/>
            <a:lstStyle/>
            <a:p>
              <a:pPr algn="ctr">
                <a:buSzTx/>
                <a:buFontTx/>
                <a:buNone/>
              </a:pPr>
              <a:r>
                <a:rPr lang="en-US" dirty="0">
                  <a:solidFill>
                    <a:schemeClr val="tx2"/>
                  </a:solidFill>
                  <a:latin typeface="Tahoma" pitchFamily="34" charset="0"/>
                </a:rPr>
                <a:t>Cultural</a:t>
              </a:r>
            </a:p>
          </p:txBody>
        </p:sp>
        <p:sp>
          <p:nvSpPr>
            <p:cNvPr id="313352" name="Rectangle 8"/>
            <p:cNvSpPr>
              <a:spLocks noChangeArrowheads="1"/>
            </p:cNvSpPr>
            <p:nvPr/>
          </p:nvSpPr>
          <p:spPr bwMode="auto">
            <a:xfrm>
              <a:off x="3808" y="2549"/>
              <a:ext cx="1568" cy="534"/>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Technological</a:t>
              </a:r>
            </a:p>
          </p:txBody>
        </p:sp>
        <p:sp>
          <p:nvSpPr>
            <p:cNvPr id="313353" name="Rectangle 9"/>
            <p:cNvSpPr>
              <a:spLocks noChangeArrowheads="1"/>
            </p:cNvSpPr>
            <p:nvPr/>
          </p:nvSpPr>
          <p:spPr bwMode="auto">
            <a:xfrm>
              <a:off x="2016" y="2549"/>
              <a:ext cx="1792" cy="534"/>
            </a:xfrm>
            <a:prstGeom prst="rect">
              <a:avLst/>
            </a:prstGeom>
            <a:noFill/>
            <a:ln w="9525">
              <a:noFill/>
              <a:miter lim="800000"/>
              <a:headEnd/>
              <a:tailEnd/>
            </a:ln>
            <a:effectLst/>
          </p:spPr>
          <p:txBody>
            <a:bodyPr lIns="92075" tIns="46038" rIns="92075" bIns="46038"/>
            <a:lstStyle/>
            <a:p>
              <a:pPr algn="ctr">
                <a:buSzTx/>
                <a:buFontTx/>
                <a:buNone/>
              </a:pPr>
              <a:r>
                <a:rPr lang="en-US" dirty="0">
                  <a:solidFill>
                    <a:schemeClr val="tx2"/>
                  </a:solidFill>
                  <a:latin typeface="Tahoma" pitchFamily="34" charset="0"/>
                </a:rPr>
                <a:t>Environmental</a:t>
              </a:r>
            </a:p>
          </p:txBody>
        </p:sp>
        <p:sp>
          <p:nvSpPr>
            <p:cNvPr id="313354" name="Rectangle 10"/>
            <p:cNvSpPr>
              <a:spLocks noChangeArrowheads="1"/>
            </p:cNvSpPr>
            <p:nvPr/>
          </p:nvSpPr>
          <p:spPr bwMode="auto">
            <a:xfrm>
              <a:off x="576" y="2549"/>
              <a:ext cx="1440" cy="534"/>
            </a:xfrm>
            <a:prstGeom prst="rect">
              <a:avLst/>
            </a:prstGeom>
            <a:noFill/>
            <a:ln w="9525">
              <a:noFill/>
              <a:miter lim="800000"/>
              <a:headEnd/>
              <a:tailEnd/>
            </a:ln>
            <a:effectLst/>
          </p:spPr>
          <p:txBody>
            <a:bodyPr lIns="92075" tIns="46038" rIns="92075" bIns="46038"/>
            <a:lstStyle/>
            <a:p>
              <a:pPr algn="ctr">
                <a:buSzTx/>
                <a:buFontTx/>
                <a:buNone/>
              </a:pPr>
              <a:r>
                <a:rPr lang="en-US" dirty="0">
                  <a:solidFill>
                    <a:schemeClr val="tx2"/>
                  </a:solidFill>
                  <a:latin typeface="Tahoma" pitchFamily="34" charset="0"/>
                </a:rPr>
                <a:t>Social</a:t>
              </a:r>
            </a:p>
          </p:txBody>
        </p:sp>
        <p:sp>
          <p:nvSpPr>
            <p:cNvPr id="313355" name="Rectangle 11"/>
            <p:cNvSpPr>
              <a:spLocks noChangeArrowheads="1"/>
            </p:cNvSpPr>
            <p:nvPr/>
          </p:nvSpPr>
          <p:spPr bwMode="auto">
            <a:xfrm>
              <a:off x="3808" y="2016"/>
              <a:ext cx="1568"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Governmental</a:t>
              </a:r>
            </a:p>
          </p:txBody>
        </p:sp>
        <p:sp>
          <p:nvSpPr>
            <p:cNvPr id="313356" name="Rectangle 12"/>
            <p:cNvSpPr>
              <a:spLocks noChangeArrowheads="1"/>
            </p:cNvSpPr>
            <p:nvPr/>
          </p:nvSpPr>
          <p:spPr bwMode="auto">
            <a:xfrm>
              <a:off x="2016" y="2016"/>
              <a:ext cx="1792" cy="533"/>
            </a:xfrm>
            <a:prstGeom prst="rect">
              <a:avLst/>
            </a:prstGeom>
            <a:noFill/>
            <a:ln w="9525">
              <a:noFill/>
              <a:miter lim="800000"/>
              <a:headEnd/>
              <a:tailEnd/>
            </a:ln>
            <a:effectLst/>
          </p:spPr>
          <p:txBody>
            <a:bodyPr lIns="92075" tIns="46038" rIns="92075" bIns="46038"/>
            <a:lstStyle/>
            <a:p>
              <a:pPr algn="ctr">
                <a:buSzTx/>
                <a:buFontTx/>
                <a:buNone/>
              </a:pPr>
              <a:r>
                <a:rPr lang="en-US" dirty="0">
                  <a:solidFill>
                    <a:schemeClr val="tx2"/>
                  </a:solidFill>
                  <a:latin typeface="Tahoma" pitchFamily="34" charset="0"/>
                </a:rPr>
                <a:t>Demographic</a:t>
              </a:r>
            </a:p>
          </p:txBody>
        </p:sp>
        <p:sp>
          <p:nvSpPr>
            <p:cNvPr id="313357" name="Rectangle 13"/>
            <p:cNvSpPr>
              <a:spLocks noChangeArrowheads="1"/>
            </p:cNvSpPr>
            <p:nvPr/>
          </p:nvSpPr>
          <p:spPr bwMode="auto">
            <a:xfrm>
              <a:off x="576" y="2016"/>
              <a:ext cx="1440" cy="533"/>
            </a:xfrm>
            <a:prstGeom prst="rect">
              <a:avLst/>
            </a:prstGeom>
            <a:noFill/>
            <a:ln w="9525">
              <a:noFill/>
              <a:miter lim="800000"/>
              <a:headEnd/>
              <a:tailEnd/>
            </a:ln>
            <a:effectLst/>
          </p:spPr>
          <p:txBody>
            <a:bodyPr lIns="92075" tIns="46038" rIns="92075" bIns="46038" anchor="ctr"/>
            <a:lstStyle/>
            <a:p>
              <a:pPr algn="ctr">
                <a:buSzTx/>
                <a:buFontTx/>
                <a:buNone/>
              </a:pPr>
              <a:r>
                <a:rPr lang="en-US" dirty="0">
                  <a:solidFill>
                    <a:schemeClr val="tx2"/>
                  </a:solidFill>
                  <a:latin typeface="Tahoma" pitchFamily="34" charset="0"/>
                </a:rPr>
                <a:t>Economic</a:t>
              </a:r>
            </a:p>
          </p:txBody>
        </p:sp>
        <p:sp>
          <p:nvSpPr>
            <p:cNvPr id="313358" name="Line 14"/>
            <p:cNvSpPr>
              <a:spLocks noChangeShapeType="1"/>
            </p:cNvSpPr>
            <p:nvPr/>
          </p:nvSpPr>
          <p:spPr bwMode="auto">
            <a:xfrm>
              <a:off x="577" y="2016"/>
              <a:ext cx="1439" cy="0"/>
            </a:xfrm>
            <a:prstGeom prst="line">
              <a:avLst/>
            </a:prstGeom>
            <a:noFill/>
            <a:ln w="9525">
              <a:noFill/>
              <a:round/>
              <a:headEnd type="none" w="sm" len="sm"/>
              <a:tailEnd type="none" w="sm" len="sm"/>
            </a:ln>
            <a:effectLst/>
          </p:spPr>
          <p:txBody>
            <a:bodyPr/>
            <a:lstStyle/>
            <a:p>
              <a:endParaRPr lang="en-US"/>
            </a:p>
          </p:txBody>
        </p:sp>
        <p:sp>
          <p:nvSpPr>
            <p:cNvPr id="313359" name="Line 15"/>
            <p:cNvSpPr>
              <a:spLocks noChangeShapeType="1"/>
            </p:cNvSpPr>
            <p:nvPr/>
          </p:nvSpPr>
          <p:spPr bwMode="auto">
            <a:xfrm>
              <a:off x="576" y="2017"/>
              <a:ext cx="0" cy="1599"/>
            </a:xfrm>
            <a:prstGeom prst="line">
              <a:avLst/>
            </a:prstGeom>
            <a:noFill/>
            <a:ln w="12700">
              <a:solidFill>
                <a:srgbClr val="800000"/>
              </a:solidFill>
              <a:round/>
              <a:headEnd type="none" w="sm" len="sm"/>
              <a:tailEnd type="none" w="sm" len="sm"/>
            </a:ln>
            <a:effectLst/>
          </p:spPr>
          <p:txBody>
            <a:bodyPr/>
            <a:lstStyle/>
            <a:p>
              <a:endParaRPr lang="en-US"/>
            </a:p>
          </p:txBody>
        </p:sp>
        <p:sp>
          <p:nvSpPr>
            <p:cNvPr id="313360" name="Line 16"/>
            <p:cNvSpPr>
              <a:spLocks noChangeShapeType="1"/>
            </p:cNvSpPr>
            <p:nvPr/>
          </p:nvSpPr>
          <p:spPr bwMode="auto">
            <a:xfrm>
              <a:off x="5376" y="2017"/>
              <a:ext cx="0" cy="1599"/>
            </a:xfrm>
            <a:prstGeom prst="line">
              <a:avLst/>
            </a:prstGeom>
            <a:noFill/>
            <a:ln w="12700">
              <a:solidFill>
                <a:srgbClr val="800000"/>
              </a:solidFill>
              <a:round/>
              <a:headEnd type="none" w="sm" len="sm"/>
              <a:tailEnd type="none" w="sm" len="sm"/>
            </a:ln>
            <a:effectLst/>
          </p:spPr>
          <p:txBody>
            <a:bodyPr/>
            <a:lstStyle/>
            <a:p>
              <a:endParaRPr lang="en-US"/>
            </a:p>
          </p:txBody>
        </p:sp>
        <p:sp>
          <p:nvSpPr>
            <p:cNvPr id="313361" name="Line 17"/>
            <p:cNvSpPr>
              <a:spLocks noChangeShapeType="1"/>
            </p:cNvSpPr>
            <p:nvPr/>
          </p:nvSpPr>
          <p:spPr bwMode="auto">
            <a:xfrm>
              <a:off x="577" y="3616"/>
              <a:ext cx="1439" cy="0"/>
            </a:xfrm>
            <a:prstGeom prst="line">
              <a:avLst/>
            </a:prstGeom>
            <a:noFill/>
            <a:ln w="9525">
              <a:noFill/>
              <a:round/>
              <a:headEnd type="none" w="sm" len="sm"/>
              <a:tailEnd type="none" w="sm" len="sm"/>
            </a:ln>
            <a:effectLst/>
          </p:spPr>
          <p:txBody>
            <a:bodyPr/>
            <a:lstStyle/>
            <a:p>
              <a:endParaRPr lang="en-US"/>
            </a:p>
          </p:txBody>
        </p:sp>
        <p:sp>
          <p:nvSpPr>
            <p:cNvPr id="313362" name="Line 18"/>
            <p:cNvSpPr>
              <a:spLocks noChangeShapeType="1"/>
            </p:cNvSpPr>
            <p:nvPr/>
          </p:nvSpPr>
          <p:spPr bwMode="auto">
            <a:xfrm>
              <a:off x="2017" y="2016"/>
              <a:ext cx="1791" cy="0"/>
            </a:xfrm>
            <a:prstGeom prst="line">
              <a:avLst/>
            </a:prstGeom>
            <a:noFill/>
            <a:ln w="9525">
              <a:noFill/>
              <a:round/>
              <a:headEnd type="none" w="sm" len="sm"/>
              <a:tailEnd type="none" w="sm" len="sm"/>
            </a:ln>
            <a:effectLst/>
          </p:spPr>
          <p:txBody>
            <a:bodyPr/>
            <a:lstStyle/>
            <a:p>
              <a:endParaRPr lang="en-US"/>
            </a:p>
          </p:txBody>
        </p:sp>
        <p:sp>
          <p:nvSpPr>
            <p:cNvPr id="313363" name="Line 19"/>
            <p:cNvSpPr>
              <a:spLocks noChangeShapeType="1"/>
            </p:cNvSpPr>
            <p:nvPr/>
          </p:nvSpPr>
          <p:spPr bwMode="auto">
            <a:xfrm>
              <a:off x="3809" y="2016"/>
              <a:ext cx="1567" cy="0"/>
            </a:xfrm>
            <a:prstGeom prst="line">
              <a:avLst/>
            </a:prstGeom>
            <a:noFill/>
            <a:ln w="9525">
              <a:noFill/>
              <a:round/>
              <a:headEnd type="none" w="sm" len="sm"/>
              <a:tailEnd type="none" w="sm" len="sm"/>
            </a:ln>
            <a:effectLst/>
          </p:spPr>
          <p:txBody>
            <a:bodyPr/>
            <a:lstStyle/>
            <a:p>
              <a:endParaRPr lang="en-US"/>
            </a:p>
          </p:txBody>
        </p:sp>
        <p:sp>
          <p:nvSpPr>
            <p:cNvPr id="313364" name="Line 20"/>
            <p:cNvSpPr>
              <a:spLocks noChangeShapeType="1"/>
            </p:cNvSpPr>
            <p:nvPr/>
          </p:nvSpPr>
          <p:spPr bwMode="auto">
            <a:xfrm>
              <a:off x="2017" y="3616"/>
              <a:ext cx="1791" cy="0"/>
            </a:xfrm>
            <a:prstGeom prst="line">
              <a:avLst/>
            </a:prstGeom>
            <a:noFill/>
            <a:ln w="9525">
              <a:noFill/>
              <a:round/>
              <a:headEnd type="none" w="sm" len="sm"/>
              <a:tailEnd type="none" w="sm" len="sm"/>
            </a:ln>
            <a:effectLst/>
          </p:spPr>
          <p:txBody>
            <a:bodyPr/>
            <a:lstStyle/>
            <a:p>
              <a:endParaRPr lang="en-US"/>
            </a:p>
          </p:txBody>
        </p:sp>
        <p:sp>
          <p:nvSpPr>
            <p:cNvPr id="313365" name="Line 21"/>
            <p:cNvSpPr>
              <a:spLocks noChangeShapeType="1"/>
            </p:cNvSpPr>
            <p:nvPr/>
          </p:nvSpPr>
          <p:spPr bwMode="auto">
            <a:xfrm>
              <a:off x="3809" y="3616"/>
              <a:ext cx="1567" cy="0"/>
            </a:xfrm>
            <a:prstGeom prst="line">
              <a:avLst/>
            </a:prstGeom>
            <a:noFill/>
            <a:ln w="9525">
              <a:noFill/>
              <a:round/>
              <a:headEnd type="none" w="sm" len="sm"/>
              <a:tailEnd type="none" w="sm" len="sm"/>
            </a:ln>
            <a:effectLst/>
          </p:spPr>
          <p:txBody>
            <a:bodyPr/>
            <a:lstStyle/>
            <a:p>
              <a:endParaRPr lang="en-US"/>
            </a:p>
          </p:txBody>
        </p:sp>
        <p:sp>
          <p:nvSpPr>
            <p:cNvPr id="313366" name="Line 22"/>
            <p:cNvSpPr>
              <a:spLocks noChangeShapeType="1"/>
            </p:cNvSpPr>
            <p:nvPr/>
          </p:nvSpPr>
          <p:spPr bwMode="auto">
            <a:xfrm>
              <a:off x="2016" y="2017"/>
              <a:ext cx="0" cy="1599"/>
            </a:xfrm>
            <a:prstGeom prst="line">
              <a:avLst/>
            </a:prstGeom>
            <a:noFill/>
            <a:ln w="12700">
              <a:solidFill>
                <a:srgbClr val="800000"/>
              </a:solidFill>
              <a:round/>
              <a:headEnd type="none" w="sm" len="sm"/>
              <a:tailEnd type="none" w="sm" len="sm"/>
            </a:ln>
            <a:effectLst/>
          </p:spPr>
          <p:txBody>
            <a:bodyPr/>
            <a:lstStyle/>
            <a:p>
              <a:endParaRPr lang="en-US"/>
            </a:p>
          </p:txBody>
        </p:sp>
        <p:sp>
          <p:nvSpPr>
            <p:cNvPr id="313367" name="Line 23"/>
            <p:cNvSpPr>
              <a:spLocks noChangeShapeType="1"/>
            </p:cNvSpPr>
            <p:nvPr/>
          </p:nvSpPr>
          <p:spPr bwMode="auto">
            <a:xfrm>
              <a:off x="3808" y="2017"/>
              <a:ext cx="0" cy="1599"/>
            </a:xfrm>
            <a:prstGeom prst="line">
              <a:avLst/>
            </a:prstGeom>
            <a:noFill/>
            <a:ln w="12700">
              <a:solidFill>
                <a:srgbClr val="800000"/>
              </a:solidFill>
              <a:round/>
              <a:headEnd type="none" w="sm" len="sm"/>
              <a:tailEnd type="none" w="sm" len="sm"/>
            </a:ln>
            <a:effectLst/>
          </p:spPr>
          <p:txBody>
            <a:bodyPr/>
            <a:lstStyle/>
            <a:p>
              <a:endParaRPr lang="en-US"/>
            </a:p>
          </p:txBody>
        </p:sp>
      </p:gr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3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3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7"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outerShdw blurRad="38100" dist="38100" dir="2700000" algn="tl">
                    <a:srgbClr val="C0C0C0"/>
                  </a:outerShdw>
                </a:effectLst>
              </a:rPr>
              <a:t>External Factor Evaluation Matrix</a:t>
            </a:r>
            <a:br>
              <a:rPr lang="en-US" dirty="0" smtClean="0">
                <a:effectLst>
                  <a:outerShdw blurRad="38100" dist="38100" dir="2700000" algn="tl">
                    <a:srgbClr val="C0C0C0"/>
                  </a:outerShdw>
                </a:effectLst>
              </a:rPr>
            </a:br>
            <a:endParaRPr lang="en-US" dirty="0"/>
          </a:p>
        </p:txBody>
      </p:sp>
      <p:sp>
        <p:nvSpPr>
          <p:cNvPr id="3" name="Content Placeholder 2"/>
          <p:cNvSpPr>
            <a:spLocks noGrp="1"/>
          </p:cNvSpPr>
          <p:nvPr>
            <p:ph idx="1"/>
          </p:nvPr>
        </p:nvSpPr>
        <p:spPr/>
        <p:txBody>
          <a:bodyPr/>
          <a:lstStyle/>
          <a:p>
            <a:pPr algn="just"/>
            <a:r>
              <a:rPr lang="en-US" dirty="0" smtClean="0"/>
              <a:t>The </a:t>
            </a:r>
            <a:r>
              <a:rPr lang="en-US" i="1" dirty="0" smtClean="0"/>
              <a:t>EFE matrix</a:t>
            </a:r>
            <a:r>
              <a:rPr lang="en-US" dirty="0" smtClean="0"/>
              <a:t> is very similar to the IFE (Internal Factor Evaluation) matrix. The major difference between the EFE matrix and the IFE matrix is the type of factors that are included in the model. While the IFE matrix deals with </a:t>
            </a:r>
            <a:r>
              <a:rPr lang="en-US" i="1" dirty="0" smtClean="0"/>
              <a:t>internal</a:t>
            </a:r>
            <a:r>
              <a:rPr lang="en-US" dirty="0" smtClean="0"/>
              <a:t> factors, the EFE matrix is concerned solely with </a:t>
            </a:r>
            <a:r>
              <a:rPr lang="en-US" i="1" dirty="0" smtClean="0"/>
              <a:t>external</a:t>
            </a:r>
            <a:r>
              <a:rPr lang="en-US" dirty="0" smtClean="0"/>
              <a:t> factors.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p:txBody>
          <a:bodyPr/>
          <a:lstStyle/>
          <a:p>
            <a:pPr marL="609600" indent="-609600">
              <a:buFontTx/>
              <a:buNone/>
            </a:pPr>
            <a:r>
              <a:rPr lang="en-US" sz="3600" dirty="0" smtClean="0">
                <a:effectLst>
                  <a:outerShdw blurRad="38100" dist="38100" dir="2700000" algn="tl">
                    <a:srgbClr val="000000"/>
                  </a:outerShdw>
                </a:effectLst>
              </a:rPr>
              <a:t>Five-Step process:</a:t>
            </a:r>
          </a:p>
          <a:p>
            <a:pPr marL="609600" indent="-609600">
              <a:lnSpc>
                <a:spcPct val="20000"/>
              </a:lnSpc>
              <a:buFontTx/>
              <a:buNone/>
            </a:pPr>
            <a:endParaRPr lang="en-US" sz="3600" dirty="0" smtClean="0">
              <a:effectLst>
                <a:outerShdw blurRad="38100" dist="38100" dir="2700000" algn="tl">
                  <a:srgbClr val="000000"/>
                </a:outerShdw>
              </a:effectLst>
            </a:endParaRPr>
          </a:p>
          <a:p>
            <a:pPr marL="609600" indent="-609600">
              <a:buSzPct val="80000"/>
            </a:pPr>
            <a:r>
              <a:rPr lang="en-US" sz="3600" dirty="0" smtClean="0"/>
              <a:t>List key external factors (10-20)</a:t>
            </a:r>
          </a:p>
          <a:p>
            <a:pPr marL="990600" lvl="1" indent="-266700">
              <a:buSzPct val="80000"/>
              <a:buFont typeface="Wingdings" pitchFamily="2" charset="2"/>
              <a:buChar char="Ø"/>
            </a:pPr>
            <a:r>
              <a:rPr lang="en-US" sz="3200" dirty="0" smtClean="0"/>
              <a:t>Opportunities &amp; threats</a:t>
            </a:r>
          </a:p>
          <a:p>
            <a:pPr marL="990600" lvl="1" indent="-266700">
              <a:lnSpc>
                <a:spcPct val="20000"/>
              </a:lnSpc>
              <a:buFontTx/>
              <a:buNone/>
            </a:pPr>
            <a:endParaRPr lang="en-US" sz="3200" dirty="0" smtClean="0"/>
          </a:p>
          <a:p>
            <a:pPr marL="609600" indent="-609600">
              <a:buSzPct val="80000"/>
            </a:pPr>
            <a:r>
              <a:rPr lang="en-US" sz="3600" dirty="0" smtClean="0"/>
              <a:t>Assign weight to each (0 to 1.0)</a:t>
            </a:r>
          </a:p>
          <a:p>
            <a:pPr marL="990600" lvl="1" indent="-266700">
              <a:buSzPct val="80000"/>
              <a:buFont typeface="Wingdings" pitchFamily="2" charset="2"/>
              <a:buChar char="Ø"/>
            </a:pPr>
            <a:r>
              <a:rPr lang="en-US" sz="3200" dirty="0" smtClean="0"/>
              <a:t>Sum of all weights = 1.0</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p:txBody>
          <a:bodyPr/>
          <a:lstStyle/>
          <a:p>
            <a:pPr marL="609600" indent="-609600"/>
            <a:r>
              <a:rPr lang="en-US" dirty="0" smtClean="0">
                <a:effectLst>
                  <a:outerShdw blurRad="38100" dist="38100" dir="2700000" algn="tl">
                    <a:srgbClr val="000000"/>
                  </a:outerShdw>
                </a:effectLst>
              </a:rPr>
              <a:t>Five-step process:</a:t>
            </a:r>
          </a:p>
          <a:p>
            <a:pPr marL="609600" indent="-609600">
              <a:lnSpc>
                <a:spcPct val="20000"/>
              </a:lnSpc>
            </a:pPr>
            <a:endParaRPr lang="en-US" dirty="0" smtClean="0">
              <a:effectLst>
                <a:outerShdw blurRad="38100" dist="38100" dir="2700000" algn="tl">
                  <a:srgbClr val="000000"/>
                </a:outerShdw>
              </a:effectLst>
            </a:endParaRPr>
          </a:p>
          <a:p>
            <a:pPr marL="609600" indent="-609600"/>
            <a:r>
              <a:rPr lang="en-US" dirty="0" smtClean="0"/>
              <a:t>Assign 1-4 rating to each factor</a:t>
            </a:r>
          </a:p>
          <a:p>
            <a:pPr marL="990600" lvl="1" indent="-266700">
              <a:buFontTx/>
              <a:buChar char="•"/>
            </a:pPr>
            <a:r>
              <a:rPr lang="en-US" dirty="0" smtClean="0"/>
              <a:t>Firm’s current strategies response to the factor</a:t>
            </a:r>
          </a:p>
          <a:p>
            <a:pPr marL="990600" lvl="1" indent="-266700">
              <a:lnSpc>
                <a:spcPct val="20000"/>
              </a:lnSpc>
              <a:buFontTx/>
              <a:buChar char="•"/>
            </a:pPr>
            <a:endParaRPr lang="en-US" dirty="0" smtClean="0"/>
          </a:p>
          <a:p>
            <a:pPr marL="609600" indent="-609600"/>
            <a:r>
              <a:rPr lang="en-US" dirty="0" smtClean="0"/>
              <a:t>Multiply each factor’s weight by its rating</a:t>
            </a:r>
          </a:p>
          <a:p>
            <a:pPr marL="990600" lvl="1" indent="-266700">
              <a:buFontTx/>
              <a:buChar char="•"/>
            </a:pPr>
            <a:r>
              <a:rPr lang="en-US" dirty="0" smtClean="0"/>
              <a:t>Produces a weighted score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p:txBody>
          <a:bodyPr/>
          <a:lstStyle/>
          <a:p>
            <a:pPr marL="609600" indent="-609600">
              <a:lnSpc>
                <a:spcPct val="90000"/>
              </a:lnSpc>
              <a:buFontTx/>
              <a:buNone/>
            </a:pPr>
            <a:r>
              <a:rPr lang="en-US" sz="3600" dirty="0" smtClean="0">
                <a:effectLst>
                  <a:outerShdw blurRad="38100" dist="38100" dir="2700000" algn="tl">
                    <a:srgbClr val="000000"/>
                  </a:outerShdw>
                </a:effectLst>
              </a:rPr>
              <a:t>Five-step process:</a:t>
            </a:r>
          </a:p>
          <a:p>
            <a:pPr marL="609600" indent="-609600">
              <a:lnSpc>
                <a:spcPct val="20000"/>
              </a:lnSpc>
              <a:buFontTx/>
              <a:buNone/>
            </a:pPr>
            <a:endParaRPr lang="en-US" sz="3600" dirty="0" smtClean="0">
              <a:effectLst>
                <a:outerShdw blurRad="38100" dist="38100" dir="2700000" algn="tl">
                  <a:srgbClr val="000000"/>
                </a:outerShdw>
              </a:effectLst>
            </a:endParaRPr>
          </a:p>
          <a:p>
            <a:pPr marL="609600" indent="-609600">
              <a:lnSpc>
                <a:spcPct val="90000"/>
              </a:lnSpc>
              <a:buSzPct val="80000"/>
            </a:pPr>
            <a:r>
              <a:rPr lang="en-US" sz="3600" dirty="0" smtClean="0"/>
              <a:t>Sum the weighted scores for each</a:t>
            </a:r>
          </a:p>
          <a:p>
            <a:pPr marL="990600" lvl="1" indent="-266700" algn="just">
              <a:lnSpc>
                <a:spcPct val="90000"/>
              </a:lnSpc>
              <a:buSzPct val="80000"/>
              <a:buFont typeface="Wingdings" pitchFamily="2" charset="2"/>
              <a:buChar char="Ø"/>
            </a:pPr>
            <a:r>
              <a:rPr lang="en-US" sz="3200" dirty="0" smtClean="0"/>
              <a:t>Determines the total weighted score for the organization.</a:t>
            </a:r>
          </a:p>
          <a:p>
            <a:pPr marL="990600" lvl="1" indent="-266700">
              <a:lnSpc>
                <a:spcPct val="20000"/>
              </a:lnSpc>
              <a:buFontTx/>
              <a:buNone/>
            </a:pPr>
            <a:endParaRPr lang="en-US" sz="3200" dirty="0" smtClean="0"/>
          </a:p>
          <a:p>
            <a:pPr marL="609600" indent="-609600" algn="just">
              <a:lnSpc>
                <a:spcPct val="90000"/>
              </a:lnSpc>
              <a:buSzPct val="80000"/>
            </a:pPr>
            <a:r>
              <a:rPr lang="en-US" sz="3600" dirty="0" smtClean="0"/>
              <a:t>Highest possible weighted score for the organization is 4.0; the lowest, 1.0.  Average = 2.5</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lide Number Placeholder 5"/>
          <p:cNvSpPr>
            <a:spLocks noGrp="1"/>
          </p:cNvSpPr>
          <p:nvPr>
            <p:ph type="sldNum" sz="quarter" idx="12"/>
          </p:nvPr>
        </p:nvSpPr>
        <p:spPr/>
        <p:txBody>
          <a:bodyPr/>
          <a:lstStyle/>
          <a:p>
            <a:r>
              <a:rPr lang="en-US"/>
              <a:t>Ch.3-</a:t>
            </a:r>
            <a:fld id="{2F2C6BE1-003E-44B9-8BB2-E7C798001E54}" type="slidenum">
              <a:rPr lang="en-US"/>
              <a:pPr/>
              <a:t>10</a:t>
            </a:fld>
            <a:endParaRPr lang="en-US"/>
          </a:p>
        </p:txBody>
      </p:sp>
      <p:grpSp>
        <p:nvGrpSpPr>
          <p:cNvPr id="2" name="Group 2"/>
          <p:cNvGrpSpPr>
            <a:grpSpLocks/>
          </p:cNvGrpSpPr>
          <p:nvPr/>
        </p:nvGrpSpPr>
        <p:grpSpPr bwMode="auto">
          <a:xfrm>
            <a:off x="0" y="304800"/>
            <a:ext cx="8991600" cy="5903913"/>
            <a:chOff x="0" y="192"/>
            <a:chExt cx="5664" cy="3719"/>
          </a:xfrm>
        </p:grpSpPr>
        <p:sp>
          <p:nvSpPr>
            <p:cNvPr id="321539" name="Rectangle 3"/>
            <p:cNvSpPr>
              <a:spLocks noChangeArrowheads="1"/>
            </p:cNvSpPr>
            <p:nvPr/>
          </p:nvSpPr>
          <p:spPr bwMode="auto">
            <a:xfrm>
              <a:off x="4896" y="3413"/>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dirty="0">
                  <a:latin typeface="Tahoma" pitchFamily="34" charset="0"/>
                </a:rPr>
                <a:t>.20</a:t>
              </a:r>
            </a:p>
          </p:txBody>
        </p:sp>
        <p:sp>
          <p:nvSpPr>
            <p:cNvPr id="321540" name="Rectangle 4"/>
            <p:cNvSpPr>
              <a:spLocks noChangeArrowheads="1"/>
            </p:cNvSpPr>
            <p:nvPr/>
          </p:nvSpPr>
          <p:spPr bwMode="auto">
            <a:xfrm>
              <a:off x="4128" y="3413"/>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a:t>
              </a:r>
            </a:p>
          </p:txBody>
        </p:sp>
        <p:sp>
          <p:nvSpPr>
            <p:cNvPr id="321541" name="Rectangle 5"/>
            <p:cNvSpPr>
              <a:spLocks noChangeArrowheads="1"/>
            </p:cNvSpPr>
            <p:nvPr/>
          </p:nvSpPr>
          <p:spPr bwMode="auto">
            <a:xfrm>
              <a:off x="3312" y="3413"/>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.20</a:t>
              </a:r>
            </a:p>
          </p:txBody>
        </p:sp>
        <p:sp>
          <p:nvSpPr>
            <p:cNvPr id="321542" name="Rectangle 6"/>
            <p:cNvSpPr>
              <a:spLocks noChangeArrowheads="1"/>
            </p:cNvSpPr>
            <p:nvPr/>
          </p:nvSpPr>
          <p:spPr bwMode="auto">
            <a:xfrm>
              <a:off x="0" y="3413"/>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a:latin typeface="Tahoma" pitchFamily="34" charset="0"/>
                </a:rPr>
                <a:t>  </a:t>
              </a:r>
              <a:r>
                <a:rPr lang="en-US" sz="2000" dirty="0" smtClean="0">
                  <a:latin typeface="Tahoma" pitchFamily="34" charset="0"/>
                </a:rPr>
                <a:t>Administration</a:t>
              </a:r>
              <a:endParaRPr lang="en-US" sz="2000" dirty="0">
                <a:latin typeface="Tahoma" pitchFamily="34" charset="0"/>
              </a:endParaRPr>
            </a:p>
          </p:txBody>
        </p:sp>
        <p:sp>
          <p:nvSpPr>
            <p:cNvPr id="321543" name="Rectangle 7"/>
            <p:cNvSpPr>
              <a:spLocks noChangeArrowheads="1"/>
            </p:cNvSpPr>
            <p:nvPr/>
          </p:nvSpPr>
          <p:spPr bwMode="auto">
            <a:xfrm>
              <a:off x="4896" y="3164"/>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.20</a:t>
              </a:r>
            </a:p>
          </p:txBody>
        </p:sp>
        <p:sp>
          <p:nvSpPr>
            <p:cNvPr id="321544" name="Rectangle 8"/>
            <p:cNvSpPr>
              <a:spLocks noChangeArrowheads="1"/>
            </p:cNvSpPr>
            <p:nvPr/>
          </p:nvSpPr>
          <p:spPr bwMode="auto">
            <a:xfrm>
              <a:off x="4128" y="3164"/>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a:t>
              </a:r>
            </a:p>
          </p:txBody>
        </p:sp>
        <p:sp>
          <p:nvSpPr>
            <p:cNvPr id="321545" name="Rectangle 9"/>
            <p:cNvSpPr>
              <a:spLocks noChangeArrowheads="1"/>
            </p:cNvSpPr>
            <p:nvPr/>
          </p:nvSpPr>
          <p:spPr bwMode="auto">
            <a:xfrm>
              <a:off x="3312" y="3164"/>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.10</a:t>
              </a:r>
            </a:p>
          </p:txBody>
        </p:sp>
        <p:sp>
          <p:nvSpPr>
            <p:cNvPr id="321546" name="Rectangle 10"/>
            <p:cNvSpPr>
              <a:spLocks noChangeArrowheads="1"/>
            </p:cNvSpPr>
            <p:nvPr/>
          </p:nvSpPr>
          <p:spPr bwMode="auto">
            <a:xfrm>
              <a:off x="0" y="3164"/>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a:latin typeface="Tahoma" pitchFamily="34" charset="0"/>
                </a:rPr>
                <a:t>  Bad media </a:t>
              </a:r>
              <a:r>
                <a:rPr lang="en-US" sz="2000" dirty="0" smtClean="0">
                  <a:latin typeface="Tahoma" pitchFamily="34" charset="0"/>
                </a:rPr>
                <a:t>exposure</a:t>
              </a:r>
              <a:endParaRPr lang="en-US" sz="2000" dirty="0">
                <a:latin typeface="Tahoma" pitchFamily="34" charset="0"/>
              </a:endParaRPr>
            </a:p>
          </p:txBody>
        </p:sp>
        <p:sp>
          <p:nvSpPr>
            <p:cNvPr id="321547" name="Rectangle 11"/>
            <p:cNvSpPr>
              <a:spLocks noChangeArrowheads="1"/>
            </p:cNvSpPr>
            <p:nvPr/>
          </p:nvSpPr>
          <p:spPr bwMode="auto">
            <a:xfrm>
              <a:off x="4896" y="2915"/>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.10</a:t>
              </a:r>
            </a:p>
          </p:txBody>
        </p:sp>
        <p:sp>
          <p:nvSpPr>
            <p:cNvPr id="321548" name="Rectangle 12"/>
            <p:cNvSpPr>
              <a:spLocks noChangeArrowheads="1"/>
            </p:cNvSpPr>
            <p:nvPr/>
          </p:nvSpPr>
          <p:spPr bwMode="auto">
            <a:xfrm>
              <a:off x="4128" y="2915"/>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a:t>
              </a:r>
            </a:p>
          </p:txBody>
        </p:sp>
        <p:sp>
          <p:nvSpPr>
            <p:cNvPr id="321549" name="Rectangle 13"/>
            <p:cNvSpPr>
              <a:spLocks noChangeArrowheads="1"/>
            </p:cNvSpPr>
            <p:nvPr/>
          </p:nvSpPr>
          <p:spPr bwMode="auto">
            <a:xfrm>
              <a:off x="3312" y="2915"/>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.05</a:t>
              </a:r>
            </a:p>
          </p:txBody>
        </p:sp>
        <p:sp>
          <p:nvSpPr>
            <p:cNvPr id="321550" name="Rectangle 14"/>
            <p:cNvSpPr>
              <a:spLocks noChangeArrowheads="1"/>
            </p:cNvSpPr>
            <p:nvPr/>
          </p:nvSpPr>
          <p:spPr bwMode="auto">
            <a:xfrm>
              <a:off x="0" y="2915"/>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a:latin typeface="Tahoma" pitchFamily="34" charset="0"/>
                </a:rPr>
                <a:t>  Smokeless </a:t>
              </a:r>
              <a:r>
                <a:rPr lang="en-US" sz="2000" dirty="0" smtClean="0">
                  <a:latin typeface="Tahoma" pitchFamily="34" charset="0"/>
                </a:rPr>
                <a:t>market</a:t>
              </a:r>
              <a:endParaRPr lang="en-US" sz="2000" dirty="0">
                <a:latin typeface="Tahoma" pitchFamily="34" charset="0"/>
              </a:endParaRPr>
            </a:p>
          </p:txBody>
        </p:sp>
        <p:sp>
          <p:nvSpPr>
            <p:cNvPr id="321551" name="Rectangle 15"/>
            <p:cNvSpPr>
              <a:spLocks noChangeArrowheads="1"/>
            </p:cNvSpPr>
            <p:nvPr/>
          </p:nvSpPr>
          <p:spPr bwMode="auto">
            <a:xfrm>
              <a:off x="4896" y="2666"/>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.15</a:t>
              </a:r>
            </a:p>
          </p:txBody>
        </p:sp>
        <p:sp>
          <p:nvSpPr>
            <p:cNvPr id="321552" name="Rectangle 16"/>
            <p:cNvSpPr>
              <a:spLocks noChangeArrowheads="1"/>
            </p:cNvSpPr>
            <p:nvPr/>
          </p:nvSpPr>
          <p:spPr bwMode="auto">
            <a:xfrm>
              <a:off x="4128" y="2666"/>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3</a:t>
              </a:r>
            </a:p>
          </p:txBody>
        </p:sp>
        <p:sp>
          <p:nvSpPr>
            <p:cNvPr id="321553" name="Rectangle 17"/>
            <p:cNvSpPr>
              <a:spLocks noChangeArrowheads="1"/>
            </p:cNvSpPr>
            <p:nvPr/>
          </p:nvSpPr>
          <p:spPr bwMode="auto">
            <a:xfrm>
              <a:off x="3312" y="2666"/>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.05</a:t>
              </a:r>
            </a:p>
          </p:txBody>
        </p:sp>
        <p:sp>
          <p:nvSpPr>
            <p:cNvPr id="321554" name="Rectangle 18"/>
            <p:cNvSpPr>
              <a:spLocks noChangeArrowheads="1"/>
            </p:cNvSpPr>
            <p:nvPr/>
          </p:nvSpPr>
          <p:spPr bwMode="auto">
            <a:xfrm>
              <a:off x="0" y="2666"/>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  Production limits on tobacco</a:t>
              </a:r>
            </a:p>
          </p:txBody>
        </p:sp>
        <p:sp>
          <p:nvSpPr>
            <p:cNvPr id="321555" name="Rectangle 19"/>
            <p:cNvSpPr>
              <a:spLocks noChangeArrowheads="1"/>
            </p:cNvSpPr>
            <p:nvPr/>
          </p:nvSpPr>
          <p:spPr bwMode="auto">
            <a:xfrm>
              <a:off x="4896" y="2417"/>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.20</a:t>
              </a:r>
            </a:p>
          </p:txBody>
        </p:sp>
        <p:sp>
          <p:nvSpPr>
            <p:cNvPr id="321556" name="Rectangle 20"/>
            <p:cNvSpPr>
              <a:spLocks noChangeArrowheads="1"/>
            </p:cNvSpPr>
            <p:nvPr/>
          </p:nvSpPr>
          <p:spPr bwMode="auto">
            <a:xfrm>
              <a:off x="4128" y="2417"/>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a:t>
              </a:r>
            </a:p>
          </p:txBody>
        </p:sp>
        <p:sp>
          <p:nvSpPr>
            <p:cNvPr id="321557" name="Rectangle 21"/>
            <p:cNvSpPr>
              <a:spLocks noChangeArrowheads="1"/>
            </p:cNvSpPr>
            <p:nvPr/>
          </p:nvSpPr>
          <p:spPr bwMode="auto">
            <a:xfrm>
              <a:off x="3312" y="2417"/>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.10</a:t>
              </a:r>
            </a:p>
          </p:txBody>
        </p:sp>
        <p:sp>
          <p:nvSpPr>
            <p:cNvPr id="321558" name="Rectangle 22"/>
            <p:cNvSpPr>
              <a:spLocks noChangeArrowheads="1"/>
            </p:cNvSpPr>
            <p:nvPr/>
          </p:nvSpPr>
          <p:spPr bwMode="auto">
            <a:xfrm>
              <a:off x="0" y="2417"/>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  Legislation against the tobacco industry</a:t>
              </a:r>
            </a:p>
          </p:txBody>
        </p:sp>
        <p:sp>
          <p:nvSpPr>
            <p:cNvPr id="321559" name="Rectangle 23"/>
            <p:cNvSpPr>
              <a:spLocks noChangeArrowheads="1"/>
            </p:cNvSpPr>
            <p:nvPr/>
          </p:nvSpPr>
          <p:spPr bwMode="auto">
            <a:xfrm>
              <a:off x="4896" y="2130"/>
              <a:ext cx="768" cy="287"/>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21560" name="Rectangle 24"/>
            <p:cNvSpPr>
              <a:spLocks noChangeArrowheads="1"/>
            </p:cNvSpPr>
            <p:nvPr/>
          </p:nvSpPr>
          <p:spPr bwMode="auto">
            <a:xfrm>
              <a:off x="4128" y="2130"/>
              <a:ext cx="768" cy="287"/>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21561" name="Rectangle 25"/>
            <p:cNvSpPr>
              <a:spLocks noChangeArrowheads="1"/>
            </p:cNvSpPr>
            <p:nvPr/>
          </p:nvSpPr>
          <p:spPr bwMode="auto">
            <a:xfrm>
              <a:off x="3312" y="2130"/>
              <a:ext cx="816" cy="287"/>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21562" name="Rectangle 26"/>
            <p:cNvSpPr>
              <a:spLocks noChangeArrowheads="1"/>
            </p:cNvSpPr>
            <p:nvPr/>
          </p:nvSpPr>
          <p:spPr bwMode="auto">
            <a:xfrm>
              <a:off x="0" y="2130"/>
              <a:ext cx="3312" cy="287"/>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400" b="1" i="1">
                  <a:latin typeface="Tahoma" pitchFamily="34" charset="0"/>
                </a:rPr>
                <a:t>Threats</a:t>
              </a:r>
            </a:p>
          </p:txBody>
        </p:sp>
        <p:sp>
          <p:nvSpPr>
            <p:cNvPr id="321563" name="Rectangle 27"/>
            <p:cNvSpPr>
              <a:spLocks noChangeArrowheads="1"/>
            </p:cNvSpPr>
            <p:nvPr/>
          </p:nvSpPr>
          <p:spPr bwMode="auto">
            <a:xfrm>
              <a:off x="4896" y="1864"/>
              <a:ext cx="768" cy="26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.30</a:t>
              </a:r>
            </a:p>
          </p:txBody>
        </p:sp>
        <p:sp>
          <p:nvSpPr>
            <p:cNvPr id="321564" name="Rectangle 28"/>
            <p:cNvSpPr>
              <a:spLocks noChangeArrowheads="1"/>
            </p:cNvSpPr>
            <p:nvPr/>
          </p:nvSpPr>
          <p:spPr bwMode="auto">
            <a:xfrm>
              <a:off x="4128" y="1864"/>
              <a:ext cx="768" cy="26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3</a:t>
              </a:r>
            </a:p>
          </p:txBody>
        </p:sp>
        <p:sp>
          <p:nvSpPr>
            <p:cNvPr id="321565" name="Rectangle 29"/>
            <p:cNvSpPr>
              <a:spLocks noChangeArrowheads="1"/>
            </p:cNvSpPr>
            <p:nvPr/>
          </p:nvSpPr>
          <p:spPr bwMode="auto">
            <a:xfrm>
              <a:off x="3312" y="1864"/>
              <a:ext cx="816" cy="26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.10</a:t>
              </a:r>
            </a:p>
          </p:txBody>
        </p:sp>
        <p:sp>
          <p:nvSpPr>
            <p:cNvPr id="321566" name="Rectangle 30"/>
            <p:cNvSpPr>
              <a:spLocks noChangeArrowheads="1"/>
            </p:cNvSpPr>
            <p:nvPr/>
          </p:nvSpPr>
          <p:spPr bwMode="auto">
            <a:xfrm>
              <a:off x="0" y="1864"/>
              <a:ext cx="3312" cy="26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  More social pressure to quit smoking</a:t>
              </a:r>
            </a:p>
          </p:txBody>
        </p:sp>
        <p:sp>
          <p:nvSpPr>
            <p:cNvPr id="321567" name="Rectangle 31"/>
            <p:cNvSpPr>
              <a:spLocks noChangeArrowheads="1"/>
            </p:cNvSpPr>
            <p:nvPr/>
          </p:nvSpPr>
          <p:spPr bwMode="auto">
            <a:xfrm>
              <a:off x="4896" y="3662"/>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2.10</a:t>
              </a:r>
            </a:p>
          </p:txBody>
        </p:sp>
        <p:sp>
          <p:nvSpPr>
            <p:cNvPr id="321568" name="Rectangle 32"/>
            <p:cNvSpPr>
              <a:spLocks noChangeArrowheads="1"/>
            </p:cNvSpPr>
            <p:nvPr/>
          </p:nvSpPr>
          <p:spPr bwMode="auto">
            <a:xfrm>
              <a:off x="4128" y="3662"/>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21569" name="Rectangle 33"/>
            <p:cNvSpPr>
              <a:spLocks noChangeArrowheads="1"/>
            </p:cNvSpPr>
            <p:nvPr/>
          </p:nvSpPr>
          <p:spPr bwMode="auto">
            <a:xfrm>
              <a:off x="3312" y="3662"/>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1.00</a:t>
              </a:r>
            </a:p>
          </p:txBody>
        </p:sp>
        <p:sp>
          <p:nvSpPr>
            <p:cNvPr id="321570" name="Rectangle 34"/>
            <p:cNvSpPr>
              <a:spLocks noChangeArrowheads="1"/>
            </p:cNvSpPr>
            <p:nvPr/>
          </p:nvSpPr>
          <p:spPr bwMode="auto">
            <a:xfrm>
              <a:off x="0" y="3662"/>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TOTAL</a:t>
              </a:r>
            </a:p>
          </p:txBody>
        </p:sp>
        <p:sp>
          <p:nvSpPr>
            <p:cNvPr id="321571" name="Rectangle 35"/>
            <p:cNvSpPr>
              <a:spLocks noChangeArrowheads="1"/>
            </p:cNvSpPr>
            <p:nvPr/>
          </p:nvSpPr>
          <p:spPr bwMode="auto">
            <a:xfrm>
              <a:off x="4896" y="1615"/>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.60</a:t>
              </a:r>
            </a:p>
          </p:txBody>
        </p:sp>
        <p:sp>
          <p:nvSpPr>
            <p:cNvPr id="321572" name="Rectangle 36"/>
            <p:cNvSpPr>
              <a:spLocks noChangeArrowheads="1"/>
            </p:cNvSpPr>
            <p:nvPr/>
          </p:nvSpPr>
          <p:spPr bwMode="auto">
            <a:xfrm>
              <a:off x="4128" y="1615"/>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4</a:t>
              </a:r>
            </a:p>
          </p:txBody>
        </p:sp>
        <p:sp>
          <p:nvSpPr>
            <p:cNvPr id="321573" name="Rectangle 37"/>
            <p:cNvSpPr>
              <a:spLocks noChangeArrowheads="1"/>
            </p:cNvSpPr>
            <p:nvPr/>
          </p:nvSpPr>
          <p:spPr bwMode="auto">
            <a:xfrm>
              <a:off x="3312" y="1615"/>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.15</a:t>
              </a:r>
            </a:p>
          </p:txBody>
        </p:sp>
        <p:sp>
          <p:nvSpPr>
            <p:cNvPr id="321574" name="Rectangle 38"/>
            <p:cNvSpPr>
              <a:spLocks noChangeArrowheads="1"/>
            </p:cNvSpPr>
            <p:nvPr/>
          </p:nvSpPr>
          <p:spPr bwMode="auto">
            <a:xfrm>
              <a:off x="0" y="1615"/>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smtClean="0">
                  <a:latin typeface="Tahoma" pitchFamily="34" charset="0"/>
                </a:rPr>
                <a:t>  Leader </a:t>
              </a:r>
              <a:r>
                <a:rPr lang="en-US" sz="2000" dirty="0">
                  <a:latin typeface="Tahoma" pitchFamily="34" charset="0"/>
                </a:rPr>
                <a:t>in discount market</a:t>
              </a:r>
            </a:p>
          </p:txBody>
        </p:sp>
        <p:sp>
          <p:nvSpPr>
            <p:cNvPr id="321575" name="Rectangle 39"/>
            <p:cNvSpPr>
              <a:spLocks noChangeArrowheads="1"/>
            </p:cNvSpPr>
            <p:nvPr/>
          </p:nvSpPr>
          <p:spPr bwMode="auto">
            <a:xfrm>
              <a:off x="4896" y="1366"/>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.05</a:t>
              </a:r>
            </a:p>
          </p:txBody>
        </p:sp>
        <p:sp>
          <p:nvSpPr>
            <p:cNvPr id="321576" name="Rectangle 40"/>
            <p:cNvSpPr>
              <a:spLocks noChangeArrowheads="1"/>
            </p:cNvSpPr>
            <p:nvPr/>
          </p:nvSpPr>
          <p:spPr bwMode="auto">
            <a:xfrm>
              <a:off x="4128" y="1366"/>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a:t>
              </a:r>
            </a:p>
          </p:txBody>
        </p:sp>
        <p:sp>
          <p:nvSpPr>
            <p:cNvPr id="321577" name="Rectangle 41"/>
            <p:cNvSpPr>
              <a:spLocks noChangeArrowheads="1"/>
            </p:cNvSpPr>
            <p:nvPr/>
          </p:nvSpPr>
          <p:spPr bwMode="auto">
            <a:xfrm>
              <a:off x="3312" y="1366"/>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.05</a:t>
              </a:r>
            </a:p>
          </p:txBody>
        </p:sp>
        <p:sp>
          <p:nvSpPr>
            <p:cNvPr id="321578" name="Rectangle 42"/>
            <p:cNvSpPr>
              <a:spLocks noChangeArrowheads="1"/>
            </p:cNvSpPr>
            <p:nvPr/>
          </p:nvSpPr>
          <p:spPr bwMode="auto">
            <a:xfrm>
              <a:off x="0" y="1366"/>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a:latin typeface="Tahoma" pitchFamily="34" charset="0"/>
                </a:rPr>
                <a:t>  Astronomical Internet growth</a:t>
              </a:r>
            </a:p>
          </p:txBody>
        </p:sp>
        <p:sp>
          <p:nvSpPr>
            <p:cNvPr id="321579" name="Rectangle 43"/>
            <p:cNvSpPr>
              <a:spLocks noChangeArrowheads="1"/>
            </p:cNvSpPr>
            <p:nvPr/>
          </p:nvSpPr>
          <p:spPr bwMode="auto">
            <a:xfrm>
              <a:off x="4896" y="1113"/>
              <a:ext cx="768" cy="253"/>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.15</a:t>
              </a:r>
            </a:p>
          </p:txBody>
        </p:sp>
        <p:sp>
          <p:nvSpPr>
            <p:cNvPr id="321580" name="Rectangle 44"/>
            <p:cNvSpPr>
              <a:spLocks noChangeArrowheads="1"/>
            </p:cNvSpPr>
            <p:nvPr/>
          </p:nvSpPr>
          <p:spPr bwMode="auto">
            <a:xfrm>
              <a:off x="4128" y="1113"/>
              <a:ext cx="768" cy="253"/>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3</a:t>
              </a:r>
            </a:p>
          </p:txBody>
        </p:sp>
        <p:sp>
          <p:nvSpPr>
            <p:cNvPr id="321581" name="Rectangle 45"/>
            <p:cNvSpPr>
              <a:spLocks noChangeArrowheads="1"/>
            </p:cNvSpPr>
            <p:nvPr/>
          </p:nvSpPr>
          <p:spPr bwMode="auto">
            <a:xfrm>
              <a:off x="3312" y="1113"/>
              <a:ext cx="816" cy="253"/>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.05</a:t>
              </a:r>
            </a:p>
          </p:txBody>
        </p:sp>
        <p:sp>
          <p:nvSpPr>
            <p:cNvPr id="321582" name="Rectangle 46"/>
            <p:cNvSpPr>
              <a:spLocks noChangeArrowheads="1"/>
            </p:cNvSpPr>
            <p:nvPr/>
          </p:nvSpPr>
          <p:spPr bwMode="auto">
            <a:xfrm>
              <a:off x="0" y="1113"/>
              <a:ext cx="3312" cy="25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a:latin typeface="Tahoma" pitchFamily="34" charset="0"/>
                </a:rPr>
                <a:t>  Increased demand</a:t>
              </a:r>
            </a:p>
          </p:txBody>
        </p:sp>
        <p:sp>
          <p:nvSpPr>
            <p:cNvPr id="321583" name="Rectangle 47"/>
            <p:cNvSpPr>
              <a:spLocks noChangeArrowheads="1"/>
            </p:cNvSpPr>
            <p:nvPr/>
          </p:nvSpPr>
          <p:spPr bwMode="auto">
            <a:xfrm>
              <a:off x="4896" y="864"/>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.15</a:t>
              </a:r>
            </a:p>
          </p:txBody>
        </p:sp>
        <p:sp>
          <p:nvSpPr>
            <p:cNvPr id="321584" name="Rectangle 48"/>
            <p:cNvSpPr>
              <a:spLocks noChangeArrowheads="1"/>
            </p:cNvSpPr>
            <p:nvPr/>
          </p:nvSpPr>
          <p:spPr bwMode="auto">
            <a:xfrm>
              <a:off x="4128" y="864"/>
              <a:ext cx="768"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000">
                  <a:latin typeface="Tahoma" pitchFamily="34" charset="0"/>
                </a:rPr>
                <a:t>1</a:t>
              </a:r>
            </a:p>
          </p:txBody>
        </p:sp>
        <p:sp>
          <p:nvSpPr>
            <p:cNvPr id="321585" name="Rectangle 49"/>
            <p:cNvSpPr>
              <a:spLocks noChangeArrowheads="1"/>
            </p:cNvSpPr>
            <p:nvPr/>
          </p:nvSpPr>
          <p:spPr bwMode="auto">
            <a:xfrm>
              <a:off x="3312" y="864"/>
              <a:ext cx="816" cy="249"/>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1800">
                  <a:latin typeface="Tahoma" pitchFamily="34" charset="0"/>
                </a:rPr>
                <a:t>.</a:t>
              </a:r>
              <a:r>
                <a:rPr lang="en-US" sz="2000">
                  <a:latin typeface="Tahoma" pitchFamily="34" charset="0"/>
                </a:rPr>
                <a:t>15</a:t>
              </a:r>
            </a:p>
          </p:txBody>
        </p:sp>
        <p:sp>
          <p:nvSpPr>
            <p:cNvPr id="321586" name="Rectangle 50"/>
            <p:cNvSpPr>
              <a:spLocks noChangeArrowheads="1"/>
            </p:cNvSpPr>
            <p:nvPr/>
          </p:nvSpPr>
          <p:spPr bwMode="auto">
            <a:xfrm>
              <a:off x="0" y="864"/>
              <a:ext cx="3312" cy="249"/>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  Global markets untapped</a:t>
              </a:r>
            </a:p>
          </p:txBody>
        </p:sp>
        <p:sp>
          <p:nvSpPr>
            <p:cNvPr id="321587" name="Rectangle 51"/>
            <p:cNvSpPr>
              <a:spLocks noChangeArrowheads="1"/>
            </p:cNvSpPr>
            <p:nvPr/>
          </p:nvSpPr>
          <p:spPr bwMode="auto">
            <a:xfrm>
              <a:off x="4896" y="192"/>
              <a:ext cx="768" cy="672"/>
            </a:xfrm>
            <a:prstGeom prst="rect">
              <a:avLst/>
            </a:prstGeom>
            <a:noFill/>
            <a:ln w="9525">
              <a:solidFill>
                <a:srgbClr val="DDDDDD"/>
              </a:solidFill>
              <a:miter lim="800000"/>
              <a:headEnd/>
              <a:tailEnd/>
            </a:ln>
            <a:effectLst/>
          </p:spPr>
          <p:txBody>
            <a:bodyPr lIns="92075" tIns="46038" rIns="92075" bIns="46038" anchor="ctr"/>
            <a:lstStyle/>
            <a:p>
              <a:pPr algn="ctr">
                <a:buSzTx/>
                <a:buFontTx/>
                <a:buNone/>
              </a:pPr>
              <a:r>
                <a:rPr lang="en-US" sz="1800">
                  <a:latin typeface="Tahoma" pitchFamily="34" charset="0"/>
                </a:rPr>
                <a:t>Weighted</a:t>
              </a:r>
            </a:p>
            <a:p>
              <a:pPr algn="ctr">
                <a:buSzTx/>
                <a:buFontTx/>
                <a:buNone/>
              </a:pPr>
              <a:r>
                <a:rPr lang="en-US" sz="1800">
                  <a:latin typeface="Tahoma" pitchFamily="34" charset="0"/>
                </a:rPr>
                <a:t>score</a:t>
              </a:r>
            </a:p>
          </p:txBody>
        </p:sp>
        <p:sp>
          <p:nvSpPr>
            <p:cNvPr id="321588" name="Rectangle 52"/>
            <p:cNvSpPr>
              <a:spLocks noChangeArrowheads="1"/>
            </p:cNvSpPr>
            <p:nvPr/>
          </p:nvSpPr>
          <p:spPr bwMode="auto">
            <a:xfrm>
              <a:off x="4128" y="192"/>
              <a:ext cx="768" cy="672"/>
            </a:xfrm>
            <a:prstGeom prst="rect">
              <a:avLst/>
            </a:prstGeom>
            <a:noFill/>
            <a:ln w="9525">
              <a:solidFill>
                <a:srgbClr val="DDDDDD"/>
              </a:solidFill>
              <a:miter lim="800000"/>
              <a:headEnd/>
              <a:tailEnd/>
            </a:ln>
            <a:effectLst/>
          </p:spPr>
          <p:txBody>
            <a:bodyPr lIns="92075" tIns="46038" rIns="92075" bIns="46038" anchor="ctr"/>
            <a:lstStyle/>
            <a:p>
              <a:pPr algn="ctr">
                <a:buSzTx/>
                <a:buFontTx/>
                <a:buNone/>
              </a:pPr>
              <a:r>
                <a:rPr lang="en-US" sz="1800">
                  <a:latin typeface="Tahoma" pitchFamily="34" charset="0"/>
                </a:rPr>
                <a:t>Rating</a:t>
              </a:r>
            </a:p>
          </p:txBody>
        </p:sp>
        <p:sp>
          <p:nvSpPr>
            <p:cNvPr id="321589" name="Rectangle 53"/>
            <p:cNvSpPr>
              <a:spLocks noChangeArrowheads="1"/>
            </p:cNvSpPr>
            <p:nvPr/>
          </p:nvSpPr>
          <p:spPr bwMode="auto">
            <a:xfrm>
              <a:off x="3312" y="192"/>
              <a:ext cx="816" cy="672"/>
            </a:xfrm>
            <a:prstGeom prst="rect">
              <a:avLst/>
            </a:prstGeom>
            <a:noFill/>
            <a:ln w="9525">
              <a:solidFill>
                <a:srgbClr val="DDDDDD"/>
              </a:solidFill>
              <a:miter lim="800000"/>
              <a:headEnd/>
              <a:tailEnd/>
            </a:ln>
            <a:effectLst/>
          </p:spPr>
          <p:txBody>
            <a:bodyPr lIns="92075" tIns="46038" rIns="92075" bIns="46038" anchor="ctr"/>
            <a:lstStyle/>
            <a:p>
              <a:pPr algn="ctr">
                <a:buSzTx/>
                <a:buFontTx/>
                <a:buNone/>
              </a:pPr>
              <a:r>
                <a:rPr lang="en-US" sz="1800">
                  <a:latin typeface="Tahoma" pitchFamily="34" charset="0"/>
                </a:rPr>
                <a:t>Weight</a:t>
              </a:r>
            </a:p>
          </p:txBody>
        </p:sp>
        <p:sp>
          <p:nvSpPr>
            <p:cNvPr id="321590" name="Rectangle 54"/>
            <p:cNvSpPr>
              <a:spLocks noChangeArrowheads="1"/>
            </p:cNvSpPr>
            <p:nvPr/>
          </p:nvSpPr>
          <p:spPr bwMode="auto">
            <a:xfrm>
              <a:off x="0" y="192"/>
              <a:ext cx="3312" cy="672"/>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dirty="0" smtClean="0">
                  <a:latin typeface="Tahoma" pitchFamily="34" charset="0"/>
                </a:rPr>
                <a:t>Unilever—Key </a:t>
              </a:r>
              <a:r>
                <a:rPr lang="en-US" dirty="0">
                  <a:latin typeface="Tahoma" pitchFamily="34" charset="0"/>
                </a:rPr>
                <a:t>External Factors</a:t>
              </a:r>
            </a:p>
            <a:p>
              <a:pPr>
                <a:buSzTx/>
                <a:buFontTx/>
                <a:buNone/>
              </a:pPr>
              <a:r>
                <a:rPr lang="en-US" sz="2400" b="1" i="1" dirty="0">
                  <a:latin typeface="Tahoma" pitchFamily="34" charset="0"/>
                </a:rPr>
                <a:t>Opportunities</a:t>
              </a:r>
            </a:p>
          </p:txBody>
        </p:sp>
        <p:sp>
          <p:nvSpPr>
            <p:cNvPr id="321591" name="Line 55"/>
            <p:cNvSpPr>
              <a:spLocks noChangeShapeType="1"/>
            </p:cNvSpPr>
            <p:nvPr/>
          </p:nvSpPr>
          <p:spPr bwMode="auto">
            <a:xfrm>
              <a:off x="1" y="864"/>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592" name="Line 56"/>
            <p:cNvSpPr>
              <a:spLocks noChangeShapeType="1"/>
            </p:cNvSpPr>
            <p:nvPr/>
          </p:nvSpPr>
          <p:spPr bwMode="auto">
            <a:xfrm>
              <a:off x="1" y="1113"/>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593" name="Line 57"/>
            <p:cNvSpPr>
              <a:spLocks noChangeShapeType="1"/>
            </p:cNvSpPr>
            <p:nvPr/>
          </p:nvSpPr>
          <p:spPr bwMode="auto">
            <a:xfrm>
              <a:off x="1" y="1366"/>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594" name="Line 58"/>
            <p:cNvSpPr>
              <a:spLocks noChangeShapeType="1"/>
            </p:cNvSpPr>
            <p:nvPr/>
          </p:nvSpPr>
          <p:spPr bwMode="auto">
            <a:xfrm>
              <a:off x="1" y="1615"/>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595" name="Line 59"/>
            <p:cNvSpPr>
              <a:spLocks noChangeShapeType="1"/>
            </p:cNvSpPr>
            <p:nvPr/>
          </p:nvSpPr>
          <p:spPr bwMode="auto">
            <a:xfrm>
              <a:off x="1" y="1864"/>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596" name="Line 60"/>
            <p:cNvSpPr>
              <a:spLocks noChangeShapeType="1"/>
            </p:cNvSpPr>
            <p:nvPr/>
          </p:nvSpPr>
          <p:spPr bwMode="auto">
            <a:xfrm>
              <a:off x="4128" y="193"/>
              <a:ext cx="0" cy="3718"/>
            </a:xfrm>
            <a:prstGeom prst="line">
              <a:avLst/>
            </a:prstGeom>
            <a:noFill/>
            <a:ln w="12700">
              <a:solidFill>
                <a:srgbClr val="DDDDDD"/>
              </a:solidFill>
              <a:round/>
              <a:headEnd type="none" w="sm" len="sm"/>
              <a:tailEnd type="none" w="sm" len="sm"/>
            </a:ln>
            <a:effectLst/>
          </p:spPr>
          <p:txBody>
            <a:bodyPr/>
            <a:lstStyle/>
            <a:p>
              <a:endParaRPr lang="en-US"/>
            </a:p>
          </p:txBody>
        </p:sp>
        <p:sp>
          <p:nvSpPr>
            <p:cNvPr id="321597" name="Line 61"/>
            <p:cNvSpPr>
              <a:spLocks noChangeShapeType="1"/>
            </p:cNvSpPr>
            <p:nvPr/>
          </p:nvSpPr>
          <p:spPr bwMode="auto">
            <a:xfrm>
              <a:off x="4896" y="193"/>
              <a:ext cx="0" cy="3718"/>
            </a:xfrm>
            <a:prstGeom prst="line">
              <a:avLst/>
            </a:prstGeom>
            <a:noFill/>
            <a:ln w="12700">
              <a:solidFill>
                <a:srgbClr val="DDDDDD"/>
              </a:solidFill>
              <a:round/>
              <a:headEnd type="none" w="sm" len="sm"/>
              <a:tailEnd type="none" w="sm" len="sm"/>
            </a:ln>
            <a:effectLst/>
          </p:spPr>
          <p:txBody>
            <a:bodyPr/>
            <a:lstStyle/>
            <a:p>
              <a:endParaRPr lang="en-US"/>
            </a:p>
          </p:txBody>
        </p:sp>
        <p:sp>
          <p:nvSpPr>
            <p:cNvPr id="321598" name="Line 62"/>
            <p:cNvSpPr>
              <a:spLocks noChangeShapeType="1"/>
            </p:cNvSpPr>
            <p:nvPr/>
          </p:nvSpPr>
          <p:spPr bwMode="auto">
            <a:xfrm>
              <a:off x="3312" y="193"/>
              <a:ext cx="0" cy="3718"/>
            </a:xfrm>
            <a:prstGeom prst="line">
              <a:avLst/>
            </a:prstGeom>
            <a:noFill/>
            <a:ln w="12700">
              <a:solidFill>
                <a:srgbClr val="DDDDDD"/>
              </a:solidFill>
              <a:round/>
              <a:headEnd type="none" w="sm" len="sm"/>
              <a:tailEnd type="none" w="sm" len="sm"/>
            </a:ln>
            <a:effectLst/>
          </p:spPr>
          <p:txBody>
            <a:bodyPr/>
            <a:lstStyle/>
            <a:p>
              <a:endParaRPr lang="en-US"/>
            </a:p>
          </p:txBody>
        </p:sp>
        <p:sp>
          <p:nvSpPr>
            <p:cNvPr id="321599" name="Line 63"/>
            <p:cNvSpPr>
              <a:spLocks noChangeShapeType="1"/>
            </p:cNvSpPr>
            <p:nvPr/>
          </p:nvSpPr>
          <p:spPr bwMode="auto">
            <a:xfrm>
              <a:off x="1" y="192"/>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0" name="Line 64"/>
            <p:cNvSpPr>
              <a:spLocks noChangeShapeType="1"/>
            </p:cNvSpPr>
            <p:nvPr/>
          </p:nvSpPr>
          <p:spPr bwMode="auto">
            <a:xfrm>
              <a:off x="0" y="193"/>
              <a:ext cx="0" cy="3718"/>
            </a:xfrm>
            <a:prstGeom prst="line">
              <a:avLst/>
            </a:prstGeom>
            <a:noFill/>
            <a:ln w="12700">
              <a:solidFill>
                <a:srgbClr val="DDDDDD"/>
              </a:solidFill>
              <a:round/>
              <a:headEnd type="none" w="sm" len="sm"/>
              <a:tailEnd type="none" w="sm" len="sm"/>
            </a:ln>
            <a:effectLst/>
          </p:spPr>
          <p:txBody>
            <a:bodyPr/>
            <a:lstStyle/>
            <a:p>
              <a:endParaRPr lang="en-US"/>
            </a:p>
          </p:txBody>
        </p:sp>
        <p:sp>
          <p:nvSpPr>
            <p:cNvPr id="321601" name="Line 65"/>
            <p:cNvSpPr>
              <a:spLocks noChangeShapeType="1"/>
            </p:cNvSpPr>
            <p:nvPr/>
          </p:nvSpPr>
          <p:spPr bwMode="auto">
            <a:xfrm>
              <a:off x="5664" y="193"/>
              <a:ext cx="0" cy="3718"/>
            </a:xfrm>
            <a:prstGeom prst="line">
              <a:avLst/>
            </a:prstGeom>
            <a:noFill/>
            <a:ln w="12700">
              <a:solidFill>
                <a:srgbClr val="DDDDDD"/>
              </a:solidFill>
              <a:round/>
              <a:headEnd type="none" w="sm" len="sm"/>
              <a:tailEnd type="none" w="sm" len="sm"/>
            </a:ln>
            <a:effectLst/>
          </p:spPr>
          <p:txBody>
            <a:bodyPr/>
            <a:lstStyle/>
            <a:p>
              <a:endParaRPr lang="en-US"/>
            </a:p>
          </p:txBody>
        </p:sp>
        <p:sp>
          <p:nvSpPr>
            <p:cNvPr id="321602" name="Line 66"/>
            <p:cNvSpPr>
              <a:spLocks noChangeShapeType="1"/>
            </p:cNvSpPr>
            <p:nvPr/>
          </p:nvSpPr>
          <p:spPr bwMode="auto">
            <a:xfrm>
              <a:off x="1" y="3911"/>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3" name="Line 67"/>
            <p:cNvSpPr>
              <a:spLocks noChangeShapeType="1"/>
            </p:cNvSpPr>
            <p:nvPr/>
          </p:nvSpPr>
          <p:spPr bwMode="auto">
            <a:xfrm>
              <a:off x="1" y="2130"/>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4" name="Line 68"/>
            <p:cNvSpPr>
              <a:spLocks noChangeShapeType="1"/>
            </p:cNvSpPr>
            <p:nvPr/>
          </p:nvSpPr>
          <p:spPr bwMode="auto">
            <a:xfrm>
              <a:off x="1" y="2417"/>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5" name="Line 69"/>
            <p:cNvSpPr>
              <a:spLocks noChangeShapeType="1"/>
            </p:cNvSpPr>
            <p:nvPr/>
          </p:nvSpPr>
          <p:spPr bwMode="auto">
            <a:xfrm>
              <a:off x="1" y="2666"/>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6" name="Line 70"/>
            <p:cNvSpPr>
              <a:spLocks noChangeShapeType="1"/>
            </p:cNvSpPr>
            <p:nvPr/>
          </p:nvSpPr>
          <p:spPr bwMode="auto">
            <a:xfrm>
              <a:off x="1" y="2915"/>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7" name="Line 71"/>
            <p:cNvSpPr>
              <a:spLocks noChangeShapeType="1"/>
            </p:cNvSpPr>
            <p:nvPr/>
          </p:nvSpPr>
          <p:spPr bwMode="auto">
            <a:xfrm>
              <a:off x="1" y="3164"/>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8" name="Line 72"/>
            <p:cNvSpPr>
              <a:spLocks noChangeShapeType="1"/>
            </p:cNvSpPr>
            <p:nvPr/>
          </p:nvSpPr>
          <p:spPr bwMode="auto">
            <a:xfrm>
              <a:off x="1" y="3413"/>
              <a:ext cx="5663" cy="0"/>
            </a:xfrm>
            <a:prstGeom prst="line">
              <a:avLst/>
            </a:prstGeom>
            <a:noFill/>
            <a:ln w="12700">
              <a:solidFill>
                <a:srgbClr val="DDDDDD"/>
              </a:solidFill>
              <a:round/>
              <a:headEnd type="none" w="sm" len="sm"/>
              <a:tailEnd type="none" w="sm" len="sm"/>
            </a:ln>
            <a:effectLst/>
          </p:spPr>
          <p:txBody>
            <a:bodyPr/>
            <a:lstStyle/>
            <a:p>
              <a:endParaRPr lang="en-US"/>
            </a:p>
          </p:txBody>
        </p:sp>
        <p:sp>
          <p:nvSpPr>
            <p:cNvPr id="321609" name="Line 73"/>
            <p:cNvSpPr>
              <a:spLocks noChangeShapeType="1"/>
            </p:cNvSpPr>
            <p:nvPr/>
          </p:nvSpPr>
          <p:spPr bwMode="auto">
            <a:xfrm>
              <a:off x="1" y="3662"/>
              <a:ext cx="5663" cy="0"/>
            </a:xfrm>
            <a:prstGeom prst="line">
              <a:avLst/>
            </a:prstGeom>
            <a:noFill/>
            <a:ln w="12700">
              <a:solidFill>
                <a:srgbClr val="DDDDDD"/>
              </a:solidFill>
              <a:round/>
              <a:headEnd type="none" w="sm" len="sm"/>
              <a:tailEnd type="none" w="sm" len="sm"/>
            </a:ln>
            <a:effectLst/>
          </p:spPr>
          <p:txBody>
            <a:bodyPr/>
            <a:lstStyle/>
            <a:p>
              <a:endParaRPr lang="en-US"/>
            </a:p>
          </p:txBody>
        </p:sp>
      </p:gr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p:txBody>
          <a:bodyPr/>
          <a:lstStyle/>
          <a:p>
            <a:pPr marL="609600" indent="-609600" algn="just">
              <a:buFontTx/>
              <a:buNone/>
            </a:pPr>
            <a:r>
              <a:rPr lang="en-US" sz="3600" dirty="0" smtClean="0"/>
              <a:t>Total weighted score of 4.0 =</a:t>
            </a:r>
          </a:p>
          <a:p>
            <a:pPr marL="609600" indent="-609600" algn="just">
              <a:buFontTx/>
              <a:buNone/>
            </a:pPr>
            <a:r>
              <a:rPr lang="en-US" sz="3600" dirty="0" smtClean="0"/>
              <a:t>	</a:t>
            </a:r>
            <a:r>
              <a:rPr lang="en-US" dirty="0" smtClean="0"/>
              <a:t>Organization response is outstanding to threats &amp; weaknesses</a:t>
            </a:r>
          </a:p>
          <a:p>
            <a:pPr marL="609600" indent="-609600" algn="just">
              <a:buFontTx/>
              <a:buNone/>
            </a:pPr>
            <a:endParaRPr lang="en-US" dirty="0" smtClean="0"/>
          </a:p>
          <a:p>
            <a:pPr marL="609600" indent="-609600" algn="just">
              <a:buFontTx/>
              <a:buNone/>
            </a:pPr>
            <a:r>
              <a:rPr lang="en-US" sz="3600" dirty="0" smtClean="0"/>
              <a:t>Total weighted score of 1.0 =</a:t>
            </a:r>
          </a:p>
          <a:p>
            <a:pPr marL="609600" indent="-609600" algn="just">
              <a:buFontTx/>
              <a:buNone/>
            </a:pPr>
            <a:r>
              <a:rPr lang="en-US" sz="3600" dirty="0" smtClean="0"/>
              <a:t>	</a:t>
            </a:r>
            <a:r>
              <a:rPr lang="en-US" dirty="0" smtClean="0"/>
              <a:t>Firm’s strategies not capitalizing on opportunities or avoiding threats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p:txBody>
          <a:bodyPr/>
          <a:lstStyle/>
          <a:p>
            <a:pPr algn="just"/>
            <a:r>
              <a:rPr lang="en-US" dirty="0" smtClean="0"/>
              <a:t>Unilever (in the previous example), has a total weighted score of 2.10 indicating that the firm is below average in its effort to pursue strategies that capitalize on external opportunities and avoid threats</a:t>
            </a:r>
            <a:r>
              <a:rPr lang="en-US" dirty="0" smtClean="0">
                <a:solidFill>
                  <a:schemeClr val="bg1"/>
                </a:solidFill>
              </a:rPr>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p:txBody>
          <a:bodyPr/>
          <a:lstStyle/>
          <a:p>
            <a:pPr marL="609600" indent="-609600" algn="ctr">
              <a:buFontTx/>
              <a:buNone/>
            </a:pPr>
            <a:r>
              <a:rPr lang="en-US" sz="3600" b="1" u="sng" dirty="0" smtClean="0">
                <a:solidFill>
                  <a:srgbClr val="002060"/>
                </a:solidFill>
              </a:rPr>
              <a:t>Important</a:t>
            </a:r>
          </a:p>
          <a:p>
            <a:pPr marL="609600" indent="-609600" algn="ctr">
              <a:buFontTx/>
              <a:buNone/>
            </a:pPr>
            <a:endParaRPr lang="en-US" sz="3600" dirty="0" smtClean="0"/>
          </a:p>
          <a:p>
            <a:pPr marL="609600" indent="-609600">
              <a:buSzPct val="80000"/>
            </a:pPr>
            <a:r>
              <a:rPr lang="en-US" dirty="0" smtClean="0"/>
              <a:t>Understanding of the factors used in the EFE Matrix is more important than the actual weights and ratings assigned.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Analysis (EFE)</a:t>
            </a:r>
            <a:endParaRPr lang="en-US" dirty="0"/>
          </a:p>
        </p:txBody>
      </p:sp>
      <p:sp>
        <p:nvSpPr>
          <p:cNvPr id="3" name="Content Placeholder 2"/>
          <p:cNvSpPr>
            <a:spLocks noGrp="1"/>
          </p:cNvSpPr>
          <p:nvPr>
            <p:ph idx="1"/>
          </p:nvPr>
        </p:nvSpPr>
        <p:spPr>
          <a:xfrm>
            <a:off x="457200" y="1981200"/>
            <a:ext cx="8229600" cy="4144963"/>
          </a:xfrm>
        </p:spPr>
        <p:txBody>
          <a:bodyPr/>
          <a:lstStyle/>
          <a:p>
            <a:pPr algn="just"/>
            <a:r>
              <a:rPr lang="en-US" dirty="0" smtClean="0"/>
              <a:t>Social, cultural, demographic, and environmental variables:</a:t>
            </a:r>
          </a:p>
          <a:p>
            <a:r>
              <a:rPr lang="en-US" dirty="0" smtClean="0"/>
              <a:t>Economic variables</a:t>
            </a:r>
          </a:p>
          <a:p>
            <a:pPr algn="just"/>
            <a:r>
              <a:rPr lang="en-US" dirty="0" smtClean="0"/>
              <a:t>Political, government, business trends, and legal variables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Social, cultural, demographic, and environmental factors</a:t>
            </a:r>
            <a:endParaRPr lang="en-US" dirty="0"/>
          </a:p>
        </p:txBody>
      </p:sp>
      <p:sp>
        <p:nvSpPr>
          <p:cNvPr id="3" name="Content Placeholder 2"/>
          <p:cNvSpPr>
            <a:spLocks noGrp="1"/>
          </p:cNvSpPr>
          <p:nvPr>
            <p:ph idx="1"/>
          </p:nvPr>
        </p:nvSpPr>
        <p:spPr>
          <a:xfrm>
            <a:off x="457200" y="1600200"/>
            <a:ext cx="8382000" cy="4525963"/>
          </a:xfrm>
        </p:spPr>
        <p:txBody>
          <a:bodyPr>
            <a:normAutofit fontScale="85000" lnSpcReduction="20000"/>
          </a:bodyPr>
          <a:lstStyle/>
          <a:p>
            <a:pPr>
              <a:buNone/>
            </a:pPr>
            <a:endParaRPr lang="en-US" dirty="0" smtClean="0"/>
          </a:p>
          <a:p>
            <a:pPr>
              <a:buNone/>
            </a:pPr>
            <a:r>
              <a:rPr lang="en-US" dirty="0" smtClean="0"/>
              <a:t>	- Aging population</a:t>
            </a:r>
            <a:br>
              <a:rPr lang="en-US" dirty="0" smtClean="0"/>
            </a:br>
            <a:r>
              <a:rPr lang="en-US" dirty="0" smtClean="0"/>
              <a:t>- Percentage or one race to other races</a:t>
            </a:r>
            <a:br>
              <a:rPr lang="en-US" dirty="0" smtClean="0"/>
            </a:br>
            <a:r>
              <a:rPr lang="en-US" dirty="0" smtClean="0"/>
              <a:t>- Per-capita income</a:t>
            </a:r>
            <a:br>
              <a:rPr lang="en-US" dirty="0" smtClean="0"/>
            </a:br>
            <a:r>
              <a:rPr lang="en-US" dirty="0" smtClean="0"/>
              <a:t>- Number and type of special interest groups</a:t>
            </a:r>
            <a:br>
              <a:rPr lang="en-US" dirty="0" smtClean="0"/>
            </a:br>
            <a:r>
              <a:rPr lang="en-US" dirty="0" smtClean="0"/>
              <a:t>- Widening gap between rich &amp; poor</a:t>
            </a:r>
            <a:br>
              <a:rPr lang="en-US" dirty="0" smtClean="0"/>
            </a:br>
            <a:r>
              <a:rPr lang="en-US" dirty="0" smtClean="0"/>
              <a:t>- Number of marriages and/or divorces</a:t>
            </a:r>
            <a:br>
              <a:rPr lang="en-US" dirty="0" smtClean="0"/>
            </a:br>
            <a:r>
              <a:rPr lang="en-US" dirty="0" smtClean="0"/>
              <a:t>- Ethnic or racial minorities</a:t>
            </a:r>
            <a:br>
              <a:rPr lang="en-US" dirty="0" smtClean="0"/>
            </a:br>
            <a:r>
              <a:rPr lang="en-US" dirty="0" smtClean="0"/>
              <a:t>- Education</a:t>
            </a:r>
            <a:br>
              <a:rPr lang="en-US" dirty="0" smtClean="0"/>
            </a:br>
            <a:r>
              <a:rPr lang="en-US" dirty="0" smtClean="0"/>
              <a:t>- Trends in housing, shopping, careers, business</a:t>
            </a:r>
            <a:br>
              <a:rPr lang="en-US" dirty="0" smtClean="0"/>
            </a:br>
            <a:r>
              <a:rPr lang="en-US" dirty="0" smtClean="0"/>
              <a:t>- Number of births and/or deaths</a:t>
            </a:r>
            <a:br>
              <a:rPr lang="en-US" dirty="0" smtClean="0"/>
            </a:br>
            <a:r>
              <a:rPr lang="en-US" dirty="0" smtClean="0"/>
              <a:t>- Immigration &amp; emigration rates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685800"/>
          </a:xfrm>
        </p:spPr>
        <p:txBody>
          <a:bodyPr>
            <a:normAutofit fontScale="90000"/>
          </a:bodyPr>
          <a:lstStyle/>
          <a:p>
            <a:pPr algn="r"/>
            <a:r>
              <a:rPr lang="en-US" b="1" dirty="0" smtClean="0"/>
              <a:t>Economic factors...</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373563"/>
          </a:xfrm>
        </p:spPr>
        <p:txBody>
          <a:bodyPr>
            <a:normAutofit fontScale="77500" lnSpcReduction="20000"/>
          </a:bodyPr>
          <a:lstStyle/>
          <a:p>
            <a:pPr>
              <a:buNone/>
            </a:pPr>
            <a:r>
              <a:rPr lang="en-US" dirty="0" smtClean="0"/>
              <a:t>     - Growth of the economy</a:t>
            </a:r>
            <a:br>
              <a:rPr lang="en-US" dirty="0" smtClean="0"/>
            </a:br>
            <a:r>
              <a:rPr lang="en-US" dirty="0" smtClean="0"/>
              <a:t>- Level of savings, investments, and capital spending</a:t>
            </a:r>
            <a:br>
              <a:rPr lang="en-US" dirty="0" smtClean="0"/>
            </a:br>
            <a:r>
              <a:rPr lang="en-US" dirty="0" smtClean="0"/>
              <a:t>- Inflation</a:t>
            </a:r>
            <a:br>
              <a:rPr lang="en-US" dirty="0" smtClean="0"/>
            </a:br>
            <a:r>
              <a:rPr lang="en-US" dirty="0" smtClean="0"/>
              <a:t>- Foreign exchange rates</a:t>
            </a:r>
            <a:br>
              <a:rPr lang="en-US" dirty="0" smtClean="0"/>
            </a:br>
            <a:r>
              <a:rPr lang="en-US" dirty="0" smtClean="0"/>
              <a:t>- Stock market trends</a:t>
            </a:r>
            <a:br>
              <a:rPr lang="en-US" dirty="0" smtClean="0"/>
            </a:br>
            <a:r>
              <a:rPr lang="en-US" dirty="0" smtClean="0"/>
              <a:t>- Level of disposable income</a:t>
            </a:r>
            <a:br>
              <a:rPr lang="en-US" dirty="0" smtClean="0"/>
            </a:br>
            <a:r>
              <a:rPr lang="en-US" dirty="0" smtClean="0"/>
              <a:t>- Import and export factors and barriers</a:t>
            </a:r>
            <a:br>
              <a:rPr lang="en-US" dirty="0" smtClean="0"/>
            </a:br>
            <a:r>
              <a:rPr lang="en-US" dirty="0" smtClean="0"/>
              <a:t>- Product life cycle </a:t>
            </a:r>
            <a:br>
              <a:rPr lang="en-US" dirty="0" smtClean="0"/>
            </a:br>
            <a:r>
              <a:rPr lang="en-US" dirty="0" smtClean="0"/>
              <a:t>- Government spending</a:t>
            </a:r>
            <a:br>
              <a:rPr lang="en-US" dirty="0" smtClean="0"/>
            </a:br>
            <a:r>
              <a:rPr lang="en-US" dirty="0" smtClean="0"/>
              <a:t>- Industry properties</a:t>
            </a:r>
            <a:br>
              <a:rPr lang="en-US" dirty="0" smtClean="0"/>
            </a:br>
            <a:r>
              <a:rPr lang="en-US" dirty="0" smtClean="0"/>
              <a:t>- Economies of scale</a:t>
            </a:r>
            <a:br>
              <a:rPr lang="en-US" dirty="0" smtClean="0"/>
            </a:br>
            <a:r>
              <a:rPr lang="en-US" dirty="0" smtClean="0"/>
              <a:t>- Barriers to market entry</a:t>
            </a:r>
            <a:br>
              <a:rPr lang="en-US" dirty="0" smtClean="0"/>
            </a:br>
            <a:r>
              <a:rPr lang="en-US" dirty="0" smtClean="0"/>
              <a:t>- Product differentiation</a:t>
            </a:r>
            <a:br>
              <a:rPr lang="en-US" dirty="0" smtClean="0"/>
            </a:br>
            <a:r>
              <a:rPr lang="en-US" dirty="0" smtClean="0"/>
              <a:t>- Level of competitiveness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884238"/>
          </a:xfrm>
        </p:spPr>
        <p:txBody>
          <a:bodyPr>
            <a:normAutofit fontScale="90000"/>
          </a:bodyPr>
          <a:lstStyle/>
          <a:p>
            <a:pPr algn="r"/>
            <a:r>
              <a:rPr lang="en-US" sz="4000" b="1" dirty="0" smtClean="0"/>
              <a:t>Political, government, business trends &amp; legal factors...</a:t>
            </a:r>
            <a:r>
              <a:rPr lang="en-US" dirty="0" smtClean="0"/>
              <a:t/>
            </a:r>
            <a:br>
              <a:rPr lang="en-US" dirty="0" smtClean="0"/>
            </a:br>
            <a:endParaRPr lang="en-US" dirty="0"/>
          </a:p>
        </p:txBody>
      </p:sp>
      <p:sp>
        <p:nvSpPr>
          <p:cNvPr id="3" name="Content Placeholder 2"/>
          <p:cNvSpPr>
            <a:spLocks noGrp="1"/>
          </p:cNvSpPr>
          <p:nvPr>
            <p:ph idx="1"/>
          </p:nvPr>
        </p:nvSpPr>
        <p:spPr>
          <a:xfrm>
            <a:off x="457200" y="1828800"/>
            <a:ext cx="8382000" cy="4525963"/>
          </a:xfrm>
        </p:spPr>
        <p:txBody>
          <a:bodyPr>
            <a:normAutofit fontScale="85000" lnSpcReduction="20000"/>
          </a:bodyPr>
          <a:lstStyle/>
          <a:p>
            <a:pPr>
              <a:buNone/>
            </a:pPr>
            <a:r>
              <a:rPr lang="en-US" dirty="0" smtClean="0"/>
              <a:t>	- Globalization trends</a:t>
            </a:r>
            <a:br>
              <a:rPr lang="en-US" dirty="0" smtClean="0"/>
            </a:br>
            <a:r>
              <a:rPr lang="en-US" dirty="0" smtClean="0"/>
              <a:t>- Government regulations and policies</a:t>
            </a:r>
            <a:br>
              <a:rPr lang="en-US" dirty="0" smtClean="0"/>
            </a:br>
            <a:r>
              <a:rPr lang="en-US" dirty="0" smtClean="0"/>
              <a:t>- Worldwide trend toward similar consumption patterns</a:t>
            </a:r>
            <a:br>
              <a:rPr lang="en-US" dirty="0" smtClean="0"/>
            </a:br>
            <a:r>
              <a:rPr lang="en-US" dirty="0" smtClean="0"/>
              <a:t>- Internet and communication technologies (e-commerce)</a:t>
            </a:r>
            <a:br>
              <a:rPr lang="en-US" dirty="0" smtClean="0"/>
            </a:br>
            <a:r>
              <a:rPr lang="en-US" dirty="0" smtClean="0"/>
              <a:t>- Protection of rights (patents, trade marks, antitrust legislation)</a:t>
            </a:r>
            <a:br>
              <a:rPr lang="en-US" dirty="0" smtClean="0"/>
            </a:br>
            <a:r>
              <a:rPr lang="en-US" dirty="0" smtClean="0"/>
              <a:t>- Level of government subsidies</a:t>
            </a:r>
            <a:br>
              <a:rPr lang="en-US" dirty="0" smtClean="0"/>
            </a:br>
            <a:r>
              <a:rPr lang="en-US" dirty="0" smtClean="0"/>
              <a:t>- International trade regulations</a:t>
            </a:r>
            <a:br>
              <a:rPr lang="en-US" dirty="0" smtClean="0"/>
            </a:br>
            <a:r>
              <a:rPr lang="en-US" dirty="0" smtClean="0"/>
              <a:t>- Taxation</a:t>
            </a:r>
            <a:br>
              <a:rPr lang="en-US" dirty="0" smtClean="0"/>
            </a:br>
            <a:r>
              <a:rPr lang="en-US" dirty="0" smtClean="0"/>
              <a:t>- Terrorism</a:t>
            </a:r>
            <a:br>
              <a:rPr lang="en-US" dirty="0" smtClean="0"/>
            </a:br>
            <a:r>
              <a:rPr lang="en-US" dirty="0" smtClean="0"/>
              <a:t>- Elections and political situation home and abroad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b="1" dirty="0" smtClean="0"/>
              <a:t>Industry Analysis</a:t>
            </a:r>
          </a:p>
          <a:p>
            <a:endParaRPr lang="en-US" b="1" dirty="0" smtClean="0"/>
          </a:p>
          <a:p>
            <a:pPr lvl="1"/>
            <a:r>
              <a:rPr lang="en-US" b="1" dirty="0" smtClean="0"/>
              <a:t>External Factor Evaluation (EFE) Matrix</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Competitive Profile Matrix</a:t>
            </a:r>
          </a:p>
          <a:p>
            <a:pPr lvl="1" algn="just"/>
            <a:r>
              <a:rPr lang="en-US" dirty="0" smtClean="0"/>
              <a:t>Identifies firm’s major competitors and their strengths &amp; weaknesses in relation to a sample firm’s strategic position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457</Words>
  <Application>Microsoft Office PowerPoint</Application>
  <PresentationFormat>On-screen Show (4:3)</PresentationFormat>
  <Paragraphs>152</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Business Strategy and Policy</vt:lpstr>
      <vt:lpstr>Recap</vt:lpstr>
      <vt:lpstr>Today’s Lecture</vt:lpstr>
      <vt:lpstr>External Factor Evaluation (EFE) Matrix </vt:lpstr>
      <vt:lpstr>Industry Analysis (EFE)</vt:lpstr>
      <vt:lpstr>External Factor Evaluation Matrix </vt:lpstr>
      <vt:lpstr>Industry Analysis (EFE)</vt:lpstr>
      <vt:lpstr>Industry Analysis (EFE)</vt:lpstr>
      <vt:lpstr>Industry Analysis (EFE)</vt:lpstr>
      <vt:lpstr>Slide 10</vt:lpstr>
      <vt:lpstr>Industry Analysis (EFE)</vt:lpstr>
      <vt:lpstr>Industry Analysis (EFE)</vt:lpstr>
      <vt:lpstr>Industry Analysis (EFE)</vt:lpstr>
      <vt:lpstr>Industry Analysis (EFE)</vt:lpstr>
      <vt:lpstr>Social, cultural, demographic, and environmental factors</vt:lpstr>
      <vt:lpstr>Economic factors... </vt:lpstr>
      <vt:lpstr>Political, government, business trends &amp; legal factors...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
  <cp:lastModifiedBy>NTS</cp:lastModifiedBy>
  <cp:revision>72</cp:revision>
  <dcterms:created xsi:type="dcterms:W3CDTF">2006-08-16T00:00:00Z</dcterms:created>
  <dcterms:modified xsi:type="dcterms:W3CDTF">2013-10-12T08:29:47Z</dcterms:modified>
</cp:coreProperties>
</file>