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8" r:id="rId4"/>
    <p:sldId id="259" r:id="rId5"/>
    <p:sldId id="262" r:id="rId6"/>
    <p:sldId id="260" r:id="rId7"/>
    <p:sldId id="261" r:id="rId8"/>
    <p:sldId id="263" r:id="rId9"/>
    <p:sldId id="264" r:id="rId10"/>
    <p:sldId id="265" r:id="rId11"/>
    <p:sldId id="266" r:id="rId12"/>
    <p:sldId id="267" r:id="rId13"/>
    <p:sldId id="268" r:id="rId14"/>
    <p:sldId id="269" r:id="rId15"/>
    <p:sldId id="272" r:id="rId16"/>
    <p:sldId id="270" r:id="rId17"/>
    <p:sldId id="271"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FAA8808-489D-4013-8561-8A5E6681ED89}" type="datetimeFigureOut">
              <a:rPr lang="en-US" smtClean="0"/>
              <a:pPr/>
              <a:t>10/12/2013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27929E7-6FFC-45C9-B606-A988157DE480}"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A83E170-E05E-4A26-ABDB-3200C07BFD44}"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F29F96A-BC7B-4311-80D7-F4AA5CD2EBA6}"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2EDDF6D-EB00-4978-8573-A78537368CF0}"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AB249F8-8AAC-46CA-B01E-26C999349E8D}" type="datetime1">
              <a:rPr lang="en-US" smtClean="0"/>
              <a:pPr/>
              <a:t>10/12/2013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20961B7-EE69-47FD-BCD3-05AFA443C824}" type="datetime1">
              <a:rPr lang="en-US" smtClean="0"/>
              <a:pPr/>
              <a:t>10/12/2013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011737-9B9D-4071-B79E-E196CFDA9F47}" type="datetime1">
              <a:rPr lang="en-US" smtClean="0"/>
              <a:pPr/>
              <a:t>10/12/2013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55A737-519B-47F9-BA11-FEDC42FE625D}" type="datetime1">
              <a:rPr lang="en-US" smtClean="0"/>
              <a:pPr/>
              <a:t>10/12/2013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B6CCA06-181F-4A38-8D72-65D1872FDF04}" type="datetime1">
              <a:rPr lang="en-US" smtClean="0"/>
              <a:pPr/>
              <a:t>10/12/2013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CEC6085-46DE-469D-86EA-7845E70C7797}" type="datetime1">
              <a:rPr lang="en-US" smtClean="0"/>
              <a:pPr/>
              <a:t>10/12/2013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718E9FC-02C8-4DDB-8FE8-79FCB746FE01}"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49FA5D-6EA3-4F14-A0B1-F9B0CE780328}" type="datetime1">
              <a:rPr lang="en-US" smtClean="0"/>
              <a:pPr/>
              <a:t>10/12/2013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6F0EFEE-C181-4D14-B43D-B22B0CBEC11C}" type="datetime1">
              <a:rPr lang="en-US" smtClean="0"/>
              <a:pPr/>
              <a:t>10/12/2013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r"/>
            <a:r>
              <a:rPr lang="en-US" b="1" dirty="0" smtClean="0"/>
              <a:t>Business Strategy and Policy</a:t>
            </a:r>
            <a:r>
              <a:rPr lang="en-US" dirty="0" smtClean="0"/>
              <a:t>	</a:t>
            </a:r>
            <a:endParaRPr lang="en-US" dirty="0"/>
          </a:p>
        </p:txBody>
      </p:sp>
      <p:sp>
        <p:nvSpPr>
          <p:cNvPr id="3" name="Subtitle 2"/>
          <p:cNvSpPr>
            <a:spLocks noGrp="1"/>
          </p:cNvSpPr>
          <p:nvPr>
            <p:ph type="subTitle" idx="1"/>
          </p:nvPr>
        </p:nvSpPr>
        <p:spPr/>
        <p:txBody>
          <a:bodyPr>
            <a:normAutofit/>
          </a:bodyPr>
          <a:lstStyle/>
          <a:p>
            <a:pPr algn="r"/>
            <a:r>
              <a:rPr lang="en-US" sz="4400" b="1" dirty="0" smtClean="0">
                <a:solidFill>
                  <a:schemeClr val="tx1"/>
                </a:solidFill>
                <a:latin typeface="+mj-lt"/>
                <a:ea typeface="+mj-ea"/>
                <a:cs typeface="+mj-cs"/>
              </a:rPr>
              <a:t>Lecture-13</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Recap</a:t>
            </a:r>
            <a:r>
              <a:rPr lang="en-US" dirty="0" smtClean="0"/>
              <a:t>	</a:t>
            </a:r>
            <a:endParaRPr lang="en-US" dirty="0"/>
          </a:p>
        </p:txBody>
      </p:sp>
      <p:sp>
        <p:nvSpPr>
          <p:cNvPr id="3" name="Content Placeholder 2"/>
          <p:cNvSpPr>
            <a:spLocks noGrp="1"/>
          </p:cNvSpPr>
          <p:nvPr>
            <p:ph idx="1"/>
          </p:nvPr>
        </p:nvSpPr>
        <p:spPr/>
        <p:txBody>
          <a:bodyPr>
            <a:normAutofit fontScale="62500" lnSpcReduction="20000"/>
          </a:bodyPr>
          <a:lstStyle/>
          <a:p>
            <a:pPr algn="ctr">
              <a:buNone/>
            </a:pPr>
            <a:r>
              <a:rPr lang="en-US" sz="4500" b="1" dirty="0" smtClean="0"/>
              <a:t>Porters model of competitive forces</a:t>
            </a:r>
          </a:p>
          <a:p>
            <a:pPr algn="ctr">
              <a:buNone/>
            </a:pPr>
            <a:endParaRPr lang="en-US" dirty="0" smtClean="0"/>
          </a:p>
          <a:p>
            <a:pPr algn="just"/>
            <a:r>
              <a:rPr lang="en-US" dirty="0" smtClean="0"/>
              <a:t>The intensity of competition among firms varies widely from industry to industry</a:t>
            </a:r>
          </a:p>
          <a:p>
            <a:endParaRPr lang="en-US" b="1" dirty="0" smtClean="0"/>
          </a:p>
          <a:p>
            <a:pPr algn="just"/>
            <a:r>
              <a:rPr lang="en-US" b="1" dirty="0" smtClean="0"/>
              <a:t>Porters model of competitive forces</a:t>
            </a:r>
            <a:r>
              <a:rPr lang="en-US" dirty="0" smtClean="0"/>
              <a:t> assumes that there are </a:t>
            </a:r>
            <a:r>
              <a:rPr lang="en-US" b="1" dirty="0" smtClean="0"/>
              <a:t>five competitive forces</a:t>
            </a:r>
            <a:r>
              <a:rPr lang="en-US" dirty="0" smtClean="0"/>
              <a:t> that identifies the competitive power in a business situation. These </a:t>
            </a:r>
            <a:r>
              <a:rPr lang="en-US" b="1" dirty="0" smtClean="0"/>
              <a:t>five competitive forces identified by the Michael Porter</a:t>
            </a:r>
            <a:r>
              <a:rPr lang="en-US" dirty="0" smtClean="0"/>
              <a:t> are:</a:t>
            </a:r>
            <a:br>
              <a:rPr lang="en-US" dirty="0" smtClean="0"/>
            </a:br>
            <a:endParaRPr lang="en-US" dirty="0" smtClean="0"/>
          </a:p>
          <a:p>
            <a:pPr lvl="1"/>
            <a:r>
              <a:rPr lang="en-US" dirty="0" smtClean="0"/>
              <a:t>Threat of substitute products</a:t>
            </a:r>
          </a:p>
          <a:p>
            <a:pPr lvl="1"/>
            <a:r>
              <a:rPr lang="en-US" dirty="0" smtClean="0"/>
              <a:t>Threat of new entrants</a:t>
            </a:r>
          </a:p>
          <a:p>
            <a:pPr lvl="1"/>
            <a:r>
              <a:rPr lang="en-US" dirty="0" smtClean="0"/>
              <a:t>Intense rivalry among existing players</a:t>
            </a:r>
          </a:p>
          <a:p>
            <a:pPr lvl="1"/>
            <a:r>
              <a:rPr lang="en-US" dirty="0" smtClean="0"/>
              <a:t>Bargaining power of suppliers</a:t>
            </a:r>
          </a:p>
          <a:p>
            <a:pPr lvl="1"/>
            <a:r>
              <a:rPr lang="en-US" dirty="0" smtClean="0"/>
              <a:t>Bargaining power of Buyers</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Today’s Lecture</a:t>
            </a:r>
            <a:endParaRPr lang="en-US" b="1" dirty="0"/>
          </a:p>
        </p:txBody>
      </p:sp>
      <p:sp>
        <p:nvSpPr>
          <p:cNvPr id="3" name="Content Placeholder 2"/>
          <p:cNvSpPr>
            <a:spLocks noGrp="1"/>
          </p:cNvSpPr>
          <p:nvPr>
            <p:ph idx="1"/>
          </p:nvPr>
        </p:nvSpPr>
        <p:spPr/>
        <p:txBody>
          <a:bodyPr/>
          <a:lstStyle/>
          <a:p>
            <a:r>
              <a:rPr lang="en-US" b="1" dirty="0" smtClean="0"/>
              <a:t>FORECASTING TOOLS </a:t>
            </a:r>
          </a:p>
          <a:p>
            <a:pPr lvl="1"/>
            <a:r>
              <a:rPr lang="en-US" b="1" dirty="0" smtClean="0"/>
              <a:t> TECHNIQUES</a:t>
            </a:r>
            <a:endParaRPr lang="en-US" b="1"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FORECASTING</a:t>
            </a:r>
            <a:endParaRPr lang="en-US" dirty="0"/>
          </a:p>
        </p:txBody>
      </p:sp>
      <p:sp>
        <p:nvSpPr>
          <p:cNvPr id="3" name="Content Placeholder 2"/>
          <p:cNvSpPr>
            <a:spLocks noGrp="1"/>
          </p:cNvSpPr>
          <p:nvPr>
            <p:ph idx="1"/>
          </p:nvPr>
        </p:nvSpPr>
        <p:spPr/>
        <p:txBody>
          <a:bodyPr>
            <a:normAutofit/>
          </a:bodyPr>
          <a:lstStyle/>
          <a:p>
            <a:pPr algn="just"/>
            <a:r>
              <a:rPr lang="en-US" sz="2800" dirty="0" smtClean="0"/>
              <a:t>Business forecasting methods are used to determine the future development or success of a business in regards to its sales, profits, and expenses. In shaky economic times, it is sometimes difficult to create an accurate business forecast for the coming year. However, some forecasting methods can be used to help businesses in projecting how much of certain products to order, the amount of labor needed, and what areas of the company need more improvement.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Forecasting Introduction</a:t>
            </a:r>
            <a:endParaRPr lang="en-US" dirty="0"/>
          </a:p>
        </p:txBody>
      </p:sp>
      <p:sp>
        <p:nvSpPr>
          <p:cNvPr id="3" name="Content Placeholder 2"/>
          <p:cNvSpPr>
            <a:spLocks noGrp="1"/>
          </p:cNvSpPr>
          <p:nvPr>
            <p:ph idx="1"/>
          </p:nvPr>
        </p:nvSpPr>
        <p:spPr/>
        <p:txBody>
          <a:bodyPr/>
          <a:lstStyle/>
          <a:p>
            <a:pPr algn="just"/>
            <a:r>
              <a:rPr lang="en-US" dirty="0" smtClean="0"/>
              <a:t>An essential aspect of managing any organization is planning for the future.</a:t>
            </a:r>
          </a:p>
          <a:p>
            <a:pPr algn="just"/>
            <a:r>
              <a:rPr lang="en-US" dirty="0" smtClean="0"/>
              <a:t>Organizations employ forecasting techniques to determine future inventory, costs, capacities, and interest rate changes.</a:t>
            </a:r>
          </a:p>
          <a:p>
            <a:r>
              <a:rPr lang="en-US" dirty="0" smtClean="0"/>
              <a:t>There are two basic approaches to forecasting:</a:t>
            </a:r>
          </a:p>
          <a:p>
            <a:pPr>
              <a:buFontTx/>
              <a:buNone/>
            </a:pPr>
            <a:r>
              <a:rPr lang="en-US" dirty="0" smtClean="0"/>
              <a:t>		-Qualitative</a:t>
            </a:r>
          </a:p>
          <a:p>
            <a:pPr>
              <a:buFontTx/>
              <a:buNone/>
            </a:pPr>
            <a:r>
              <a:rPr lang="en-US" dirty="0" smtClean="0"/>
              <a:t>		-Quantitative</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Forecasting Assumptions</a:t>
            </a:r>
            <a:endParaRPr lang="en-US" b="1" dirty="0"/>
          </a:p>
        </p:txBody>
      </p:sp>
      <p:sp>
        <p:nvSpPr>
          <p:cNvPr id="3" name="Content Placeholder 2"/>
          <p:cNvSpPr>
            <a:spLocks noGrp="1"/>
          </p:cNvSpPr>
          <p:nvPr>
            <p:ph idx="1"/>
          </p:nvPr>
        </p:nvSpPr>
        <p:spPr>
          <a:xfrm>
            <a:off x="457200" y="1600200"/>
            <a:ext cx="8382000" cy="4525963"/>
          </a:xfrm>
        </p:spPr>
        <p:txBody>
          <a:bodyPr>
            <a:normAutofit fontScale="85000" lnSpcReduction="10000"/>
          </a:bodyPr>
          <a:lstStyle/>
          <a:p>
            <a:pPr algn="just"/>
            <a:r>
              <a:rPr lang="en-US" dirty="0" smtClean="0"/>
              <a:t>Forecasts are educated assumptions about future trends and events</a:t>
            </a:r>
          </a:p>
          <a:p>
            <a:r>
              <a:rPr lang="en-US" dirty="0" smtClean="0"/>
              <a:t>Forecasting is a complex activity due to factors such</a:t>
            </a:r>
          </a:p>
          <a:p>
            <a:pPr lvl="1"/>
            <a:r>
              <a:rPr lang="en-US" b="1" dirty="0" smtClean="0"/>
              <a:t> Technological innovation</a:t>
            </a:r>
          </a:p>
          <a:p>
            <a:pPr lvl="1"/>
            <a:r>
              <a:rPr lang="en-US" b="1" dirty="0" smtClean="0"/>
              <a:t>  Cultural Changes</a:t>
            </a:r>
          </a:p>
          <a:p>
            <a:pPr lvl="1"/>
            <a:r>
              <a:rPr lang="en-US" b="1" dirty="0" smtClean="0"/>
              <a:t>  New Products</a:t>
            </a:r>
          </a:p>
          <a:p>
            <a:pPr lvl="1"/>
            <a:r>
              <a:rPr lang="en-US" b="1" dirty="0" smtClean="0"/>
              <a:t>  Improve Services</a:t>
            </a:r>
          </a:p>
          <a:p>
            <a:pPr lvl="1"/>
            <a:r>
              <a:rPr lang="en-US" b="1" dirty="0" smtClean="0"/>
              <a:t>  Stronger Competitors</a:t>
            </a:r>
          </a:p>
          <a:p>
            <a:pPr lvl="1"/>
            <a:r>
              <a:rPr lang="en-US" b="1" dirty="0" smtClean="0"/>
              <a:t>  Shift in Govt. priorities</a:t>
            </a:r>
          </a:p>
          <a:p>
            <a:pPr lvl="1"/>
            <a:r>
              <a:rPr lang="en-US" b="1" dirty="0" smtClean="0"/>
              <a:t>   unstable economic conditions</a:t>
            </a:r>
          </a:p>
          <a:p>
            <a:pPr lvl="1"/>
            <a:r>
              <a:rPr lang="en-US" b="1" dirty="0" smtClean="0"/>
              <a:t>   unforeseen Events</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Quantitative forecasts</a:t>
            </a:r>
            <a:endParaRPr lang="en-US" dirty="0"/>
          </a:p>
        </p:txBody>
      </p:sp>
      <p:sp>
        <p:nvSpPr>
          <p:cNvPr id="3" name="Content Placeholder 2"/>
          <p:cNvSpPr>
            <a:spLocks noGrp="1"/>
          </p:cNvSpPr>
          <p:nvPr>
            <p:ph idx="1"/>
          </p:nvPr>
        </p:nvSpPr>
        <p:spPr/>
        <p:txBody>
          <a:bodyPr>
            <a:normAutofit/>
          </a:bodyPr>
          <a:lstStyle/>
          <a:p>
            <a:pPr algn="just"/>
            <a:r>
              <a:rPr lang="en-US" dirty="0" smtClean="0"/>
              <a:t>Quantitative forecasts are most appropriate when historic data are available and when the relationships among key variables are expected to remain the same in the future. </a:t>
            </a:r>
          </a:p>
          <a:p>
            <a:pPr algn="just"/>
            <a:r>
              <a:rPr lang="en-US" dirty="0" smtClean="0"/>
              <a:t>The three basic types of quantitative forecasting techniques are econometric models, regression, and trend extrapolation</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r>
              <a:rPr lang="en-US" sz="3600" dirty="0" smtClean="0"/>
              <a:t>Quantitative Approaches to Forecasting</a:t>
            </a:r>
            <a:endParaRPr lang="en-US" sz="3600" dirty="0"/>
          </a:p>
        </p:txBody>
      </p:sp>
      <p:sp>
        <p:nvSpPr>
          <p:cNvPr id="3" name="Content Placeholder 2"/>
          <p:cNvSpPr>
            <a:spLocks noGrp="1"/>
          </p:cNvSpPr>
          <p:nvPr>
            <p:ph idx="1"/>
          </p:nvPr>
        </p:nvSpPr>
        <p:spPr>
          <a:xfrm>
            <a:off x="457200" y="1524000"/>
            <a:ext cx="8229600" cy="4648200"/>
          </a:xfrm>
        </p:spPr>
        <p:txBody>
          <a:bodyPr>
            <a:normAutofit fontScale="85000" lnSpcReduction="20000"/>
          </a:bodyPr>
          <a:lstStyle/>
          <a:p>
            <a:pPr algn="just">
              <a:lnSpc>
                <a:spcPct val="90000"/>
              </a:lnSpc>
            </a:pPr>
            <a:r>
              <a:rPr lang="en-US" sz="2600" u="sng" dirty="0" smtClean="0">
                <a:latin typeface="Arial Narrow" pitchFamily="34" charset="0"/>
              </a:rPr>
              <a:t>Quantitative methods</a:t>
            </a:r>
            <a:r>
              <a:rPr lang="en-US" sz="2600" dirty="0" smtClean="0">
                <a:latin typeface="Arial Narrow" pitchFamily="34" charset="0"/>
              </a:rPr>
              <a:t> are based on an analysis of historical data concerning one or more time series.</a:t>
            </a:r>
          </a:p>
          <a:p>
            <a:pPr algn="just">
              <a:lnSpc>
                <a:spcPct val="90000"/>
              </a:lnSpc>
            </a:pPr>
            <a:endParaRPr lang="en-US" sz="2600" dirty="0" smtClean="0">
              <a:latin typeface="Arial Narrow" pitchFamily="34" charset="0"/>
            </a:endParaRPr>
          </a:p>
          <a:p>
            <a:pPr algn="just">
              <a:lnSpc>
                <a:spcPct val="90000"/>
              </a:lnSpc>
            </a:pPr>
            <a:r>
              <a:rPr lang="en-US" sz="2600" dirty="0" smtClean="0">
                <a:latin typeface="Arial Narrow" pitchFamily="34" charset="0"/>
              </a:rPr>
              <a:t>A </a:t>
            </a:r>
            <a:r>
              <a:rPr lang="en-US" sz="2600" u="sng" dirty="0" smtClean="0">
                <a:latin typeface="Arial Narrow" pitchFamily="34" charset="0"/>
              </a:rPr>
              <a:t>time series</a:t>
            </a:r>
            <a:r>
              <a:rPr lang="en-US" sz="2600" dirty="0" smtClean="0">
                <a:latin typeface="Arial Narrow" pitchFamily="34" charset="0"/>
              </a:rPr>
              <a:t> is a set of observations measured at successive points in time or over successive periods of time.</a:t>
            </a:r>
          </a:p>
          <a:p>
            <a:pPr algn="just">
              <a:lnSpc>
                <a:spcPct val="90000"/>
              </a:lnSpc>
            </a:pPr>
            <a:endParaRPr lang="en-US" sz="2600" dirty="0" smtClean="0">
              <a:latin typeface="Arial Narrow" pitchFamily="34" charset="0"/>
            </a:endParaRPr>
          </a:p>
          <a:p>
            <a:pPr algn="just">
              <a:lnSpc>
                <a:spcPct val="90000"/>
              </a:lnSpc>
            </a:pPr>
            <a:r>
              <a:rPr lang="en-US" sz="2600" dirty="0" smtClean="0">
                <a:latin typeface="Arial Narrow" pitchFamily="34" charset="0"/>
              </a:rPr>
              <a:t>If the historical data used are restricted to past values of the series that we are trying to forecast, the procedure is called a </a:t>
            </a:r>
            <a:r>
              <a:rPr lang="en-US" sz="2600" u="sng" dirty="0" smtClean="0">
                <a:latin typeface="Arial Narrow" pitchFamily="34" charset="0"/>
              </a:rPr>
              <a:t>time series method</a:t>
            </a:r>
            <a:r>
              <a:rPr lang="en-US" sz="2600" dirty="0" smtClean="0">
                <a:latin typeface="Arial Narrow" pitchFamily="34" charset="0"/>
              </a:rPr>
              <a:t>.</a:t>
            </a:r>
          </a:p>
          <a:p>
            <a:pPr algn="just">
              <a:lnSpc>
                <a:spcPct val="90000"/>
              </a:lnSpc>
            </a:pPr>
            <a:endParaRPr lang="en-US" sz="2600" dirty="0" smtClean="0">
              <a:latin typeface="Arial Narrow" pitchFamily="34" charset="0"/>
            </a:endParaRPr>
          </a:p>
          <a:p>
            <a:pPr algn="just">
              <a:lnSpc>
                <a:spcPct val="90000"/>
              </a:lnSpc>
            </a:pPr>
            <a:r>
              <a:rPr lang="en-US" sz="2600" dirty="0" smtClean="0">
                <a:latin typeface="Arial Narrow" pitchFamily="34" charset="0"/>
              </a:rPr>
              <a:t>If the historical data used involve other time series that are believed to be related to the time series that we are trying to forecast, the procedure is called a </a:t>
            </a:r>
            <a:r>
              <a:rPr lang="en-US" sz="2600" u="sng" dirty="0" smtClean="0">
                <a:latin typeface="Arial Narrow" pitchFamily="34" charset="0"/>
              </a:rPr>
              <a:t>causal method</a:t>
            </a:r>
            <a:r>
              <a:rPr lang="en-US" sz="2600" dirty="0" smtClean="0">
                <a:latin typeface="Arial Narrow" pitchFamily="34" charset="0"/>
              </a:rPr>
              <a:t>. </a:t>
            </a:r>
          </a:p>
          <a:p>
            <a:pPr algn="just">
              <a:lnSpc>
                <a:spcPct val="90000"/>
              </a:lnSpc>
            </a:pPr>
            <a:endParaRPr lang="en-US" sz="2600" dirty="0" smtClean="0">
              <a:latin typeface="Arial Narrow" pitchFamily="34" charset="0"/>
            </a:endParaRPr>
          </a:p>
          <a:p>
            <a:pPr algn="just">
              <a:lnSpc>
                <a:spcPct val="90000"/>
              </a:lnSpc>
            </a:pPr>
            <a:r>
              <a:rPr lang="en-US" sz="2600" dirty="0" smtClean="0">
                <a:latin typeface="Arial Narrow" pitchFamily="34" charset="0"/>
              </a:rPr>
              <a:t>Quantitative approaches are generally preferred.  In this chapter we will focus on quantitative approaches to forecasting</a:t>
            </a:r>
            <a:r>
              <a:rPr lang="en-US" dirty="0" smtClean="0">
                <a:latin typeface="Arial Narrow" pitchFamily="34" charset="0"/>
              </a:rPr>
              <a: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sz="3600" b="1" dirty="0" smtClean="0"/>
              <a:t>Smoothing Methods for Time Series Data</a:t>
            </a:r>
            <a:r>
              <a:rPr lang="en-US" dirty="0" smtClean="0"/>
              <a:t/>
            </a:r>
            <a:br>
              <a:rPr lang="en-US" dirty="0" smtClean="0"/>
            </a:br>
            <a:endParaRPr lang="en-US" dirty="0"/>
          </a:p>
        </p:txBody>
      </p:sp>
      <p:sp>
        <p:nvSpPr>
          <p:cNvPr id="3" name="Content Placeholder 2"/>
          <p:cNvSpPr>
            <a:spLocks noGrp="1"/>
          </p:cNvSpPr>
          <p:nvPr>
            <p:ph idx="1"/>
          </p:nvPr>
        </p:nvSpPr>
        <p:spPr>
          <a:xfrm>
            <a:off x="457200" y="1219200"/>
            <a:ext cx="8229600" cy="4906963"/>
          </a:xfrm>
        </p:spPr>
        <p:txBody>
          <a:bodyPr>
            <a:normAutofit/>
          </a:bodyPr>
          <a:lstStyle/>
          <a:p>
            <a:r>
              <a:rPr lang="en-US" dirty="0" smtClean="0"/>
              <a:t>Smoothing Methods</a:t>
            </a:r>
          </a:p>
          <a:p>
            <a:pPr lvl="1" algn="just"/>
            <a:r>
              <a:rPr lang="en-US" dirty="0" smtClean="0"/>
              <a:t>In cases in which the time series is fairly stable and has no significant trend, seasonal, or cyclical effects, one can use </a:t>
            </a:r>
            <a:r>
              <a:rPr lang="en-US" u="sng" dirty="0" smtClean="0"/>
              <a:t>smoothing methods</a:t>
            </a:r>
            <a:r>
              <a:rPr lang="en-US" dirty="0" smtClean="0"/>
              <a:t> to average out the irregular components of the time series.  </a:t>
            </a:r>
          </a:p>
          <a:p>
            <a:pPr lvl="1"/>
            <a:r>
              <a:rPr lang="en-US" dirty="0" smtClean="0"/>
              <a:t>Three common smoothing methods are:</a:t>
            </a:r>
          </a:p>
          <a:p>
            <a:pPr lvl="2"/>
            <a:r>
              <a:rPr lang="en-US" sz="2000" dirty="0" smtClean="0"/>
              <a:t>Moving average</a:t>
            </a:r>
          </a:p>
          <a:p>
            <a:pPr lvl="2"/>
            <a:r>
              <a:rPr lang="en-US" sz="2000" dirty="0" smtClean="0"/>
              <a:t>Weighted moving average</a:t>
            </a:r>
          </a:p>
          <a:p>
            <a:pPr lvl="2"/>
            <a:r>
              <a:rPr lang="en-US" sz="2000" dirty="0" smtClean="0"/>
              <a:t>Exponential smoothing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Causal Method: Regression Analysis</a:t>
            </a:r>
            <a:endParaRPr lang="en-US" dirty="0"/>
          </a:p>
        </p:txBody>
      </p:sp>
      <p:sp>
        <p:nvSpPr>
          <p:cNvPr id="3" name="Content Placeholder 2"/>
          <p:cNvSpPr>
            <a:spLocks noGrp="1"/>
          </p:cNvSpPr>
          <p:nvPr>
            <p:ph idx="1"/>
          </p:nvPr>
        </p:nvSpPr>
        <p:spPr/>
        <p:txBody>
          <a:bodyPr>
            <a:normAutofit/>
          </a:bodyPr>
          <a:lstStyle/>
          <a:p>
            <a:pPr algn="just"/>
            <a:r>
              <a:rPr lang="en-US" dirty="0" smtClean="0"/>
              <a:t>Regression Analysis is similar to trend analysis, except the independent variable is not restricted to time.  </a:t>
            </a:r>
          </a:p>
          <a:p>
            <a:pPr algn="just"/>
            <a:endParaRPr lang="en-US" dirty="0" smtClean="0"/>
          </a:p>
          <a:p>
            <a:pPr algn="just">
              <a:lnSpc>
                <a:spcPct val="80000"/>
              </a:lnSpc>
            </a:pPr>
            <a:r>
              <a:rPr lang="en-US" dirty="0" smtClean="0"/>
              <a:t>Using the method of least squares, the formula for the regression line is:  </a:t>
            </a:r>
          </a:p>
          <a:p>
            <a:pPr>
              <a:lnSpc>
                <a:spcPct val="80000"/>
              </a:lnSpc>
              <a:buFontTx/>
              <a:buNone/>
            </a:pPr>
            <a:r>
              <a:rPr lang="en-US" i="1" dirty="0" smtClean="0"/>
              <a:t>	</a:t>
            </a:r>
          </a:p>
          <a:p>
            <a:pPr algn="ctr">
              <a:lnSpc>
                <a:spcPct val="80000"/>
              </a:lnSpc>
              <a:buFontTx/>
              <a:buNone/>
            </a:pPr>
            <a:r>
              <a:rPr lang="en-US" b="1" i="1" dirty="0" smtClean="0"/>
              <a:t>Y </a:t>
            </a:r>
            <a:r>
              <a:rPr lang="en-US" b="1" dirty="0" smtClean="0"/>
              <a:t>= </a:t>
            </a:r>
            <a:r>
              <a:rPr lang="en-US" b="1" i="1" dirty="0" smtClean="0"/>
              <a:t>b</a:t>
            </a:r>
            <a:r>
              <a:rPr lang="en-US" b="1" baseline="-25000" dirty="0" smtClean="0"/>
              <a:t>0</a:t>
            </a:r>
            <a:r>
              <a:rPr lang="en-US" b="1" dirty="0" smtClean="0"/>
              <a:t> + </a:t>
            </a:r>
            <a:r>
              <a:rPr lang="en-US" b="1" i="1" dirty="0" smtClean="0"/>
              <a:t>b</a:t>
            </a:r>
            <a:r>
              <a:rPr lang="en-US" b="1" baseline="-25000" dirty="0" smtClean="0"/>
              <a:t>1</a:t>
            </a:r>
            <a:r>
              <a:rPr lang="en-US" b="1" i="1" dirty="0" smtClean="0"/>
              <a:t>x</a:t>
            </a:r>
            <a:r>
              <a:rPr lang="en-US" b="1" dirty="0" smtClean="0"/>
              <a:t>1+ b2x2+………….+</a:t>
            </a:r>
            <a:r>
              <a:rPr lang="en-US" b="1" dirty="0" err="1" smtClean="0"/>
              <a:t>bnXn</a:t>
            </a:r>
            <a:r>
              <a:rPr lang="en-US" b="1" dirty="0" smtClean="0"/>
              <a:t>+ error  </a:t>
            </a:r>
          </a:p>
          <a:p>
            <a:pPr algn="just"/>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Regression Analysis</a:t>
            </a:r>
            <a:endParaRPr lang="en-US" dirty="0"/>
          </a:p>
        </p:txBody>
      </p:sp>
      <p:sp>
        <p:nvSpPr>
          <p:cNvPr id="3" name="Content Placeholder 2"/>
          <p:cNvSpPr>
            <a:spLocks noGrp="1"/>
          </p:cNvSpPr>
          <p:nvPr>
            <p:ph idx="1"/>
          </p:nvPr>
        </p:nvSpPr>
        <p:spPr/>
        <p:txBody>
          <a:bodyPr>
            <a:normAutofit fontScale="77500" lnSpcReduction="20000"/>
          </a:bodyPr>
          <a:lstStyle/>
          <a:p>
            <a:pPr>
              <a:lnSpc>
                <a:spcPct val="80000"/>
              </a:lnSpc>
              <a:buFontTx/>
              <a:buNone/>
            </a:pPr>
            <a:r>
              <a:rPr lang="en-US" dirty="0" smtClean="0"/>
              <a:t>	   </a:t>
            </a:r>
          </a:p>
          <a:p>
            <a:pPr>
              <a:lnSpc>
                <a:spcPct val="80000"/>
              </a:lnSpc>
              <a:buFontTx/>
              <a:buNone/>
            </a:pPr>
            <a:r>
              <a:rPr lang="en-US" dirty="0" smtClean="0"/>
              <a:t>where:    </a:t>
            </a:r>
            <a:r>
              <a:rPr lang="en-US" i="1" dirty="0" smtClean="0"/>
              <a:t>Y</a:t>
            </a:r>
            <a:r>
              <a:rPr lang="en-US" dirty="0" smtClean="0"/>
              <a:t>= dependent variable which depends on the value of x</a:t>
            </a:r>
          </a:p>
          <a:p>
            <a:pPr>
              <a:lnSpc>
                <a:spcPct val="80000"/>
              </a:lnSpc>
              <a:buFontTx/>
              <a:buNone/>
            </a:pPr>
            <a:r>
              <a:rPr lang="en-US" dirty="0" smtClean="0"/>
              <a:t>		   </a:t>
            </a:r>
            <a:r>
              <a:rPr lang="en-US" i="1" dirty="0" smtClean="0"/>
              <a:t>b</a:t>
            </a:r>
            <a:r>
              <a:rPr lang="en-US" baseline="-25000" dirty="0" smtClean="0"/>
              <a:t>1 </a:t>
            </a:r>
            <a:r>
              <a:rPr lang="en-US" dirty="0" smtClean="0"/>
              <a:t>= slope of the regression line</a:t>
            </a:r>
          </a:p>
          <a:p>
            <a:pPr>
              <a:lnSpc>
                <a:spcPct val="80000"/>
              </a:lnSpc>
              <a:buFontTx/>
              <a:buNone/>
            </a:pPr>
            <a:r>
              <a:rPr lang="en-US" dirty="0" smtClean="0"/>
              <a:t> 	  	   </a:t>
            </a:r>
            <a:r>
              <a:rPr lang="en-US" i="1" dirty="0" smtClean="0"/>
              <a:t>b</a:t>
            </a:r>
            <a:r>
              <a:rPr lang="en-US" baseline="-25000" dirty="0" smtClean="0"/>
              <a:t>0</a:t>
            </a:r>
            <a:r>
              <a:rPr lang="en-US" dirty="0" smtClean="0"/>
              <a:t> = regression line projection for x= 0</a:t>
            </a:r>
          </a:p>
          <a:p>
            <a:pPr>
              <a:lnSpc>
                <a:spcPct val="65000"/>
              </a:lnSpc>
              <a:buFontTx/>
              <a:buNone/>
            </a:pPr>
            <a:endParaRPr lang="en-US" sz="1200" dirty="0" smtClean="0"/>
          </a:p>
          <a:p>
            <a:pPr>
              <a:lnSpc>
                <a:spcPct val="65000"/>
              </a:lnSpc>
              <a:buFontTx/>
              <a:buNone/>
            </a:pPr>
            <a:r>
              <a:rPr lang="en-US" dirty="0" smtClean="0"/>
              <a:t>                  </a:t>
            </a:r>
          </a:p>
          <a:p>
            <a:pPr>
              <a:lnSpc>
                <a:spcPct val="65000"/>
              </a:lnSpc>
              <a:buFontTx/>
              <a:buNone/>
            </a:pPr>
            <a:r>
              <a:rPr lang="en-US" dirty="0" smtClean="0"/>
              <a:t> 		       </a:t>
            </a:r>
            <a:r>
              <a:rPr lang="en-US" i="1" dirty="0" smtClean="0"/>
              <a:t>b</a:t>
            </a:r>
            <a:r>
              <a:rPr lang="en-US" baseline="-25000" dirty="0" smtClean="0"/>
              <a:t>1</a:t>
            </a:r>
            <a:r>
              <a:rPr lang="en-US" dirty="0" smtClean="0"/>
              <a:t> = </a:t>
            </a:r>
            <a:r>
              <a:rPr lang="en-US" i="1" u="sng" dirty="0" smtClean="0"/>
              <a:t>n</a:t>
            </a:r>
            <a:r>
              <a:rPr lang="en-US" u="sng" dirty="0" smtClean="0">
                <a:latin typeface="Symbol" pitchFamily="18" charset="2"/>
              </a:rPr>
              <a:t> </a:t>
            </a:r>
            <a:r>
              <a:rPr lang="en-US" u="sng" dirty="0" err="1" smtClean="0"/>
              <a:t>X</a:t>
            </a:r>
            <a:r>
              <a:rPr lang="en-US" baseline="-25000" dirty="0" err="1" smtClean="0"/>
              <a:t>i</a:t>
            </a:r>
            <a:r>
              <a:rPr lang="en-US" i="1" u="sng" dirty="0" err="1" smtClean="0"/>
              <a:t>Y</a:t>
            </a:r>
            <a:r>
              <a:rPr lang="en-US" i="1" u="sng" baseline="-25000" dirty="0" err="1" smtClean="0"/>
              <a:t>i</a:t>
            </a:r>
            <a:r>
              <a:rPr lang="en-US" u="sng" dirty="0" smtClean="0"/>
              <a:t> - </a:t>
            </a:r>
            <a:r>
              <a:rPr lang="en-US" u="sng" dirty="0" smtClean="0">
                <a:latin typeface="Symbol" pitchFamily="18" charset="2"/>
              </a:rPr>
              <a:t></a:t>
            </a:r>
            <a:r>
              <a:rPr lang="en-US" u="sng" dirty="0" smtClean="0"/>
              <a:t>X</a:t>
            </a:r>
            <a:r>
              <a:rPr lang="en-US" baseline="-25000" dirty="0" smtClean="0"/>
              <a:t>i</a:t>
            </a:r>
            <a:r>
              <a:rPr lang="en-US" i="1" u="sng" dirty="0" smtClean="0"/>
              <a:t> </a:t>
            </a:r>
            <a:r>
              <a:rPr lang="en-US" u="sng" dirty="0" smtClean="0">
                <a:latin typeface="Symbol" pitchFamily="18" charset="2"/>
              </a:rPr>
              <a:t></a:t>
            </a:r>
            <a:r>
              <a:rPr lang="en-US" i="1" u="sng" dirty="0" smtClean="0"/>
              <a:t>Y</a:t>
            </a:r>
            <a:r>
              <a:rPr lang="en-US" i="1" baseline="-25000" dirty="0" smtClean="0"/>
              <a:t>i</a:t>
            </a:r>
            <a:r>
              <a:rPr lang="en-US" dirty="0" smtClean="0"/>
              <a:t> 	     </a:t>
            </a:r>
          </a:p>
          <a:p>
            <a:pPr>
              <a:lnSpc>
                <a:spcPct val="125000"/>
              </a:lnSpc>
              <a:buFontTx/>
              <a:buNone/>
            </a:pPr>
            <a:r>
              <a:rPr lang="en-US" dirty="0" smtClean="0"/>
              <a:t>          		    </a:t>
            </a:r>
            <a:r>
              <a:rPr lang="en-US" i="1" dirty="0" smtClean="0"/>
              <a:t>n</a:t>
            </a:r>
            <a:r>
              <a:rPr lang="en-US" dirty="0" smtClean="0">
                <a:latin typeface="Symbol" pitchFamily="18" charset="2"/>
              </a:rPr>
              <a:t></a:t>
            </a:r>
            <a:r>
              <a:rPr lang="en-US" dirty="0" smtClean="0"/>
              <a:t>X</a:t>
            </a:r>
            <a:r>
              <a:rPr lang="en-US" baseline="-25000" dirty="0" smtClean="0"/>
              <a:t>i</a:t>
            </a:r>
            <a:r>
              <a:rPr lang="en-US" baseline="30000" dirty="0" smtClean="0"/>
              <a:t>2</a:t>
            </a:r>
            <a:r>
              <a:rPr lang="en-US" dirty="0" smtClean="0"/>
              <a:t> - (</a:t>
            </a:r>
            <a:r>
              <a:rPr lang="en-US" dirty="0" smtClean="0">
                <a:latin typeface="Symbol" pitchFamily="18" charset="2"/>
              </a:rPr>
              <a:t></a:t>
            </a:r>
            <a:r>
              <a:rPr lang="en-US" dirty="0" smtClean="0"/>
              <a:t>X</a:t>
            </a:r>
            <a:r>
              <a:rPr lang="en-US" baseline="-25000" dirty="0" smtClean="0"/>
              <a:t>i</a:t>
            </a:r>
            <a:r>
              <a:rPr lang="en-US" dirty="0" smtClean="0"/>
              <a:t>)</a:t>
            </a:r>
            <a:r>
              <a:rPr lang="en-US" baseline="30000" dirty="0" smtClean="0"/>
              <a:t>2</a:t>
            </a:r>
            <a:endParaRPr lang="en-US" dirty="0" smtClean="0"/>
          </a:p>
          <a:p>
            <a:pPr>
              <a:lnSpc>
                <a:spcPct val="125000"/>
              </a:lnSpc>
              <a:buFontTx/>
              <a:buNone/>
            </a:pPr>
            <a:r>
              <a:rPr lang="en-US" dirty="0" smtClean="0"/>
              <a:t>	  where:  </a:t>
            </a:r>
            <a:r>
              <a:rPr lang="en-US" i="1" dirty="0" err="1" smtClean="0"/>
              <a:t>Y</a:t>
            </a:r>
            <a:r>
              <a:rPr lang="en-US" i="1" baseline="-25000" dirty="0" err="1" smtClean="0"/>
              <a:t>t</a:t>
            </a:r>
            <a:r>
              <a:rPr lang="en-US" dirty="0" smtClean="0"/>
              <a:t> = observed value of the time series at time period </a:t>
            </a:r>
            <a:r>
              <a:rPr lang="en-US" i="1" dirty="0" smtClean="0"/>
              <a:t>t</a:t>
            </a:r>
          </a:p>
          <a:p>
            <a:pPr>
              <a:lnSpc>
                <a:spcPct val="125000"/>
              </a:lnSpc>
              <a:buFontTx/>
              <a:buNone/>
            </a:pPr>
            <a:endParaRPr lang="en-US" sz="1050" dirty="0" smtClean="0"/>
          </a:p>
          <a:p>
            <a:pPr>
              <a:lnSpc>
                <a:spcPct val="80000"/>
              </a:lnSpc>
              <a:buFontTx/>
              <a:buNone/>
            </a:pPr>
            <a:r>
              <a:rPr lang="en-US" dirty="0" smtClean="0"/>
              <a:t>		             = average of the observed values for </a:t>
            </a:r>
            <a:r>
              <a:rPr lang="en-US" i="1" dirty="0" err="1" smtClean="0"/>
              <a:t>Y</a:t>
            </a:r>
            <a:r>
              <a:rPr lang="en-US" i="1" baseline="-25000" dirty="0" err="1" smtClean="0"/>
              <a:t>t</a:t>
            </a:r>
            <a:r>
              <a:rPr lang="en-US" dirty="0" smtClean="0"/>
              <a:t> </a:t>
            </a:r>
          </a:p>
          <a:p>
            <a:pPr>
              <a:lnSpc>
                <a:spcPct val="80000"/>
              </a:lnSpc>
              <a:buFontTx/>
              <a:buNone/>
            </a:pPr>
            <a:endParaRPr lang="en-US" sz="1050" dirty="0" smtClean="0"/>
          </a:p>
          <a:p>
            <a:pPr>
              <a:lnSpc>
                <a:spcPct val="80000"/>
              </a:lnSpc>
              <a:buFontTx/>
              <a:buNone/>
            </a:pPr>
            <a:r>
              <a:rPr lang="en-US" i="1" dirty="0" smtClean="0"/>
              <a:t>		           </a:t>
            </a:r>
            <a:r>
              <a:rPr lang="en-US" dirty="0" smtClean="0"/>
              <a:t>  = average time period for the </a:t>
            </a:r>
            <a:r>
              <a:rPr lang="en-US" i="1" dirty="0" smtClean="0"/>
              <a:t>n</a:t>
            </a:r>
            <a:r>
              <a:rPr lang="en-US" dirty="0" smtClean="0"/>
              <a:t>  observations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Qualitative Approaches to Forecasting</a:t>
            </a:r>
            <a:endParaRPr lang="en-US" dirty="0"/>
          </a:p>
        </p:txBody>
      </p:sp>
      <p:sp>
        <p:nvSpPr>
          <p:cNvPr id="3" name="Content Placeholder 2"/>
          <p:cNvSpPr>
            <a:spLocks noGrp="1"/>
          </p:cNvSpPr>
          <p:nvPr>
            <p:ph idx="1"/>
          </p:nvPr>
        </p:nvSpPr>
        <p:spPr/>
        <p:txBody>
          <a:bodyPr/>
          <a:lstStyle/>
          <a:p>
            <a:r>
              <a:rPr lang="en-US" dirty="0" smtClean="0"/>
              <a:t>Delphi Approach</a:t>
            </a:r>
          </a:p>
          <a:p>
            <a:pPr lvl="1"/>
            <a:r>
              <a:rPr lang="en-US" sz="2000" dirty="0" smtClean="0"/>
              <a:t>A panel of experts, each of whom is physically separated from the others and is anonymous, is asked to respond to a sequential series of questionnaires.  </a:t>
            </a:r>
          </a:p>
          <a:p>
            <a:pPr lvl="1"/>
            <a:r>
              <a:rPr lang="en-US" sz="2000" dirty="0" smtClean="0"/>
              <a:t>After each questionnaire, the responses are tabulated and the information and opinions of the entire group are made known to each of the other panel members so that they may revise their previous forecast response.  </a:t>
            </a:r>
          </a:p>
          <a:p>
            <a:pPr lvl="1"/>
            <a:r>
              <a:rPr lang="en-US" sz="2000" dirty="0" smtClean="0"/>
              <a:t>The process continues until some degree of consensus is achieved.</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r"/>
            <a:r>
              <a:rPr lang="en-US" dirty="0" smtClean="0"/>
              <a:t>Scenario Writing</a:t>
            </a:r>
            <a:br>
              <a:rPr lang="en-US" dirty="0" smtClean="0"/>
            </a:br>
            <a:endParaRPr lang="en-US" dirty="0"/>
          </a:p>
        </p:txBody>
      </p:sp>
      <p:sp>
        <p:nvSpPr>
          <p:cNvPr id="3" name="Content Placeholder 2"/>
          <p:cNvSpPr>
            <a:spLocks noGrp="1"/>
          </p:cNvSpPr>
          <p:nvPr>
            <p:ph idx="1"/>
          </p:nvPr>
        </p:nvSpPr>
        <p:spPr/>
        <p:txBody>
          <a:bodyPr/>
          <a:lstStyle/>
          <a:p>
            <a:r>
              <a:rPr lang="en-US" dirty="0" smtClean="0"/>
              <a:t>Scenario Writing</a:t>
            </a:r>
          </a:p>
          <a:p>
            <a:pPr lvl="1"/>
            <a:r>
              <a:rPr lang="en-US" sz="2000" dirty="0" smtClean="0"/>
              <a:t>Scenario writing consists of developing a conceptual scenario of the future based on a well defined set of assumptions.  </a:t>
            </a:r>
          </a:p>
          <a:p>
            <a:pPr lvl="1"/>
            <a:r>
              <a:rPr lang="en-US" sz="2000" dirty="0" smtClean="0"/>
              <a:t>After several different scenarios have been developed, the decision maker determines which is most likely to occur in the future and makes decisions accordingly.</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Subjective or Interactive Approaches</a:t>
            </a:r>
            <a:br>
              <a:rPr lang="en-US" dirty="0" smtClean="0"/>
            </a:br>
            <a:endParaRPr lang="en-US" dirty="0"/>
          </a:p>
        </p:txBody>
      </p:sp>
      <p:sp>
        <p:nvSpPr>
          <p:cNvPr id="3" name="Content Placeholder 2"/>
          <p:cNvSpPr>
            <a:spLocks noGrp="1"/>
          </p:cNvSpPr>
          <p:nvPr>
            <p:ph idx="1"/>
          </p:nvPr>
        </p:nvSpPr>
        <p:spPr/>
        <p:txBody>
          <a:bodyPr/>
          <a:lstStyle/>
          <a:p>
            <a:r>
              <a:rPr lang="en-US" dirty="0" smtClean="0"/>
              <a:t>Subjective or Interactive Approaches</a:t>
            </a:r>
          </a:p>
          <a:p>
            <a:pPr lvl="1" algn="just"/>
            <a:r>
              <a:rPr lang="en-US" sz="2000" dirty="0" smtClean="0"/>
              <a:t>These techniques are often used by committees or panels seeking to develop new ideas or solve complex problems.</a:t>
            </a:r>
          </a:p>
          <a:p>
            <a:pPr lvl="1" algn="just"/>
            <a:r>
              <a:rPr lang="en-US" sz="2000" dirty="0" smtClean="0"/>
              <a:t>They often involve "brainstorming sessions".  </a:t>
            </a:r>
          </a:p>
          <a:p>
            <a:pPr lvl="1"/>
            <a:r>
              <a:rPr lang="en-US" sz="2000" dirty="0" smtClean="0"/>
              <a:t>It is important in such sessions that any ideas or opinions be permitted to be presented without regard to its relevancy and without fear of criticism.</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Qualitative Methods</a:t>
            </a:r>
            <a:endParaRPr lang="en-US" dirty="0"/>
          </a:p>
        </p:txBody>
      </p:sp>
      <p:sp>
        <p:nvSpPr>
          <p:cNvPr id="3" name="Content Placeholder 2"/>
          <p:cNvSpPr>
            <a:spLocks noGrp="1"/>
          </p:cNvSpPr>
          <p:nvPr>
            <p:ph idx="1"/>
          </p:nvPr>
        </p:nvSpPr>
        <p:spPr/>
        <p:txBody>
          <a:bodyPr>
            <a:normAutofit/>
          </a:bodyPr>
          <a:lstStyle/>
          <a:p>
            <a:pPr>
              <a:buNone/>
            </a:pPr>
            <a:r>
              <a:rPr lang="en-US" dirty="0" smtClean="0"/>
              <a:t>The other qualitative approaches to forecast are</a:t>
            </a:r>
          </a:p>
          <a:p>
            <a:pPr>
              <a:buNone/>
            </a:pPr>
            <a:endParaRPr lang="en-US" dirty="0" smtClean="0"/>
          </a:p>
          <a:p>
            <a:pPr marL="514350" indent="-514350">
              <a:buFont typeface="+mj-lt"/>
              <a:buAutoNum type="arabicPeriod"/>
            </a:pPr>
            <a:r>
              <a:rPr lang="en-US" dirty="0" smtClean="0"/>
              <a:t> Sales force estimates</a:t>
            </a:r>
          </a:p>
          <a:p>
            <a:pPr marL="514350" indent="-514350">
              <a:buFont typeface="+mj-lt"/>
              <a:buAutoNum type="arabicPeriod"/>
            </a:pPr>
            <a:r>
              <a:rPr lang="en-US" dirty="0" smtClean="0"/>
              <a:t>Juries of executive opinions</a:t>
            </a:r>
          </a:p>
          <a:p>
            <a:pPr marL="514350" indent="-514350">
              <a:buFont typeface="+mj-lt"/>
              <a:buAutoNum type="arabicPeriod"/>
            </a:pPr>
            <a:r>
              <a:rPr lang="en-US" dirty="0" smtClean="0"/>
              <a:t>Anticipatory surveys or market research</a:t>
            </a:r>
          </a:p>
          <a:p>
            <a:pPr marL="514350" indent="-514350">
              <a:buFont typeface="+mj-lt"/>
              <a:buAutoNum type="arabicPeriod"/>
            </a:pPr>
            <a:r>
              <a:rPr lang="en-US" dirty="0" smtClean="0"/>
              <a:t>Brainstorming.</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Summary</a:t>
            </a:r>
            <a:endParaRPr lang="en-US" b="1" dirty="0"/>
          </a:p>
        </p:txBody>
      </p:sp>
      <p:sp>
        <p:nvSpPr>
          <p:cNvPr id="3" name="Content Placeholder 2"/>
          <p:cNvSpPr>
            <a:spLocks noGrp="1"/>
          </p:cNvSpPr>
          <p:nvPr>
            <p:ph idx="1"/>
          </p:nvPr>
        </p:nvSpPr>
        <p:spPr/>
        <p:txBody>
          <a:bodyPr/>
          <a:lstStyle/>
          <a:p>
            <a:r>
              <a:rPr lang="en-US" dirty="0" smtClean="0"/>
              <a:t>Forecasting Methods</a:t>
            </a:r>
          </a:p>
          <a:p>
            <a:pPr lvl="1"/>
            <a:r>
              <a:rPr lang="en-US" dirty="0" smtClean="0"/>
              <a:t>Quantitative Methods</a:t>
            </a:r>
          </a:p>
          <a:p>
            <a:pPr lvl="1"/>
            <a:r>
              <a:rPr lang="en-US" dirty="0" smtClean="0"/>
              <a:t>Qualitative Methods</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en-US" b="1" dirty="0" smtClean="0"/>
              <a:t>Next Lecture </a:t>
            </a:r>
            <a:endParaRPr lang="en-US" b="1" dirty="0"/>
          </a:p>
        </p:txBody>
      </p:sp>
      <p:sp>
        <p:nvSpPr>
          <p:cNvPr id="3" name="Content Placeholder 2"/>
          <p:cNvSpPr>
            <a:spLocks noGrp="1"/>
          </p:cNvSpPr>
          <p:nvPr>
            <p:ph idx="1"/>
          </p:nvPr>
        </p:nvSpPr>
        <p:spPr/>
        <p:txBody>
          <a:bodyPr/>
          <a:lstStyle/>
          <a:p>
            <a:r>
              <a:rPr lang="en-US" b="1" dirty="0" smtClean="0"/>
              <a:t>INDUSTRY ANALYSIS: THE EXTERNAL FACTOR EVALUATION (EFE) MATRIX</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295</TotalTime>
  <Words>510</Words>
  <Application>Microsoft Office PowerPoint</Application>
  <PresentationFormat>On-screen Show (4:3)</PresentationFormat>
  <Paragraphs>119</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Business Strategy and Policy </vt:lpstr>
      <vt:lpstr>Recap </vt:lpstr>
      <vt:lpstr>Today’s Lecture</vt:lpstr>
      <vt:lpstr>FORECASTING</vt:lpstr>
      <vt:lpstr>Forecasting Introduction</vt:lpstr>
      <vt:lpstr>Forecasting Assumptions</vt:lpstr>
      <vt:lpstr>Quantitative forecasts</vt:lpstr>
      <vt:lpstr>Quantitative Approaches to Forecasting</vt:lpstr>
      <vt:lpstr>Smoothing Methods for Time Series Data </vt:lpstr>
      <vt:lpstr>Causal Method: Regression Analysis</vt:lpstr>
      <vt:lpstr>Regression Analysis</vt:lpstr>
      <vt:lpstr>Qualitative Approaches to Forecasting</vt:lpstr>
      <vt:lpstr>Scenario Writing </vt:lpstr>
      <vt:lpstr>Subjective or Interactive Approaches </vt:lpstr>
      <vt:lpstr>Other Qualitative Methods</vt:lpstr>
      <vt:lpstr>Summary</vt:lpstr>
      <vt:lpstr>Next Lecture </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Business Strategy and Policy </dc:title>
  <dc:creator>U</dc:creator>
  <cp:lastModifiedBy>NTS</cp:lastModifiedBy>
  <cp:revision>69</cp:revision>
  <dcterms:created xsi:type="dcterms:W3CDTF">2006-08-16T00:00:00Z</dcterms:created>
  <dcterms:modified xsi:type="dcterms:W3CDTF">2013-10-12T05:22:35Z</dcterms:modified>
</cp:coreProperties>
</file>