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2"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88" autoAdjust="0"/>
  </p:normalViewPr>
  <p:slideViewPr>
    <p:cSldViewPr>
      <p:cViewPr varScale="1">
        <p:scale>
          <a:sx n="42" d="100"/>
          <a:sy n="42" d="100"/>
        </p:scale>
        <p:origin x="-1507" y="-86"/>
      </p:cViewPr>
      <p:guideLst>
        <p:guide orient="horz" pos="2160"/>
        <p:guide pos="2880"/>
      </p:guideLst>
    </p:cSldViewPr>
  </p:slideViewPr>
  <p:outlineViewPr>
    <p:cViewPr>
      <p:scale>
        <a:sx n="33" d="100"/>
        <a:sy n="33" d="100"/>
      </p:scale>
      <p:origin x="0" y="37502"/>
    </p:cViewPr>
  </p:outlineViewPr>
  <p:notesTextViewPr>
    <p:cViewPr>
      <p:scale>
        <a:sx n="100" d="100"/>
        <a:sy n="100" d="100"/>
      </p:scale>
      <p:origin x="0" y="0"/>
    </p:cViewPr>
  </p:notesTextViewPr>
  <p:sorterViewPr>
    <p:cViewPr>
      <p:scale>
        <a:sx n="66" d="100"/>
        <a:sy n="66" d="100"/>
      </p:scale>
      <p:origin x="0" y="72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A31431-BB2D-4C03-8F3F-2B832698EEAF}" type="datetimeFigureOut">
              <a:rPr lang="en-US" smtClean="0"/>
              <a:pPr/>
              <a:t>10/5/2013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466020-6A82-4786-96EE-5728F62E346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2466020-6A82-4786-96EE-5728F62E346F}" type="slidenum">
              <a:rPr lang="en-US" smtClean="0"/>
              <a:pPr/>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19A2A5-C49D-4858-B362-239FE200040E}" type="datetime1">
              <a:rPr lang="en-US" smtClean="0"/>
              <a:t>10/5/2013</a:t>
            </a:fld>
            <a:endParaRPr lang="en-US"/>
          </a:p>
        </p:txBody>
      </p:sp>
      <p:sp>
        <p:nvSpPr>
          <p:cNvPr id="5" name="Footer Placeholder 4"/>
          <p:cNvSpPr>
            <a:spLocks noGrp="1"/>
          </p:cNvSpPr>
          <p:nvPr>
            <p:ph type="ftr" sz="quarter" idx="11"/>
          </p:nvPr>
        </p:nvSpPr>
        <p:spPr/>
        <p:txBody>
          <a:bodyPr/>
          <a:lstStyle/>
          <a:p>
            <a:r>
              <a:rPr lang="en-US" smtClean="0"/>
              <a:t>Business Strategy and Policy</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F1A5D00-D539-4021-B2DB-92F403960A59}" type="datetime1">
              <a:rPr lang="en-US" smtClean="0"/>
              <a:t>10/5/2013</a:t>
            </a:fld>
            <a:endParaRPr lang="en-US"/>
          </a:p>
        </p:txBody>
      </p:sp>
      <p:sp>
        <p:nvSpPr>
          <p:cNvPr id="5" name="Footer Placeholder 4"/>
          <p:cNvSpPr>
            <a:spLocks noGrp="1"/>
          </p:cNvSpPr>
          <p:nvPr>
            <p:ph type="ftr" sz="quarter" idx="11"/>
          </p:nvPr>
        </p:nvSpPr>
        <p:spPr/>
        <p:txBody>
          <a:bodyPr/>
          <a:lstStyle/>
          <a:p>
            <a:r>
              <a:rPr lang="en-US" smtClean="0"/>
              <a:t>Business Strategy and Policy</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84ABBA-2674-466B-940F-4AA2957E2FA8}" type="datetime1">
              <a:rPr lang="en-US" smtClean="0"/>
              <a:t>10/5/2013</a:t>
            </a:fld>
            <a:endParaRPr lang="en-US"/>
          </a:p>
        </p:txBody>
      </p:sp>
      <p:sp>
        <p:nvSpPr>
          <p:cNvPr id="5" name="Footer Placeholder 4"/>
          <p:cNvSpPr>
            <a:spLocks noGrp="1"/>
          </p:cNvSpPr>
          <p:nvPr>
            <p:ph type="ftr" sz="quarter" idx="11"/>
          </p:nvPr>
        </p:nvSpPr>
        <p:spPr/>
        <p:txBody>
          <a:bodyPr/>
          <a:lstStyle/>
          <a:p>
            <a:r>
              <a:rPr lang="en-US" smtClean="0"/>
              <a:t>Business Strategy and Policy</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CF6929B-40F9-4E20-A521-C6539900B72F}" type="datetime1">
              <a:rPr lang="en-US" smtClean="0"/>
              <a:t>10/5/2013</a:t>
            </a:fld>
            <a:endParaRPr lang="en-US"/>
          </a:p>
        </p:txBody>
      </p:sp>
      <p:sp>
        <p:nvSpPr>
          <p:cNvPr id="6" name="Footer Placeholder 5"/>
          <p:cNvSpPr>
            <a:spLocks noGrp="1"/>
          </p:cNvSpPr>
          <p:nvPr>
            <p:ph type="ftr" sz="quarter" idx="11"/>
          </p:nvPr>
        </p:nvSpPr>
        <p:spPr/>
        <p:txBody>
          <a:bodyPr/>
          <a:lstStyle/>
          <a:p>
            <a:r>
              <a:rPr lang="en-US" smtClean="0"/>
              <a:t>Business Strategy and Policy</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B2A43EA-5DC4-4545-AEBE-202185B0E246}" type="datetime1">
              <a:rPr lang="en-US" smtClean="0"/>
              <a:t>10/5/2013</a:t>
            </a:fld>
            <a:endParaRPr lang="en-US"/>
          </a:p>
        </p:txBody>
      </p:sp>
      <p:sp>
        <p:nvSpPr>
          <p:cNvPr id="8" name="Footer Placeholder 7"/>
          <p:cNvSpPr>
            <a:spLocks noGrp="1"/>
          </p:cNvSpPr>
          <p:nvPr>
            <p:ph type="ftr" sz="quarter" idx="11"/>
          </p:nvPr>
        </p:nvSpPr>
        <p:spPr/>
        <p:txBody>
          <a:bodyPr/>
          <a:lstStyle/>
          <a:p>
            <a:r>
              <a:rPr lang="en-US" smtClean="0"/>
              <a:t>Business Strategy and Policy</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D3F392F-AAE2-4F72-846E-0950717CD513}" type="datetime1">
              <a:rPr lang="en-US" smtClean="0"/>
              <a:t>10/5/2013</a:t>
            </a:fld>
            <a:endParaRPr lang="en-US"/>
          </a:p>
        </p:txBody>
      </p:sp>
      <p:sp>
        <p:nvSpPr>
          <p:cNvPr id="4" name="Footer Placeholder 3"/>
          <p:cNvSpPr>
            <a:spLocks noGrp="1"/>
          </p:cNvSpPr>
          <p:nvPr>
            <p:ph type="ftr" sz="quarter" idx="11"/>
          </p:nvPr>
        </p:nvSpPr>
        <p:spPr/>
        <p:txBody>
          <a:bodyPr/>
          <a:lstStyle/>
          <a:p>
            <a:r>
              <a:rPr lang="en-US" smtClean="0"/>
              <a:t>Business Strategy and Policy</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756D18-18F7-449C-B270-40D763976C99}" type="datetime1">
              <a:rPr lang="en-US" smtClean="0"/>
              <a:t>10/5/2013</a:t>
            </a:fld>
            <a:endParaRPr lang="en-US"/>
          </a:p>
        </p:txBody>
      </p:sp>
      <p:sp>
        <p:nvSpPr>
          <p:cNvPr id="3" name="Footer Placeholder 2"/>
          <p:cNvSpPr>
            <a:spLocks noGrp="1"/>
          </p:cNvSpPr>
          <p:nvPr>
            <p:ph type="ftr" sz="quarter" idx="11"/>
          </p:nvPr>
        </p:nvSpPr>
        <p:spPr/>
        <p:txBody>
          <a:bodyPr/>
          <a:lstStyle/>
          <a:p>
            <a:r>
              <a:rPr lang="en-US" smtClean="0"/>
              <a:t>Business Strategy and Policy</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4DFC72-BF10-4678-9B34-6521ABE7BE12}" type="datetime1">
              <a:rPr lang="en-US" smtClean="0"/>
              <a:t>10/5/2013</a:t>
            </a:fld>
            <a:endParaRPr lang="en-US"/>
          </a:p>
        </p:txBody>
      </p:sp>
      <p:sp>
        <p:nvSpPr>
          <p:cNvPr id="6" name="Footer Placeholder 5"/>
          <p:cNvSpPr>
            <a:spLocks noGrp="1"/>
          </p:cNvSpPr>
          <p:nvPr>
            <p:ph type="ftr" sz="quarter" idx="11"/>
          </p:nvPr>
        </p:nvSpPr>
        <p:spPr/>
        <p:txBody>
          <a:bodyPr/>
          <a:lstStyle/>
          <a:p>
            <a:r>
              <a:rPr lang="en-US" smtClean="0"/>
              <a:t>Business Strategy and Policy</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D637A4-87F4-42AB-9BF0-6A3CCA541E06}" type="datetime1">
              <a:rPr lang="en-US" smtClean="0"/>
              <a:t>10/5/2013</a:t>
            </a:fld>
            <a:endParaRPr lang="en-US"/>
          </a:p>
        </p:txBody>
      </p:sp>
      <p:sp>
        <p:nvSpPr>
          <p:cNvPr id="6" name="Footer Placeholder 5"/>
          <p:cNvSpPr>
            <a:spLocks noGrp="1"/>
          </p:cNvSpPr>
          <p:nvPr>
            <p:ph type="ftr" sz="quarter" idx="11"/>
          </p:nvPr>
        </p:nvSpPr>
        <p:spPr/>
        <p:txBody>
          <a:bodyPr/>
          <a:lstStyle/>
          <a:p>
            <a:r>
              <a:rPr lang="en-US" smtClean="0"/>
              <a:t>Business Strategy and Policy</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BF4504-AB7C-49AD-A96B-926D0872673A}" type="datetime1">
              <a:rPr lang="en-US" smtClean="0"/>
              <a:t>10/5/2013</a:t>
            </a:fld>
            <a:endParaRPr lang="en-US"/>
          </a:p>
        </p:txBody>
      </p:sp>
      <p:sp>
        <p:nvSpPr>
          <p:cNvPr id="5" name="Footer Placeholder 4"/>
          <p:cNvSpPr>
            <a:spLocks noGrp="1"/>
          </p:cNvSpPr>
          <p:nvPr>
            <p:ph type="ftr" sz="quarter" idx="11"/>
          </p:nvPr>
        </p:nvSpPr>
        <p:spPr/>
        <p:txBody>
          <a:bodyPr/>
          <a:lstStyle/>
          <a:p>
            <a:r>
              <a:rPr lang="en-US" smtClean="0"/>
              <a:t>Business Strategy and Policy</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EEFEAF5-839B-44C4-8404-40C4D6AD36D3}" type="datetime1">
              <a:rPr lang="en-US" smtClean="0"/>
              <a:t>10/5/2013</a:t>
            </a:fld>
            <a:endParaRPr lang="en-US"/>
          </a:p>
        </p:txBody>
      </p:sp>
      <p:sp>
        <p:nvSpPr>
          <p:cNvPr id="5" name="Footer Placeholder 4"/>
          <p:cNvSpPr>
            <a:spLocks noGrp="1"/>
          </p:cNvSpPr>
          <p:nvPr>
            <p:ph type="ftr" sz="quarter" idx="11"/>
          </p:nvPr>
        </p:nvSpPr>
        <p:spPr/>
        <p:txBody>
          <a:bodyPr/>
          <a:lstStyle/>
          <a:p>
            <a:r>
              <a:rPr lang="en-US" smtClean="0"/>
              <a:t>Business Strategy and Policy</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9D9D7F-1C64-49F0-B780-EB533F23483F}" type="datetime1">
              <a:rPr lang="en-US" smtClean="0"/>
              <a:t>10/5/2013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Business Strategy and Policy</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b="1" dirty="0" smtClean="0"/>
              <a:t>Business Strategy and Policy</a:t>
            </a:r>
            <a:endParaRPr lang="en-US" b="1" dirty="0"/>
          </a:p>
        </p:txBody>
      </p:sp>
      <p:sp>
        <p:nvSpPr>
          <p:cNvPr id="3" name="Subtitle 2"/>
          <p:cNvSpPr>
            <a:spLocks noGrp="1"/>
          </p:cNvSpPr>
          <p:nvPr>
            <p:ph type="subTitle" idx="1"/>
          </p:nvPr>
        </p:nvSpPr>
        <p:spPr/>
        <p:txBody>
          <a:bodyPr>
            <a:normAutofit/>
          </a:bodyPr>
          <a:lstStyle/>
          <a:p>
            <a:pPr algn="r"/>
            <a:r>
              <a:rPr lang="en-US" sz="4400" b="1" dirty="0" smtClean="0">
                <a:solidFill>
                  <a:schemeClr val="tx1"/>
                </a:solidFill>
                <a:latin typeface="+mj-lt"/>
                <a:ea typeface="+mj-ea"/>
                <a:cs typeface="+mj-cs"/>
              </a:rPr>
              <a:t>Lecture-12</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
        <p:nvSpPr>
          <p:cNvPr id="5" name="Footer Placeholder 4"/>
          <p:cNvSpPr>
            <a:spLocks noGrp="1"/>
          </p:cNvSpPr>
          <p:nvPr>
            <p:ph type="ftr" sz="quarter" idx="11"/>
          </p:nvPr>
        </p:nvSpPr>
        <p:spPr/>
        <p:txBody>
          <a:bodyPr/>
          <a:lstStyle/>
          <a:p>
            <a:r>
              <a:rPr lang="en-US" smtClean="0"/>
              <a:t>Business Strategy and Policy</a:t>
            </a:r>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normAutofit fontScale="70000" lnSpcReduction="20000"/>
          </a:bodyPr>
          <a:lstStyle/>
          <a:p>
            <a:r>
              <a:rPr lang="en-US" b="1" dirty="0" smtClean="0"/>
              <a:t>Technological Forces</a:t>
            </a:r>
          </a:p>
          <a:p>
            <a:pPr marL="990600" lvl="1" indent="-266700">
              <a:buSzPct val="80000"/>
              <a:buFontTx/>
              <a:buChar char="•"/>
            </a:pPr>
            <a:r>
              <a:rPr lang="en-US" sz="3200" dirty="0" smtClean="0"/>
              <a:t>Profound impact on organizations</a:t>
            </a:r>
          </a:p>
          <a:p>
            <a:pPr marL="1390650" lvl="2" indent="-266700">
              <a:buSzPct val="80000"/>
              <a:buFontTx/>
              <a:buChar char="•"/>
            </a:pPr>
            <a:r>
              <a:rPr lang="en-US" sz="2800" dirty="0" smtClean="0"/>
              <a:t>Internet</a:t>
            </a:r>
          </a:p>
          <a:p>
            <a:pPr marL="1371600" lvl="2" indent="-266700">
              <a:buSzPct val="80000"/>
            </a:pPr>
            <a:r>
              <a:rPr lang="en-US" sz="2800" dirty="0" smtClean="0"/>
              <a:t>Semiconductors</a:t>
            </a:r>
          </a:p>
          <a:p>
            <a:pPr marL="1371600" lvl="2" indent="-266700">
              <a:buSzPct val="80000"/>
            </a:pPr>
            <a:r>
              <a:rPr lang="en-US" sz="2800" dirty="0" smtClean="0"/>
              <a:t>XML technologies</a:t>
            </a:r>
          </a:p>
          <a:p>
            <a:pPr marL="1371600" lvl="2" indent="-266700">
              <a:buSzPct val="80000"/>
            </a:pPr>
            <a:r>
              <a:rPr lang="en-US" sz="2800" dirty="0" smtClean="0"/>
              <a:t>UWB communications</a:t>
            </a:r>
            <a:endParaRPr lang="en-US" dirty="0" smtClean="0"/>
          </a:p>
          <a:p>
            <a:r>
              <a:rPr lang="en-US" b="1" dirty="0" smtClean="0"/>
              <a:t>Competitive Forces</a:t>
            </a:r>
          </a:p>
          <a:p>
            <a:pPr marL="1257300" lvl="1" indent="-533400">
              <a:lnSpc>
                <a:spcPct val="90000"/>
              </a:lnSpc>
              <a:buSzPct val="80000"/>
              <a:buFontTx/>
              <a:buAutoNum type="arabicPeriod"/>
            </a:pPr>
            <a:r>
              <a:rPr lang="en-US" sz="3200" dirty="0" smtClean="0"/>
              <a:t>Market share matters</a:t>
            </a:r>
          </a:p>
          <a:p>
            <a:pPr marL="1257300" lvl="1" indent="-533400">
              <a:lnSpc>
                <a:spcPct val="90000"/>
              </a:lnSpc>
              <a:buSzPct val="80000"/>
              <a:buFontTx/>
              <a:buAutoNum type="arabicPeriod"/>
            </a:pPr>
            <a:r>
              <a:rPr lang="en-US" sz="3200" dirty="0" smtClean="0"/>
              <a:t>Understand what business you are in</a:t>
            </a:r>
          </a:p>
          <a:p>
            <a:pPr marL="1257300" lvl="1" indent="-533400">
              <a:lnSpc>
                <a:spcPct val="90000"/>
              </a:lnSpc>
              <a:buSzPct val="80000"/>
              <a:buFontTx/>
              <a:buAutoNum type="arabicPeriod"/>
            </a:pPr>
            <a:r>
              <a:rPr lang="en-US" sz="3200" dirty="0" smtClean="0"/>
              <a:t>Broke or not, fix it</a:t>
            </a:r>
          </a:p>
          <a:p>
            <a:pPr marL="1257300" lvl="1" indent="-533400">
              <a:lnSpc>
                <a:spcPct val="90000"/>
              </a:lnSpc>
              <a:buSzPct val="80000"/>
              <a:buFontTx/>
              <a:buAutoNum type="arabicPeriod"/>
            </a:pPr>
            <a:r>
              <a:rPr lang="en-US" sz="3200" dirty="0" smtClean="0"/>
              <a:t>Innovate or evaporate</a:t>
            </a:r>
          </a:p>
          <a:p>
            <a:pPr marL="1257300" lvl="1" indent="-533400">
              <a:buSzPct val="80000"/>
              <a:buFontTx/>
              <a:buAutoNum type="arabicPeriod"/>
            </a:pPr>
            <a:r>
              <a:rPr lang="en-US" sz="3200" dirty="0" smtClean="0"/>
              <a:t>Acquisition is essential to growth</a:t>
            </a:r>
          </a:p>
          <a:p>
            <a:pPr marL="1257300" lvl="1" indent="-533400">
              <a:buSzPct val="80000"/>
              <a:buFontTx/>
              <a:buAutoNum type="arabicPeriod"/>
            </a:pPr>
            <a:r>
              <a:rPr lang="en-US" sz="3200" dirty="0" smtClean="0"/>
              <a:t>People make a difference</a:t>
            </a:r>
          </a:p>
          <a:p>
            <a:pPr marL="1257300" lvl="1" indent="-533400">
              <a:buSzPct val="80000"/>
              <a:buFontTx/>
              <a:buAutoNum type="arabicPeriod"/>
            </a:pPr>
            <a:r>
              <a:rPr lang="en-US" sz="3200" dirty="0" smtClean="0"/>
              <a:t>No substitute for quality</a:t>
            </a: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
        <p:nvSpPr>
          <p:cNvPr id="5" name="Footer Placeholder 4"/>
          <p:cNvSpPr>
            <a:spLocks noGrp="1"/>
          </p:cNvSpPr>
          <p:nvPr>
            <p:ph type="ftr" sz="quarter" idx="11"/>
          </p:nvPr>
        </p:nvSpPr>
        <p:spPr/>
        <p:txBody>
          <a:bodyPr/>
          <a:lstStyle/>
          <a:p>
            <a:r>
              <a:rPr lang="en-US" smtClean="0"/>
              <a:t>Business Strategy and Policy</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fontScale="90000"/>
          </a:bodyPr>
          <a:lstStyle/>
          <a:p>
            <a:pPr lvl="1" algn="ctr" rtl="0">
              <a:spcBef>
                <a:spcPct val="0"/>
              </a:spcBef>
            </a:pPr>
            <a:r>
              <a:rPr lang="en-US" sz="3600" b="1" dirty="0" smtClean="0"/>
              <a:t/>
            </a:r>
            <a:br>
              <a:rPr lang="en-US" sz="3600" b="1" dirty="0" smtClean="0"/>
            </a:br>
            <a:r>
              <a:rPr lang="en-US" sz="3600" b="1" dirty="0" smtClean="0"/>
              <a:t>                                             </a:t>
            </a:r>
            <a:r>
              <a:rPr lang="en-US" sz="3200" b="1" dirty="0" smtClean="0"/>
              <a:t>Today’s Lecture</a:t>
            </a:r>
            <a:br>
              <a:rPr lang="en-US" sz="3200" b="1" dirty="0" smtClean="0"/>
            </a:br>
            <a:r>
              <a:rPr lang="en-US" sz="3200" b="1" dirty="0" smtClean="0"/>
              <a:t/>
            </a:r>
            <a:br>
              <a:rPr lang="en-US" sz="3200" b="1" dirty="0" smtClean="0"/>
            </a:br>
            <a:r>
              <a:rPr lang="en-US" sz="3600" b="1" dirty="0" smtClean="0"/>
              <a:t>PORTER’S FIVE-FORCES MODEL</a:t>
            </a:r>
            <a:br>
              <a:rPr lang="en-US" sz="3600" b="1" dirty="0" smtClean="0"/>
            </a:br>
            <a:endParaRPr lang="en-US" dirty="0"/>
          </a:p>
        </p:txBody>
      </p:sp>
      <p:pic>
        <p:nvPicPr>
          <p:cNvPr id="1027" name="Picture 3" descr="C:\Users\U\Downloads\porters-five-forces-model.jpg"/>
          <p:cNvPicPr>
            <a:picLocks noGrp="1" noChangeAspect="1" noChangeArrowheads="1"/>
          </p:cNvPicPr>
          <p:nvPr>
            <p:ph idx="1"/>
          </p:nvPr>
        </p:nvPicPr>
        <p:blipFill>
          <a:blip r:embed="rId2" cstate="print"/>
          <a:srcRect/>
          <a:stretch>
            <a:fillRect/>
          </a:stretch>
        </p:blipFill>
        <p:spPr bwMode="auto">
          <a:xfrm>
            <a:off x="533400" y="1905000"/>
            <a:ext cx="8001000" cy="4267200"/>
          </a:xfrm>
          <a:prstGeom prst="rect">
            <a:avLst/>
          </a:prstGeom>
          <a:noFill/>
        </p:spPr>
      </p:pic>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
        <p:nvSpPr>
          <p:cNvPr id="5" name="Footer Placeholder 4"/>
          <p:cNvSpPr>
            <a:spLocks noGrp="1"/>
          </p:cNvSpPr>
          <p:nvPr>
            <p:ph type="ftr" sz="quarter" idx="11"/>
          </p:nvPr>
        </p:nvSpPr>
        <p:spPr/>
        <p:txBody>
          <a:bodyPr/>
          <a:lstStyle/>
          <a:p>
            <a:r>
              <a:rPr lang="en-US" smtClean="0"/>
              <a:t>Business Strategy and Policy</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b="1" dirty="0" smtClean="0"/>
              <a:t>PORTER’S FIVE-FORCES MODEL</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smtClean="0"/>
              <a:t>The intensity of competition among firms varies widely from industry to industry</a:t>
            </a:r>
          </a:p>
          <a:p>
            <a:endParaRPr lang="en-US" b="1" dirty="0" smtClean="0"/>
          </a:p>
          <a:p>
            <a:pPr algn="just"/>
            <a:r>
              <a:rPr lang="en-US" b="1" dirty="0" smtClean="0"/>
              <a:t>Porters model of competitive forces</a:t>
            </a:r>
            <a:r>
              <a:rPr lang="en-US" dirty="0" smtClean="0"/>
              <a:t> assumes that there are </a:t>
            </a:r>
            <a:r>
              <a:rPr lang="en-US" b="1" dirty="0" smtClean="0"/>
              <a:t>five competitive forces</a:t>
            </a:r>
            <a:r>
              <a:rPr lang="en-US" dirty="0" smtClean="0"/>
              <a:t> that identifies the competitive power in a business situation. These </a:t>
            </a:r>
            <a:r>
              <a:rPr lang="en-US" b="1" dirty="0" smtClean="0"/>
              <a:t>five competitive forces identified by the Michael Porter</a:t>
            </a:r>
            <a:r>
              <a:rPr lang="en-US" dirty="0" smtClean="0"/>
              <a:t> are:</a:t>
            </a:r>
            <a:br>
              <a:rPr lang="en-US" dirty="0" smtClean="0"/>
            </a:br>
            <a:endParaRPr lang="en-US" dirty="0" smtClean="0"/>
          </a:p>
          <a:p>
            <a:pPr lvl="1"/>
            <a:r>
              <a:rPr lang="en-US" dirty="0" smtClean="0"/>
              <a:t>Threat of substitute products</a:t>
            </a:r>
          </a:p>
          <a:p>
            <a:pPr lvl="1"/>
            <a:r>
              <a:rPr lang="en-US" dirty="0" smtClean="0"/>
              <a:t>Threat of new entrants</a:t>
            </a:r>
          </a:p>
          <a:p>
            <a:pPr lvl="1"/>
            <a:r>
              <a:rPr lang="en-US" dirty="0" smtClean="0"/>
              <a:t>Intense rivalry among existing players</a:t>
            </a:r>
          </a:p>
          <a:p>
            <a:pPr lvl="1"/>
            <a:r>
              <a:rPr lang="en-US" dirty="0" smtClean="0"/>
              <a:t>Bargaining power of suppliers</a:t>
            </a:r>
          </a:p>
          <a:p>
            <a:pPr lvl="1"/>
            <a:r>
              <a:rPr lang="en-US" dirty="0" smtClean="0"/>
              <a:t>Bargaining power of Buyers</a:t>
            </a:r>
          </a:p>
          <a:p>
            <a:pPr algn="just">
              <a:buNone/>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
        <p:nvSpPr>
          <p:cNvPr id="5" name="Footer Placeholder 4"/>
          <p:cNvSpPr>
            <a:spLocks noGrp="1"/>
          </p:cNvSpPr>
          <p:nvPr>
            <p:ph type="ftr" sz="quarter" idx="11"/>
          </p:nvPr>
        </p:nvSpPr>
        <p:spPr/>
        <p:txBody>
          <a:bodyPr/>
          <a:lstStyle/>
          <a:p>
            <a:r>
              <a:rPr lang="en-US" smtClean="0"/>
              <a:t>Business Strategy and Policy</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smtClean="0"/>
              <a:t>PORTER’S FIVE-FORCES MODEL</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b="1" u="sng" dirty="0" smtClean="0"/>
              <a:t>Threat of substitute products</a:t>
            </a:r>
          </a:p>
          <a:p>
            <a:pPr>
              <a:buNone/>
            </a:pPr>
            <a:endParaRPr lang="en-US" b="1" dirty="0" smtClean="0"/>
          </a:p>
          <a:p>
            <a:pPr algn="just">
              <a:buNone/>
            </a:pPr>
            <a:r>
              <a:rPr lang="en-US" b="1" dirty="0" smtClean="0"/>
              <a:t>	Threat of substitute products</a:t>
            </a:r>
            <a:r>
              <a:rPr lang="en-US" dirty="0" smtClean="0"/>
              <a:t> means how easily your customers can switch to your competitors product. </a:t>
            </a:r>
            <a:r>
              <a:rPr lang="en-US" b="1" dirty="0" smtClean="0"/>
              <a:t>Threat of substitute is high</a:t>
            </a:r>
            <a:r>
              <a:rPr lang="en-US" dirty="0" smtClean="0"/>
              <a:t> when:</a:t>
            </a:r>
          </a:p>
          <a:p>
            <a:pPr algn="just">
              <a:buNone/>
            </a:pPr>
            <a:endParaRPr lang="en-US" dirty="0" smtClean="0"/>
          </a:p>
          <a:p>
            <a:pPr lvl="1" algn="just"/>
            <a:r>
              <a:rPr lang="en-US" dirty="0" smtClean="0"/>
              <a:t>There are many substitute products available</a:t>
            </a:r>
          </a:p>
          <a:p>
            <a:pPr lvl="1" algn="just"/>
            <a:endParaRPr lang="en-US" dirty="0" smtClean="0"/>
          </a:p>
          <a:p>
            <a:pPr lvl="1" algn="just"/>
            <a:r>
              <a:rPr lang="en-US" dirty="0" smtClean="0"/>
              <a:t>Customer can easily find the product or service that you’re offering at the same or less price</a:t>
            </a:r>
          </a:p>
          <a:p>
            <a:pPr lvl="1" algn="just"/>
            <a:endParaRPr lang="en-US" dirty="0" smtClean="0"/>
          </a:p>
          <a:p>
            <a:pPr lvl="1" algn="just"/>
            <a:r>
              <a:rPr lang="en-US" dirty="0" smtClean="0"/>
              <a:t>Quality of the competitors’ product is better</a:t>
            </a:r>
          </a:p>
          <a:p>
            <a:pPr lvl="1" algn="just"/>
            <a:endParaRPr lang="en-US" dirty="0" smtClean="0"/>
          </a:p>
          <a:p>
            <a:pPr lvl="1" algn="just"/>
            <a:r>
              <a:rPr lang="en-US" dirty="0" smtClean="0"/>
              <a:t>Substitute product is by a </a:t>
            </a:r>
            <a:r>
              <a:rPr lang="en-US" dirty="0" smtClean="0"/>
              <a:t>company who is </a:t>
            </a:r>
            <a:r>
              <a:rPr lang="en-US" dirty="0" smtClean="0"/>
              <a:t>earning high profits </a:t>
            </a:r>
            <a:r>
              <a:rPr lang="en-US" dirty="0" smtClean="0"/>
              <a:t>and  </a:t>
            </a:r>
            <a:r>
              <a:rPr lang="en-US" dirty="0" smtClean="0"/>
              <a:t>can reduce prices to the lowest level.</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
        <p:nvSpPr>
          <p:cNvPr id="5" name="Footer Placeholder 4"/>
          <p:cNvSpPr>
            <a:spLocks noGrp="1"/>
          </p:cNvSpPr>
          <p:nvPr>
            <p:ph type="ftr" sz="quarter" idx="11"/>
          </p:nvPr>
        </p:nvSpPr>
        <p:spPr/>
        <p:txBody>
          <a:bodyPr/>
          <a:lstStyle/>
          <a:p>
            <a:r>
              <a:rPr lang="en-US" smtClean="0"/>
              <a:t>Business Strategy and Policy</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PORTER’S FIVE-FORCES MODEL</a:t>
            </a:r>
            <a:endParaRPr lang="en-US" dirty="0"/>
          </a:p>
        </p:txBody>
      </p:sp>
      <p:sp>
        <p:nvSpPr>
          <p:cNvPr id="3" name="Content Placeholder 2"/>
          <p:cNvSpPr>
            <a:spLocks noGrp="1"/>
          </p:cNvSpPr>
          <p:nvPr>
            <p:ph idx="1"/>
          </p:nvPr>
        </p:nvSpPr>
        <p:spPr>
          <a:xfrm>
            <a:off x="457200" y="2209800"/>
            <a:ext cx="8229600" cy="3916363"/>
          </a:xfrm>
        </p:spPr>
        <p:txBody>
          <a:bodyPr>
            <a:normAutofit fontScale="92500"/>
          </a:bodyPr>
          <a:lstStyle/>
          <a:p>
            <a:pPr algn="just">
              <a:lnSpc>
                <a:spcPct val="150000"/>
              </a:lnSpc>
            </a:pPr>
            <a:r>
              <a:rPr lang="en-US" sz="2400" dirty="0" smtClean="0"/>
              <a:t>In the above situations, </a:t>
            </a:r>
            <a:r>
              <a:rPr lang="en-US" sz="2400" b="1" dirty="0" smtClean="0"/>
              <a:t>Customer can easily switch to substitute products</a:t>
            </a:r>
            <a:r>
              <a:rPr lang="en-US" sz="2400" dirty="0" smtClean="0"/>
              <a:t>. So substitutes are a threat to your company. When there are actual and potential substitute products available then segment is unattractive. </a:t>
            </a:r>
            <a:r>
              <a:rPr lang="en-US" sz="2400" u="sng" dirty="0" smtClean="0"/>
              <a:t>Profits and prices are effected by substitutes </a:t>
            </a:r>
            <a:r>
              <a:rPr lang="en-US" sz="2400" dirty="0" smtClean="0"/>
              <a:t>so, there is need to </a:t>
            </a:r>
            <a:r>
              <a:rPr lang="en-US" sz="2400" u="sng" dirty="0" smtClean="0"/>
              <a:t>closely monitor price trends</a:t>
            </a:r>
            <a:r>
              <a:rPr lang="en-US" sz="2400" dirty="0" smtClean="0"/>
              <a:t>. In substitute industries, if competition rises or technology modernizes then prices and profits decline.</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
        <p:nvSpPr>
          <p:cNvPr id="5" name="Footer Placeholder 4"/>
          <p:cNvSpPr>
            <a:spLocks noGrp="1"/>
          </p:cNvSpPr>
          <p:nvPr>
            <p:ph type="ftr" sz="quarter" idx="11"/>
          </p:nvPr>
        </p:nvSpPr>
        <p:spPr/>
        <p:txBody>
          <a:bodyPr/>
          <a:lstStyle/>
          <a:p>
            <a:r>
              <a:rPr lang="en-US" smtClean="0"/>
              <a:t>Business Strategy and Policy</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PORTER’S FIVE-FORCES MODEL</a:t>
            </a:r>
            <a:endParaRPr lang="en-US" dirty="0"/>
          </a:p>
        </p:txBody>
      </p:sp>
      <p:sp>
        <p:nvSpPr>
          <p:cNvPr id="3" name="Content Placeholder 2"/>
          <p:cNvSpPr>
            <a:spLocks noGrp="1"/>
          </p:cNvSpPr>
          <p:nvPr>
            <p:ph idx="1"/>
          </p:nvPr>
        </p:nvSpPr>
        <p:spPr>
          <a:xfrm>
            <a:off x="457200" y="1447800"/>
            <a:ext cx="8229600" cy="4678363"/>
          </a:xfrm>
        </p:spPr>
        <p:txBody>
          <a:bodyPr>
            <a:normAutofit fontScale="77500" lnSpcReduction="20000"/>
          </a:bodyPr>
          <a:lstStyle/>
          <a:p>
            <a:pPr>
              <a:buNone/>
            </a:pPr>
            <a:r>
              <a:rPr lang="en-US" b="1" u="sng" dirty="0" smtClean="0"/>
              <a:t>Threat of new entrants</a:t>
            </a:r>
          </a:p>
          <a:p>
            <a:endParaRPr lang="en-US" b="1" dirty="0" smtClean="0"/>
          </a:p>
          <a:p>
            <a:pPr algn="just"/>
            <a:r>
              <a:rPr lang="en-US" dirty="0" smtClean="0"/>
              <a:t>A </a:t>
            </a:r>
            <a:r>
              <a:rPr lang="en-US" b="1" dirty="0" smtClean="0"/>
              <a:t>new entry of a competitor</a:t>
            </a:r>
            <a:r>
              <a:rPr lang="en-US" dirty="0" smtClean="0"/>
              <a:t> into your market also weakens your power. </a:t>
            </a:r>
            <a:r>
              <a:rPr lang="en-US" b="1" dirty="0" smtClean="0"/>
              <a:t>Threat of new entry depends upon entry and exit barriers</a:t>
            </a:r>
            <a:r>
              <a:rPr lang="en-US" dirty="0" smtClean="0"/>
              <a:t>. Threat of new entry is high when:</a:t>
            </a:r>
          </a:p>
          <a:p>
            <a:endParaRPr lang="en-US" dirty="0" smtClean="0"/>
          </a:p>
          <a:p>
            <a:pPr lvl="1" algn="just"/>
            <a:r>
              <a:rPr lang="en-US" dirty="0" smtClean="0"/>
              <a:t>Capital requirements to start the business are less</a:t>
            </a:r>
          </a:p>
          <a:p>
            <a:pPr lvl="1" algn="just"/>
            <a:r>
              <a:rPr lang="en-US" dirty="0" smtClean="0"/>
              <a:t>Few economies of scale are in place</a:t>
            </a:r>
          </a:p>
          <a:p>
            <a:pPr lvl="1" algn="just"/>
            <a:r>
              <a:rPr lang="en-US" dirty="0" smtClean="0"/>
              <a:t>Customers can easily switch (low switching cost)</a:t>
            </a:r>
          </a:p>
          <a:p>
            <a:pPr lvl="1" algn="just"/>
            <a:r>
              <a:rPr lang="en-US" dirty="0" smtClean="0"/>
              <a:t>Your key technology is not hard to acquire or isn’t protected well</a:t>
            </a:r>
          </a:p>
          <a:p>
            <a:pPr lvl="1" algn="just"/>
            <a:r>
              <a:rPr lang="en-US" dirty="0" smtClean="0"/>
              <a:t>Your product is not differentiated</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
        <p:nvSpPr>
          <p:cNvPr id="5" name="Footer Placeholder 4"/>
          <p:cNvSpPr>
            <a:spLocks noGrp="1"/>
          </p:cNvSpPr>
          <p:nvPr>
            <p:ph type="ftr" sz="quarter" idx="11"/>
          </p:nvPr>
        </p:nvSpPr>
        <p:spPr/>
        <p:txBody>
          <a:bodyPr/>
          <a:lstStyle/>
          <a:p>
            <a:r>
              <a:rPr lang="en-US" smtClean="0"/>
              <a:t>Business Strategy and Policy</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PORTER’S FIVE-FORCES MODEL</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smtClean="0"/>
              <a:t>There is variation in attractiveness of segment depending upon entry and exit barriers. That segment is more attractive which has high entry barriers and low exit barriers.</a:t>
            </a:r>
          </a:p>
          <a:p>
            <a:pPr algn="just">
              <a:buNone/>
            </a:pPr>
            <a:r>
              <a:rPr lang="en-US" dirty="0" smtClean="0"/>
              <a:t/>
            </a:r>
            <a:br>
              <a:rPr lang="en-US" dirty="0" smtClean="0"/>
            </a:br>
            <a:r>
              <a:rPr lang="en-US" dirty="0" smtClean="0"/>
              <a:t>Some new firms enter into industry and low performing companies leave the market easily. When both </a:t>
            </a:r>
            <a:r>
              <a:rPr lang="en-US" b="1" dirty="0" smtClean="0"/>
              <a:t>entry and exit barriers</a:t>
            </a:r>
            <a:r>
              <a:rPr lang="en-US" dirty="0" smtClean="0"/>
              <a:t> are high then profit margin is also high but companies face more risk because companies with poor performance stay in and fight it out. When these barriers are low then firms easily enter and exit the industry, profit is low. The worst condition is when entry barriers are low and exit barriers are high then in good times firms enter and it become very difficult to exit in bad times.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
        <p:nvSpPr>
          <p:cNvPr id="5" name="Footer Placeholder 4"/>
          <p:cNvSpPr>
            <a:spLocks noGrp="1"/>
          </p:cNvSpPr>
          <p:nvPr>
            <p:ph type="ftr" sz="quarter" idx="11"/>
          </p:nvPr>
        </p:nvSpPr>
        <p:spPr/>
        <p:txBody>
          <a:bodyPr/>
          <a:lstStyle/>
          <a:p>
            <a:r>
              <a:rPr lang="en-US" smtClean="0"/>
              <a:t>Business Strategy and Policy</a:t>
            </a: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PORTER’S FIVE-FORCES MODEL</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b="1" u="sng" dirty="0" smtClean="0"/>
              <a:t>Industry Rivalry</a:t>
            </a:r>
          </a:p>
          <a:p>
            <a:pPr algn="just"/>
            <a:r>
              <a:rPr lang="en-US" b="1" dirty="0" smtClean="0"/>
              <a:t>Industry rivalry</a:t>
            </a:r>
            <a:r>
              <a:rPr lang="en-US" dirty="0" smtClean="0"/>
              <a:t> mean the intensity of competition among the existing competitors in the market. Intensity of rivalry depends on the number of competitors and their capabilities. </a:t>
            </a:r>
            <a:r>
              <a:rPr lang="en-US" b="1" dirty="0" smtClean="0"/>
              <a:t>Industry rivalry is high when</a:t>
            </a:r>
            <a:r>
              <a:rPr lang="en-US" dirty="0" smtClean="0"/>
              <a:t>:</a:t>
            </a:r>
          </a:p>
          <a:p>
            <a:pPr algn="just"/>
            <a:endParaRPr lang="en-US" dirty="0" smtClean="0"/>
          </a:p>
          <a:p>
            <a:pPr lvl="1" algn="just"/>
            <a:r>
              <a:rPr lang="en-US" dirty="0" smtClean="0"/>
              <a:t>There are number of small or equal competitors and less when there’s a clear market leader.</a:t>
            </a:r>
          </a:p>
          <a:p>
            <a:pPr lvl="1" algn="just"/>
            <a:r>
              <a:rPr lang="en-US" dirty="0" smtClean="0"/>
              <a:t>Customers have low switching costs</a:t>
            </a:r>
          </a:p>
          <a:p>
            <a:pPr lvl="1" algn="just"/>
            <a:r>
              <a:rPr lang="en-US" dirty="0" smtClean="0"/>
              <a:t>Industry is growing</a:t>
            </a:r>
          </a:p>
          <a:p>
            <a:pPr lvl="1" algn="just"/>
            <a:r>
              <a:rPr lang="en-US" dirty="0" smtClean="0"/>
              <a:t>Exit barriers are high and rivals stay and compete</a:t>
            </a:r>
          </a:p>
          <a:p>
            <a:pPr lvl="1" algn="just"/>
            <a:r>
              <a:rPr lang="en-US" dirty="0" smtClean="0"/>
              <a:t>Fixed cost are high resulting huge production and reduction in prices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
        <p:nvSpPr>
          <p:cNvPr id="5" name="Footer Placeholder 4"/>
          <p:cNvSpPr>
            <a:spLocks noGrp="1"/>
          </p:cNvSpPr>
          <p:nvPr>
            <p:ph type="ftr" sz="quarter" idx="11"/>
          </p:nvPr>
        </p:nvSpPr>
        <p:spPr/>
        <p:txBody>
          <a:bodyPr/>
          <a:lstStyle/>
          <a:p>
            <a:r>
              <a:rPr lang="en-US" smtClean="0"/>
              <a:t>Business Strategy and Policy</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PORTER’S FIVE-FORCES MODEL</a:t>
            </a:r>
            <a:endParaRPr lang="en-US" dirty="0"/>
          </a:p>
        </p:txBody>
      </p:sp>
      <p:sp>
        <p:nvSpPr>
          <p:cNvPr id="3" name="Content Placeholder 2"/>
          <p:cNvSpPr>
            <a:spLocks noGrp="1"/>
          </p:cNvSpPr>
          <p:nvPr>
            <p:ph idx="1"/>
          </p:nvPr>
        </p:nvSpPr>
        <p:spPr/>
        <p:txBody>
          <a:bodyPr/>
          <a:lstStyle/>
          <a:p>
            <a:pPr algn="just"/>
            <a:r>
              <a:rPr lang="en-US" sz="2800" dirty="0" smtClean="0"/>
              <a:t>These situations make the reasons for </a:t>
            </a:r>
          </a:p>
          <a:p>
            <a:pPr lvl="1" algn="just"/>
            <a:r>
              <a:rPr lang="en-US" dirty="0" smtClean="0"/>
              <a:t>advertising wars</a:t>
            </a:r>
          </a:p>
          <a:p>
            <a:pPr lvl="1" algn="just"/>
            <a:r>
              <a:rPr lang="en-US" dirty="0" smtClean="0"/>
              <a:t>Price wars</a:t>
            </a:r>
          </a:p>
          <a:p>
            <a:pPr lvl="1" algn="just"/>
            <a:r>
              <a:rPr lang="en-US" dirty="0" smtClean="0"/>
              <a:t>Modifications</a:t>
            </a:r>
          </a:p>
          <a:p>
            <a:pPr lvl="1" algn="just"/>
            <a:r>
              <a:rPr lang="en-US" dirty="0" smtClean="0"/>
              <a:t>ultimately costs increase and it is difficult to compete.</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
        <p:nvSpPr>
          <p:cNvPr id="5" name="Footer Placeholder 4"/>
          <p:cNvSpPr>
            <a:spLocks noGrp="1"/>
          </p:cNvSpPr>
          <p:nvPr>
            <p:ph type="ftr" sz="quarter" idx="11"/>
          </p:nvPr>
        </p:nvSpPr>
        <p:spPr/>
        <p:txBody>
          <a:bodyPr/>
          <a:lstStyle/>
          <a:p>
            <a:r>
              <a:rPr lang="en-US" smtClean="0"/>
              <a:t>Business Strategy and Policy</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PORTER’S FIVE-FORCES MODEL</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b="1" u="sng" dirty="0" smtClean="0"/>
              <a:t>Bargaining power of suppliers</a:t>
            </a:r>
          </a:p>
          <a:p>
            <a:pPr>
              <a:buNone/>
            </a:pPr>
            <a:endParaRPr lang="en-US" b="1" u="sng" dirty="0" smtClean="0"/>
          </a:p>
          <a:p>
            <a:pPr algn="just"/>
            <a:r>
              <a:rPr lang="en-US" b="1" dirty="0" smtClean="0"/>
              <a:t>Bargaining Power of supplier</a:t>
            </a:r>
            <a:r>
              <a:rPr lang="en-US" dirty="0" smtClean="0"/>
              <a:t> means how strong is the position of a seller.  How much your supplier have control over increasing the Price of supplies. </a:t>
            </a:r>
            <a:r>
              <a:rPr lang="en-US" b="1" dirty="0" smtClean="0"/>
              <a:t>Suppliers are more powerful when</a:t>
            </a:r>
          </a:p>
          <a:p>
            <a:pPr algn="just"/>
            <a:endParaRPr lang="en-US" dirty="0" smtClean="0"/>
          </a:p>
          <a:p>
            <a:pPr lvl="1"/>
            <a:r>
              <a:rPr lang="en-US" dirty="0" smtClean="0"/>
              <a:t>Suppliers are concentrated and well organized</a:t>
            </a:r>
          </a:p>
          <a:p>
            <a:pPr lvl="1"/>
            <a:r>
              <a:rPr lang="en-US" dirty="0" smtClean="0"/>
              <a:t>a few substitutes available to supplies</a:t>
            </a:r>
          </a:p>
          <a:p>
            <a:pPr lvl="1"/>
            <a:r>
              <a:rPr lang="en-US" dirty="0" smtClean="0"/>
              <a:t>Their product is most effective or unique</a:t>
            </a:r>
          </a:p>
          <a:p>
            <a:pPr lvl="1"/>
            <a:r>
              <a:rPr lang="en-US" dirty="0" smtClean="0"/>
              <a:t>Switching cost, from one suppliers to another, is high</a:t>
            </a:r>
          </a:p>
          <a:p>
            <a:pPr lvl="1"/>
            <a:r>
              <a:rPr lang="en-US" dirty="0" smtClean="0"/>
              <a:t>You are not an important customer to Supplier</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
        <p:nvSpPr>
          <p:cNvPr id="5" name="Footer Placeholder 4"/>
          <p:cNvSpPr>
            <a:spLocks noGrp="1"/>
          </p:cNvSpPr>
          <p:nvPr>
            <p:ph type="ftr" sz="quarter" idx="11"/>
          </p:nvPr>
        </p:nvSpPr>
        <p:spPr/>
        <p:txBody>
          <a:bodyPr/>
          <a:lstStyle/>
          <a:p>
            <a:r>
              <a:rPr lang="en-US" smtClean="0"/>
              <a:t>Business Strategy and Policy</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PORTER’S FIVE-FORCES MODEL</a:t>
            </a:r>
            <a:endParaRPr lang="en-US" dirty="0"/>
          </a:p>
        </p:txBody>
      </p:sp>
      <p:sp>
        <p:nvSpPr>
          <p:cNvPr id="3" name="Content Placeholder 2"/>
          <p:cNvSpPr>
            <a:spLocks noGrp="1"/>
          </p:cNvSpPr>
          <p:nvPr>
            <p:ph idx="1"/>
          </p:nvPr>
        </p:nvSpPr>
        <p:spPr/>
        <p:txBody>
          <a:bodyPr/>
          <a:lstStyle/>
          <a:p>
            <a:pPr algn="just"/>
            <a:r>
              <a:rPr lang="en-US" dirty="0" smtClean="0"/>
              <a:t>When suppliers have more control over supplies and its prices that segment is less attractive. It is best way to make win-win relation with suppliers.</a:t>
            </a:r>
          </a:p>
          <a:p>
            <a:pPr algn="just"/>
            <a:r>
              <a:rPr lang="en-US" dirty="0" smtClean="0"/>
              <a:t> It’s good idea to have multi-sources of supply.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
        <p:nvSpPr>
          <p:cNvPr id="5" name="Footer Placeholder 4"/>
          <p:cNvSpPr>
            <a:spLocks noGrp="1"/>
          </p:cNvSpPr>
          <p:nvPr>
            <p:ph type="ftr" sz="quarter" idx="11"/>
          </p:nvPr>
        </p:nvSpPr>
        <p:spPr/>
        <p:txBody>
          <a:bodyPr/>
          <a:lstStyle/>
          <a:p>
            <a:r>
              <a:rPr lang="en-US" smtClean="0"/>
              <a:t>Business Strategy and Policy</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PORTER’S FIVE-FORCES MODEL</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b="1" u="sng" dirty="0" smtClean="0"/>
              <a:t>Bargaining power of Buyers</a:t>
            </a:r>
          </a:p>
          <a:p>
            <a:pPr>
              <a:buNone/>
            </a:pPr>
            <a:endParaRPr lang="en-US" b="1" u="sng" dirty="0" smtClean="0"/>
          </a:p>
          <a:p>
            <a:r>
              <a:rPr lang="en-US" b="1" dirty="0" smtClean="0"/>
              <a:t>Bargaining Power of Buyers means</a:t>
            </a:r>
            <a:r>
              <a:rPr lang="en-US" dirty="0" smtClean="0"/>
              <a:t>, How much control the buyers have to drive down your products price, Can they work together in ordering large volumes. </a:t>
            </a:r>
            <a:r>
              <a:rPr lang="en-US" b="1" dirty="0" smtClean="0"/>
              <a:t>Buyers have more bargaining power when:</a:t>
            </a:r>
          </a:p>
          <a:p>
            <a:endParaRPr lang="en-US" dirty="0" smtClean="0"/>
          </a:p>
          <a:p>
            <a:pPr lvl="1"/>
            <a:r>
              <a:rPr lang="en-US" dirty="0" smtClean="0"/>
              <a:t>Few buyers chasing too many goods</a:t>
            </a:r>
          </a:p>
          <a:p>
            <a:pPr lvl="1"/>
            <a:r>
              <a:rPr lang="en-US" dirty="0" smtClean="0"/>
              <a:t>Buyer purchases in bulk quantities</a:t>
            </a:r>
          </a:p>
          <a:p>
            <a:pPr lvl="1"/>
            <a:r>
              <a:rPr lang="en-US" dirty="0" smtClean="0"/>
              <a:t>Product is not differentiated</a:t>
            </a:r>
          </a:p>
          <a:p>
            <a:pPr lvl="1"/>
            <a:r>
              <a:rPr lang="en-US" dirty="0" smtClean="0"/>
              <a:t>Buyer’s cost of switching to a competitors’ product is low</a:t>
            </a:r>
          </a:p>
          <a:p>
            <a:pPr lvl="1"/>
            <a:r>
              <a:rPr lang="en-US" dirty="0" smtClean="0"/>
              <a:t>Shopping cost is low</a:t>
            </a:r>
          </a:p>
          <a:p>
            <a:pPr lvl="1"/>
            <a:r>
              <a:rPr lang="en-US" dirty="0" smtClean="0"/>
              <a:t>Buyers are price sensitive</a:t>
            </a:r>
          </a:p>
          <a:p>
            <a:pPr lvl="1"/>
            <a:r>
              <a:rPr lang="en-US" dirty="0" smtClean="0"/>
              <a:t>Credible Threat of integration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
        <p:nvSpPr>
          <p:cNvPr id="5" name="Footer Placeholder 4"/>
          <p:cNvSpPr>
            <a:spLocks noGrp="1"/>
          </p:cNvSpPr>
          <p:nvPr>
            <p:ph type="ftr" sz="quarter" idx="11"/>
          </p:nvPr>
        </p:nvSpPr>
        <p:spPr/>
        <p:txBody>
          <a:bodyPr/>
          <a:lstStyle/>
          <a:p>
            <a:r>
              <a:rPr lang="en-US" smtClean="0"/>
              <a:t>Business Strategy and Policy</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PORTER’S FIVE-FORCES MODEL</a:t>
            </a:r>
            <a:endParaRPr lang="en-US" dirty="0"/>
          </a:p>
        </p:txBody>
      </p:sp>
      <p:sp>
        <p:nvSpPr>
          <p:cNvPr id="3" name="Content Placeholder 2"/>
          <p:cNvSpPr>
            <a:spLocks noGrp="1"/>
          </p:cNvSpPr>
          <p:nvPr>
            <p:ph idx="1"/>
          </p:nvPr>
        </p:nvSpPr>
        <p:spPr/>
        <p:txBody>
          <a:bodyPr>
            <a:normAutofit lnSpcReduction="10000"/>
          </a:bodyPr>
          <a:lstStyle/>
          <a:p>
            <a:pPr algn="just"/>
            <a:r>
              <a:rPr lang="en-US" b="1" dirty="0" smtClean="0"/>
              <a:t>Buyer’s bargaining power</a:t>
            </a:r>
            <a:r>
              <a:rPr lang="en-US" dirty="0" smtClean="0"/>
              <a:t> may be lowered down by offering differentiated product. If you’re serving a few but huge quantity ordering buyers, then they have the power to dictate you.</a:t>
            </a:r>
          </a:p>
          <a:p>
            <a:pPr algn="just"/>
            <a:r>
              <a:rPr lang="en-US" b="1" dirty="0" smtClean="0"/>
              <a:t>Michael Porters five forces model</a:t>
            </a:r>
            <a:r>
              <a:rPr lang="en-US" dirty="0" smtClean="0"/>
              <a:t> provides useful input for SWOT Analysis and is considered as a strong tool for industry competitive analysis.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
        <p:nvSpPr>
          <p:cNvPr id="5" name="Footer Placeholder 4"/>
          <p:cNvSpPr>
            <a:spLocks noGrp="1"/>
          </p:cNvSpPr>
          <p:nvPr>
            <p:ph type="ftr" sz="quarter" idx="11"/>
          </p:nvPr>
        </p:nvSpPr>
        <p:spPr/>
        <p:txBody>
          <a:bodyPr/>
          <a:lstStyle/>
          <a:p>
            <a:r>
              <a:rPr lang="en-US" smtClean="0"/>
              <a:t>Business Strategy and Policy</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fontScale="90000"/>
          </a:bodyPr>
          <a:lstStyle/>
          <a:p>
            <a:pPr lvl="1" algn="ctr" rtl="0">
              <a:spcBef>
                <a:spcPct val="0"/>
              </a:spcBef>
            </a:pPr>
            <a:r>
              <a:rPr lang="en-US" sz="3600" b="1" dirty="0" smtClean="0"/>
              <a:t/>
            </a:r>
            <a:br>
              <a:rPr lang="en-US" sz="3600" b="1" dirty="0" smtClean="0"/>
            </a:br>
            <a:r>
              <a:rPr lang="en-US" sz="3600" b="1" dirty="0" smtClean="0"/>
              <a:t>                                             </a:t>
            </a:r>
            <a:r>
              <a:rPr lang="en-US" sz="3200" b="1" dirty="0" smtClean="0"/>
              <a:t>Summary</a:t>
            </a:r>
            <a:br>
              <a:rPr lang="en-US" sz="3200" b="1" dirty="0" smtClean="0"/>
            </a:br>
            <a:r>
              <a:rPr lang="en-US" sz="3200" b="1" dirty="0" smtClean="0"/>
              <a:t/>
            </a:r>
            <a:br>
              <a:rPr lang="en-US" sz="3200" b="1" dirty="0" smtClean="0"/>
            </a:br>
            <a:r>
              <a:rPr lang="en-US" sz="3600" b="1" dirty="0" smtClean="0"/>
              <a:t>PORTER’S FIVE-FORCES MODEL</a:t>
            </a:r>
            <a:br>
              <a:rPr lang="en-US" sz="3600" b="1" dirty="0" smtClean="0"/>
            </a:br>
            <a:endParaRPr lang="en-US" dirty="0"/>
          </a:p>
        </p:txBody>
      </p:sp>
      <p:pic>
        <p:nvPicPr>
          <p:cNvPr id="1027" name="Picture 3" descr="C:\Users\U\Downloads\porters-five-forces-model.jpg"/>
          <p:cNvPicPr>
            <a:picLocks noGrp="1" noChangeAspect="1" noChangeArrowheads="1"/>
          </p:cNvPicPr>
          <p:nvPr>
            <p:ph idx="1"/>
          </p:nvPr>
        </p:nvPicPr>
        <p:blipFill>
          <a:blip r:embed="rId2" cstate="print"/>
          <a:srcRect/>
          <a:stretch>
            <a:fillRect/>
          </a:stretch>
        </p:blipFill>
        <p:spPr bwMode="auto">
          <a:xfrm>
            <a:off x="533400" y="1905000"/>
            <a:ext cx="8001000" cy="4267200"/>
          </a:xfrm>
          <a:prstGeom prst="rect">
            <a:avLst/>
          </a:prstGeom>
          <a:noFill/>
        </p:spPr>
      </p:pic>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
        <p:nvSpPr>
          <p:cNvPr id="5" name="Footer Placeholder 4"/>
          <p:cNvSpPr>
            <a:spLocks noGrp="1"/>
          </p:cNvSpPr>
          <p:nvPr>
            <p:ph type="ftr" sz="quarter" idx="11"/>
          </p:nvPr>
        </p:nvSpPr>
        <p:spPr/>
        <p:txBody>
          <a:bodyPr/>
          <a:lstStyle/>
          <a:p>
            <a:r>
              <a:rPr lang="en-US" smtClean="0"/>
              <a:t>Business Strategy and Policy</a:t>
            </a: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a:xfrm>
            <a:off x="457200" y="2667000"/>
            <a:ext cx="8229600" cy="3459163"/>
          </a:xfrm>
        </p:spPr>
        <p:txBody>
          <a:bodyPr/>
          <a:lstStyle/>
          <a:p>
            <a:r>
              <a:rPr lang="en-US" b="1" dirty="0" smtClean="0"/>
              <a:t>FORECASTING TOOLS AND TECHNIQUES</a:t>
            </a:r>
          </a:p>
          <a:p>
            <a:r>
              <a:rPr lang="en-US" b="1" dirty="0" smtClean="0"/>
              <a:t>INDUSTRY ANALYSIS: THE EXTERNAL FACTOR EVALUATION (EFE) MATRIX</a:t>
            </a:r>
            <a:endParaRPr lang="en-US"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
        <p:nvSpPr>
          <p:cNvPr id="5" name="Footer Placeholder 4"/>
          <p:cNvSpPr>
            <a:spLocks noGrp="1"/>
          </p:cNvSpPr>
          <p:nvPr>
            <p:ph type="ftr" sz="quarter" idx="11"/>
          </p:nvPr>
        </p:nvSpPr>
        <p:spPr/>
        <p:txBody>
          <a:bodyPr/>
          <a:lstStyle/>
          <a:p>
            <a:r>
              <a:rPr lang="en-US" smtClean="0"/>
              <a:t>Business Strategy and Policy</a:t>
            </a: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TotalTime>
  <Words>295</Words>
  <Application>Microsoft Office PowerPoint</Application>
  <PresentationFormat>On-screen Show (4:3)</PresentationFormat>
  <Paragraphs>134</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Business Strategy and Policy</vt:lpstr>
      <vt:lpstr>Recap</vt:lpstr>
      <vt:lpstr>                                              Today’s Lecture  PORTER’S FIVE-FORCES MODEL </vt:lpstr>
      <vt:lpstr>PORTER’S FIVE-FORCES MODEL</vt:lpstr>
      <vt:lpstr>PORTER’S FIVE-FORCES MODEL</vt:lpstr>
      <vt:lpstr>PORTER’S FIVE-FORCES MODEL</vt:lpstr>
      <vt:lpstr>PORTER’S FIVE-FORCES MODEL</vt:lpstr>
      <vt:lpstr>PORTER’S FIVE-FORCES MODEL</vt:lpstr>
      <vt:lpstr>PORTER’S FIVE-FORCES MODEL</vt:lpstr>
      <vt:lpstr>PORTER’S FIVE-FORCES MODEL</vt:lpstr>
      <vt:lpstr>PORTER’S FIVE-FORCES MODEL</vt:lpstr>
      <vt:lpstr>PORTER’S FIVE-FORCES MODEL</vt:lpstr>
      <vt:lpstr>PORTER’S FIVE-FORCES MODEL</vt:lpstr>
      <vt:lpstr>PORTER’S FIVE-FORCES MODEL</vt:lpstr>
      <vt:lpstr>                                              Summary  PORTER’S FIVE-FORCES MODEL </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dc:creator>
  <cp:lastModifiedBy>NTS</cp:lastModifiedBy>
  <cp:revision>57</cp:revision>
  <dcterms:created xsi:type="dcterms:W3CDTF">2006-08-16T00:00:00Z</dcterms:created>
  <dcterms:modified xsi:type="dcterms:W3CDTF">2013-10-05T08:31:20Z</dcterms:modified>
</cp:coreProperties>
</file>