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CAF90-FE1D-4D31-A4EA-0EE74C2AB4D9}" type="datetimeFigureOut">
              <a:rPr lang="en-US" smtClean="0"/>
              <a:pPr/>
              <a:t>10/5/2013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4E849-4A8D-4D7F-A869-86BE8E966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719B4-6289-45C5-B857-53E59E9B3DC2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91490-E903-4055-A584-744C27FDBDAF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5E42-DB94-4C3C-A9DD-AC6400E487F4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569C8-C70C-40AF-94D1-E3C7A1C4FC0B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E65A-0A2E-42A0-9D31-71619E429067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F995-E5C0-47F6-8BE9-2B57CF036779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27F8E-A4CF-47A3-8713-EAA641A2DB71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4F54C-DC00-4A8C-9D59-AB7E9BD8F5B2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E60D4-9E7F-4D34-AC55-753FBEA135F6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CFFC-86D8-4601-96A8-9D9320AB8A6C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FA2B-420C-443E-BA59-C752F2269F77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3B511-40B4-4A92-9D14-EC2A60436962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Business Policy and Strategy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Lecture-11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Social, Cultural, Demographic &amp;  Environmental Forces </a:t>
            </a:r>
          </a:p>
          <a:p>
            <a:pPr marL="609600" indent="-609600">
              <a:buSzPct val="80000"/>
            </a:pPr>
            <a:r>
              <a:rPr lang="en-US" dirty="0" smtClean="0"/>
              <a:t>Average level of education</a:t>
            </a:r>
          </a:p>
          <a:p>
            <a:pPr marL="609600" indent="-609600">
              <a:buSzPct val="80000"/>
            </a:pPr>
            <a:r>
              <a:rPr lang="en-US" dirty="0" smtClean="0"/>
              <a:t>Government regulation</a:t>
            </a:r>
          </a:p>
          <a:p>
            <a:pPr marL="609600" indent="-609600">
              <a:buSzPct val="80000"/>
            </a:pPr>
            <a:r>
              <a:rPr lang="en-US" dirty="0" smtClean="0"/>
              <a:t>Attitudes toward customer service</a:t>
            </a:r>
          </a:p>
          <a:p>
            <a:pPr marL="609600" indent="-609600">
              <a:buSzPct val="80000"/>
            </a:pPr>
            <a:r>
              <a:rPr lang="en-US" dirty="0" smtClean="0"/>
              <a:t>Attitudes toward product quality</a:t>
            </a:r>
          </a:p>
          <a:p>
            <a:pPr marL="609600" indent="-609600">
              <a:buSzPct val="80000"/>
            </a:pPr>
            <a:r>
              <a:rPr lang="en-US" dirty="0" smtClean="0"/>
              <a:t>Energy conservation</a:t>
            </a:r>
          </a:p>
          <a:p>
            <a:pPr marL="609600" indent="-609600">
              <a:buSzPct val="80000"/>
            </a:pPr>
            <a:r>
              <a:rPr lang="en-US" dirty="0" smtClean="0"/>
              <a:t>Social responsibility</a:t>
            </a:r>
          </a:p>
          <a:p>
            <a:pPr marL="609600" indent="-609600">
              <a:buSzPct val="80000"/>
            </a:pPr>
            <a:r>
              <a:rPr lang="en-US" dirty="0" smtClean="0"/>
              <a:t>Recycling</a:t>
            </a:r>
          </a:p>
          <a:p>
            <a:pPr marL="609600" indent="-609600">
              <a:buSzPct val="80000"/>
            </a:pPr>
            <a:r>
              <a:rPr lang="en-US" dirty="0" smtClean="0"/>
              <a:t>Waste management</a:t>
            </a:r>
          </a:p>
          <a:p>
            <a:pPr marL="609600" indent="-609600">
              <a:buSzPct val="80000"/>
            </a:pPr>
            <a:r>
              <a:rPr lang="en-US" dirty="0" smtClean="0"/>
              <a:t>Air &amp; water pollution</a:t>
            </a:r>
          </a:p>
          <a:p>
            <a:pPr marL="609600" indent="-609600">
              <a:buSzPct val="80000"/>
            </a:pPr>
            <a:r>
              <a:rPr lang="en-US" dirty="0" smtClean="0"/>
              <a:t>Ozone depletion</a:t>
            </a:r>
            <a:r>
              <a:rPr lang="en-US" b="1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Political, Governmental &amp; Legal Forces</a:t>
            </a:r>
          </a:p>
          <a:p>
            <a:pPr lvl="1"/>
            <a:r>
              <a:rPr lang="en-US" dirty="0" smtClean="0"/>
              <a:t>Government regulation/deregulation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Tax law changes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Special tariffs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Political Action Committees (PACs)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Voter participation rates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Number of patents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Changes in patent laws</a:t>
            </a:r>
          </a:p>
          <a:p>
            <a:pPr lvl="1">
              <a:buSzPct val="80000"/>
            </a:pPr>
            <a:r>
              <a:rPr lang="en-US" dirty="0" smtClean="0"/>
              <a:t>Environmental protection laws</a:t>
            </a:r>
          </a:p>
          <a:p>
            <a:pPr lvl="1">
              <a:buSzPct val="80000"/>
            </a:pPr>
            <a:r>
              <a:rPr lang="en-US" dirty="0" smtClean="0"/>
              <a:t>Equal employment legislation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Today’s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Technological Forces</a:t>
            </a:r>
          </a:p>
          <a:p>
            <a:pPr lvl="1" algn="just"/>
            <a:r>
              <a:rPr lang="en-US" dirty="0" smtClean="0"/>
              <a:t>Revolutionary technological forces</a:t>
            </a:r>
          </a:p>
          <a:p>
            <a:pPr lvl="1" algn="just"/>
            <a:r>
              <a:rPr lang="en-US" dirty="0" smtClean="0"/>
              <a:t>Internet changes the nature of opportunities and threats</a:t>
            </a:r>
          </a:p>
          <a:p>
            <a:pPr algn="just"/>
            <a:r>
              <a:rPr lang="en-US" b="1" dirty="0" smtClean="0"/>
              <a:t>Competitive Forces</a:t>
            </a:r>
          </a:p>
          <a:p>
            <a:pPr lvl="1" algn="just"/>
            <a:r>
              <a:rPr lang="en-US" dirty="0" smtClean="0"/>
              <a:t>Collection and evaluation of information on competitors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Technological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SzPct val="80000"/>
              <a:buFontTx/>
              <a:buNone/>
            </a:pPr>
            <a:r>
              <a:rPr lang="en-US" sz="3600" dirty="0" smtClean="0"/>
              <a:t>Revolutionary technological forces:</a:t>
            </a:r>
          </a:p>
          <a:p>
            <a:pPr marL="609600" indent="-609600">
              <a:buSzPct val="80000"/>
              <a:buFontTx/>
              <a:buNone/>
            </a:pPr>
            <a:endParaRPr lang="en-US" sz="3600" dirty="0" smtClean="0"/>
          </a:p>
          <a:p>
            <a:pPr marL="990600" lvl="1" indent="-266700">
              <a:buSzPct val="80000"/>
              <a:buFontTx/>
              <a:buChar char="•"/>
            </a:pPr>
            <a:r>
              <a:rPr lang="en-US" sz="3200" dirty="0" smtClean="0"/>
              <a:t>Profound impact on organizations</a:t>
            </a:r>
          </a:p>
          <a:p>
            <a:pPr marL="1390650" lvl="2" indent="-266700">
              <a:buSzPct val="80000"/>
              <a:buFontTx/>
              <a:buChar char="•"/>
            </a:pPr>
            <a:r>
              <a:rPr lang="en-US" sz="2800" dirty="0" smtClean="0"/>
              <a:t>Internet</a:t>
            </a:r>
          </a:p>
          <a:p>
            <a:pPr marL="1371600" lvl="2" indent="-266700">
              <a:buSzPct val="80000"/>
            </a:pPr>
            <a:r>
              <a:rPr lang="en-US" sz="2800" dirty="0" smtClean="0"/>
              <a:t>Semiconductors</a:t>
            </a:r>
          </a:p>
          <a:p>
            <a:pPr marL="1371600" lvl="2" indent="-266700">
              <a:buSzPct val="80000"/>
            </a:pPr>
            <a:r>
              <a:rPr lang="en-US" sz="2800" dirty="0" smtClean="0"/>
              <a:t>XML technologies</a:t>
            </a:r>
          </a:p>
          <a:p>
            <a:pPr marL="1371600" lvl="2" indent="-266700">
              <a:buSzPct val="80000"/>
            </a:pPr>
            <a:r>
              <a:rPr lang="en-US" sz="2800" dirty="0" smtClean="0"/>
              <a:t>UWB communications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Technological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SzPct val="80000"/>
              <a:buFontTx/>
              <a:buNone/>
            </a:pPr>
            <a:r>
              <a:rPr lang="en-US" sz="2800" dirty="0" smtClean="0"/>
              <a:t>Internet changes the nature of opportunities and threats --</a:t>
            </a:r>
          </a:p>
          <a:p>
            <a:pPr marL="609600" indent="-609600">
              <a:buSzPct val="80000"/>
              <a:buFontTx/>
              <a:buNone/>
            </a:pPr>
            <a:endParaRPr lang="en-US" sz="2800" dirty="0" smtClean="0"/>
          </a:p>
          <a:p>
            <a:pPr marL="1371600" lvl="2" indent="-266700">
              <a:buSzPct val="80000"/>
            </a:pPr>
            <a:r>
              <a:rPr lang="en-US" dirty="0" smtClean="0"/>
              <a:t>Alters life cycle of products</a:t>
            </a:r>
          </a:p>
          <a:p>
            <a:pPr marL="1371600" lvl="2" indent="-266700">
              <a:buSzPct val="80000"/>
            </a:pPr>
            <a:r>
              <a:rPr lang="en-US" dirty="0" smtClean="0"/>
              <a:t>Increases speed of distribution</a:t>
            </a:r>
          </a:p>
          <a:p>
            <a:pPr marL="1371600" lvl="2" indent="-266700">
              <a:buSzPct val="80000"/>
            </a:pPr>
            <a:r>
              <a:rPr lang="en-US" dirty="0" smtClean="0"/>
              <a:t>Creates new products and services</a:t>
            </a:r>
          </a:p>
          <a:p>
            <a:pPr marL="1371600" lvl="2" indent="-266700">
              <a:buSzPct val="80000"/>
            </a:pPr>
            <a:r>
              <a:rPr lang="en-US" dirty="0" smtClean="0"/>
              <a:t>Eases limitations of geographic markets</a:t>
            </a:r>
          </a:p>
          <a:p>
            <a:pPr marL="1371600" lvl="2" indent="-266700">
              <a:buSzPct val="80000"/>
            </a:pPr>
            <a:r>
              <a:rPr lang="en-US" dirty="0" smtClean="0"/>
              <a:t>Alters economies of scale</a:t>
            </a:r>
          </a:p>
          <a:p>
            <a:pPr marL="1371600" lvl="2" indent="-266700">
              <a:buSzPct val="80000"/>
            </a:pPr>
            <a:r>
              <a:rPr lang="en-US" dirty="0" smtClean="0"/>
              <a:t>Changes entry barriers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Technological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Altering the life cycles of products by</a:t>
            </a:r>
          </a:p>
          <a:p>
            <a:pPr lvl="1"/>
            <a:r>
              <a:rPr lang="en-US" dirty="0" smtClean="0"/>
              <a:t>Increasing the speed of distribution</a:t>
            </a:r>
          </a:p>
          <a:p>
            <a:pPr lvl="1"/>
            <a:r>
              <a:rPr lang="en-US" dirty="0" smtClean="0"/>
              <a:t>Creating new products and services</a:t>
            </a:r>
          </a:p>
          <a:p>
            <a:pPr lvl="1"/>
            <a:r>
              <a:rPr lang="en-US" dirty="0" smtClean="0"/>
              <a:t>Erasing limitations of traditional</a:t>
            </a:r>
          </a:p>
          <a:p>
            <a:pPr lvl="1"/>
            <a:r>
              <a:rPr lang="en-US" dirty="0" smtClean="0"/>
              <a:t>Geographic markets</a:t>
            </a:r>
          </a:p>
          <a:p>
            <a:pPr lvl="1" algn="just"/>
            <a:r>
              <a:rPr lang="en-US" dirty="0" smtClean="0"/>
              <a:t>Changing the historical tradeoff between production standardization and flexibility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Technological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en-US" dirty="0" smtClean="0"/>
              <a:t>Technology-based issues</a:t>
            </a:r>
          </a:p>
          <a:p>
            <a:pPr marL="609600" indent="-609600">
              <a:buFontTx/>
              <a:buNone/>
            </a:pPr>
            <a:endParaRPr lang="en-US" dirty="0" smtClean="0"/>
          </a:p>
          <a:p>
            <a:pPr marL="990600" lvl="1" indent="-266700"/>
            <a:r>
              <a:rPr lang="en-US" dirty="0" smtClean="0"/>
              <a:t>Underlie nearly every strategic decision</a:t>
            </a:r>
          </a:p>
          <a:p>
            <a:pPr marL="990600" lvl="1" indent="-266700"/>
            <a:r>
              <a:rPr lang="en-US" dirty="0" smtClean="0"/>
              <a:t>Bank Sector information system</a:t>
            </a:r>
          </a:p>
          <a:p>
            <a:pPr marL="1390650" lvl="2" indent="-266700"/>
            <a:r>
              <a:rPr lang="en-US" dirty="0" smtClean="0"/>
              <a:t>Chief information officer (CIO) and </a:t>
            </a:r>
          </a:p>
          <a:p>
            <a:pPr marL="1390650" lvl="2" indent="-266700"/>
            <a:r>
              <a:rPr lang="en-US" dirty="0" smtClean="0"/>
              <a:t>Chief</a:t>
            </a:r>
            <a:r>
              <a:rPr lang="en-US" sz="2000" dirty="0" smtClean="0"/>
              <a:t> </a:t>
            </a:r>
            <a:r>
              <a:rPr lang="en-US" dirty="0" smtClean="0"/>
              <a:t>technology officer (CTO).</a:t>
            </a:r>
          </a:p>
          <a:p>
            <a:pPr marL="990600" lvl="1" indent="-266700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Collection and evaluation of information on competitors is essential for successful strategy formulation</a:t>
            </a:r>
          </a:p>
          <a:p>
            <a:pPr lvl="1" algn="just"/>
            <a:r>
              <a:rPr lang="en-US" dirty="0" smtClean="0"/>
              <a:t>Virtually competition in all industries can be described as intense.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SzPct val="80000"/>
              <a:buFontTx/>
              <a:buNone/>
            </a:pPr>
            <a:r>
              <a:rPr lang="en-US" dirty="0" smtClean="0"/>
              <a:t>Identifying rival firms</a:t>
            </a:r>
          </a:p>
          <a:p>
            <a:pPr marL="990600" lvl="1" indent="-266700">
              <a:lnSpc>
                <a:spcPct val="90000"/>
              </a:lnSpc>
              <a:buSzPct val="80000"/>
              <a:buFontTx/>
              <a:buChar char="•"/>
            </a:pPr>
            <a:r>
              <a:rPr lang="en-US" dirty="0" smtClean="0"/>
              <a:t>Strengths</a:t>
            </a:r>
          </a:p>
          <a:p>
            <a:pPr marL="990600" lvl="1" indent="-266700">
              <a:lnSpc>
                <a:spcPct val="90000"/>
              </a:lnSpc>
              <a:buSzPct val="80000"/>
              <a:buFontTx/>
              <a:buChar char="•"/>
            </a:pPr>
            <a:r>
              <a:rPr lang="en-US" dirty="0" smtClean="0"/>
              <a:t>Weaknesses</a:t>
            </a:r>
          </a:p>
          <a:p>
            <a:pPr marL="990600" lvl="1" indent="-266700">
              <a:lnSpc>
                <a:spcPct val="90000"/>
              </a:lnSpc>
              <a:buSzPct val="80000"/>
              <a:buFontTx/>
              <a:buChar char="•"/>
            </a:pPr>
            <a:r>
              <a:rPr lang="en-US" dirty="0" smtClean="0"/>
              <a:t>Capabilities</a:t>
            </a:r>
          </a:p>
          <a:p>
            <a:pPr marL="990600" lvl="1" indent="-266700">
              <a:lnSpc>
                <a:spcPct val="90000"/>
              </a:lnSpc>
              <a:buSzPct val="80000"/>
              <a:buFontTx/>
              <a:buChar char="•"/>
            </a:pPr>
            <a:r>
              <a:rPr lang="en-US" dirty="0" smtClean="0"/>
              <a:t>Opportunities</a:t>
            </a:r>
          </a:p>
          <a:p>
            <a:pPr marL="990600" lvl="1" indent="-266700">
              <a:lnSpc>
                <a:spcPct val="90000"/>
              </a:lnSpc>
              <a:buSzPct val="80000"/>
              <a:buFontTx/>
              <a:buChar char="•"/>
            </a:pPr>
            <a:r>
              <a:rPr lang="en-US" dirty="0" smtClean="0"/>
              <a:t>Threats</a:t>
            </a:r>
          </a:p>
          <a:p>
            <a:pPr marL="990600" lvl="1" indent="-266700">
              <a:lnSpc>
                <a:spcPct val="90000"/>
              </a:lnSpc>
              <a:buSzPct val="80000"/>
              <a:buFontTx/>
              <a:buChar char="•"/>
            </a:pPr>
            <a:r>
              <a:rPr lang="en-US" dirty="0" smtClean="0"/>
              <a:t>Objectives</a:t>
            </a:r>
          </a:p>
          <a:p>
            <a:pPr marL="990600" lvl="1" indent="-266700">
              <a:lnSpc>
                <a:spcPct val="90000"/>
              </a:lnSpc>
              <a:buSzPct val="80000"/>
              <a:buFontTx/>
              <a:buChar char="•"/>
            </a:pPr>
            <a:r>
              <a:rPr lang="en-US" dirty="0" smtClean="0"/>
              <a:t>Strategies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SzPct val="80000"/>
              <a:buFontTx/>
              <a:buNone/>
            </a:pPr>
            <a:r>
              <a:rPr lang="en-US" dirty="0" smtClean="0"/>
              <a:t>Key Questions About Competitors: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Their strengths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Their weaknesses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Their objectives and strategies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Their responses to all external variables (e.g. social, political, demographic, etc.)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Their vulnerability to our alternative strategies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/>
          </a:bodyPr>
          <a:lstStyle/>
          <a:p>
            <a:pPr marL="609600" indent="-609600">
              <a:buSzPct val="80000"/>
              <a:buFontTx/>
              <a:buNone/>
            </a:pPr>
            <a:r>
              <a:rPr lang="en-US" dirty="0" smtClean="0"/>
              <a:t>Key Questions About Competitors:</a:t>
            </a:r>
          </a:p>
          <a:p>
            <a:pPr marL="990600" lvl="1" indent="-266700" algn="just">
              <a:buSzPct val="80000"/>
              <a:buFontTx/>
              <a:buChar char="•"/>
            </a:pPr>
            <a:r>
              <a:rPr lang="en-US" dirty="0" smtClean="0"/>
              <a:t>Our vulnerability to successful strategic counterattack</a:t>
            </a:r>
          </a:p>
          <a:p>
            <a:pPr marL="990600" lvl="1" indent="-266700" algn="just">
              <a:buSzPct val="80000"/>
              <a:buFontTx/>
              <a:buChar char="•"/>
            </a:pPr>
            <a:r>
              <a:rPr lang="en-US" dirty="0" smtClean="0"/>
              <a:t>Our product and service positioning relative to competitors</a:t>
            </a:r>
          </a:p>
          <a:p>
            <a:pPr marL="990600" lvl="1" indent="-266700" algn="just">
              <a:buSzPct val="80000"/>
              <a:buFontTx/>
              <a:buChar char="•"/>
            </a:pPr>
            <a:r>
              <a:rPr lang="en-US" dirty="0" smtClean="0"/>
              <a:t>Entry and exit of firms in the industry</a:t>
            </a:r>
          </a:p>
          <a:p>
            <a:pPr marL="990600" lvl="1" indent="-266700" algn="just">
              <a:buSzPct val="80000"/>
              <a:buFontTx/>
              <a:buChar char="•"/>
            </a:pPr>
            <a:r>
              <a:rPr lang="en-US" dirty="0" smtClean="0"/>
              <a:t>Key factors for our current position in industry</a:t>
            </a:r>
          </a:p>
          <a:p>
            <a:pPr marL="990600" lvl="1" indent="-266700" algn="just">
              <a:buSzPct val="80000"/>
              <a:buFontTx/>
              <a:buChar char="•"/>
            </a:pPr>
            <a:r>
              <a:rPr lang="en-US" dirty="0" smtClean="0"/>
              <a:t>Sales and profit rankings of competitors over time</a:t>
            </a:r>
          </a:p>
          <a:p>
            <a:pPr marL="990600" lvl="1" indent="-266700" algn="just">
              <a:buSzPct val="80000"/>
              <a:buFontTx/>
              <a:buChar char="•"/>
            </a:pPr>
            <a:r>
              <a:rPr lang="en-US" dirty="0" smtClean="0"/>
              <a:t>Nature of supplier and distributor relationships</a:t>
            </a:r>
          </a:p>
          <a:p>
            <a:pPr marL="990600" lvl="1" indent="-266700" algn="just">
              <a:buSzPct val="80000"/>
              <a:buFontTx/>
              <a:buChar char="•"/>
            </a:pPr>
            <a:r>
              <a:rPr lang="en-US" dirty="0" smtClean="0"/>
              <a:t>The threat of substitute products or services</a:t>
            </a:r>
          </a:p>
          <a:p>
            <a:pPr marL="990600" lvl="1" indent="-266700">
              <a:buSzPct val="80000"/>
              <a:buFontTx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3600" dirty="0" smtClean="0"/>
              <a:t>Sources of Corporate Information:</a:t>
            </a:r>
          </a:p>
          <a:p>
            <a:pPr marL="990600" lvl="1" indent="-266700">
              <a:lnSpc>
                <a:spcPct val="90000"/>
              </a:lnSpc>
              <a:buFontTx/>
              <a:buChar char="•"/>
            </a:pPr>
            <a:r>
              <a:rPr lang="en-US" i="1" dirty="0" smtClean="0"/>
              <a:t>Moody’s Manuals</a:t>
            </a:r>
          </a:p>
          <a:p>
            <a:pPr marL="990600" lvl="1" indent="-266700">
              <a:lnSpc>
                <a:spcPct val="90000"/>
              </a:lnSpc>
              <a:buFontTx/>
              <a:buChar char="•"/>
            </a:pPr>
            <a:r>
              <a:rPr lang="en-US" i="1" dirty="0" smtClean="0"/>
              <a:t>Standard Corporation Descriptions</a:t>
            </a:r>
          </a:p>
          <a:p>
            <a:pPr marL="990600" lvl="1" indent="-266700">
              <a:lnSpc>
                <a:spcPct val="90000"/>
              </a:lnSpc>
              <a:buFontTx/>
              <a:buChar char="•"/>
            </a:pPr>
            <a:r>
              <a:rPr lang="en-US" i="1" dirty="0" smtClean="0"/>
              <a:t>Value Line Investment Surveys</a:t>
            </a:r>
          </a:p>
          <a:p>
            <a:pPr marL="990600" lvl="1" indent="-266700">
              <a:lnSpc>
                <a:spcPct val="90000"/>
              </a:lnSpc>
              <a:buFontTx/>
              <a:buChar char="•"/>
            </a:pPr>
            <a:r>
              <a:rPr lang="en-US" i="1" dirty="0" smtClean="0"/>
              <a:t>Dun’s Business Rankings</a:t>
            </a:r>
          </a:p>
          <a:p>
            <a:pPr marL="990600" lvl="1" indent="-266700">
              <a:lnSpc>
                <a:spcPct val="90000"/>
              </a:lnSpc>
              <a:buFontTx/>
              <a:buChar char="•"/>
            </a:pPr>
            <a:r>
              <a:rPr lang="en-US" i="1" dirty="0" smtClean="0"/>
              <a:t>Standard &amp; Poor’s Industry Surveys</a:t>
            </a:r>
          </a:p>
          <a:p>
            <a:pPr marL="990600" lvl="1" indent="-266700">
              <a:lnSpc>
                <a:spcPct val="90000"/>
              </a:lnSpc>
              <a:buFontTx/>
              <a:buChar char="•"/>
            </a:pPr>
            <a:r>
              <a:rPr lang="en-US" i="1" dirty="0" smtClean="0"/>
              <a:t>Industry Week</a:t>
            </a:r>
          </a:p>
          <a:p>
            <a:pPr marL="990600" lvl="1" indent="-266700">
              <a:lnSpc>
                <a:spcPct val="90000"/>
              </a:lnSpc>
              <a:buFontTx/>
              <a:buChar char="•"/>
            </a:pPr>
            <a:r>
              <a:rPr lang="en-US" i="1" dirty="0" smtClean="0"/>
              <a:t>Forbes, Fortune, Business Week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90000"/>
              </a:lnSpc>
              <a:buSzPct val="80000"/>
              <a:buFontTx/>
              <a:buNone/>
            </a:pPr>
            <a:r>
              <a:rPr lang="en-US" dirty="0" smtClean="0"/>
              <a:t>7 Characteristics of most competitive U.S. firms:</a:t>
            </a:r>
          </a:p>
          <a:p>
            <a:pPr marL="609600" indent="-609600">
              <a:lnSpc>
                <a:spcPct val="90000"/>
              </a:lnSpc>
              <a:buSzPct val="80000"/>
              <a:buFontTx/>
              <a:buNone/>
            </a:pPr>
            <a:endParaRPr lang="en-US" dirty="0" smtClean="0"/>
          </a:p>
          <a:p>
            <a:pPr marL="1257300" lvl="1" indent="-533400">
              <a:lnSpc>
                <a:spcPct val="90000"/>
              </a:lnSpc>
              <a:buSzPct val="80000"/>
              <a:buFontTx/>
              <a:buAutoNum type="arabicPeriod"/>
            </a:pPr>
            <a:r>
              <a:rPr lang="en-US" sz="3200" dirty="0" smtClean="0"/>
              <a:t>Market share matters</a:t>
            </a:r>
          </a:p>
          <a:p>
            <a:pPr marL="1257300" lvl="1" indent="-533400">
              <a:lnSpc>
                <a:spcPct val="90000"/>
              </a:lnSpc>
              <a:buSzPct val="80000"/>
              <a:buFontTx/>
              <a:buAutoNum type="arabicPeriod"/>
            </a:pPr>
            <a:r>
              <a:rPr lang="en-US" sz="3200" dirty="0" smtClean="0"/>
              <a:t>Understand what business you are in</a:t>
            </a:r>
          </a:p>
          <a:p>
            <a:pPr marL="1257300" lvl="1" indent="-533400">
              <a:lnSpc>
                <a:spcPct val="90000"/>
              </a:lnSpc>
              <a:buSzPct val="80000"/>
              <a:buFontTx/>
              <a:buAutoNum type="arabicPeriod"/>
            </a:pPr>
            <a:r>
              <a:rPr lang="en-US" sz="3200" dirty="0" smtClean="0"/>
              <a:t>Broke or not, fix it</a:t>
            </a:r>
          </a:p>
          <a:p>
            <a:pPr marL="1257300" lvl="1" indent="-533400">
              <a:lnSpc>
                <a:spcPct val="90000"/>
              </a:lnSpc>
              <a:buSzPct val="80000"/>
              <a:buFontTx/>
              <a:buAutoNum type="arabicPeriod"/>
            </a:pPr>
            <a:r>
              <a:rPr lang="en-US" sz="3200" dirty="0" smtClean="0"/>
              <a:t>Innovate or evaporate</a:t>
            </a:r>
          </a:p>
          <a:p>
            <a:pPr marL="1257300" lvl="1" indent="-533400">
              <a:buSzPct val="80000"/>
              <a:buFontTx/>
              <a:buAutoNum type="arabicPeriod"/>
            </a:pPr>
            <a:r>
              <a:rPr lang="en-US" sz="3200" dirty="0" smtClean="0"/>
              <a:t>Acquisition is essential to growth</a:t>
            </a:r>
          </a:p>
          <a:p>
            <a:pPr marL="1257300" lvl="1" indent="-533400">
              <a:buSzPct val="80000"/>
              <a:buFontTx/>
              <a:buAutoNum type="arabicPeriod"/>
            </a:pPr>
            <a:r>
              <a:rPr lang="en-US" sz="3200" dirty="0" smtClean="0"/>
              <a:t>People make a difference</a:t>
            </a:r>
          </a:p>
          <a:p>
            <a:pPr marL="1257300" lvl="1" indent="-533400">
              <a:buSzPct val="80000"/>
              <a:buFontTx/>
              <a:buAutoNum type="arabicPeriod"/>
            </a:pPr>
            <a:r>
              <a:rPr lang="en-US" sz="3200" dirty="0" smtClean="0"/>
              <a:t>No substitute for quality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SzPct val="80000"/>
              <a:buFontTx/>
              <a:buNone/>
            </a:pPr>
            <a:r>
              <a:rPr lang="en-US" dirty="0" smtClean="0"/>
              <a:t>Competitive Intelligence Programs:</a:t>
            </a:r>
          </a:p>
          <a:p>
            <a:pPr marL="609600" indent="-609600">
              <a:lnSpc>
                <a:spcPct val="90000"/>
              </a:lnSpc>
              <a:buSzPct val="80000"/>
              <a:buFontTx/>
              <a:buNone/>
            </a:pPr>
            <a:endParaRPr lang="en-US" dirty="0" smtClean="0"/>
          </a:p>
          <a:p>
            <a:pPr marL="609600" indent="-609600" algn="just">
              <a:lnSpc>
                <a:spcPct val="90000"/>
              </a:lnSpc>
              <a:buSzPct val="80000"/>
            </a:pPr>
            <a:r>
              <a:rPr lang="en-US" i="1" dirty="0" smtClean="0"/>
              <a:t>Systematic and ethical process for gathering and analyzing information about the competition’s activities and general business trends to further a business’ own </a:t>
            </a:r>
            <a:r>
              <a:rPr lang="en-US" i="1" dirty="0" smtClean="0">
                <a:solidFill>
                  <a:schemeClr val="bg1"/>
                </a:solidFill>
              </a:rPr>
              <a:t>goals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Firms need an effective competitive intelligence program. The three basic missions of a CI program are: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 (1) To provide a general understanding of an industry and its competitors,</a:t>
            </a:r>
          </a:p>
          <a:p>
            <a:pPr>
              <a:buNone/>
            </a:pPr>
            <a:r>
              <a:rPr lang="en-US" dirty="0" smtClean="0"/>
              <a:t>(2) To identify areas in which competitors are vulnerable and to assesses the impact strategic actions would have on competitors</a:t>
            </a:r>
          </a:p>
          <a:p>
            <a:pPr algn="just">
              <a:buNone/>
            </a:pPr>
            <a:r>
              <a:rPr lang="en-US" dirty="0" smtClean="0"/>
              <a:t>(3) to identify potential moves that a competitors might make that would endanger a firm’s position in the market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r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Technological Forces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sz="3200" dirty="0" smtClean="0"/>
              <a:t>Profound impact on organizations</a:t>
            </a:r>
          </a:p>
          <a:p>
            <a:pPr marL="1390650" lvl="2" indent="-266700">
              <a:buSzPct val="80000"/>
              <a:buFontTx/>
              <a:buChar char="•"/>
            </a:pPr>
            <a:r>
              <a:rPr lang="en-US" sz="2800" dirty="0" smtClean="0"/>
              <a:t>Internet</a:t>
            </a:r>
          </a:p>
          <a:p>
            <a:pPr marL="1371600" lvl="2" indent="-266700">
              <a:buSzPct val="80000"/>
            </a:pPr>
            <a:r>
              <a:rPr lang="en-US" sz="2800" dirty="0" smtClean="0"/>
              <a:t>Semiconductors</a:t>
            </a:r>
          </a:p>
          <a:p>
            <a:pPr marL="1371600" lvl="2" indent="-266700">
              <a:buSzPct val="80000"/>
            </a:pPr>
            <a:r>
              <a:rPr lang="en-US" sz="2800" dirty="0" smtClean="0"/>
              <a:t>XML technologies</a:t>
            </a:r>
          </a:p>
          <a:p>
            <a:pPr marL="1371600" lvl="2" indent="-266700">
              <a:buSzPct val="80000"/>
            </a:pPr>
            <a:r>
              <a:rPr lang="en-US" sz="2800" dirty="0" smtClean="0"/>
              <a:t>UWB communications</a:t>
            </a:r>
            <a:endParaRPr lang="en-US" dirty="0" smtClean="0"/>
          </a:p>
          <a:p>
            <a:r>
              <a:rPr lang="en-US" b="1" dirty="0" smtClean="0"/>
              <a:t>Competitive Forces</a:t>
            </a:r>
          </a:p>
          <a:p>
            <a:pPr marL="1257300" lvl="1" indent="-533400">
              <a:lnSpc>
                <a:spcPct val="90000"/>
              </a:lnSpc>
              <a:buSzPct val="80000"/>
              <a:buFontTx/>
              <a:buAutoNum type="arabicPeriod"/>
            </a:pPr>
            <a:r>
              <a:rPr lang="en-US" sz="3200" dirty="0" smtClean="0"/>
              <a:t>Market share matters</a:t>
            </a:r>
          </a:p>
          <a:p>
            <a:pPr marL="1257300" lvl="1" indent="-533400">
              <a:lnSpc>
                <a:spcPct val="90000"/>
              </a:lnSpc>
              <a:buSzPct val="80000"/>
              <a:buFontTx/>
              <a:buAutoNum type="arabicPeriod"/>
            </a:pPr>
            <a:r>
              <a:rPr lang="en-US" sz="3200" dirty="0" smtClean="0"/>
              <a:t>Understand what business you are in</a:t>
            </a:r>
          </a:p>
          <a:p>
            <a:pPr marL="1257300" lvl="1" indent="-533400">
              <a:lnSpc>
                <a:spcPct val="90000"/>
              </a:lnSpc>
              <a:buSzPct val="80000"/>
              <a:buFontTx/>
              <a:buAutoNum type="arabicPeriod"/>
            </a:pPr>
            <a:r>
              <a:rPr lang="en-US" sz="3200" dirty="0" smtClean="0"/>
              <a:t>Broke or not, fix it</a:t>
            </a:r>
          </a:p>
          <a:p>
            <a:pPr marL="1257300" lvl="1" indent="-533400">
              <a:lnSpc>
                <a:spcPct val="90000"/>
              </a:lnSpc>
              <a:buSzPct val="80000"/>
              <a:buFontTx/>
              <a:buAutoNum type="arabicPeriod"/>
            </a:pPr>
            <a:r>
              <a:rPr lang="en-US" sz="3200" dirty="0" smtClean="0"/>
              <a:t>Innovate or evaporate</a:t>
            </a:r>
          </a:p>
          <a:p>
            <a:pPr marL="1257300" lvl="1" indent="-533400">
              <a:buSzPct val="80000"/>
              <a:buFontTx/>
              <a:buAutoNum type="arabicPeriod"/>
            </a:pPr>
            <a:r>
              <a:rPr lang="en-US" sz="3200" dirty="0" smtClean="0"/>
              <a:t>Acquisition is essential to growth</a:t>
            </a:r>
          </a:p>
          <a:p>
            <a:pPr marL="1257300" lvl="1" indent="-533400">
              <a:buSzPct val="80000"/>
              <a:buFontTx/>
              <a:buAutoNum type="arabicPeriod"/>
            </a:pPr>
            <a:r>
              <a:rPr lang="en-US" sz="3200" dirty="0" smtClean="0"/>
              <a:t>People make a difference</a:t>
            </a:r>
          </a:p>
          <a:p>
            <a:pPr marL="1257300" lvl="1" indent="-533400">
              <a:buSzPct val="80000"/>
              <a:buFontTx/>
              <a:buAutoNum type="arabicPeriod"/>
            </a:pPr>
            <a:r>
              <a:rPr lang="en-US" sz="3200" dirty="0" smtClean="0"/>
              <a:t>No substitute for quality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COMPETITIVE ANALYSIS</a:t>
            </a:r>
          </a:p>
          <a:p>
            <a:pPr lvl="1"/>
            <a:r>
              <a:rPr lang="en-US" sz="3600" b="1" dirty="0" smtClean="0"/>
              <a:t>PORTER’S FIVE-FORCES MODEL</a:t>
            </a:r>
            <a:endParaRPr lang="en-US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551</Words>
  <Application>Microsoft Office PowerPoint</Application>
  <PresentationFormat>On-screen Show (4:3)</PresentationFormat>
  <Paragraphs>174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Business Policy and Strategy</vt:lpstr>
      <vt:lpstr>Recap</vt:lpstr>
      <vt:lpstr>Recap</vt:lpstr>
      <vt:lpstr>Today’s Lecture</vt:lpstr>
      <vt:lpstr>Technological Forces</vt:lpstr>
      <vt:lpstr>Technological Forces</vt:lpstr>
      <vt:lpstr>Technological Forces</vt:lpstr>
      <vt:lpstr>Technological Forces</vt:lpstr>
      <vt:lpstr>Competitive Forces</vt:lpstr>
      <vt:lpstr>Competitive Forces</vt:lpstr>
      <vt:lpstr>Competitive Forces</vt:lpstr>
      <vt:lpstr>Competitive Forces</vt:lpstr>
      <vt:lpstr>Competitive Forces</vt:lpstr>
      <vt:lpstr>Competitive Forces</vt:lpstr>
      <vt:lpstr>Competitive Forces</vt:lpstr>
      <vt:lpstr>Competitive Forces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Policy and Strategy</dc:title>
  <dc:creator>U</dc:creator>
  <cp:lastModifiedBy>NTS</cp:lastModifiedBy>
  <cp:revision>68</cp:revision>
  <dcterms:created xsi:type="dcterms:W3CDTF">2006-08-16T00:00:00Z</dcterms:created>
  <dcterms:modified xsi:type="dcterms:W3CDTF">2013-10-05T06:48:55Z</dcterms:modified>
</cp:coreProperties>
</file>