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0DD14-4B33-41E9-9BC3-A855381D463A}" type="datetimeFigureOut">
              <a:rPr lang="en-US" smtClean="0"/>
              <a:pPr/>
              <a:t>10/5/2013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1E852-1E09-4D2D-B670-67B8715388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A58E-B5F8-43ED-91E9-D2F7F4EDEB69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609BD-EAD1-41AB-8A8F-CDC3E55332CA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5485-77BB-4390-84AE-D147E5664C4C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80FB3-F9A3-495B-AD26-0B787F86E7D1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919A1-9DEB-41EB-ADD0-D13729AE98FA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8F64-09D0-4DB8-9B78-E27FA61E3BB1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4FC50-1B26-4116-BF3D-0AA3974CDC52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4219-E6B6-40FA-A723-BB9DB83AED11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FCAC-115E-4875-B7CA-6609A6B52E28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B9E15-EA4D-4C17-9B31-324004284E3E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C19A9-2622-4292-AE42-E516050A6EDF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8ED61-9826-4260-B2D7-A37677A29A53}" type="datetime1">
              <a:rPr lang="en-US" smtClean="0"/>
              <a:pPr/>
              <a:t>10/5/2013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Business Policy and Strategy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Lecture-10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70000" lnSpcReduction="20000"/>
          </a:bodyPr>
          <a:lstStyle/>
          <a:p>
            <a:pPr lvl="1">
              <a:buNone/>
            </a:pPr>
            <a:r>
              <a:rPr lang="en-US" b="1" dirty="0" smtClean="0"/>
              <a:t>THE INDUSTRIAL ORGANIZATION (I/O)VIEW</a:t>
            </a:r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r>
              <a:rPr lang="en-US" b="1" dirty="0" smtClean="0"/>
              <a:t>Economic Forces</a:t>
            </a:r>
          </a:p>
          <a:p>
            <a:pPr lvl="1"/>
            <a:r>
              <a:rPr lang="en-US" dirty="0" smtClean="0"/>
              <a:t>Availability of credit</a:t>
            </a:r>
          </a:p>
          <a:p>
            <a:pPr lvl="1" algn="just"/>
            <a:r>
              <a:rPr lang="en-US" dirty="0" smtClean="0"/>
              <a:t>Level of disposable income</a:t>
            </a:r>
            <a:endParaRPr lang="en-US" sz="2200" dirty="0" smtClean="0"/>
          </a:p>
          <a:p>
            <a:pPr lvl="1" algn="just"/>
            <a:r>
              <a:rPr lang="en-US" dirty="0" smtClean="0"/>
              <a:t>Interest rates</a:t>
            </a:r>
            <a:endParaRPr lang="en-US" sz="2200" dirty="0" smtClean="0"/>
          </a:p>
          <a:p>
            <a:pPr lvl="1"/>
            <a:r>
              <a:rPr lang="en-US" dirty="0" smtClean="0"/>
              <a:t>Inflation rates</a:t>
            </a:r>
          </a:p>
          <a:p>
            <a:pPr lvl="1"/>
            <a:r>
              <a:rPr lang="en-US" dirty="0" smtClean="0"/>
              <a:t>Federal government budget deficits</a:t>
            </a:r>
          </a:p>
          <a:p>
            <a:pPr lvl="1"/>
            <a:r>
              <a:rPr lang="en-US" dirty="0" smtClean="0"/>
              <a:t>Consumption patterns</a:t>
            </a:r>
          </a:p>
          <a:p>
            <a:pPr lvl="1"/>
            <a:r>
              <a:rPr lang="en-US" dirty="0" smtClean="0"/>
              <a:t>Unemployment trends</a:t>
            </a:r>
          </a:p>
          <a:p>
            <a:pPr lvl="1"/>
            <a:r>
              <a:rPr lang="en-US" dirty="0" smtClean="0"/>
              <a:t>Worker productivity levels</a:t>
            </a:r>
          </a:p>
          <a:p>
            <a:pPr lvl="1"/>
            <a:r>
              <a:rPr lang="en-US" dirty="0" smtClean="0"/>
              <a:t>Stock market trends</a:t>
            </a:r>
          </a:p>
          <a:p>
            <a:pPr lvl="1"/>
            <a:r>
              <a:rPr lang="en-US" dirty="0" smtClean="0"/>
              <a:t>Foreign countries’ economic conditions</a:t>
            </a:r>
          </a:p>
          <a:p>
            <a:pPr lvl="1"/>
            <a:r>
              <a:rPr lang="en-US" dirty="0" smtClean="0"/>
              <a:t>Income differences by region/customer</a:t>
            </a:r>
          </a:p>
          <a:p>
            <a:pPr lvl="1"/>
            <a:r>
              <a:rPr lang="en-US" dirty="0" smtClean="0"/>
              <a:t>Tax rates</a:t>
            </a:r>
          </a:p>
          <a:p>
            <a:pPr lvl="1"/>
            <a:r>
              <a:rPr lang="en-US" dirty="0" smtClean="0"/>
              <a:t>OPEC policies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Today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610600" cy="3992563"/>
          </a:xfrm>
        </p:spPr>
        <p:txBody>
          <a:bodyPr/>
          <a:lstStyle/>
          <a:p>
            <a:r>
              <a:rPr lang="en-US" b="1" dirty="0" smtClean="0"/>
              <a:t>Social, Cultural, Demographic &amp;  Environmental Forces </a:t>
            </a:r>
          </a:p>
          <a:p>
            <a:r>
              <a:rPr lang="en-US" b="1" dirty="0" smtClean="0"/>
              <a:t>Political, Governmental &amp; Legal Forces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36638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Social, Cultural, Demographic &amp;  Environmental Forces </a:t>
            </a:r>
            <a:br>
              <a:rPr lang="en-US" sz="3600" b="1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1.Social, cultural, demographic, and environmental changes have a major impact on virtually all products, services, markets, and customers.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2.Social, cultural, demographic, and environmental trends are shaping the way people  live, work, produce, and consume.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3. New trends are creating a different type of consumer and, consequently, a need for different products, services, and strategies.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Social, Cultural, Demographic &amp; Environmental Forces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 smtClean="0"/>
              <a:t>Major impact on:</a:t>
            </a:r>
          </a:p>
          <a:p>
            <a:pPr marL="990600" lvl="1" indent="-266700"/>
            <a:r>
              <a:rPr lang="en-US" dirty="0" smtClean="0"/>
              <a:t>Products</a:t>
            </a:r>
          </a:p>
          <a:p>
            <a:pPr marL="990600" lvl="1" indent="-266700"/>
            <a:r>
              <a:rPr lang="en-US" dirty="0" smtClean="0"/>
              <a:t>Services</a:t>
            </a:r>
          </a:p>
          <a:p>
            <a:pPr marL="990600" lvl="1" indent="-266700"/>
            <a:r>
              <a:rPr lang="en-US" dirty="0" smtClean="0"/>
              <a:t>Markets</a:t>
            </a:r>
          </a:p>
          <a:p>
            <a:pPr marL="990600" lvl="1" indent="-266700"/>
            <a:r>
              <a:rPr lang="en-US" dirty="0" smtClean="0"/>
              <a:t>customers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Social, Cultural, Demographic &amp; Environmental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SzPct val="80000"/>
              <a:buFontTx/>
              <a:buNone/>
            </a:pPr>
            <a:r>
              <a:rPr lang="en-US" dirty="0" smtClean="0"/>
              <a:t>Trends for the 2000’s –</a:t>
            </a:r>
          </a:p>
          <a:p>
            <a:pPr marL="609600" indent="-609600">
              <a:lnSpc>
                <a:spcPct val="90000"/>
              </a:lnSpc>
              <a:buSzPct val="80000"/>
              <a:buFontTx/>
              <a:buNone/>
            </a:pPr>
            <a:endParaRPr lang="en-US" dirty="0" smtClean="0"/>
          </a:p>
          <a:p>
            <a:pPr marL="990600" lvl="1" indent="-266700">
              <a:lnSpc>
                <a:spcPct val="90000"/>
              </a:lnSpc>
              <a:buSzPct val="80000"/>
            </a:pPr>
            <a:r>
              <a:rPr lang="en-US" dirty="0" smtClean="0"/>
              <a:t>More educated consumers</a:t>
            </a:r>
          </a:p>
          <a:p>
            <a:pPr marL="990600" lvl="1" indent="-266700">
              <a:lnSpc>
                <a:spcPct val="90000"/>
              </a:lnSpc>
              <a:buSzPct val="80000"/>
            </a:pPr>
            <a:r>
              <a:rPr lang="en-US" dirty="0" smtClean="0"/>
              <a:t>Population aging</a:t>
            </a:r>
          </a:p>
          <a:p>
            <a:pPr marL="990600" lvl="1" indent="-266700">
              <a:lnSpc>
                <a:spcPct val="90000"/>
              </a:lnSpc>
              <a:buSzPct val="80000"/>
            </a:pPr>
            <a:r>
              <a:rPr lang="en-US" dirty="0" smtClean="0"/>
              <a:t>Minorities more influential</a:t>
            </a:r>
          </a:p>
          <a:p>
            <a:pPr marL="990600" lvl="1" indent="-266700">
              <a:lnSpc>
                <a:spcPct val="90000"/>
              </a:lnSpc>
              <a:buSzPct val="80000"/>
            </a:pPr>
            <a:r>
              <a:rPr lang="en-US" dirty="0" smtClean="0"/>
              <a:t>Local rather than federal solutions</a:t>
            </a:r>
          </a:p>
          <a:p>
            <a:pPr marL="990600" lvl="1" indent="-266700">
              <a:lnSpc>
                <a:spcPct val="90000"/>
              </a:lnSpc>
              <a:buSzPct val="80000"/>
            </a:pPr>
            <a:r>
              <a:rPr lang="en-US" dirty="0" smtClean="0"/>
              <a:t>Fixation with youth decreasing</a:t>
            </a:r>
          </a:p>
          <a:p>
            <a:pPr marL="990600" lvl="1" indent="-266700">
              <a:lnSpc>
                <a:spcPct val="90000"/>
              </a:lnSpc>
              <a:buSzPct val="80000"/>
            </a:pPr>
            <a:r>
              <a:rPr lang="en-US" dirty="0" smtClean="0"/>
              <a:t>Hispanics increase to 15% by 2021</a:t>
            </a:r>
          </a:p>
          <a:p>
            <a:pPr marL="990600" lvl="1" indent="-266700">
              <a:lnSpc>
                <a:spcPct val="90000"/>
              </a:lnSpc>
              <a:buSzPct val="80000"/>
            </a:pPr>
            <a:r>
              <a:rPr lang="en-US" dirty="0" smtClean="0"/>
              <a:t>African Americans increase to 14% by 2021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Social, Cultural, Demographic &amp; Environmental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3600" dirty="0" smtClean="0"/>
              <a:t>Key variables –</a:t>
            </a:r>
          </a:p>
          <a:p>
            <a:pPr marL="609600" indent="-609600">
              <a:lnSpc>
                <a:spcPct val="90000"/>
              </a:lnSpc>
              <a:buSzPct val="80000"/>
            </a:pPr>
            <a:r>
              <a:rPr lang="en-US" dirty="0" smtClean="0"/>
              <a:t>Number of special-interest groups</a:t>
            </a:r>
          </a:p>
          <a:p>
            <a:pPr marL="609600" indent="-609600">
              <a:lnSpc>
                <a:spcPct val="90000"/>
              </a:lnSpc>
              <a:buSzPct val="80000"/>
            </a:pPr>
            <a:r>
              <a:rPr lang="en-US" dirty="0" smtClean="0"/>
              <a:t>Number of marriages</a:t>
            </a:r>
          </a:p>
          <a:p>
            <a:pPr marL="609600" indent="-609600">
              <a:lnSpc>
                <a:spcPct val="90000"/>
              </a:lnSpc>
              <a:buSzPct val="80000"/>
            </a:pPr>
            <a:r>
              <a:rPr lang="en-US" dirty="0" smtClean="0"/>
              <a:t>Number of divorces</a:t>
            </a:r>
          </a:p>
          <a:p>
            <a:pPr marL="609600" indent="-609600">
              <a:lnSpc>
                <a:spcPct val="90000"/>
              </a:lnSpc>
              <a:buSzPct val="80000"/>
            </a:pPr>
            <a:r>
              <a:rPr lang="en-US" dirty="0" smtClean="0"/>
              <a:t>Number of births</a:t>
            </a:r>
          </a:p>
          <a:p>
            <a:pPr marL="609600" indent="-609600">
              <a:lnSpc>
                <a:spcPct val="90000"/>
              </a:lnSpc>
              <a:buSzPct val="80000"/>
            </a:pPr>
            <a:r>
              <a:rPr lang="en-US" dirty="0" smtClean="0"/>
              <a:t>Number of deaths</a:t>
            </a:r>
          </a:p>
          <a:p>
            <a:pPr marL="609600" indent="-609600">
              <a:lnSpc>
                <a:spcPct val="90000"/>
              </a:lnSpc>
              <a:buSzPct val="80000"/>
            </a:pPr>
            <a:r>
              <a:rPr lang="en-US" dirty="0" smtClean="0"/>
              <a:t>Immigration &amp; emigration rates</a:t>
            </a:r>
            <a:endParaRPr lang="en-US" sz="3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Social, Cultural, Demographic &amp; Environmental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marL="609600" indent="-609600">
              <a:buSzPct val="80000"/>
            </a:pPr>
            <a:r>
              <a:rPr lang="en-US" dirty="0" smtClean="0"/>
              <a:t>Life expectancy rates</a:t>
            </a:r>
          </a:p>
          <a:p>
            <a:pPr marL="609600" indent="-609600">
              <a:buSzPct val="80000"/>
            </a:pPr>
            <a:r>
              <a:rPr lang="en-US" dirty="0" smtClean="0"/>
              <a:t>Per capita income</a:t>
            </a:r>
          </a:p>
          <a:p>
            <a:pPr marL="609600" indent="-609600">
              <a:buSzPct val="80000"/>
            </a:pPr>
            <a:r>
              <a:rPr lang="en-US" dirty="0" smtClean="0"/>
              <a:t>Attitudes toward business</a:t>
            </a:r>
          </a:p>
          <a:p>
            <a:pPr marL="609600" indent="-609600">
              <a:buSzPct val="80000"/>
            </a:pPr>
            <a:r>
              <a:rPr lang="en-US" dirty="0" smtClean="0"/>
              <a:t>Average disposable income</a:t>
            </a:r>
          </a:p>
          <a:p>
            <a:pPr marL="609600" indent="-609600">
              <a:buSzPct val="80000"/>
            </a:pPr>
            <a:r>
              <a:rPr lang="en-US" dirty="0" smtClean="0"/>
              <a:t>Buying habits</a:t>
            </a:r>
          </a:p>
          <a:p>
            <a:pPr marL="609600" indent="-609600">
              <a:buSzPct val="80000"/>
            </a:pPr>
            <a:r>
              <a:rPr lang="en-US" dirty="0" smtClean="0"/>
              <a:t>Attitudes toward saving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Social, Cultural, Demographic &amp; Environmental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SzPct val="80000"/>
            </a:pPr>
            <a:r>
              <a:rPr lang="en-US" dirty="0" smtClean="0"/>
              <a:t>Racial equality</a:t>
            </a:r>
          </a:p>
          <a:p>
            <a:pPr marL="609600" indent="-609600">
              <a:buSzPct val="80000"/>
            </a:pPr>
            <a:r>
              <a:rPr lang="en-US" dirty="0" smtClean="0"/>
              <a:t>Average level of education</a:t>
            </a:r>
          </a:p>
          <a:p>
            <a:pPr marL="609600" indent="-609600">
              <a:buSzPct val="80000"/>
            </a:pPr>
            <a:r>
              <a:rPr lang="en-US" dirty="0" smtClean="0"/>
              <a:t>Government regulation</a:t>
            </a:r>
          </a:p>
          <a:p>
            <a:pPr marL="609600" indent="-609600">
              <a:buSzPct val="80000"/>
            </a:pPr>
            <a:r>
              <a:rPr lang="en-US" dirty="0" smtClean="0"/>
              <a:t>Attitudes toward customer service</a:t>
            </a:r>
          </a:p>
          <a:p>
            <a:pPr marL="609600" indent="-609600">
              <a:buSzPct val="80000"/>
            </a:pPr>
            <a:r>
              <a:rPr lang="en-US" dirty="0" smtClean="0"/>
              <a:t>Attitudes toward product quality</a:t>
            </a:r>
          </a:p>
          <a:p>
            <a:pPr marL="609600" indent="-609600">
              <a:buSzPct val="80000"/>
            </a:pPr>
            <a:r>
              <a:rPr lang="en-US" dirty="0" smtClean="0"/>
              <a:t>Energy conservation</a:t>
            </a:r>
          </a:p>
          <a:p>
            <a:pPr marL="609600" indent="-609600">
              <a:buSzPct val="80000"/>
            </a:pPr>
            <a:r>
              <a:rPr lang="en-US" dirty="0" smtClean="0"/>
              <a:t>Social responsibility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Social, Cultural, Demographic &amp; Environmental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SzPct val="80000"/>
            </a:pPr>
            <a:r>
              <a:rPr lang="en-US" dirty="0" smtClean="0"/>
              <a:t>Value placed on leisure time</a:t>
            </a:r>
          </a:p>
          <a:p>
            <a:pPr marL="609600" indent="-609600">
              <a:buSzPct val="80000"/>
            </a:pPr>
            <a:r>
              <a:rPr lang="en-US" dirty="0" smtClean="0"/>
              <a:t>Recycling</a:t>
            </a:r>
          </a:p>
          <a:p>
            <a:pPr marL="609600" indent="-609600">
              <a:buSzPct val="80000"/>
            </a:pPr>
            <a:r>
              <a:rPr lang="en-US" dirty="0" smtClean="0"/>
              <a:t>Waste management</a:t>
            </a:r>
          </a:p>
          <a:p>
            <a:pPr marL="609600" indent="-609600">
              <a:buSzPct val="80000"/>
            </a:pPr>
            <a:r>
              <a:rPr lang="en-US" dirty="0" smtClean="0"/>
              <a:t>Air &amp; water pollution</a:t>
            </a:r>
          </a:p>
          <a:p>
            <a:pPr marL="609600" indent="-609600">
              <a:buSzPct val="80000"/>
            </a:pPr>
            <a:r>
              <a:rPr lang="en-US" dirty="0" smtClean="0"/>
              <a:t>Ozone depletion</a:t>
            </a:r>
          </a:p>
          <a:p>
            <a:pPr marL="609600" indent="-609600">
              <a:buSzPct val="80000"/>
            </a:pPr>
            <a:r>
              <a:rPr lang="en-US" dirty="0" smtClean="0"/>
              <a:t>Endangered species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Political, Govt., &amp; Legal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40000" lnSpcReduction="20000"/>
          </a:bodyPr>
          <a:lstStyle/>
          <a:p>
            <a:r>
              <a:rPr lang="en-US" sz="5100" b="1" dirty="0" smtClean="0"/>
              <a:t>Political, Governmental, and Legal Factors Represent Key Forces</a:t>
            </a:r>
            <a:r>
              <a:rPr lang="en-US" sz="5100" dirty="0" smtClean="0"/>
              <a:t> </a:t>
            </a:r>
          </a:p>
          <a:p>
            <a:endParaRPr lang="en-US" sz="5100" dirty="0" smtClean="0"/>
          </a:p>
          <a:p>
            <a:pPr lvl="1" algn="just"/>
            <a:r>
              <a:rPr lang="en-US" sz="5100" dirty="0" smtClean="0"/>
              <a:t>Federal, state, local, and foreign governments are major regulators, deregulators, subsidizers, employers, and customers of organizations.</a:t>
            </a:r>
          </a:p>
          <a:p>
            <a:pPr lvl="1" algn="just">
              <a:buNone/>
            </a:pPr>
            <a:endParaRPr lang="en-US" sz="5100" dirty="0" smtClean="0"/>
          </a:p>
          <a:p>
            <a:pPr algn="just">
              <a:lnSpc>
                <a:spcPct val="170000"/>
              </a:lnSpc>
            </a:pPr>
            <a:r>
              <a:rPr lang="en-US" sz="5100" b="1" dirty="0" smtClean="0"/>
              <a:t>Political, governmental, and legal factors therefore can represent key      opportunities or threats for both small and large organizations</a:t>
            </a:r>
          </a:p>
          <a:p>
            <a:pPr algn="just"/>
            <a:endParaRPr lang="en-US" sz="5100" dirty="0" smtClean="0"/>
          </a:p>
          <a:p>
            <a:pPr lvl="1" algn="just"/>
            <a:r>
              <a:rPr lang="en-US" sz="5100" dirty="0" smtClean="0"/>
              <a:t>For industries and firms that depend heavily on government contracts or subsidies, political forecasts can be the most important part of an external audit.</a:t>
            </a:r>
          </a:p>
          <a:p>
            <a:pPr algn="just"/>
            <a:endParaRPr lang="en-US" sz="5400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Political, Govt., &amp; Legal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Government Regulations</a:t>
            </a:r>
          </a:p>
          <a:p>
            <a:endParaRPr lang="en-US" sz="2800" dirty="0" smtClean="0"/>
          </a:p>
          <a:p>
            <a:pPr lvl="1"/>
            <a:r>
              <a:rPr lang="en-US" dirty="0" smtClean="0"/>
              <a:t>Key opportunities &amp; key threats</a:t>
            </a:r>
          </a:p>
          <a:p>
            <a:pPr marL="1371600" lvl="2" indent="-266700"/>
            <a:r>
              <a:rPr lang="en-US" sz="2800" dirty="0" smtClean="0"/>
              <a:t>Tax rates</a:t>
            </a:r>
          </a:p>
          <a:p>
            <a:pPr marL="1371600" lvl="2" indent="-266700"/>
            <a:r>
              <a:rPr lang="en-US" sz="2800" dirty="0" smtClean="0"/>
              <a:t>Lobbying efforts</a:t>
            </a:r>
          </a:p>
          <a:p>
            <a:pPr marL="1371600" lvl="2" indent="-266700"/>
            <a:r>
              <a:rPr lang="en-US" sz="2800" dirty="0" smtClean="0"/>
              <a:t>Patent laws</a:t>
            </a:r>
          </a:p>
          <a:p>
            <a:pPr lvl="1"/>
            <a:endParaRPr lang="en-US" sz="24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Political, Govt., &amp; Legal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buFontTx/>
              <a:buNone/>
            </a:pPr>
            <a:r>
              <a:rPr lang="en-US" sz="3600" dirty="0" smtClean="0"/>
              <a:t>Increasing Global Interdependence</a:t>
            </a:r>
          </a:p>
          <a:p>
            <a:pPr marL="609600" indent="-609600" algn="ctr">
              <a:lnSpc>
                <a:spcPct val="40000"/>
              </a:lnSpc>
              <a:buFontTx/>
              <a:buNone/>
            </a:pPr>
            <a:endParaRPr lang="en-US" sz="36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609600" indent="-609600"/>
            <a:r>
              <a:rPr lang="en-US" dirty="0" smtClean="0"/>
              <a:t>Impact of political variables</a:t>
            </a:r>
          </a:p>
          <a:p>
            <a:pPr marL="990600" lvl="1" indent="-266700"/>
            <a:r>
              <a:rPr lang="en-US" dirty="0" smtClean="0"/>
              <a:t>Formulation of Strategies</a:t>
            </a:r>
          </a:p>
          <a:p>
            <a:pPr marL="990600" lvl="1" indent="-266700"/>
            <a:r>
              <a:rPr lang="en-US" dirty="0" smtClean="0"/>
              <a:t>Implementation of Strategies</a:t>
            </a:r>
          </a:p>
          <a:p>
            <a:pPr marL="609600" indent="-609600">
              <a:buSzPct val="80000"/>
            </a:pPr>
            <a:r>
              <a:rPr lang="en-US" dirty="0" smtClean="0"/>
              <a:t>Strategists in a global economy</a:t>
            </a:r>
          </a:p>
          <a:p>
            <a:pPr marL="1752600" lvl="3" indent="-266700">
              <a:buSzPct val="80000"/>
              <a:buFontTx/>
              <a:buChar char="•"/>
            </a:pPr>
            <a:r>
              <a:rPr lang="en-US" sz="2800" dirty="0" smtClean="0"/>
              <a:t>Forecast political climates</a:t>
            </a:r>
          </a:p>
          <a:p>
            <a:pPr marL="1752600" lvl="3" indent="-266700">
              <a:buSzPct val="80000"/>
              <a:buFontTx/>
              <a:buChar char="•"/>
            </a:pPr>
            <a:r>
              <a:rPr lang="en-US" sz="2800" dirty="0" smtClean="0"/>
              <a:t>Legalistic skills</a:t>
            </a:r>
          </a:p>
          <a:p>
            <a:pPr marL="1752600" lvl="3" indent="-266700">
              <a:buSzPct val="80000"/>
              <a:buFontTx/>
              <a:buChar char="•"/>
            </a:pPr>
            <a:r>
              <a:rPr lang="en-US" sz="2800" dirty="0" smtClean="0"/>
              <a:t>Diverse world cultures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Political, Govt., &amp; Legal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None/>
            </a:pPr>
            <a:r>
              <a:rPr lang="en-US" dirty="0" smtClean="0"/>
              <a:t>Globalization of Industry</a:t>
            </a:r>
          </a:p>
          <a:p>
            <a:pPr marL="609600" indent="-609600">
              <a:lnSpc>
                <a:spcPct val="80000"/>
              </a:lnSpc>
            </a:pPr>
            <a:endParaRPr lang="en-US" dirty="0" smtClean="0"/>
          </a:p>
          <a:p>
            <a:pPr marL="1009650" lvl="1" indent="-609600" algn="just">
              <a:lnSpc>
                <a:spcPct val="80000"/>
              </a:lnSpc>
            </a:pPr>
            <a:r>
              <a:rPr lang="en-US" dirty="0" smtClean="0"/>
              <a:t>Worldwide trend toward similar consumption patterns</a:t>
            </a:r>
          </a:p>
          <a:p>
            <a:pPr marL="1009650" lvl="1" indent="-609600" algn="just">
              <a:lnSpc>
                <a:spcPct val="80000"/>
              </a:lnSpc>
            </a:pPr>
            <a:r>
              <a:rPr lang="en-US" dirty="0" smtClean="0"/>
              <a:t>Global buyers &amp; sellers</a:t>
            </a:r>
          </a:p>
          <a:p>
            <a:pPr marL="1009650" lvl="1" indent="-609600" algn="just">
              <a:lnSpc>
                <a:spcPct val="80000"/>
              </a:lnSpc>
            </a:pPr>
            <a:r>
              <a:rPr lang="en-US" dirty="0" smtClean="0"/>
              <a:t>E-commerce</a:t>
            </a:r>
          </a:p>
          <a:p>
            <a:pPr marL="1009650" lvl="1" indent="-609600" algn="just">
              <a:lnSpc>
                <a:spcPct val="80000"/>
              </a:lnSpc>
            </a:pPr>
            <a:r>
              <a:rPr lang="en-US" dirty="0" smtClean="0"/>
              <a:t>Instant transmission of money &amp; information across continents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Political, govt., &amp; legal variables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Government regulation/deregulation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Tax law changes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Special tariffs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Political Action Committees (PACs)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Voter participation rates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Number of patents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r>
              <a:rPr lang="en-US" dirty="0" smtClean="0"/>
              <a:t>Changes in patent laws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dirty="0" smtClean="0"/>
              <a:t>Environmental protection laws</a:t>
            </a:r>
          </a:p>
          <a:p>
            <a:pPr marL="990600" lvl="1" indent="-266700">
              <a:buSzPct val="80000"/>
              <a:buFontTx/>
              <a:buChar char="•"/>
            </a:pPr>
            <a:r>
              <a:rPr lang="en-US" dirty="0" smtClean="0"/>
              <a:t>Equal employment legislation</a:t>
            </a:r>
          </a:p>
          <a:p>
            <a:pPr marL="990600" lvl="1" indent="-266700">
              <a:lnSpc>
                <a:spcPct val="80000"/>
              </a:lnSpc>
              <a:buFontTx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Political, govt., &amp; legal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Import-export regulations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Political conditions in other countries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Government budgets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World oil, currency, &amp; labor markets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Location and severity of terrorist activities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458200" cy="3916363"/>
          </a:xfrm>
        </p:spPr>
        <p:txBody>
          <a:bodyPr/>
          <a:lstStyle/>
          <a:p>
            <a:r>
              <a:rPr lang="en-US" sz="2800" b="1" dirty="0" smtClean="0"/>
              <a:t>Social, Cultural, Demographic &amp;  Environmental Forces </a:t>
            </a:r>
          </a:p>
          <a:p>
            <a:r>
              <a:rPr lang="en-US" sz="2800" b="1" dirty="0" smtClean="0"/>
              <a:t>Political, Governmental &amp; Legal Forces </a:t>
            </a:r>
          </a:p>
          <a:p>
            <a:pPr algn="just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Next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Technological Forces</a:t>
            </a:r>
          </a:p>
          <a:p>
            <a:pPr lvl="1"/>
            <a:r>
              <a:rPr lang="en-US" dirty="0" smtClean="0"/>
              <a:t>Revolutionary technological forces</a:t>
            </a:r>
          </a:p>
          <a:p>
            <a:pPr lvl="1"/>
            <a:r>
              <a:rPr lang="en-US" dirty="0" smtClean="0"/>
              <a:t>Internet changes the nature of opportunities and threats</a:t>
            </a:r>
          </a:p>
          <a:p>
            <a:r>
              <a:rPr lang="en-US" dirty="0" smtClean="0"/>
              <a:t>Competitive Forces</a:t>
            </a:r>
          </a:p>
          <a:p>
            <a:pPr lvl="1"/>
            <a:r>
              <a:rPr lang="en-US" dirty="0" smtClean="0"/>
              <a:t>Collection and evaluation of information on competitors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490</Words>
  <Application>Microsoft Office PowerPoint</Application>
  <PresentationFormat>On-screen Show (4:3)</PresentationFormat>
  <Paragraphs>169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Business Policy and Strategy</vt:lpstr>
      <vt:lpstr>Recap</vt:lpstr>
      <vt:lpstr>Today Lecture</vt:lpstr>
      <vt:lpstr>Social, Cultural, Demographic &amp;  Environmental Forces  </vt:lpstr>
      <vt:lpstr>Social, Cultural, Demographic &amp; Environmental Forces</vt:lpstr>
      <vt:lpstr>Social, Cultural, Demographic &amp; Environmental Forces</vt:lpstr>
      <vt:lpstr>Social, Cultural, Demographic &amp; Environmental Forces</vt:lpstr>
      <vt:lpstr>Social, Cultural, Demographic &amp; Environmental Forces</vt:lpstr>
      <vt:lpstr>Social, Cultural, Demographic &amp; Environmental Forces</vt:lpstr>
      <vt:lpstr>Social, Cultural, Demographic &amp; Environmental Forces</vt:lpstr>
      <vt:lpstr>Political, Govt., &amp; Legal Forces</vt:lpstr>
      <vt:lpstr>Political, Govt., &amp; Legal Forces</vt:lpstr>
      <vt:lpstr>Political, Govt., &amp; Legal Forces</vt:lpstr>
      <vt:lpstr>Political, Govt., &amp; Legal Forces</vt:lpstr>
      <vt:lpstr>Key Political, govt., &amp; legal variables </vt:lpstr>
      <vt:lpstr>Key Political, govt., &amp; legal variables</vt:lpstr>
      <vt:lpstr>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Policy and Strategy</dc:title>
  <dc:creator>U</dc:creator>
  <cp:lastModifiedBy>NTS</cp:lastModifiedBy>
  <cp:revision>68</cp:revision>
  <dcterms:created xsi:type="dcterms:W3CDTF">2006-08-16T00:00:00Z</dcterms:created>
  <dcterms:modified xsi:type="dcterms:W3CDTF">2013-10-05T05:21:55Z</dcterms:modified>
</cp:coreProperties>
</file>