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6" r:id="rId3"/>
    <p:sldId id="264" r:id="rId4"/>
    <p:sldId id="265" r:id="rId5"/>
    <p:sldId id="266" r:id="rId6"/>
    <p:sldId id="267" r:id="rId7"/>
    <p:sldId id="275" r:id="rId8"/>
    <p:sldId id="273" r:id="rId9"/>
    <p:sldId id="274" r:id="rId10"/>
    <p:sldId id="258" r:id="rId11"/>
    <p:sldId id="260" r:id="rId12"/>
    <p:sldId id="261" r:id="rId13"/>
    <p:sldId id="262" r:id="rId14"/>
    <p:sldId id="263" r:id="rId15"/>
    <p:sldId id="268" r:id="rId16"/>
    <p:sldId id="269" r:id="rId17"/>
    <p:sldId id="270" r:id="rId18"/>
    <p:sldId id="271" r:id="rId19"/>
    <p:sldId id="257" r:id="rId20"/>
    <p:sldId id="272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22F1E-D0AB-440B-A0DD-D58F251A8FD0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7FCDD-91CD-48FC-9DF4-87F39FFA6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4203E8-0E46-426E-85D8-EADBD9413AAB}" type="datetimeFigureOut">
              <a:rPr lang="en-US" smtClean="0"/>
              <a:pPr/>
              <a:t>09-Nov-13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E5ECB52-7EA0-49BA-B203-73E526113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ECB52-7EA0-49BA-B203-73E526113B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B874-CEEA-4D74-90F3-6FA7EC44598C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DF72F-5140-4D99-93E9-73E930120459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94CDA-7B1D-4F0A-AA83-B1726550B0E7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19D-7E5B-4FBB-802E-8BC5E4D2B63F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BA1BA-5B88-4B39-93FA-71A103A9D77A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4EF5-9E79-45AF-BD5A-EBAE8BECAD29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825F-3CA1-47ED-9E8B-798D13E3C045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B445-AB1A-49FB-8EFD-F1AE65FE2671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3346-51C7-41EF-A0A4-875178D36D21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E17D-C79F-46FD-814D-701B3E2ED365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F236-E911-404C-BEA1-66EBE7C64432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9E231-52A3-4C9A-BB6E-3FBB6D550E9D}" type="datetime1">
              <a:rPr lang="en-US" smtClean="0"/>
              <a:pPr/>
              <a:t>09-Nov-13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+mn-lt"/>
                <a:ea typeface="+mn-ea"/>
                <a:cs typeface="+mn-cs"/>
              </a:rPr>
              <a:t>Business Policy and Strategy</a:t>
            </a:r>
            <a:br>
              <a:rPr lang="en-US" sz="3200" b="1" dirty="0" smtClean="0">
                <a:latin typeface="+mn-lt"/>
                <a:ea typeface="+mn-ea"/>
                <a:cs typeface="+mn-cs"/>
              </a:rPr>
            </a:br>
            <a:r>
              <a:rPr lang="en-US" sz="3200" b="1" dirty="0" smtClean="0">
                <a:latin typeface="+mn-lt"/>
                <a:ea typeface="+mn-ea"/>
                <a:cs typeface="+mn-cs"/>
              </a:rPr>
              <a:t>MGT599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 dirty="0" smtClean="0">
                <a:solidFill>
                  <a:schemeClr val="tx1"/>
                </a:solidFill>
              </a:rPr>
              <a:t>Lecture 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Business Policy and Strategy - MGT 599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Muhammad </a:t>
            </a:r>
            <a:r>
              <a:rPr lang="en-US" dirty="0" err="1" smtClean="0"/>
              <a:t>Shakil</a:t>
            </a:r>
            <a:r>
              <a:rPr lang="en-US" dirty="0" smtClean="0"/>
              <a:t> Ahmad</a:t>
            </a:r>
          </a:p>
          <a:p>
            <a:pPr>
              <a:buNone/>
            </a:pPr>
            <a:r>
              <a:rPr lang="en-US" dirty="0" smtClean="0"/>
              <a:t>	Assistant Professor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PhD Business Management</a:t>
            </a:r>
          </a:p>
          <a:p>
            <a:pPr lvl="2"/>
            <a:r>
              <a:rPr lang="en-US" dirty="0" err="1" smtClean="0"/>
              <a:t>Universiti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Malaysia, Malaysia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MS (Management)</a:t>
            </a:r>
          </a:p>
          <a:p>
            <a:pPr lvl="2"/>
            <a:r>
              <a:rPr lang="en-US" dirty="0" smtClean="0"/>
              <a:t>COMSATS Institute of Information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Core Course Objective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/>
              <a:t>	The core objective of the course is tell students how to gain competitive advantages in a competitive situation, where fundamental choices in critical business areas like products, markets and consumers need to be made on, on going basis.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Learning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This course is designed to provide analytical tolls and general management approaches for understanding competitive forces and setting strategy. 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Industry </a:t>
            </a:r>
            <a:r>
              <a:rPr lang="en-US" dirty="0" smtClean="0"/>
              <a:t>analysis, </a:t>
            </a:r>
            <a:r>
              <a:rPr lang="en-US" dirty="0" smtClean="0"/>
              <a:t>trend analysis, ratio analysis and resource evaluation are needed just for strategy formulation and a knowledge of organizational structure, information systems, planning systems, control systems, motivational systems together with an understanding of leadership styles and communication methods are required for strategy implementation.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algn="r"/>
            <a:r>
              <a:rPr lang="en-US" b="1" dirty="0" smtClean="0"/>
              <a:t>Outcome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2925763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Students will learn how to analyze industries and position the firm for superior performance.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r"/>
            <a:r>
              <a:rPr lang="en-US" b="1" dirty="0" smtClean="0"/>
              <a:t>Course 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arenR"/>
            </a:pPr>
            <a:r>
              <a:rPr lang="en-US" sz="2800" b="1" dirty="0" smtClean="0"/>
              <a:t>Defining Business Strategy and its Nature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800" b="1" dirty="0" smtClean="0"/>
              <a:t>Key terms in Business Strategy and Policy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800" b="1" dirty="0" smtClean="0"/>
              <a:t>Internal Factors and Long Term Goals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800" b="1" dirty="0" smtClean="0"/>
              <a:t>Characteristics of Mission and Vision Statements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800" b="1" dirty="0" smtClean="0"/>
              <a:t>External Assessment (Key External Factors)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800" b="1" dirty="0" smtClean="0"/>
              <a:t>Industry Analysis</a:t>
            </a:r>
          </a:p>
          <a:p>
            <a:pPr marL="914400" lvl="1" indent="-514350" algn="just">
              <a:buFont typeface="+mj-lt"/>
              <a:buAutoNum type="arabicParenR"/>
            </a:pPr>
            <a:r>
              <a:rPr lang="en-US" b="1" dirty="0" smtClean="0"/>
              <a:t>External Factor Evaluation </a:t>
            </a:r>
            <a:r>
              <a:rPr lang="en-US" b="1" dirty="0" err="1" smtClean="0"/>
              <a:t>Martix</a:t>
            </a:r>
            <a:endParaRPr lang="en-US" b="1" dirty="0" smtClean="0"/>
          </a:p>
          <a:p>
            <a:pPr marL="914400" lvl="1" indent="-514350" algn="just">
              <a:buFont typeface="+mj-lt"/>
              <a:buAutoNum type="arabicParenR"/>
            </a:pPr>
            <a:r>
              <a:rPr lang="en-US" b="1" dirty="0" smtClean="0"/>
              <a:t>  Porter </a:t>
            </a:r>
            <a:r>
              <a:rPr lang="en-US" b="1" dirty="0" smtClean="0"/>
              <a:t>Five Force Model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800" b="1" dirty="0" smtClean="0"/>
              <a:t>Internal Factor Evaluation Matrix</a:t>
            </a:r>
          </a:p>
          <a:p>
            <a:pPr marL="914400" lvl="1" indent="-514350" algn="just">
              <a:buFont typeface="+mj-lt"/>
              <a:buAutoNum type="arabicParenR"/>
            </a:pPr>
            <a:r>
              <a:rPr lang="en-US" b="1" dirty="0" smtClean="0"/>
              <a:t>Internal Assessment (Finance and Accounting)</a:t>
            </a:r>
          </a:p>
          <a:p>
            <a:pPr marL="514350" indent="-514350">
              <a:buFont typeface="+mj-lt"/>
              <a:buAutoNum type="arabicParenR"/>
            </a:pPr>
            <a:endParaRPr lang="en-US" sz="2000" dirty="0" smtClean="0"/>
          </a:p>
          <a:p>
            <a:pPr marL="514350" indent="-514350">
              <a:buFont typeface="+mj-lt"/>
              <a:buAutoNum type="arabicParenR"/>
            </a:pPr>
            <a:endParaRPr lang="en-US" sz="2000" dirty="0" smtClean="0"/>
          </a:p>
          <a:p>
            <a:pPr marL="514350" indent="-514350">
              <a:buFont typeface="+mj-lt"/>
              <a:buAutoNum type="arabicParenR"/>
            </a:pPr>
            <a:endParaRPr lang="en-US" sz="2000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Course 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sz="2400" b="1" dirty="0" smtClean="0"/>
              <a:t>Functions of Management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/>
              <a:t>Types of Strategies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/>
              <a:t>Strategy Formulation Framework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b="1" dirty="0" smtClean="0"/>
              <a:t>BOSTON CONSULTING GROUP (BCG) MATRIX</a:t>
            </a:r>
          </a:p>
          <a:p>
            <a:pPr marL="914400" lvl="1" indent="-514350">
              <a:buFont typeface="+mj-lt"/>
              <a:buAutoNum type="arabicParenR"/>
            </a:pPr>
            <a:r>
              <a:rPr lang="en-US" sz="2400" b="1" dirty="0" smtClean="0"/>
              <a:t>GRAND STRATEGY MATRIX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/>
              <a:t>STRATEGY IMPLEMENTATION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/>
              <a:t>RESOURCE ALLOCATION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/>
              <a:t>Organizational Structure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b="1" dirty="0" smtClean="0"/>
              <a:t>Strategy Evaluation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r"/>
            <a:r>
              <a:rPr lang="en-US" b="1" dirty="0" smtClean="0"/>
              <a:t>Grading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ontent Placeholder 5"/>
          <p:cNvSpPr txBox="1">
            <a:spLocks noGrp="1" noChangeArrowheads="1"/>
          </p:cNvSpPr>
          <p:nvPr>
            <p:ph idx="1"/>
          </p:nvPr>
        </p:nvSpPr>
        <p:spPr bwMode="auto">
          <a:xfrm>
            <a:off x="533400" y="1295400"/>
            <a:ext cx="82296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cs typeface="Arial" charset="0"/>
              </a:rPr>
              <a:t>Marks Distribution</a:t>
            </a:r>
          </a:p>
          <a:p>
            <a:pPr>
              <a:buNone/>
            </a:pPr>
            <a:endParaRPr lang="en-US" sz="2000" b="1" dirty="0" smtClean="0">
              <a:cs typeface="Arial" charset="0"/>
            </a:endParaRPr>
          </a:p>
          <a:p>
            <a:pPr>
              <a:buFontTx/>
              <a:buAutoNum type="arabicPeriod"/>
            </a:pPr>
            <a:r>
              <a:rPr lang="en-US" sz="2000" dirty="0" smtClean="0">
                <a:cs typeface="Arial" charset="0"/>
              </a:rPr>
              <a:t>Assignments </a:t>
            </a:r>
            <a:r>
              <a:rPr lang="en-US" sz="2000" dirty="0">
                <a:cs typeface="Arial" charset="0"/>
              </a:rPr>
              <a:t>(04) 	</a:t>
            </a:r>
            <a:r>
              <a:rPr lang="en-US" sz="2000" dirty="0" smtClean="0">
                <a:cs typeface="Arial" charset="0"/>
              </a:rPr>
              <a:t>  </a:t>
            </a:r>
            <a:r>
              <a:rPr lang="en-US" sz="2000" dirty="0">
                <a:cs typeface="Arial" charset="0"/>
              </a:rPr>
              <a:t>15 </a:t>
            </a:r>
          </a:p>
          <a:p>
            <a:pPr>
              <a:buFontTx/>
              <a:buAutoNum type="arabicPeriod"/>
            </a:pPr>
            <a:r>
              <a:rPr lang="en-US" sz="2000" dirty="0">
                <a:cs typeface="Arial" charset="0"/>
              </a:rPr>
              <a:t>Quiz (04)		</a:t>
            </a:r>
            <a:r>
              <a:rPr lang="en-US" sz="2000" dirty="0" smtClean="0">
                <a:cs typeface="Arial" charset="0"/>
              </a:rPr>
              <a:t>  10</a:t>
            </a:r>
            <a:endParaRPr lang="en-US" sz="2000" dirty="0">
              <a:cs typeface="Arial" charset="0"/>
            </a:endParaRPr>
          </a:p>
          <a:p>
            <a:pPr>
              <a:buFontTx/>
              <a:buAutoNum type="arabicPeriod"/>
            </a:pPr>
            <a:r>
              <a:rPr lang="en-US" sz="2000" dirty="0" err="1">
                <a:cs typeface="Arial" charset="0"/>
              </a:rPr>
              <a:t>Sessional</a:t>
            </a:r>
            <a:r>
              <a:rPr lang="en-US" sz="2000" dirty="0">
                <a:cs typeface="Arial" charset="0"/>
              </a:rPr>
              <a:t> Exam 1	</a:t>
            </a:r>
            <a:r>
              <a:rPr lang="en-US" sz="2000" dirty="0" smtClean="0">
                <a:cs typeface="Arial" charset="0"/>
              </a:rPr>
              <a:t>  </a:t>
            </a:r>
            <a:r>
              <a:rPr lang="en-US" sz="2000" dirty="0">
                <a:cs typeface="Arial" charset="0"/>
              </a:rPr>
              <a:t>10</a:t>
            </a:r>
          </a:p>
          <a:p>
            <a:pPr>
              <a:buFontTx/>
              <a:buAutoNum type="arabicPeriod"/>
            </a:pPr>
            <a:r>
              <a:rPr lang="en-US" sz="2000" dirty="0" err="1">
                <a:cs typeface="Arial" charset="0"/>
              </a:rPr>
              <a:t>Sessional</a:t>
            </a:r>
            <a:r>
              <a:rPr lang="en-US" sz="2000" dirty="0">
                <a:cs typeface="Arial" charset="0"/>
              </a:rPr>
              <a:t> Exam 2	</a:t>
            </a:r>
            <a:r>
              <a:rPr lang="en-US" sz="2000" dirty="0" smtClean="0">
                <a:cs typeface="Arial" charset="0"/>
              </a:rPr>
              <a:t>  15</a:t>
            </a:r>
            <a:endParaRPr lang="en-US" sz="2000" dirty="0">
              <a:cs typeface="Arial" charset="0"/>
            </a:endParaRPr>
          </a:p>
          <a:p>
            <a:pPr>
              <a:buFontTx/>
              <a:buAutoNum type="arabicPeriod"/>
            </a:pPr>
            <a:endParaRPr lang="en-US" sz="2000" dirty="0">
              <a:cs typeface="Arial" charset="0"/>
            </a:endParaRPr>
          </a:p>
          <a:p>
            <a:pPr>
              <a:buNone/>
            </a:pPr>
            <a:r>
              <a:rPr lang="en-US" sz="2000" b="1" dirty="0">
                <a:cs typeface="Arial" charset="0"/>
              </a:rPr>
              <a:t>Internal </a:t>
            </a:r>
            <a:r>
              <a:rPr lang="en-US" sz="2000" b="1" dirty="0" smtClean="0">
                <a:cs typeface="Arial" charset="0"/>
              </a:rPr>
              <a:t>Total Marks</a:t>
            </a:r>
            <a:r>
              <a:rPr lang="en-US" sz="2000" b="1" dirty="0">
                <a:cs typeface="Arial" charset="0"/>
              </a:rPr>
              <a:t>	</a:t>
            </a:r>
            <a:r>
              <a:rPr lang="en-US" sz="2000" b="1" dirty="0" smtClean="0">
                <a:cs typeface="Arial" charset="0"/>
              </a:rPr>
              <a:t>  50</a:t>
            </a:r>
            <a:endParaRPr lang="en-US" sz="2000" b="1" dirty="0">
              <a:cs typeface="Arial" charset="0"/>
            </a:endParaRPr>
          </a:p>
          <a:p>
            <a:endParaRPr lang="en-US" sz="2000" dirty="0">
              <a:cs typeface="Arial" charset="0"/>
            </a:endParaRPr>
          </a:p>
          <a:p>
            <a:pPr>
              <a:buNone/>
            </a:pPr>
            <a:r>
              <a:rPr lang="en-US" sz="2000" dirty="0">
                <a:cs typeface="Arial" charset="0"/>
              </a:rPr>
              <a:t>5. </a:t>
            </a:r>
            <a:r>
              <a:rPr lang="en-US" sz="2000" dirty="0" smtClean="0">
                <a:cs typeface="Arial" charset="0"/>
              </a:rPr>
              <a:t>	Final </a:t>
            </a:r>
            <a:r>
              <a:rPr lang="en-US" sz="2000" dirty="0">
                <a:cs typeface="Arial" charset="0"/>
              </a:rPr>
              <a:t>Examination	</a:t>
            </a:r>
            <a:r>
              <a:rPr lang="en-US" sz="2000" dirty="0" smtClean="0">
                <a:cs typeface="Arial" charset="0"/>
              </a:rPr>
              <a:t>  50</a:t>
            </a:r>
            <a:endParaRPr lang="en-US" sz="2000" dirty="0">
              <a:cs typeface="Arial" charset="0"/>
            </a:endParaRPr>
          </a:p>
          <a:p>
            <a:endParaRPr lang="en-US" sz="2000" dirty="0">
              <a:cs typeface="Arial" charset="0"/>
            </a:endParaRPr>
          </a:p>
          <a:p>
            <a:pPr>
              <a:buNone/>
            </a:pPr>
            <a:r>
              <a:rPr lang="en-US" sz="2000" b="1" dirty="0">
                <a:cs typeface="Arial" charset="0"/>
              </a:rPr>
              <a:t>Total			</a:t>
            </a:r>
            <a:r>
              <a:rPr lang="en-US" sz="2000" b="1" dirty="0" smtClean="0">
                <a:cs typeface="Arial" charset="0"/>
              </a:rPr>
              <a:t>  100 </a:t>
            </a:r>
            <a:endParaRPr lang="en-US" sz="2000" b="1" dirty="0">
              <a:cs typeface="Arial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FF0000"/>
                </a:solidFill>
                <a:cs typeface="Arial" charset="0"/>
              </a:rPr>
              <a:t>Passing </a:t>
            </a:r>
            <a:r>
              <a:rPr lang="en-US" sz="2000" b="1" dirty="0">
                <a:solidFill>
                  <a:srgbClr val="FF0000"/>
                </a:solidFill>
                <a:cs typeface="Arial" charset="0"/>
              </a:rPr>
              <a:t>Marks</a:t>
            </a:r>
            <a:r>
              <a:rPr lang="en-US" sz="2000" b="1" dirty="0">
                <a:cs typeface="Arial" charset="0"/>
              </a:rPr>
              <a:t>: </a:t>
            </a:r>
            <a:r>
              <a:rPr lang="en-US" sz="2000" b="1" dirty="0" smtClean="0">
                <a:cs typeface="Arial" charset="0"/>
              </a:rPr>
              <a:t>		  50</a:t>
            </a:r>
            <a:endParaRPr lang="en-US" sz="20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cs typeface="Arial" charset="0"/>
              </a:rPr>
              <a:t>Text &amp; 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cs typeface="Arial" charset="0"/>
              </a:rPr>
              <a:t>Text:</a:t>
            </a:r>
          </a:p>
          <a:p>
            <a:pPr>
              <a:buNone/>
            </a:pPr>
            <a:endParaRPr lang="en-US" dirty="0" smtClean="0">
              <a:cs typeface="Arial" charset="0"/>
            </a:endParaRPr>
          </a:p>
          <a:p>
            <a:pPr algn="just">
              <a:buNone/>
            </a:pPr>
            <a:r>
              <a:rPr lang="en-US" b="1" dirty="0" smtClean="0">
                <a:cs typeface="Arial" charset="0"/>
              </a:rPr>
              <a:t>	Strategic Management: Concepts and Cases,  12</a:t>
            </a:r>
            <a:r>
              <a:rPr lang="en-US" b="1" baseline="30000" dirty="0" smtClean="0">
                <a:cs typeface="Arial" charset="0"/>
              </a:rPr>
              <a:t>th</a:t>
            </a:r>
            <a:r>
              <a:rPr lang="en-US" b="1" dirty="0" smtClean="0">
                <a:cs typeface="Arial" charset="0"/>
              </a:rPr>
              <a:t> Edition by Fred R. David, Pearson Prentice Hall  </a:t>
            </a:r>
          </a:p>
          <a:p>
            <a:endParaRPr lang="en-US" dirty="0" smtClean="0">
              <a:cs typeface="Arial" charset="0"/>
            </a:endParaRPr>
          </a:p>
          <a:p>
            <a:pPr>
              <a:buNone/>
            </a:pPr>
            <a:r>
              <a:rPr lang="en-US" dirty="0" smtClean="0">
                <a:cs typeface="Arial" charset="0"/>
              </a:rPr>
              <a:t>Reference Text: </a:t>
            </a:r>
          </a:p>
          <a:p>
            <a:endParaRPr lang="en-US" dirty="0" smtClean="0">
              <a:cs typeface="Arial" charset="0"/>
            </a:endParaRPr>
          </a:p>
          <a:p>
            <a:pPr>
              <a:buNone/>
            </a:pPr>
            <a:r>
              <a:rPr lang="en-US" dirty="0" smtClean="0">
                <a:cs typeface="Arial" charset="0"/>
              </a:rPr>
              <a:t>	Exploring Corporate Strategy, Gerry Johnson et al., 5</a:t>
            </a:r>
            <a:r>
              <a:rPr lang="en-US" baseline="30000" dirty="0" smtClean="0">
                <a:cs typeface="Arial" charset="0"/>
              </a:rPr>
              <a:t>th</a:t>
            </a:r>
            <a:r>
              <a:rPr lang="en-US" dirty="0" smtClean="0">
                <a:cs typeface="Arial" charset="0"/>
              </a:rPr>
              <a:t> Edition, Pearson Prentice Hall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200" b="1" dirty="0" smtClean="0">
                <a:latin typeface="+mn-lt"/>
                <a:ea typeface="+mn-ea"/>
                <a:cs typeface="+mn-cs"/>
              </a:rPr>
              <a:t>What is Business Strategy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 plan of action or policy designed to achieve a major or overall aim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on-going process of formulating, implementing and controlling broad plans guide the organizational in achieving the strategic goods given its internal and external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200" b="1" dirty="0" smtClean="0">
                <a:latin typeface="+mn-lt"/>
                <a:ea typeface="+mn-ea"/>
                <a:cs typeface="+mn-cs"/>
              </a:rPr>
              <a:t>Interpretation of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1. On-going process:</a:t>
            </a:r>
          </a:p>
          <a:p>
            <a:pPr algn="just">
              <a:buNone/>
            </a:pPr>
            <a:r>
              <a:rPr lang="en-US" dirty="0" smtClean="0"/>
              <a:t>	Business Strategy is an on-going process, which is in existence through out the life of organization.</a:t>
            </a:r>
          </a:p>
          <a:p>
            <a:pPr>
              <a:buNone/>
            </a:pPr>
            <a:r>
              <a:rPr lang="en-US" b="1" dirty="0" smtClean="0"/>
              <a:t>2. Shaping broad plans:</a:t>
            </a:r>
          </a:p>
          <a:p>
            <a:pPr>
              <a:buNone/>
            </a:pPr>
            <a:r>
              <a:rPr lang="en-US" dirty="0" smtClean="0"/>
              <a:t>	First, it is an on-going process in which broad plans are firstly formulated than implementing and finally controlled.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000" b="1" dirty="0" smtClean="0">
                <a:latin typeface="+mn-lt"/>
                <a:ea typeface="+mn-ea"/>
                <a:cs typeface="+mn-cs"/>
              </a:rPr>
              <a:t>Interpretation of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3. Strategic goals:</a:t>
            </a:r>
          </a:p>
          <a:p>
            <a:pPr algn="just">
              <a:buNone/>
            </a:pPr>
            <a:r>
              <a:rPr lang="en-US" dirty="0" smtClean="0"/>
              <a:t>	Strategic goals are those which are set by top management. The broad plans are made in achieving the goals.</a:t>
            </a:r>
          </a:p>
          <a:p>
            <a:pPr>
              <a:buNone/>
            </a:pPr>
            <a:r>
              <a:rPr lang="en-US" b="1" dirty="0" smtClean="0"/>
              <a:t>4. Internal and external environment:</a:t>
            </a:r>
          </a:p>
          <a:p>
            <a:pPr algn="just">
              <a:buNone/>
            </a:pPr>
            <a:r>
              <a:rPr lang="en-US" dirty="0" smtClean="0"/>
              <a:t>	Internal and external environment generally set the goals. Simply external environment forced internal environment to set the goals and guide them that how to achieve the goals?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85800"/>
            <a:ext cx="7010400" cy="518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Environment Scanning 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Strategy Fermentation 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Strategy Implication 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Evaluation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29100" y="16383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29894" y="28567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229894" y="39997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29894" y="51427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 dirty="0" smtClean="0"/>
              <a:t>Phases of Strategy Management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3716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Strategy Formulation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Vision and Mission </a:t>
            </a:r>
          </a:p>
          <a:p>
            <a:r>
              <a:rPr lang="en-US" dirty="0" smtClean="0"/>
              <a:t>Strength and Weaknesses</a:t>
            </a:r>
          </a:p>
          <a:p>
            <a:r>
              <a:rPr lang="en-US" dirty="0" smtClean="0"/>
              <a:t>Opportunities and Opportunities</a:t>
            </a:r>
          </a:p>
          <a:p>
            <a:r>
              <a:rPr lang="en-US" dirty="0" smtClean="0"/>
              <a:t>long term goals and objectives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Strategy Implementation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algn="just"/>
            <a:r>
              <a:rPr lang="en-US" dirty="0" smtClean="0"/>
              <a:t>Establish annual objectives</a:t>
            </a:r>
          </a:p>
          <a:p>
            <a:r>
              <a:rPr lang="en-US" dirty="0" smtClean="0"/>
              <a:t>Devise policies</a:t>
            </a:r>
          </a:p>
          <a:p>
            <a:pPr algn="just"/>
            <a:r>
              <a:rPr lang="en-US" dirty="0" smtClean="0"/>
              <a:t>Motivating employees</a:t>
            </a:r>
          </a:p>
          <a:p>
            <a:pPr algn="just"/>
            <a:r>
              <a:rPr lang="en-US" dirty="0" smtClean="0"/>
              <a:t>Resources allocation to execute formulated strategies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Strategy Evaluation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Strategy evaluation is the final stage </a:t>
            </a:r>
          </a:p>
          <a:p>
            <a:pPr algn="just"/>
            <a:r>
              <a:rPr lang="en-US" dirty="0" smtClean="0"/>
              <a:t>Management evaluate when particular strategies are not working well</a:t>
            </a:r>
          </a:p>
          <a:p>
            <a:pPr algn="just"/>
            <a:r>
              <a:rPr lang="en-US" dirty="0" smtClean="0"/>
              <a:t>As internal as well as external environment never remain constant, therefore, mostly organizations have to modify their strategies from time to time</a:t>
            </a:r>
          </a:p>
          <a:p>
            <a:pPr algn="just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48000" y="457200"/>
            <a:ext cx="4038600" cy="25146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3048000"/>
            <a:ext cx="2513013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Strategic Choice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3886200"/>
            <a:ext cx="2209800" cy="2438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Human Resource Needs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Skills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Behaviors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Culture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934200" y="3124200"/>
            <a:ext cx="1981200" cy="20732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Firm Performance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Productivity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Quality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Productivity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029200" y="3505200"/>
            <a:ext cx="1828800" cy="2849563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Human Resource Actions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Behaviors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Results (Productivity, Absenteeism, Turnover)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048000" y="3505200"/>
            <a:ext cx="1676400" cy="2438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Human Resource Capability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Skills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Abilities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Knowledge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57200" y="228600"/>
            <a:ext cx="1981200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Strategy Formulation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048000" y="0"/>
            <a:ext cx="3886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Strategy Implementation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124200" y="457200"/>
            <a:ext cx="3810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HR Practices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3124200" y="990600"/>
            <a:ext cx="1600200" cy="1879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Recruiting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Training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Performance Management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Job Analysis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019800" y="1066800"/>
            <a:ext cx="1447800" cy="13287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Labor Relations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Employee Relations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381000" y="1295400"/>
            <a:ext cx="2133600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Mission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1447800" y="2133600"/>
            <a:ext cx="1219200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Goals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495800" y="990600"/>
            <a:ext cx="1422400" cy="17399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Job Design</a:t>
            </a:r>
          </a:p>
          <a:p>
            <a:r>
              <a:rPr lang="en-US" dirty="0">
                <a:latin typeface="Times New Roman" pitchFamily="18" charset="0"/>
              </a:rPr>
              <a:t>Selection</a:t>
            </a:r>
          </a:p>
          <a:p>
            <a:r>
              <a:rPr lang="en-US" dirty="0">
                <a:latin typeface="Times New Roman" pitchFamily="18" charset="0"/>
              </a:rPr>
              <a:t>Development</a:t>
            </a:r>
          </a:p>
          <a:p>
            <a:r>
              <a:rPr lang="en-US" dirty="0">
                <a:latin typeface="Times New Roman" pitchFamily="18" charset="0"/>
              </a:rPr>
              <a:t>Pay Structure</a:t>
            </a:r>
          </a:p>
          <a:p>
            <a:r>
              <a:rPr lang="en-US" dirty="0">
                <a:latin typeface="Times New Roman" pitchFamily="18" charset="0"/>
              </a:rPr>
              <a:t>Incentives</a:t>
            </a:r>
          </a:p>
          <a:p>
            <a:r>
              <a:rPr lang="en-US" dirty="0">
                <a:latin typeface="Times New Roman" pitchFamily="18" charset="0"/>
              </a:rPr>
              <a:t>Benefits</a:t>
            </a: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228600" y="6553200"/>
            <a:ext cx="7086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7315200" y="5181600"/>
            <a:ext cx="0" cy="1371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7467600" y="5562600"/>
            <a:ext cx="1676400" cy="82232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latin typeface="Times New Roman" pitchFamily="18" charset="0"/>
              </a:rPr>
              <a:t>Strategy Evaluation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 rot="16202565">
            <a:off x="288925" y="2149475"/>
            <a:ext cx="1111250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</a:rPr>
              <a:t>SWOT</a:t>
            </a:r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1981200" y="17526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1066800" y="2743200"/>
            <a:ext cx="914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1600200" y="35052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>
            <a:off x="4267200" y="2971800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5486400" y="2971800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V="1">
            <a:off x="5943600" y="3352800"/>
            <a:ext cx="9906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3733800" y="5943600"/>
            <a:ext cx="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>
            <a:off x="6248400" y="6324600"/>
            <a:ext cx="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" name="Text Box 29"/>
          <p:cNvSpPr txBox="1">
            <a:spLocks noChangeArrowheads="1"/>
          </p:cNvSpPr>
          <p:nvPr/>
        </p:nvSpPr>
        <p:spPr bwMode="auto">
          <a:xfrm>
            <a:off x="2667000" y="6461125"/>
            <a:ext cx="2389188" cy="396875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</a:rPr>
              <a:t>Emergent Strategies</a:t>
            </a:r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H="1" flipV="1">
            <a:off x="228600" y="2133600"/>
            <a:ext cx="0" cy="441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 flipV="1">
            <a:off x="228600" y="1752600"/>
            <a:ext cx="30480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" name="Line 32"/>
          <p:cNvSpPr>
            <a:spLocks noChangeShapeType="1"/>
          </p:cNvSpPr>
          <p:nvPr/>
        </p:nvSpPr>
        <p:spPr bwMode="auto">
          <a:xfrm>
            <a:off x="228600" y="25146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" name="Line 33"/>
          <p:cNvSpPr>
            <a:spLocks noChangeShapeType="1"/>
          </p:cNvSpPr>
          <p:nvPr/>
        </p:nvSpPr>
        <p:spPr bwMode="auto">
          <a:xfrm flipV="1">
            <a:off x="2667000" y="2971800"/>
            <a:ext cx="457200" cy="1371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>
            <a:off x="4724400" y="4572000"/>
            <a:ext cx="304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Nature of Business Strategy</a:t>
            </a:r>
          </a:p>
          <a:p>
            <a:r>
              <a:rPr lang="en-US" dirty="0" smtClean="0"/>
              <a:t>Importance of Strategic policy making</a:t>
            </a:r>
          </a:p>
          <a:p>
            <a:r>
              <a:rPr lang="en-US" dirty="0" smtClean="0"/>
              <a:t>Key terms in Business Strategy and Policy</a:t>
            </a:r>
          </a:p>
          <a:p>
            <a:pPr lvl="1"/>
            <a:r>
              <a:rPr lang="en-US" dirty="0" smtClean="0"/>
              <a:t>Adopting change</a:t>
            </a:r>
          </a:p>
          <a:p>
            <a:pPr lvl="1"/>
            <a:r>
              <a:rPr lang="en-US" dirty="0" smtClean="0"/>
              <a:t>Strategies</a:t>
            </a:r>
          </a:p>
          <a:p>
            <a:pPr lvl="1"/>
            <a:r>
              <a:rPr lang="en-US" dirty="0" smtClean="0"/>
              <a:t>Mission &amp; Vision statement</a:t>
            </a:r>
          </a:p>
          <a:p>
            <a:pPr lvl="1"/>
            <a:r>
              <a:rPr lang="en-US" dirty="0" smtClean="0"/>
              <a:t>SWOT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 - MGT 599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579</Words>
  <Application>Microsoft Office PowerPoint</Application>
  <PresentationFormat>On-screen Show (4:3)</PresentationFormat>
  <Paragraphs>190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Business Policy and Strategy MGT599</vt:lpstr>
      <vt:lpstr>Introduction</vt:lpstr>
      <vt:lpstr>Core Course Objective</vt:lpstr>
      <vt:lpstr>Learning Objectives</vt:lpstr>
      <vt:lpstr>Outcome</vt:lpstr>
      <vt:lpstr>Course Outline</vt:lpstr>
      <vt:lpstr>Course Outline</vt:lpstr>
      <vt:lpstr>Grading</vt:lpstr>
      <vt:lpstr>Text &amp; Reference Books</vt:lpstr>
      <vt:lpstr>What is Business Strategy </vt:lpstr>
      <vt:lpstr>Interpretation of Definition</vt:lpstr>
      <vt:lpstr>Interpretation of Definition</vt:lpstr>
      <vt:lpstr>Slide 13</vt:lpstr>
      <vt:lpstr>Slide 14</vt:lpstr>
      <vt:lpstr>Phases of Strategy Management</vt:lpstr>
      <vt:lpstr>Strategy Formulation</vt:lpstr>
      <vt:lpstr>Strategy Implementation</vt:lpstr>
      <vt:lpstr>Strategy Evaluation</vt:lpstr>
      <vt:lpstr>Slide 19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</dc:creator>
  <cp:lastModifiedBy>vcomsats</cp:lastModifiedBy>
  <cp:revision>126</cp:revision>
  <dcterms:created xsi:type="dcterms:W3CDTF">2006-08-16T00:00:00Z</dcterms:created>
  <dcterms:modified xsi:type="dcterms:W3CDTF">2013-11-09T05:33:32Z</dcterms:modified>
</cp:coreProperties>
</file>