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8" r:id="rId2"/>
    <p:sldId id="259" r:id="rId3"/>
    <p:sldId id="260" r:id="rId4"/>
    <p:sldId id="282" r:id="rId5"/>
    <p:sldId id="285" r:id="rId6"/>
    <p:sldId id="283" r:id="rId7"/>
    <p:sldId id="284" r:id="rId8"/>
    <p:sldId id="286" r:id="rId9"/>
    <p:sldId id="287" r:id="rId10"/>
    <p:sldId id="288" r:id="rId11"/>
    <p:sldId id="289" r:id="rId12"/>
    <p:sldId id="290" r:id="rId13"/>
    <p:sldId id="292" r:id="rId14"/>
    <p:sldId id="291" r:id="rId15"/>
    <p:sldId id="293" r:id="rId16"/>
    <p:sldId id="29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6333" autoAdjust="0"/>
  </p:normalViewPr>
  <p:slideViewPr>
    <p:cSldViewPr>
      <p:cViewPr>
        <p:scale>
          <a:sx n="100" d="100"/>
          <a:sy n="100" d="100"/>
        </p:scale>
        <p:origin x="-432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CA7CE-AA0F-4F64-9F0D-7DCE8D13D30E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8F4B1-7D8B-4D8C-BD1C-BDFEC951E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8F4B1-7D8B-4D8C-BD1C-BDFEC951E56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6F7-458D-4B2A-AED8-146095444B50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702B148-78DE-4885-BCB9-97509D0E8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6F7-458D-4B2A-AED8-146095444B50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B148-78DE-4885-BCB9-97509D0E8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6F7-458D-4B2A-AED8-146095444B50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702B148-78DE-4885-BCB9-97509D0E8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6F7-458D-4B2A-AED8-146095444B50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B148-78DE-4885-BCB9-97509D0E8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6F7-458D-4B2A-AED8-146095444B50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B148-78DE-4885-BCB9-97509D0E8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6F7-458D-4B2A-AED8-146095444B50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B148-78DE-4885-BCB9-97509D0E8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6F7-458D-4B2A-AED8-146095444B50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B148-78DE-4885-BCB9-97509D0E8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6F7-458D-4B2A-AED8-146095444B50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B148-78DE-4885-BCB9-97509D0E8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6F7-458D-4B2A-AED8-146095444B50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702B148-78DE-4885-BCB9-97509D0E8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6F7-458D-4B2A-AED8-146095444B50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B148-78DE-4885-BCB9-97509D0E8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56F7-458D-4B2A-AED8-146095444B50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B148-78DE-4885-BCB9-97509D0E8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26656F7-458D-4B2A-AED8-146095444B50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702B148-78DE-4885-BCB9-97509D0E8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Seven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6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Lecture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Aim of HRM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HRM is concerned with achieving objectives in the areas;</a:t>
            </a:r>
          </a:p>
          <a:p>
            <a:pPr lvl="1"/>
            <a:r>
              <a:rPr lang="en-US" sz="2200" b="1" dirty="0" smtClean="0">
                <a:latin typeface="Arial" pitchFamily="34" charset="0"/>
                <a:cs typeface="Arial" pitchFamily="34" charset="0"/>
              </a:rPr>
              <a:t>Organizational effectiveness</a:t>
            </a:r>
          </a:p>
          <a:p>
            <a:pPr lvl="1"/>
            <a:r>
              <a:rPr lang="en-US" sz="2200" b="1" dirty="0" smtClean="0">
                <a:latin typeface="Arial" pitchFamily="34" charset="0"/>
                <a:cs typeface="Arial" pitchFamily="34" charset="0"/>
              </a:rPr>
              <a:t>Human capital management</a:t>
            </a:r>
          </a:p>
          <a:p>
            <a:pPr lvl="1"/>
            <a:r>
              <a:rPr lang="en-US" sz="2200" b="1" dirty="0" smtClean="0">
                <a:latin typeface="Arial" pitchFamily="34" charset="0"/>
                <a:cs typeface="Arial" pitchFamily="34" charset="0"/>
              </a:rPr>
              <a:t>Knowledge management</a:t>
            </a:r>
          </a:p>
          <a:p>
            <a:pPr lvl="1"/>
            <a:r>
              <a:rPr lang="en-US" sz="2200" b="1" dirty="0" smtClean="0">
                <a:latin typeface="Arial" pitchFamily="34" charset="0"/>
                <a:cs typeface="Arial" pitchFamily="34" charset="0"/>
              </a:rPr>
              <a:t>Reward management</a:t>
            </a:r>
          </a:p>
          <a:p>
            <a:pPr lvl="1"/>
            <a:r>
              <a:rPr lang="en-US" sz="2200" b="1" dirty="0" smtClean="0">
                <a:latin typeface="Arial" pitchFamily="34" charset="0"/>
                <a:cs typeface="Arial" pitchFamily="34" charset="0"/>
              </a:rPr>
              <a:t>Employee relations</a:t>
            </a:r>
          </a:p>
          <a:p>
            <a:pPr lvl="1"/>
            <a:r>
              <a:rPr lang="en-US" sz="2200" b="1" dirty="0" smtClean="0">
                <a:latin typeface="Arial" pitchFamily="34" charset="0"/>
                <a:cs typeface="Arial" pitchFamily="34" charset="0"/>
              </a:rPr>
              <a:t>Meeting diverse needs</a:t>
            </a:r>
          </a:p>
          <a:p>
            <a:pPr lvl="1"/>
            <a:r>
              <a:rPr lang="en-US" sz="2200" b="1" dirty="0" smtClean="0">
                <a:latin typeface="Arial" pitchFamily="34" charset="0"/>
                <a:cs typeface="Arial" pitchFamily="34" charset="0"/>
              </a:rPr>
              <a:t>Bridging the gap between rhetoric and reality</a:t>
            </a:r>
            <a:br>
              <a:rPr lang="en-US" sz="2200" b="1" dirty="0" smtClean="0">
                <a:latin typeface="Arial" pitchFamily="34" charset="0"/>
                <a:cs typeface="Arial" pitchFamily="34" charset="0"/>
              </a:rPr>
            </a:b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CHARACTERISTICS OF HRM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characteristics of the HRM concept are that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lvl="1"/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diverse;</a:t>
            </a: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strategic, with an emphasis on integration;</a:t>
            </a: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commitment-orientated;</a:t>
            </a: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based on the belief that people should be treated as assets (human capital);</a:t>
            </a:r>
          </a:p>
          <a:p>
            <a:pPr lvl="1"/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unitarist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rather than pluralist, individualistic rather than collective, in its approach to employee relations</a:t>
            </a:r>
            <a:r>
              <a:rPr lang="en-US" dirty="0" smtClean="0"/>
              <a:t>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CHARACTERISTICS OF HRM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 management-driven activity – the delivery of HRM is a line management responsibility;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focused on business values, although this emphasis is being modified in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some quarters and more recognition is being given to the importance of moral and social values.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People as ‘human capital’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notion that people should be regarded as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assets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rather than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variable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costs, in other words treated as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human capital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was originally advanced by Beer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et al (1984).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‘People and their collective skills, abilities and experience, coupled with their ability to deploy these in the interests of the employing organization, are now recognized as making a significant contribution to organizational success and as constituting a significant source of competitive advantage.’</a:t>
            </a:r>
          </a:p>
          <a:p>
            <a:pPr algn="r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Armstrong and Baron (2002)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HRM as a management-driven activity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It is a central, senior management-driven strategic activity that is developed, owned and delivered by management as a whole to promote the interests of their organization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Imran\Desktop\photo (3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5984"/>
            <a:ext cx="9143999" cy="6913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44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44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4400" dirty="0" smtClean="0">
                <a:latin typeface="Arial" pitchFamily="34" charset="0"/>
                <a:cs typeface="Arial" pitchFamily="34" charset="0"/>
              </a:rPr>
              <a:t>Case study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mran\Desktop\shrm case study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304800"/>
            <a:ext cx="8884996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Imran\Desktop\shrm\shrm cas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82874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Material for next lecture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Material for next lecture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C:\Users\Imran\Desktop\case stydy shr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" y="400050"/>
            <a:ext cx="9001125" cy="6057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Imran\Desktop\cs diversi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" y="0"/>
            <a:ext cx="1010555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4800" dirty="0" smtClean="0"/>
              <a:t>Thank you </a:t>
            </a:r>
          </a:p>
          <a:p>
            <a:pPr algn="ctr">
              <a:buNone/>
            </a:pPr>
            <a:r>
              <a:rPr lang="en-US" sz="4800" dirty="0" smtClean="0"/>
              <a:t>For any question or query contact through </a:t>
            </a:r>
          </a:p>
          <a:p>
            <a:pPr algn="ctr">
              <a:buNone/>
            </a:pPr>
            <a:r>
              <a:rPr lang="en-US" sz="4800" dirty="0" smtClean="0"/>
              <a:t>twitter: @</a:t>
            </a:r>
            <a:r>
              <a:rPr lang="en-US" sz="4800" dirty="0" err="1" smtClean="0"/>
              <a:t>ighaznavi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233</TotalTime>
  <Words>312</Words>
  <Application>Microsoft Office PowerPoint</Application>
  <PresentationFormat>On-screen Show (4:3)</PresentationFormat>
  <Paragraphs>65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Equity</vt:lpstr>
      <vt:lpstr>Strategic Human Resource Management</vt:lpstr>
      <vt:lpstr>Slide 2</vt:lpstr>
      <vt:lpstr>Lecture outline</vt:lpstr>
      <vt:lpstr>Aim of HRM</vt:lpstr>
      <vt:lpstr>CHARACTERISTICS OF HRM</vt:lpstr>
      <vt:lpstr>CHARACTERISTICS OF HRM</vt:lpstr>
      <vt:lpstr>People as ‘human capital’</vt:lpstr>
      <vt:lpstr>HRM as a management-driven activity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NTS</cp:lastModifiedBy>
  <cp:revision>41</cp:revision>
  <dcterms:created xsi:type="dcterms:W3CDTF">2014-07-07T18:40:42Z</dcterms:created>
  <dcterms:modified xsi:type="dcterms:W3CDTF">2014-07-10T09:25:28Z</dcterms:modified>
</cp:coreProperties>
</file>