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67" r:id="rId2"/>
    <p:sldId id="268" r:id="rId3"/>
    <p:sldId id="269" r:id="rId4"/>
    <p:sldId id="270"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58" r:id="rId19"/>
    <p:sldId id="259" r:id="rId20"/>
    <p:sldId id="260" r:id="rId21"/>
    <p:sldId id="261" r:id="rId22"/>
    <p:sldId id="262" r:id="rId23"/>
    <p:sldId id="263" r:id="rId24"/>
    <p:sldId id="264" r:id="rId25"/>
    <p:sldId id="265" r:id="rId26"/>
    <p:sldId id="271" r:id="rId27"/>
    <p:sldId id="272" r:id="rId28"/>
    <p:sldId id="26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8D3654-B954-4086-9DBD-D7F9B624E20F}" type="datetimeFigureOut">
              <a:rPr lang="en-US" smtClean="0"/>
              <a:t>09/07/2014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28D6E2-FCFB-4668-B1E3-3471F3523A5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HRM strategies aim to support </a:t>
            </a:r>
            <a:r>
              <a:rPr lang="en-US" sz="1200" kern="1200" baseline="0" dirty="0" err="1" smtClean="0">
                <a:solidFill>
                  <a:schemeClr val="tx1"/>
                </a:solidFill>
                <a:latin typeface="+mn-lt"/>
                <a:ea typeface="+mn-ea"/>
                <a:cs typeface="+mn-cs"/>
              </a:rPr>
              <a:t>programmes</a:t>
            </a:r>
            <a:r>
              <a:rPr lang="en-US" sz="1200" kern="1200" baseline="0" dirty="0" smtClean="0">
                <a:solidFill>
                  <a:schemeClr val="tx1"/>
                </a:solidFill>
                <a:latin typeface="+mn-lt"/>
                <a:ea typeface="+mn-ea"/>
                <a:cs typeface="+mn-cs"/>
              </a:rPr>
              <a:t> for improving organizational effectiveness by developing policies in such areas as </a:t>
            </a:r>
            <a:r>
              <a:rPr lang="en-US" sz="1200" b="1" kern="1200" baseline="0" dirty="0" smtClean="0">
                <a:solidFill>
                  <a:schemeClr val="tx1"/>
                </a:solidFill>
                <a:latin typeface="+mn-lt"/>
                <a:ea typeface="+mn-ea"/>
                <a:cs typeface="+mn-cs"/>
              </a:rPr>
              <a:t>knowledge management</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talent management </a:t>
            </a:r>
            <a:r>
              <a:rPr lang="en-US" sz="1200" kern="1200" baseline="0" dirty="0" smtClean="0">
                <a:solidFill>
                  <a:schemeClr val="tx1"/>
                </a:solidFill>
                <a:latin typeface="+mn-lt"/>
                <a:ea typeface="+mn-ea"/>
                <a:cs typeface="+mn-cs"/>
              </a:rPr>
              <a:t>and generally creating </a:t>
            </a:r>
            <a:r>
              <a:rPr lang="en-US" sz="1200" b="1" kern="1200" baseline="0" dirty="0" smtClean="0">
                <a:solidFill>
                  <a:schemeClr val="tx1"/>
                </a:solidFill>
                <a:latin typeface="+mn-lt"/>
                <a:ea typeface="+mn-ea"/>
                <a:cs typeface="+mn-cs"/>
              </a:rPr>
              <a:t>‘a great place to work</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sz="1200" kern="1200" baseline="0" dirty="0" smtClean="0">
                <a:solidFill>
                  <a:schemeClr val="tx1"/>
                </a:solidFill>
                <a:latin typeface="+mn-lt"/>
                <a:ea typeface="+mn-ea"/>
                <a:cs typeface="+mn-cs"/>
              </a:rPr>
              <a:t>The human capital of an organization consists of the people who work there and on whom the success of the business depends.</a:t>
            </a:r>
          </a:p>
          <a:p>
            <a:pPr marL="228600" indent="-228600">
              <a:buNone/>
            </a:pP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Human capital can be regarded as the prime asset of an organization, and businesses need to invest in that asset to ensure their survival and growth.</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HRM aims to support the development of firm-specific knowledge and skills that are the result of organizational learning processes.</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overarching aim of HRM is to bridge this gap by making every attempt to ensure that aspirations are translated into sustained and effective action</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29111E2B-DAE2-4D9A-BC04-2B5EE79FE0B7}"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11E2B-DAE2-4D9A-BC04-2B5EE79FE0B7}"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29111E2B-DAE2-4D9A-BC04-2B5EE79FE0B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111E2B-DAE2-4D9A-BC04-2B5EE79FE0B7}"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111E2B-DAE2-4D9A-BC04-2B5EE79FE0B7}"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111E2B-DAE2-4D9A-BC04-2B5EE79FE0B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111E2B-DAE2-4D9A-BC04-2B5EE79FE0B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111E2B-DAE2-4D9A-BC04-2B5EE79FE0B7}"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29111E2B-DAE2-4D9A-BC04-2B5EE79FE0B7}"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11E2B-DAE2-4D9A-BC04-2B5EE79FE0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05D52C-262E-4E12-8BA4-2328C14AC8B2}" type="datetimeFigureOut">
              <a:rPr lang="en-US" smtClean="0"/>
              <a:pPr/>
              <a:t>09/07/2014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111E2B-DAE2-4D9A-BC04-2B5EE79FE0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C05D52C-262E-4E12-8BA4-2328C14AC8B2}" type="datetimeFigureOut">
              <a:rPr lang="en-US" smtClean="0"/>
              <a:pPr/>
              <a:t>09/07/2014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9111E2B-DAE2-4D9A-BC04-2B5EE79FE0B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Six</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Overview of 5</a:t>
            </a:r>
            <a:r>
              <a:rPr lang="en-US" sz="2800" baseline="30000" dirty="0" smtClean="0">
                <a:latin typeface="Arial" pitchFamily="34" charset="0"/>
                <a:cs typeface="Arial" pitchFamily="34" charset="0"/>
              </a:rPr>
              <a:t>th</a:t>
            </a:r>
            <a:r>
              <a:rPr lang="en-US" sz="2800" dirty="0" smtClean="0">
                <a:latin typeface="Arial" pitchFamily="34" charset="0"/>
                <a:cs typeface="Arial" pitchFamily="34" charset="0"/>
              </a:rPr>
              <a:t>   Lecture</a:t>
            </a:r>
          </a:p>
          <a:p>
            <a:r>
              <a:rPr lang="en-US" sz="2800" dirty="0" smtClean="0">
                <a:latin typeface="Arial" pitchFamily="34" charset="0"/>
                <a:cs typeface="Arial" pitchFamily="34" charset="0"/>
              </a:rPr>
              <a:t>Characteristics of HRM </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last lecture</a:t>
            </a:r>
            <a:endParaRPr lang="en-US" dirty="0"/>
          </a:p>
        </p:txBody>
      </p:sp>
      <p:sp>
        <p:nvSpPr>
          <p:cNvPr id="3" name="Content Placeholder 2"/>
          <p:cNvSpPr>
            <a:spLocks noGrp="1"/>
          </p:cNvSpPr>
          <p:nvPr>
            <p:ph sz="quarter" idx="1"/>
          </p:nvPr>
        </p:nvSpPr>
        <p:spPr/>
        <p:txBody>
          <a:bodyPr>
            <a:normAutofit/>
          </a:bodyPr>
          <a:lstStyle/>
          <a:p>
            <a:endParaRPr lang="en-US" dirty="0" smtClean="0"/>
          </a:p>
          <a:p>
            <a:r>
              <a:rPr lang="en-US" dirty="0" smtClean="0"/>
              <a:t>Human Resource System (5P’s &amp; S)</a:t>
            </a:r>
          </a:p>
          <a:p>
            <a:pPr lvl="1"/>
            <a:r>
              <a:rPr lang="en-US" b="1" u="sng" dirty="0" smtClean="0">
                <a:latin typeface="Arial" pitchFamily="34" charset="0"/>
                <a:cs typeface="Arial" pitchFamily="34" charset="0"/>
              </a:rPr>
              <a:t>HR philosophies</a:t>
            </a:r>
          </a:p>
          <a:p>
            <a:pPr lvl="1"/>
            <a:r>
              <a:rPr lang="en-US" b="1" u="sng" dirty="0" smtClean="0">
                <a:latin typeface="Arial" pitchFamily="34" charset="0"/>
                <a:cs typeface="Arial" pitchFamily="34" charset="0"/>
              </a:rPr>
              <a:t>HR strategies</a:t>
            </a:r>
          </a:p>
          <a:p>
            <a:pPr lvl="1"/>
            <a:r>
              <a:rPr lang="en-US" b="1" u="sng" dirty="0" smtClean="0">
                <a:latin typeface="Arial" pitchFamily="34" charset="0"/>
                <a:cs typeface="Arial" pitchFamily="34" charset="0"/>
              </a:rPr>
              <a:t>HR policies</a:t>
            </a:r>
          </a:p>
          <a:p>
            <a:pPr lvl="1"/>
            <a:r>
              <a:rPr lang="en-US" b="1" u="sng" dirty="0" smtClean="0">
                <a:latin typeface="Arial" pitchFamily="34" charset="0"/>
                <a:cs typeface="Arial" pitchFamily="34" charset="0"/>
              </a:rPr>
              <a:t>HR processes</a:t>
            </a:r>
          </a:p>
          <a:p>
            <a:pPr lvl="1"/>
            <a:r>
              <a:rPr lang="en-US" b="1" u="sng" dirty="0" smtClean="0">
                <a:latin typeface="Arial" pitchFamily="34" charset="0"/>
                <a:cs typeface="Arial" pitchFamily="34" charset="0"/>
              </a:rPr>
              <a:t>HR practices</a:t>
            </a:r>
          </a:p>
          <a:p>
            <a:pPr lvl="1"/>
            <a:r>
              <a:rPr lang="en-US" b="1" u="sng" dirty="0" smtClean="0">
                <a:latin typeface="Arial" pitchFamily="34" charset="0"/>
                <a:cs typeface="Arial" pitchFamily="34" charset="0"/>
              </a:rPr>
              <a:t>HR programs</a:t>
            </a:r>
            <a:endParaRPr lang="en-US" dirty="0" smtClean="0">
              <a:latin typeface="Arial" pitchFamily="34" charset="0"/>
              <a:cs typeface="Arial" pitchFamily="34" charset="0"/>
            </a:endParaRPr>
          </a:p>
          <a:p>
            <a:pPr>
              <a:buNone/>
            </a:pP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mran\Desktop\photo (3).PNG"/>
          <p:cNvPicPr>
            <a:picLocks noChangeAspect="1" noChangeArrowheads="1"/>
          </p:cNvPicPr>
          <p:nvPr/>
        </p:nvPicPr>
        <p:blipFill>
          <a:blip r:embed="rId2"/>
          <a:srcRect/>
          <a:stretch>
            <a:fillRect/>
          </a:stretch>
        </p:blipFill>
        <p:spPr bwMode="auto">
          <a:xfrm>
            <a:off x="0" y="-55984"/>
            <a:ext cx="9143999" cy="691398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AIMS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Autofit/>
          </a:bodyPr>
          <a:lstStyle/>
          <a:p>
            <a:r>
              <a:rPr lang="en-US" sz="2200" dirty="0" smtClean="0">
                <a:latin typeface="Arial" pitchFamily="34" charset="0"/>
                <a:cs typeface="Arial" pitchFamily="34" charset="0"/>
              </a:rPr>
              <a:t>Twelve policy goals for HRM have been identified by Caldwell (2004):</a:t>
            </a:r>
          </a:p>
          <a:p>
            <a:pPr lvl="1"/>
            <a:r>
              <a:rPr lang="en-US" sz="2200" dirty="0" smtClean="0">
                <a:latin typeface="Arial" pitchFamily="34" charset="0"/>
                <a:cs typeface="Arial" pitchFamily="34" charset="0"/>
              </a:rPr>
              <a:t>1. managing people as assets that are fundamental to the competitive advantage of the organization;</a:t>
            </a:r>
          </a:p>
          <a:p>
            <a:pPr lvl="1"/>
            <a:r>
              <a:rPr lang="en-US" sz="2200" dirty="0" smtClean="0">
                <a:latin typeface="Arial" pitchFamily="34" charset="0"/>
                <a:cs typeface="Arial" pitchFamily="34" charset="0"/>
              </a:rPr>
              <a:t>2. aligning HRM policies with business policies and corporate strategy;</a:t>
            </a:r>
          </a:p>
          <a:p>
            <a:pPr lvl="1"/>
            <a:r>
              <a:rPr lang="en-US" sz="2200" dirty="0" smtClean="0">
                <a:latin typeface="Arial" pitchFamily="34" charset="0"/>
                <a:cs typeface="Arial" pitchFamily="34" charset="0"/>
              </a:rPr>
              <a:t>3. developing a close fit of HR policies, procedures and systems with one another;</a:t>
            </a:r>
          </a:p>
          <a:p>
            <a:pPr lvl="1"/>
            <a:r>
              <a:rPr lang="en-US" sz="2200" dirty="0" smtClean="0">
                <a:latin typeface="Arial" pitchFamily="34" charset="0"/>
                <a:cs typeface="Arial" pitchFamily="34" charset="0"/>
              </a:rPr>
              <a:t>4. creating a flatter and more flexible organization capable of responding more quickly to change;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Policy goals for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5. encouraging team working and cooperation across internal organizational boundaries;</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6. creating a strong customer-first philosophy throughout the organization;</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7. empowering employees to manage their own self development and learning;</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8. developing reward strategies designed to support a performance-driven culture;</a:t>
            </a:r>
          </a:p>
          <a:p>
            <a:pPr lvl="1"/>
            <a:endParaRPr lang="en-US" sz="2200"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goals for HRM</a:t>
            </a:r>
            <a:endParaRPr lang="en-US" dirty="0"/>
          </a:p>
        </p:txBody>
      </p:sp>
      <p:sp>
        <p:nvSpPr>
          <p:cNvPr id="3" name="Content Placeholder 2"/>
          <p:cNvSpPr>
            <a:spLocks noGrp="1"/>
          </p:cNvSpPr>
          <p:nvPr>
            <p:ph sz="quarter" idx="1"/>
          </p:nvPr>
        </p:nvSpPr>
        <p:spPr/>
        <p:txBody>
          <a:bodyPr>
            <a:normAutofit/>
          </a:bodyPr>
          <a:lstStyle/>
          <a:p>
            <a:pPr lvl="1"/>
            <a:endParaRPr lang="en-US" dirty="0" smtClean="0"/>
          </a:p>
          <a:p>
            <a:pPr lvl="1"/>
            <a:r>
              <a:rPr lang="en-US" sz="2200" dirty="0" smtClean="0">
                <a:latin typeface="Arial" pitchFamily="34" charset="0"/>
                <a:cs typeface="Arial" pitchFamily="34" charset="0"/>
              </a:rPr>
              <a:t>9. improving employee involvement through better internal communication;</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10. building greater employee commitment to the organization;</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11. increasing line management responsibility for HR policies;</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12. developing the facilitating role of managers as enablers.</a:t>
            </a: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AIM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Dyer and Holder (1988) emphasize:</a:t>
            </a:r>
          </a:p>
          <a:p>
            <a:endParaRPr lang="en-US" sz="2400" dirty="0" smtClean="0">
              <a:latin typeface="Arial" pitchFamily="34" charset="0"/>
              <a:cs typeface="Arial" pitchFamily="34" charset="0"/>
            </a:endParaRPr>
          </a:p>
          <a:p>
            <a:pPr lvl="1">
              <a:buNone/>
            </a:pPr>
            <a:r>
              <a:rPr lang="en-US" sz="2200" dirty="0" smtClean="0">
                <a:latin typeface="Arial" pitchFamily="34" charset="0"/>
                <a:cs typeface="Arial" pitchFamily="34" charset="0"/>
              </a:rPr>
              <a:t>  ‘HRM goals vary according to competitive choices, technologies or service tangibles, characteristics of their employees (</a:t>
            </a:r>
            <a:r>
              <a:rPr lang="en-US" sz="2200" dirty="0" err="1" smtClean="0">
                <a:latin typeface="Arial" pitchFamily="34" charset="0"/>
                <a:cs typeface="Arial" pitchFamily="34" charset="0"/>
              </a:rPr>
              <a:t>e.g</a:t>
            </a:r>
            <a:r>
              <a:rPr lang="en-US" sz="2200" dirty="0" smtClean="0">
                <a:latin typeface="Arial" pitchFamily="34" charset="0"/>
                <a:cs typeface="Arial" pitchFamily="34" charset="0"/>
              </a:rPr>
              <a:t> could be different for managers), the state of the </a:t>
            </a:r>
            <a:r>
              <a:rPr lang="en-US" sz="2200" dirty="0" err="1" smtClean="0">
                <a:latin typeface="Arial" pitchFamily="34" charset="0"/>
                <a:cs typeface="Arial" pitchFamily="34" charset="0"/>
              </a:rPr>
              <a:t>labour</a:t>
            </a:r>
            <a:r>
              <a:rPr lang="en-US" sz="2200" dirty="0" smtClean="0">
                <a:latin typeface="Arial" pitchFamily="34" charset="0"/>
                <a:cs typeface="Arial" pitchFamily="34" charset="0"/>
              </a:rPr>
              <a:t> market and the societal regulations and national culture.</a:t>
            </a:r>
          </a:p>
          <a:p>
            <a:endParaRPr lang="en-US" sz="2400" dirty="0" smtClean="0">
              <a:latin typeface="Arial" pitchFamily="34" charset="0"/>
              <a:cs typeface="Arial" pitchFamily="34" charset="0"/>
            </a:endParaRPr>
          </a:p>
          <a:p>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Purcell and Wright (2007) note that </a:t>
            </a:r>
          </a:p>
          <a:p>
            <a:endParaRPr lang="en-US" sz="2400" dirty="0" smtClean="0">
              <a:latin typeface="Arial" pitchFamily="34" charset="0"/>
              <a:cs typeface="Arial" pitchFamily="34" charset="0"/>
            </a:endParaRPr>
          </a:p>
          <a:p>
            <a:pPr lvl="1">
              <a:buNone/>
            </a:pPr>
            <a:r>
              <a:rPr lang="en-US" sz="2200" dirty="0" smtClean="0">
                <a:latin typeface="Arial" pitchFamily="34" charset="0"/>
                <a:cs typeface="Arial" pitchFamily="34" charset="0"/>
              </a:rPr>
              <a:t> ‘The general motives of HRM are multiple.’</a:t>
            </a: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Aim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HRM is concerned with achieving objectives in the areas;</a:t>
            </a:r>
          </a:p>
          <a:p>
            <a:pPr lvl="1"/>
            <a:r>
              <a:rPr lang="en-US" sz="2200" b="1" dirty="0" smtClean="0">
                <a:latin typeface="Arial" pitchFamily="34" charset="0"/>
                <a:cs typeface="Arial" pitchFamily="34" charset="0"/>
              </a:rPr>
              <a:t>Organizational effectiveness</a:t>
            </a:r>
          </a:p>
          <a:p>
            <a:pPr lvl="1"/>
            <a:r>
              <a:rPr lang="en-US" sz="2200" b="1" dirty="0" smtClean="0">
                <a:latin typeface="Arial" pitchFamily="34" charset="0"/>
                <a:cs typeface="Arial" pitchFamily="34" charset="0"/>
              </a:rPr>
              <a:t>Human capital management</a:t>
            </a:r>
          </a:p>
          <a:p>
            <a:pPr lvl="1"/>
            <a:r>
              <a:rPr lang="en-US" sz="2200" b="1" dirty="0" smtClean="0">
                <a:latin typeface="Arial" pitchFamily="34" charset="0"/>
                <a:cs typeface="Arial" pitchFamily="34" charset="0"/>
              </a:rPr>
              <a:t>Knowledge management</a:t>
            </a:r>
          </a:p>
          <a:p>
            <a:pPr lvl="1"/>
            <a:r>
              <a:rPr lang="en-US" sz="2200" b="1" dirty="0" smtClean="0">
                <a:latin typeface="Arial" pitchFamily="34" charset="0"/>
                <a:cs typeface="Arial" pitchFamily="34" charset="0"/>
              </a:rPr>
              <a:t>Reward management</a:t>
            </a:r>
          </a:p>
          <a:p>
            <a:pPr lvl="1"/>
            <a:r>
              <a:rPr lang="en-US" sz="2200" b="1" dirty="0" smtClean="0">
                <a:latin typeface="Arial" pitchFamily="34" charset="0"/>
                <a:cs typeface="Arial" pitchFamily="34" charset="0"/>
              </a:rPr>
              <a:t>Employee relations</a:t>
            </a:r>
          </a:p>
          <a:p>
            <a:pPr lvl="1"/>
            <a:r>
              <a:rPr lang="en-US" sz="2200" b="1" dirty="0" smtClean="0">
                <a:latin typeface="Arial" pitchFamily="34" charset="0"/>
                <a:cs typeface="Arial" pitchFamily="34" charset="0"/>
              </a:rPr>
              <a:t>Meeting diverse needs</a:t>
            </a:r>
          </a:p>
          <a:p>
            <a:pPr lvl="1"/>
            <a:r>
              <a:rPr lang="en-US" sz="2200" b="1" dirty="0" smtClean="0">
                <a:latin typeface="Arial" pitchFamily="34" charset="0"/>
                <a:cs typeface="Arial" pitchFamily="34" charset="0"/>
              </a:rPr>
              <a:t>Bridging the gap between rhetoric and reality</a:t>
            </a:r>
            <a:br>
              <a:rPr lang="en-US" sz="2200" b="1" dirty="0" smtClean="0">
                <a:latin typeface="Arial" pitchFamily="34" charset="0"/>
                <a:cs typeface="Arial" pitchFamily="34" charset="0"/>
              </a:rPr>
            </a:b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Organizational effectiveness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Distinctive human resource practices shape the core competencies that determine how firms compete’</a:t>
            </a:r>
          </a:p>
          <a:p>
            <a:pPr lvl="2" algn="r">
              <a:buNone/>
            </a:pP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Cappelli</a:t>
            </a:r>
            <a:r>
              <a:rPr lang="en-US" sz="2200" dirty="0" smtClean="0">
                <a:latin typeface="Arial" pitchFamily="34" charset="0"/>
                <a:cs typeface="Arial" pitchFamily="34" charset="0"/>
              </a:rPr>
              <a:t> and Crocker-</a:t>
            </a:r>
            <a:r>
              <a:rPr lang="en-US" sz="2200" dirty="0" err="1" smtClean="0">
                <a:latin typeface="Arial" pitchFamily="34" charset="0"/>
                <a:cs typeface="Arial" pitchFamily="34" charset="0"/>
              </a:rPr>
              <a:t>Hefter</a:t>
            </a:r>
            <a:r>
              <a:rPr lang="en-US" sz="2200" dirty="0" smtClean="0">
                <a:latin typeface="Arial" pitchFamily="34" charset="0"/>
                <a:cs typeface="Arial" pitchFamily="34" charset="0"/>
              </a:rPr>
              <a:t>, 1996).</a:t>
            </a:r>
          </a:p>
          <a:p>
            <a:pPr lvl="2">
              <a:buNone/>
            </a:pPr>
            <a:endParaRPr lang="en-US" sz="2200" dirty="0" smtClean="0">
              <a:latin typeface="Arial" pitchFamily="34" charset="0"/>
              <a:cs typeface="Arial" pitchFamily="34" charset="0"/>
            </a:endParaRP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Extensive research has shown that such practices can make a significant impact on firm performance.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Human capital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Human capital represents the human factor in the organization; the combined </a:t>
            </a:r>
            <a:r>
              <a:rPr lang="en-US" sz="2400" b="1" dirty="0" smtClean="0">
                <a:latin typeface="Arial" pitchFamily="34" charset="0"/>
                <a:cs typeface="Arial" pitchFamily="34" charset="0"/>
              </a:rPr>
              <a:t>intelligence</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skills</a:t>
            </a:r>
            <a:r>
              <a:rPr lang="en-US" sz="2400" dirty="0" smtClean="0">
                <a:latin typeface="Arial" pitchFamily="34" charset="0"/>
                <a:cs typeface="Arial" pitchFamily="34" charset="0"/>
              </a:rPr>
              <a:t> and </a:t>
            </a:r>
            <a:r>
              <a:rPr lang="en-US" sz="2400" b="1" dirty="0" smtClean="0">
                <a:latin typeface="Arial" pitchFamily="34" charset="0"/>
                <a:cs typeface="Arial" pitchFamily="34" charset="0"/>
              </a:rPr>
              <a:t>expertise </a:t>
            </a:r>
            <a:r>
              <a:rPr lang="en-US" sz="2400" dirty="0" smtClean="0">
                <a:latin typeface="Arial" pitchFamily="34" charset="0"/>
                <a:cs typeface="Arial" pitchFamily="34" charset="0"/>
              </a:rPr>
              <a:t>that </a:t>
            </a:r>
            <a:r>
              <a:rPr lang="en-US" sz="2400" u="sng" dirty="0" smtClean="0">
                <a:latin typeface="Arial" pitchFamily="34" charset="0"/>
                <a:cs typeface="Arial" pitchFamily="34" charset="0"/>
              </a:rPr>
              <a:t>gives the organization its distinctive character</a:t>
            </a:r>
            <a:r>
              <a:rPr lang="en-US" sz="2400" dirty="0" smtClean="0">
                <a:latin typeface="Arial" pitchFamily="34" charset="0"/>
                <a:cs typeface="Arial" pitchFamily="34" charset="0"/>
              </a:rPr>
              <a:t>. </a:t>
            </a:r>
          </a:p>
          <a:p>
            <a:r>
              <a:rPr lang="en-US" sz="2400" dirty="0" smtClean="0">
                <a:latin typeface="Arial" pitchFamily="34" charset="0"/>
                <a:cs typeface="Arial" pitchFamily="34" charset="0"/>
              </a:rPr>
              <a:t>The human elements of the organization are those that are capable of </a:t>
            </a:r>
            <a:r>
              <a:rPr lang="en-US" sz="2400" b="1" dirty="0" smtClean="0">
                <a:latin typeface="Arial" pitchFamily="34" charset="0"/>
                <a:cs typeface="Arial" pitchFamily="34" charset="0"/>
              </a:rPr>
              <a:t>learning</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changing</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innovating</a:t>
            </a:r>
            <a:r>
              <a:rPr lang="en-US" sz="2400" dirty="0" smtClean="0">
                <a:latin typeface="Arial" pitchFamily="34" charset="0"/>
                <a:cs typeface="Arial" pitchFamily="34" charset="0"/>
              </a:rPr>
              <a:t> and </a:t>
            </a:r>
            <a:r>
              <a:rPr lang="en-US" sz="2400" b="1" dirty="0" smtClean="0">
                <a:latin typeface="Arial" pitchFamily="34" charset="0"/>
                <a:cs typeface="Arial" pitchFamily="34" charset="0"/>
              </a:rPr>
              <a:t>providing the creative</a:t>
            </a:r>
            <a:r>
              <a:rPr lang="en-US" sz="2400" dirty="0" smtClean="0">
                <a:latin typeface="Arial" pitchFamily="34" charset="0"/>
                <a:cs typeface="Arial" pitchFamily="34" charset="0"/>
              </a:rPr>
              <a:t> </a:t>
            </a:r>
            <a:r>
              <a:rPr lang="en-US" sz="2400" b="1" dirty="0" smtClean="0">
                <a:latin typeface="Arial" pitchFamily="34" charset="0"/>
                <a:cs typeface="Arial" pitchFamily="34" charset="0"/>
              </a:rPr>
              <a:t>thrust</a:t>
            </a:r>
            <a:r>
              <a:rPr lang="en-US" sz="2400" dirty="0" smtClean="0">
                <a:latin typeface="Arial" pitchFamily="34" charset="0"/>
                <a:cs typeface="Arial" pitchFamily="34" charset="0"/>
              </a:rPr>
              <a:t> which if properly motivated can ensure the long-term survival of the organization.</a:t>
            </a:r>
          </a:p>
          <a:p>
            <a:pPr algn="r">
              <a:buNone/>
            </a:pPr>
            <a:r>
              <a:rPr lang="en-US" sz="2000" dirty="0" err="1" smtClean="0">
                <a:latin typeface="Arial" pitchFamily="34" charset="0"/>
                <a:cs typeface="Arial" pitchFamily="34" charset="0"/>
              </a:rPr>
              <a:t>Bontis</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et al (1999)</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Knowledge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‘Any process or practice of </a:t>
            </a:r>
            <a:r>
              <a:rPr lang="en-US" sz="2400" b="1" dirty="0" smtClean="0">
                <a:latin typeface="Arial" pitchFamily="34" charset="0"/>
                <a:cs typeface="Arial" pitchFamily="34" charset="0"/>
              </a:rPr>
              <a:t>creating, acquiring, capturing, sharing and using knowledge</a:t>
            </a:r>
            <a:r>
              <a:rPr lang="en-US" sz="2400" dirty="0" smtClean="0">
                <a:latin typeface="Arial" pitchFamily="34" charset="0"/>
                <a:cs typeface="Arial" pitchFamily="34" charset="0"/>
              </a:rPr>
              <a:t>, wherever it resides, to enhance learning and performance in organizations’</a:t>
            </a:r>
          </a:p>
          <a:p>
            <a:pPr algn="r">
              <a:buNone/>
            </a:pPr>
            <a:r>
              <a:rPr lang="en-US" sz="2400" dirty="0" smtClean="0">
                <a:latin typeface="Arial" pitchFamily="34" charset="0"/>
                <a:cs typeface="Arial" pitchFamily="34" charset="0"/>
              </a:rPr>
              <a:t> (Scarborough </a:t>
            </a:r>
            <a:r>
              <a:rPr lang="en-US" sz="2400" i="1" dirty="0" smtClean="0">
                <a:latin typeface="Arial" pitchFamily="34" charset="0"/>
                <a:cs typeface="Arial" pitchFamily="34" charset="0"/>
              </a:rPr>
              <a:t>et al, 1999).</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Reward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HRM aims to enhance motivation, job engagement and commitment by introducing policies and processes that ensure that people are valued and rewarded for what they do and achieve and for the levels of skill and competence they reach.</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Employee relations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The aim is to create a climate in which productive and harmonious relationships can be maintained through partnerships between management and employees and their trade unions.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Meeting diverse needs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HRM aims to develop and implement policies that balance and adapt to the needs of its stakeholders and provide for the management of a diverse workforce, taking into account individual and group differences in employment, personal needs, work style and aspirations and the provision of equal opportunities for all</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latin typeface="Arial" pitchFamily="34" charset="0"/>
                <a:cs typeface="Arial" pitchFamily="34" charset="0"/>
              </a:rPr>
              <a:t>Bridging the gap between rhetoric and reality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a:bodyPr>
          <a:lstStyle/>
          <a:p>
            <a:r>
              <a:rPr lang="en-US" dirty="0" smtClean="0">
                <a:latin typeface="Arial" pitchFamily="34" charset="0"/>
                <a:cs typeface="Arial" pitchFamily="34" charset="0"/>
              </a:rPr>
              <a:t>The research conducted by </a:t>
            </a:r>
            <a:r>
              <a:rPr lang="en-US" dirty="0" err="1" smtClean="0">
                <a:latin typeface="Arial" pitchFamily="34" charset="0"/>
                <a:cs typeface="Arial" pitchFamily="34" charset="0"/>
              </a:rPr>
              <a:t>Gratton</a:t>
            </a:r>
            <a:r>
              <a:rPr lang="en-US" dirty="0" smtClean="0">
                <a:latin typeface="Arial" pitchFamily="34" charset="0"/>
                <a:cs typeface="Arial" pitchFamily="34" charset="0"/>
              </a:rPr>
              <a:t> </a:t>
            </a:r>
            <a:r>
              <a:rPr lang="en-US" i="1" dirty="0" smtClean="0">
                <a:latin typeface="Arial" pitchFamily="34" charset="0"/>
                <a:cs typeface="Arial" pitchFamily="34" charset="0"/>
              </a:rPr>
              <a:t>et al (1999) found </a:t>
            </a:r>
            <a:r>
              <a:rPr lang="en-US" i="1" u="sng" dirty="0" smtClean="0">
                <a:latin typeface="Arial" pitchFamily="34" charset="0"/>
                <a:cs typeface="Arial" pitchFamily="34" charset="0"/>
              </a:rPr>
              <a:t>that there was generally </a:t>
            </a:r>
            <a:r>
              <a:rPr lang="en-US" dirty="0" smtClean="0">
                <a:latin typeface="Arial" pitchFamily="34" charset="0"/>
                <a:cs typeface="Arial" pitchFamily="34" charset="0"/>
              </a:rPr>
              <a:t>a wide gap between the sort of rhetoric expressed earlier and reality.</a:t>
            </a:r>
          </a:p>
          <a:p>
            <a:r>
              <a:rPr lang="en-US" dirty="0" smtClean="0">
                <a:latin typeface="Arial" pitchFamily="34" charset="0"/>
                <a:cs typeface="Arial" pitchFamily="34" charset="0"/>
              </a:rPr>
              <a:t>Management with all of its good intentions may implement all or  some  of the areas discussed here but the realization of them is often very difficult.</a:t>
            </a:r>
          </a:p>
          <a:p>
            <a:r>
              <a:rPr lang="en-US" dirty="0" smtClean="0">
                <a:latin typeface="Arial" pitchFamily="34" charset="0"/>
                <a:cs typeface="Arial" pitchFamily="34" charset="0"/>
              </a:rPr>
              <a:t>This arises because of contextual and process problems:</a:t>
            </a:r>
          </a:p>
          <a:p>
            <a:pPr lvl="1"/>
            <a:r>
              <a:rPr lang="en-US" dirty="0" smtClean="0">
                <a:latin typeface="Arial" pitchFamily="34" charset="0"/>
                <a:cs typeface="Arial" pitchFamily="34" charset="0"/>
              </a:rPr>
              <a:t>Other business priorities, short-termism, limited support from line managers, an inadequate infrastructure of supporting processes, lack of resources, resistance to change and lack of trust.</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CHARACTERISTICS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characteristics of the HRM concept are that </a:t>
            </a:r>
            <a:r>
              <a:rPr lang="en-US" sz="2200" dirty="0" smtClean="0">
                <a:latin typeface="Arial" pitchFamily="34" charset="0"/>
                <a:cs typeface="Arial" pitchFamily="34" charset="0"/>
              </a:rPr>
              <a:t>:</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diverse;</a:t>
            </a:r>
          </a:p>
          <a:p>
            <a:pPr lvl="1"/>
            <a:r>
              <a:rPr lang="en-US" sz="2200" dirty="0" smtClean="0">
                <a:latin typeface="Arial" pitchFamily="34" charset="0"/>
                <a:cs typeface="Arial" pitchFamily="34" charset="0"/>
              </a:rPr>
              <a:t>strategic, with an emphasis on integration;</a:t>
            </a:r>
          </a:p>
          <a:p>
            <a:pPr lvl="1"/>
            <a:r>
              <a:rPr lang="en-US" sz="2200" dirty="0" smtClean="0">
                <a:latin typeface="Arial" pitchFamily="34" charset="0"/>
                <a:cs typeface="Arial" pitchFamily="34" charset="0"/>
              </a:rPr>
              <a:t>commitment-orientated;</a:t>
            </a:r>
          </a:p>
          <a:p>
            <a:pPr lvl="1"/>
            <a:r>
              <a:rPr lang="en-US" sz="2200" dirty="0" smtClean="0">
                <a:latin typeface="Arial" pitchFamily="34" charset="0"/>
                <a:cs typeface="Arial" pitchFamily="34" charset="0"/>
              </a:rPr>
              <a:t>based on the belief that people should be treated as assets (human capital);</a:t>
            </a:r>
          </a:p>
          <a:p>
            <a:pPr lvl="1"/>
            <a:r>
              <a:rPr lang="en-US" sz="2200" dirty="0" err="1" smtClean="0">
                <a:latin typeface="Arial" pitchFamily="34" charset="0"/>
                <a:cs typeface="Arial" pitchFamily="34" charset="0"/>
              </a:rPr>
              <a:t>unitarist</a:t>
            </a:r>
            <a:r>
              <a:rPr lang="en-US" sz="2200" dirty="0" smtClean="0">
                <a:latin typeface="Arial" pitchFamily="34" charset="0"/>
                <a:cs typeface="Arial" pitchFamily="34" charset="0"/>
              </a:rPr>
              <a:t> rather than pluralist, individualistic rather than collective, in its approach to employee relations</a:t>
            </a:r>
            <a:r>
              <a:rPr lang="en-US"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CHARACTERISTICS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a management-driven activity – the delivery of HRM is a line management responsibility;</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focused on business values, although this emphasis is being modified in </a:t>
            </a:r>
            <a:r>
              <a:rPr lang="en-US" sz="2400" dirty="0" smtClean="0">
                <a:latin typeface="Arial" pitchFamily="34" charset="0"/>
                <a:cs typeface="Arial" pitchFamily="34" charset="0"/>
              </a:rPr>
              <a:t>some quarters and more recognition is being given to the importance of moral and social values.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strategic nature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most significant feature of HRM is the importance attached to strategic integration, which flows from top management’s vision and leadership, and which requires the full commitment of people to it.</a:t>
            </a:r>
          </a:p>
          <a:p>
            <a:r>
              <a:rPr lang="en-US" sz="2400" dirty="0" smtClean="0">
                <a:latin typeface="Arial" pitchFamily="34" charset="0"/>
                <a:cs typeface="Arial" pitchFamily="34" charset="0"/>
              </a:rPr>
              <a:t>The key policy goal for HRM, is the ability of the organization to integrate HRM issues into its strategic plans, to ensure that the various aspects of HRM cohere, and to encourage line managers to incorporate an HRM perspective into their decision making.</a:t>
            </a:r>
          </a:p>
          <a:p>
            <a:pPr algn="r">
              <a:buNone/>
            </a:pPr>
            <a:r>
              <a:rPr lang="en-US" sz="2000" dirty="0" smtClean="0">
                <a:latin typeface="Arial" pitchFamily="34" charset="0"/>
                <a:cs typeface="Arial" pitchFamily="34" charset="0"/>
              </a:rPr>
              <a:t>David Guest (1987, 1989a, 1989b, 1991)</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The commitment-orientated nature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importance of commitment and mutuality was emphasized by Walton (1985) as follows:</a:t>
            </a:r>
          </a:p>
          <a:p>
            <a:pPr lvl="1">
              <a:buNone/>
            </a:pPr>
            <a:endParaRPr lang="en-US" dirty="0" smtClean="0">
              <a:latin typeface="Arial" pitchFamily="34" charset="0"/>
              <a:cs typeface="Arial" pitchFamily="34" charset="0"/>
            </a:endParaRPr>
          </a:p>
          <a:p>
            <a:pPr lvl="1">
              <a:buNone/>
            </a:pPr>
            <a:r>
              <a:rPr lang="en-US" dirty="0" smtClean="0">
                <a:latin typeface="Arial" pitchFamily="34" charset="0"/>
                <a:cs typeface="Arial" pitchFamily="34" charset="0"/>
              </a:rPr>
              <a:t>“ The new HRM model is composed of policies that promote mutuality – mutual goals, mutual influence, mutual respect, mutual rewards, mutual responsibility. The theory is that policies of mutuality will elicit commitment which in turn will yield both better economic performance and greater human development.”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People as ‘human capital’</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endParaRPr lang="en-US" dirty="0" smtClean="0"/>
          </a:p>
          <a:p>
            <a:r>
              <a:rPr lang="en-US" sz="2400" dirty="0" smtClean="0">
                <a:latin typeface="Arial" pitchFamily="34" charset="0"/>
                <a:cs typeface="Arial" pitchFamily="34" charset="0"/>
              </a:rPr>
              <a:t>The notion that people should be regarded as </a:t>
            </a:r>
            <a:r>
              <a:rPr lang="en-US" sz="2400" b="1" dirty="0" smtClean="0">
                <a:latin typeface="Arial" pitchFamily="34" charset="0"/>
                <a:cs typeface="Arial" pitchFamily="34" charset="0"/>
              </a:rPr>
              <a:t>assets</a:t>
            </a:r>
            <a:r>
              <a:rPr lang="en-US" sz="2400" dirty="0" smtClean="0">
                <a:latin typeface="Arial" pitchFamily="34" charset="0"/>
                <a:cs typeface="Arial" pitchFamily="34" charset="0"/>
              </a:rPr>
              <a:t> rather than </a:t>
            </a:r>
            <a:r>
              <a:rPr lang="en-US" sz="2400" b="1" dirty="0" smtClean="0">
                <a:latin typeface="Arial" pitchFamily="34" charset="0"/>
                <a:cs typeface="Arial" pitchFamily="34" charset="0"/>
              </a:rPr>
              <a:t>variable </a:t>
            </a:r>
            <a:r>
              <a:rPr lang="en-US" sz="2400" dirty="0" smtClean="0">
                <a:latin typeface="Arial" pitchFamily="34" charset="0"/>
                <a:cs typeface="Arial" pitchFamily="34" charset="0"/>
              </a:rPr>
              <a:t>costs, in other words treated as </a:t>
            </a:r>
            <a:r>
              <a:rPr lang="en-US" sz="2400" b="1" dirty="0" smtClean="0">
                <a:latin typeface="Arial" pitchFamily="34" charset="0"/>
                <a:cs typeface="Arial" pitchFamily="34" charset="0"/>
              </a:rPr>
              <a:t>human capital</a:t>
            </a:r>
            <a:r>
              <a:rPr lang="en-US" sz="2400" dirty="0" smtClean="0">
                <a:latin typeface="Arial" pitchFamily="34" charset="0"/>
                <a:cs typeface="Arial" pitchFamily="34" charset="0"/>
              </a:rPr>
              <a:t>, was originally advanced by Beer </a:t>
            </a:r>
            <a:r>
              <a:rPr lang="en-US" sz="2400" i="1" dirty="0" smtClean="0">
                <a:latin typeface="Arial" pitchFamily="34" charset="0"/>
                <a:cs typeface="Arial" pitchFamily="34" charset="0"/>
              </a:rPr>
              <a:t>et al (1984).</a:t>
            </a:r>
          </a:p>
          <a:p>
            <a:r>
              <a:rPr lang="en-US" sz="2400" dirty="0" smtClean="0">
                <a:latin typeface="Arial" pitchFamily="34" charset="0"/>
                <a:cs typeface="Arial" pitchFamily="34" charset="0"/>
              </a:rPr>
              <a:t>‘People and their collective skills, abilities and experience, coupled with their ability to deploy these in the interests of the employing organization, are now recognized as making a significant contribution to organizational success and as constituting a significant source of competitive advantage.’</a:t>
            </a:r>
          </a:p>
          <a:p>
            <a:pPr algn="r">
              <a:buNone/>
            </a:pPr>
            <a:r>
              <a:rPr lang="en-US" sz="2000" dirty="0" smtClean="0">
                <a:latin typeface="Arial" pitchFamily="34" charset="0"/>
                <a:cs typeface="Arial" pitchFamily="34" charset="0"/>
              </a:rPr>
              <a:t>Armstrong and Baron (2002)</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HRM as a management-driven activity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is a central, senior management-driven strategic activity that is developed, owned and delivered by management as a whole to promote the interests of their organization</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Focus on business values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The concept of HRM has been largely based on a management- and business orientated philosophy</a:t>
            </a:r>
          </a:p>
          <a:p>
            <a:r>
              <a:rPr lang="en-US" sz="2400" dirty="0" smtClean="0">
                <a:latin typeface="Arial" pitchFamily="34" charset="0"/>
                <a:cs typeface="Arial" pitchFamily="34" charset="0"/>
              </a:rPr>
              <a:t>It is concerned with the total interests of the organization</a:t>
            </a:r>
          </a:p>
          <a:p>
            <a:r>
              <a:rPr lang="en-US" sz="2400" dirty="0" smtClean="0">
                <a:latin typeface="Arial" pitchFamily="34" charset="0"/>
                <a:cs typeface="Arial" pitchFamily="34" charset="0"/>
              </a:rPr>
              <a:t>The interests of the members of the organization are recognized but subordinated to those of the enterprise </a:t>
            </a:r>
          </a:p>
          <a:p>
            <a:r>
              <a:rPr lang="en-US" sz="2400" dirty="0" smtClean="0">
                <a:latin typeface="Arial" pitchFamily="34" charset="0"/>
                <a:cs typeface="Arial" pitchFamily="34" charset="0"/>
              </a:rPr>
              <a:t>“HRM policies are adapted to drive business values and are modified in the light of changing business objectives and conditions. “</a:t>
            </a:r>
          </a:p>
          <a:p>
            <a:pPr algn="r">
              <a:buNone/>
            </a:pPr>
            <a:r>
              <a:rPr lang="en-US" sz="2000" dirty="0" smtClean="0">
                <a:latin typeface="Arial" pitchFamily="34" charset="0"/>
                <a:cs typeface="Arial" pitchFamily="34" charset="0"/>
              </a:rPr>
              <a:t>Karen </a:t>
            </a:r>
            <a:r>
              <a:rPr lang="en-US" sz="2000" dirty="0" err="1" smtClean="0">
                <a:latin typeface="Arial" pitchFamily="34" charset="0"/>
                <a:cs typeface="Arial" pitchFamily="34" charset="0"/>
              </a:rPr>
              <a:t>Legge</a:t>
            </a:r>
            <a:r>
              <a:rPr lang="en-US" sz="2000" dirty="0" smtClean="0">
                <a:latin typeface="Arial" pitchFamily="34" charset="0"/>
                <a:cs typeface="Arial" pitchFamily="34" charset="0"/>
              </a:rPr>
              <a:t>  1995</a:t>
            </a:r>
            <a:br>
              <a:rPr lang="en-US" sz="2000" dirty="0" smtClean="0">
                <a:latin typeface="Arial" pitchFamily="34" charset="0"/>
                <a:cs typeface="Arial" pitchFamily="34" charset="0"/>
              </a:rPr>
            </a:b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smtClean="0"/>
          </a:p>
          <a:p>
            <a:r>
              <a:rPr lang="en-US" dirty="0" smtClean="0">
                <a:latin typeface="Arial" pitchFamily="34" charset="0"/>
                <a:cs typeface="Arial" pitchFamily="34" charset="0"/>
              </a:rPr>
              <a:t>Material for next lecture</a:t>
            </a:r>
          </a:p>
          <a:p>
            <a:pPr lvl="1"/>
            <a:endParaRPr lang="en-US" dirty="0" smtClean="0">
              <a:latin typeface="Arial" pitchFamily="34" charset="0"/>
              <a:cs typeface="Arial" pitchFamily="34" charset="0"/>
            </a:endParaRPr>
          </a:p>
          <a:p>
            <a:pPr lvl="1"/>
            <a:r>
              <a:rPr lang="en-US" dirty="0" smtClean="0">
                <a:latin typeface="Arial" pitchFamily="34" charset="0"/>
                <a:cs typeface="Arial" pitchFamily="34" charset="0"/>
              </a:rPr>
              <a:t>Case Study</a:t>
            </a:r>
          </a:p>
          <a:p>
            <a:pPr lvl="1"/>
            <a:endParaRPr lang="en-US" dirty="0" smtClean="0">
              <a:latin typeface="Arial" pitchFamily="34" charset="0"/>
              <a:cs typeface="Arial" pitchFamily="34" charset="0"/>
            </a:endParaRPr>
          </a:p>
          <a:p>
            <a:pPr lvl="1">
              <a:buNone/>
            </a:pPr>
            <a:endParaRPr lang="en-US" dirty="0" smtClean="0"/>
          </a:p>
          <a:p>
            <a:pPr lvl="1"/>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mran\Desktop\shrm case study 2.jpg"/>
          <p:cNvPicPr>
            <a:picLocks noChangeAspect="1" noChangeArrowheads="1"/>
          </p:cNvPicPr>
          <p:nvPr/>
        </p:nvPicPr>
        <p:blipFill>
          <a:blip r:embed="rId2"/>
          <a:srcRect/>
          <a:stretch>
            <a:fillRect/>
          </a:stretch>
        </p:blipFill>
        <p:spPr bwMode="auto">
          <a:xfrm>
            <a:off x="195263" y="304800"/>
            <a:ext cx="8884996" cy="63246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mran\Desktop\shrm case.jpg"/>
          <p:cNvPicPr>
            <a:picLocks noChangeAspect="1" noChangeArrowheads="1"/>
          </p:cNvPicPr>
          <p:nvPr/>
        </p:nvPicPr>
        <p:blipFill>
          <a:blip r:embed="rId2"/>
          <a:srcRect/>
          <a:stretch>
            <a:fillRect/>
          </a:stretch>
        </p:blipFill>
        <p:spPr bwMode="auto">
          <a:xfrm>
            <a:off x="-152400" y="0"/>
            <a:ext cx="9372599"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ctr">
              <a:buNone/>
            </a:pPr>
            <a:endParaRPr lang="en-US" sz="4800" dirty="0" smtClean="0"/>
          </a:p>
          <a:p>
            <a:pPr algn="ctr">
              <a:buNone/>
            </a:pPr>
            <a:endParaRPr lang="en-US" sz="4800" dirty="0" smtClean="0"/>
          </a:p>
          <a:p>
            <a:pPr algn="ctr">
              <a:buNone/>
            </a:pPr>
            <a:r>
              <a:rPr lang="en-US" sz="4800" dirty="0" smtClean="0"/>
              <a:t>Thank you </a:t>
            </a:r>
          </a:p>
          <a:p>
            <a:pPr algn="ctr">
              <a:buNone/>
            </a:pPr>
            <a:r>
              <a:rPr lang="en-US" sz="4800" dirty="0" smtClean="0"/>
              <a:t>For any question or query contact through </a:t>
            </a:r>
          </a:p>
          <a:p>
            <a:pPr algn="ctr">
              <a:buNone/>
            </a:pPr>
            <a:r>
              <a:rPr lang="en-US" sz="4800" dirty="0" smtClean="0"/>
              <a:t>twitter: @</a:t>
            </a:r>
            <a:r>
              <a:rPr lang="en-US" sz="4800" dirty="0" err="1" smtClean="0"/>
              <a:t>ighaznavi</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119</TotalTime>
  <Words>1331</Words>
  <Application>Microsoft Office PowerPoint</Application>
  <PresentationFormat>On-screen Show (4:3)</PresentationFormat>
  <Paragraphs>148</Paragraphs>
  <Slides>28</Slides>
  <Notes>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Equity</vt:lpstr>
      <vt:lpstr>Strategic Human Resource Management</vt:lpstr>
      <vt:lpstr>Slide 2</vt:lpstr>
      <vt:lpstr>Lecture outline</vt:lpstr>
      <vt:lpstr>Overview of last lecture</vt:lpstr>
      <vt:lpstr>Slide 5</vt:lpstr>
      <vt:lpstr>AIMS OF HRM</vt:lpstr>
      <vt:lpstr>Policy goals for HRM</vt:lpstr>
      <vt:lpstr>Policy goals for HRM</vt:lpstr>
      <vt:lpstr>AIM of HRM</vt:lpstr>
      <vt:lpstr>Aim of HRM</vt:lpstr>
      <vt:lpstr>Organizational effectiveness</vt:lpstr>
      <vt:lpstr>Human capital management</vt:lpstr>
      <vt:lpstr>Knowledge management</vt:lpstr>
      <vt:lpstr>Reward management</vt:lpstr>
      <vt:lpstr>Employee relations</vt:lpstr>
      <vt:lpstr>Meeting diverse needs</vt:lpstr>
      <vt:lpstr>Bridging the gap between rhetoric and reality</vt:lpstr>
      <vt:lpstr>CHARACTERISTICS OF HRM</vt:lpstr>
      <vt:lpstr>CHARACTERISTICS OF HRM</vt:lpstr>
      <vt:lpstr>The strategic nature of HRM</vt:lpstr>
      <vt:lpstr>The commitment-orientated nature of HRM</vt:lpstr>
      <vt:lpstr>People as ‘human capital’</vt:lpstr>
      <vt:lpstr>HRM as a management-driven activity</vt:lpstr>
      <vt:lpstr>Focus on business values</vt:lpstr>
      <vt:lpstr>Slide 25</vt:lpstr>
      <vt:lpstr>Slide 26</vt:lpstr>
      <vt:lpstr>Slide 27</vt:lpstr>
      <vt:lpstr>Slide 28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Imran</dc:creator>
  <cp:lastModifiedBy>NTS</cp:lastModifiedBy>
  <cp:revision>11</cp:revision>
  <dcterms:created xsi:type="dcterms:W3CDTF">2014-07-08T15:13:30Z</dcterms:created>
  <dcterms:modified xsi:type="dcterms:W3CDTF">2014-07-09T12:21:40Z</dcterms:modified>
</cp:coreProperties>
</file>