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5"/>
  </p:notesMasterIdLst>
  <p:sldIdLst>
    <p:sldId id="259" r:id="rId2"/>
    <p:sldId id="257" r:id="rId3"/>
    <p:sldId id="258" r:id="rId4"/>
    <p:sldId id="367" r:id="rId5"/>
    <p:sldId id="368" r:id="rId6"/>
    <p:sldId id="369" r:id="rId7"/>
    <p:sldId id="370" r:id="rId8"/>
    <p:sldId id="319" r:id="rId9"/>
    <p:sldId id="320" r:id="rId10"/>
    <p:sldId id="321" r:id="rId11"/>
    <p:sldId id="322" r:id="rId12"/>
    <p:sldId id="32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 id="343" r:id="rId33"/>
    <p:sldId id="344" r:id="rId34"/>
    <p:sldId id="345" r:id="rId35"/>
    <p:sldId id="346" r:id="rId36"/>
    <p:sldId id="347" r:id="rId37"/>
    <p:sldId id="348" r:id="rId38"/>
    <p:sldId id="349" r:id="rId39"/>
    <p:sldId id="350" r:id="rId40"/>
    <p:sldId id="351" r:id="rId41"/>
    <p:sldId id="352" r:id="rId42"/>
    <p:sldId id="353" r:id="rId43"/>
    <p:sldId id="354" r:id="rId44"/>
    <p:sldId id="355" r:id="rId45"/>
    <p:sldId id="356" r:id="rId46"/>
    <p:sldId id="357" r:id="rId47"/>
    <p:sldId id="358" r:id="rId48"/>
    <p:sldId id="359" r:id="rId49"/>
    <p:sldId id="360" r:id="rId50"/>
    <p:sldId id="361" r:id="rId51"/>
    <p:sldId id="362" r:id="rId52"/>
    <p:sldId id="363" r:id="rId53"/>
    <p:sldId id="364" r:id="rId54"/>
    <p:sldId id="365" r:id="rId55"/>
    <p:sldId id="366" r:id="rId56"/>
    <p:sldId id="261" r:id="rId57"/>
    <p:sldId id="262" r:id="rId58"/>
    <p:sldId id="263" r:id="rId59"/>
    <p:sldId id="264" r:id="rId60"/>
    <p:sldId id="265" r:id="rId61"/>
    <p:sldId id="266" r:id="rId62"/>
    <p:sldId id="267" r:id="rId63"/>
    <p:sldId id="268" r:id="rId64"/>
    <p:sldId id="269" r:id="rId65"/>
    <p:sldId id="270" r:id="rId66"/>
    <p:sldId id="271" r:id="rId67"/>
    <p:sldId id="272" r:id="rId68"/>
    <p:sldId id="273" r:id="rId69"/>
    <p:sldId id="274" r:id="rId70"/>
    <p:sldId id="275" r:id="rId71"/>
    <p:sldId id="276" r:id="rId72"/>
    <p:sldId id="277" r:id="rId73"/>
    <p:sldId id="278" r:id="rId74"/>
    <p:sldId id="279" r:id="rId75"/>
    <p:sldId id="280" r:id="rId76"/>
    <p:sldId id="281" r:id="rId77"/>
    <p:sldId id="282" r:id="rId78"/>
    <p:sldId id="283" r:id="rId79"/>
    <p:sldId id="284" r:id="rId80"/>
    <p:sldId id="285" r:id="rId81"/>
    <p:sldId id="286" r:id="rId82"/>
    <p:sldId id="287" r:id="rId83"/>
    <p:sldId id="288" r:id="rId84"/>
    <p:sldId id="289" r:id="rId85"/>
    <p:sldId id="290" r:id="rId86"/>
    <p:sldId id="291" r:id="rId87"/>
    <p:sldId id="292" r:id="rId88"/>
    <p:sldId id="293" r:id="rId89"/>
    <p:sldId id="294" r:id="rId90"/>
    <p:sldId id="295" r:id="rId91"/>
    <p:sldId id="296" r:id="rId92"/>
    <p:sldId id="297" r:id="rId93"/>
    <p:sldId id="298" r:id="rId94"/>
    <p:sldId id="299" r:id="rId95"/>
    <p:sldId id="300" r:id="rId96"/>
    <p:sldId id="301" r:id="rId97"/>
    <p:sldId id="302" r:id="rId98"/>
    <p:sldId id="303" r:id="rId99"/>
    <p:sldId id="304" r:id="rId100"/>
    <p:sldId id="305" r:id="rId101"/>
    <p:sldId id="306" r:id="rId102"/>
    <p:sldId id="307" r:id="rId103"/>
    <p:sldId id="309" r:id="rId104"/>
    <p:sldId id="310" r:id="rId105"/>
    <p:sldId id="311" r:id="rId106"/>
    <p:sldId id="312" r:id="rId107"/>
    <p:sldId id="313" r:id="rId108"/>
    <p:sldId id="314" r:id="rId109"/>
    <p:sldId id="315" r:id="rId110"/>
    <p:sldId id="316" r:id="rId111"/>
    <p:sldId id="317" r:id="rId112"/>
    <p:sldId id="318" r:id="rId113"/>
    <p:sldId id="308"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53"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AB9BF2-83A0-4B92-80AA-80BCC9A1B3F2}" type="datetimeFigureOut">
              <a:rPr lang="en-US" smtClean="0"/>
              <a:pPr/>
              <a:t>7/18/2014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05365E-2B40-4920-84AC-B0C9CB5E61F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This lecture starts with definitions of strategy and goes on to describe the fundamentals of strategy in more detail. It concludes with a review of the process of strategy formulation</a:t>
            </a:r>
            <a:endParaRPr lang="en-US" dirty="0"/>
          </a:p>
        </p:txBody>
      </p:sp>
      <p:sp>
        <p:nvSpPr>
          <p:cNvPr id="4" name="Slide Number Placeholder 3"/>
          <p:cNvSpPr>
            <a:spLocks noGrp="1"/>
          </p:cNvSpPr>
          <p:nvPr>
            <p:ph type="sldNum" sz="quarter" idx="10"/>
          </p:nvPr>
        </p:nvSpPr>
        <p:spPr/>
        <p:txBody>
          <a:bodyPr/>
          <a:lstStyle/>
          <a:p>
            <a:fld id="{72C8F4B1-7D8B-4D8C-BD1C-BDFEC951E560}"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Porter emphasized the importance of </a:t>
            </a:r>
            <a:r>
              <a:rPr lang="en-US" sz="1200" i="1" kern="1200" baseline="0" dirty="0" smtClean="0">
                <a:solidFill>
                  <a:schemeClr val="tx1"/>
                </a:solidFill>
                <a:latin typeface="+mn-lt"/>
                <a:ea typeface="+mn-ea"/>
                <a:cs typeface="+mn-cs"/>
              </a:rPr>
              <a:t>differentiation, which consists of </a:t>
            </a:r>
            <a:r>
              <a:rPr lang="en-US" sz="1200" kern="1200" baseline="0" dirty="0" smtClean="0">
                <a:solidFill>
                  <a:schemeClr val="tx1"/>
                </a:solidFill>
                <a:latin typeface="+mn-lt"/>
                <a:ea typeface="+mn-ea"/>
                <a:cs typeface="+mn-cs"/>
              </a:rPr>
              <a:t>offering a product or service ‘that is perceived industry-wise as being</a:t>
            </a:r>
          </a:p>
          <a:p>
            <a:r>
              <a:rPr lang="en-US" sz="1200" kern="1200" baseline="0" dirty="0" smtClean="0">
                <a:solidFill>
                  <a:schemeClr val="tx1"/>
                </a:solidFill>
                <a:latin typeface="+mn-lt"/>
                <a:ea typeface="+mn-ea"/>
                <a:cs typeface="+mn-cs"/>
              </a:rPr>
              <a:t>unique’,</a:t>
            </a:r>
            <a:endParaRPr lang="en-US" dirty="0"/>
          </a:p>
        </p:txBody>
      </p:sp>
      <p:sp>
        <p:nvSpPr>
          <p:cNvPr id="4" name="Slide Number Placeholder 3"/>
          <p:cNvSpPr>
            <a:spLocks noGrp="1"/>
          </p:cNvSpPr>
          <p:nvPr>
            <p:ph type="sldNum" sz="quarter" idx="10"/>
          </p:nvPr>
        </p:nvSpPr>
        <p:spPr/>
        <p:txBody>
          <a:bodyPr/>
          <a:lstStyle/>
          <a:p>
            <a:fld id="{72C8F4B1-7D8B-4D8C-BD1C-BDFEC951E560}" type="slidenum">
              <a:rPr lang="en-US" smtClean="0"/>
              <a:pPr/>
              <a:t>15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strategic capability of an organization depends on the strategic capabilities of its managers. People who display high levels of strategic capability know where they are going and know how they are going to get there. They recognize that, although they must be successful now to succeed in the future, it is always necessary to create and sustain a sense of purpose and direction.</a:t>
            </a:r>
            <a:endParaRPr lang="en-US" dirty="0"/>
          </a:p>
        </p:txBody>
      </p:sp>
      <p:sp>
        <p:nvSpPr>
          <p:cNvPr id="4" name="Slide Number Placeholder 3"/>
          <p:cNvSpPr>
            <a:spLocks noGrp="1"/>
          </p:cNvSpPr>
          <p:nvPr>
            <p:ph type="sldNum" sz="quarter" idx="10"/>
          </p:nvPr>
        </p:nvSpPr>
        <p:spPr/>
        <p:txBody>
          <a:bodyPr/>
          <a:lstStyle/>
          <a:p>
            <a:fld id="{72C8F4B1-7D8B-4D8C-BD1C-BDFEC951E560}" type="slidenum">
              <a:rPr lang="en-US" smtClean="0"/>
              <a:pPr/>
              <a:t>20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focus is on identifying the organization’s mission and strategies, but attention is also given to the resource base required to make it succeed.</a:t>
            </a:r>
          </a:p>
          <a:p>
            <a:r>
              <a:rPr lang="en-US" sz="1200" kern="1200" baseline="0" dirty="0" smtClean="0">
                <a:solidFill>
                  <a:schemeClr val="tx1"/>
                </a:solidFill>
                <a:latin typeface="+mn-lt"/>
                <a:ea typeface="+mn-ea"/>
                <a:cs typeface="+mn-cs"/>
              </a:rPr>
              <a:t>Managers who think strategically will have a broad and long-term view of  where they are going</a:t>
            </a:r>
            <a:endParaRPr lang="en-US" dirty="0"/>
          </a:p>
        </p:txBody>
      </p:sp>
      <p:sp>
        <p:nvSpPr>
          <p:cNvPr id="4" name="Slide Number Placeholder 3"/>
          <p:cNvSpPr>
            <a:spLocks noGrp="1"/>
          </p:cNvSpPr>
          <p:nvPr>
            <p:ph type="sldNum" sz="quarter" idx="10"/>
          </p:nvPr>
        </p:nvSpPr>
        <p:spPr/>
        <p:txBody>
          <a:bodyPr/>
          <a:lstStyle/>
          <a:p>
            <a:fld id="{72C8F4B1-7D8B-4D8C-BD1C-BDFEC951E560}" type="slidenum">
              <a:rPr lang="en-US" smtClean="0"/>
              <a:pPr/>
              <a:t>24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Dependent </a:t>
            </a:r>
            <a:endParaRPr lang="en-US" dirty="0"/>
          </a:p>
        </p:txBody>
      </p:sp>
      <p:sp>
        <p:nvSpPr>
          <p:cNvPr id="4" name="Slide Number Placeholder 3"/>
          <p:cNvSpPr>
            <a:spLocks noGrp="1"/>
          </p:cNvSpPr>
          <p:nvPr>
            <p:ph type="sldNum" sz="quarter" idx="10"/>
          </p:nvPr>
        </p:nvSpPr>
        <p:spPr/>
        <p:txBody>
          <a:bodyPr/>
          <a:lstStyle/>
          <a:p>
            <a:fld id="{742CF316-96B9-4BC6-93BF-3968925EEFC6}" type="slidenum">
              <a:rPr lang="en-US" smtClean="0"/>
              <a:pPr/>
              <a:t>65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Dyer and Holder (1988) point out, ‘The inescapable conclusion is that what is best depends.’ It can therefore be claimed that best fit is more important than best practice.</a:t>
            </a:r>
            <a:endParaRPr lang="en-US" dirty="0"/>
          </a:p>
        </p:txBody>
      </p:sp>
      <p:sp>
        <p:nvSpPr>
          <p:cNvPr id="4" name="Slide Number Placeholder 3"/>
          <p:cNvSpPr>
            <a:spLocks noGrp="1"/>
          </p:cNvSpPr>
          <p:nvPr>
            <p:ph type="sldNum" sz="quarter" idx="10"/>
          </p:nvPr>
        </p:nvSpPr>
        <p:spPr/>
        <p:txBody>
          <a:bodyPr/>
          <a:lstStyle/>
          <a:p>
            <a:fld id="{742CF316-96B9-4BC6-93BF-3968925EEFC6}" type="slidenum">
              <a:rPr lang="en-US" smtClean="0"/>
              <a:pPr/>
              <a:t>77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High-performance management practices include rigorous recruitment and selection procedures, extensive and relevant training and management development activities, incentive pay systems and performance management processes</a:t>
            </a:r>
            <a:endParaRPr lang="en-US" dirty="0"/>
          </a:p>
        </p:txBody>
      </p:sp>
      <p:sp>
        <p:nvSpPr>
          <p:cNvPr id="4" name="Slide Number Placeholder 3"/>
          <p:cNvSpPr>
            <a:spLocks noGrp="1"/>
          </p:cNvSpPr>
          <p:nvPr>
            <p:ph type="sldNum" sz="quarter" idx="10"/>
          </p:nvPr>
        </p:nvSpPr>
        <p:spPr/>
        <p:txBody>
          <a:bodyPr/>
          <a:lstStyle/>
          <a:p>
            <a:fld id="{68097FF9-4AC3-4EF4-840C-D7B9320927E6}" type="slidenum">
              <a:rPr lang="en-US" smtClean="0"/>
              <a:pPr/>
              <a:t>90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CFAA9B0-68BE-4B2E-BFE8-235B01E772C5}" type="datetimeFigureOut">
              <a:rPr lang="en-US" smtClean="0"/>
              <a:pPr/>
              <a:t>7/18/2014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CEEF7D7A-CB05-4AF3-8B51-AD89EF54582E}"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CFAA9B0-68BE-4B2E-BFE8-235B01E772C5}"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EF7D7A-CB05-4AF3-8B51-AD89EF54582E}"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CFAA9B0-68BE-4B2E-BFE8-235B01E772C5}" type="datetimeFigureOut">
              <a:rPr lang="en-US" smtClean="0"/>
              <a:pPr/>
              <a:t>7/18/2014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CEEF7D7A-CB05-4AF3-8B51-AD89EF54582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CFAA9B0-68BE-4B2E-BFE8-235B01E772C5}"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EF7D7A-CB05-4AF3-8B51-AD89EF54582E}"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CFAA9B0-68BE-4B2E-BFE8-235B01E772C5}" type="datetimeFigureOut">
              <a:rPr lang="en-US" smtClean="0"/>
              <a:pPr/>
              <a:t>7/18/2014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EF7D7A-CB05-4AF3-8B51-AD89EF54582E}"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CFAA9B0-68BE-4B2E-BFE8-235B01E772C5}" type="datetimeFigureOut">
              <a:rPr lang="en-US" smtClean="0"/>
              <a:pPr/>
              <a:t>7/18/2014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EF7D7A-CB05-4AF3-8B51-AD89EF54582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FAA9B0-68BE-4B2E-BFE8-235B01E772C5}" type="datetimeFigureOut">
              <a:rPr lang="en-US" smtClean="0"/>
              <a:pPr/>
              <a:t>7/18/2014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EF7D7A-CB05-4AF3-8B51-AD89EF54582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CFAA9B0-68BE-4B2E-BFE8-235B01E772C5}"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EF7D7A-CB05-4AF3-8B51-AD89EF54582E}"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CFAA9B0-68BE-4B2E-BFE8-235B01E772C5}" type="datetimeFigureOut">
              <a:rPr lang="en-US" smtClean="0"/>
              <a:pPr/>
              <a:t>7/18/2014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CEEF7D7A-CB05-4AF3-8B51-AD89EF54582E}"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FAA9B0-68BE-4B2E-BFE8-235B01E772C5}"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EF7D7A-CB05-4AF3-8B51-AD89EF54582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FAA9B0-68BE-4B2E-BFE8-235B01E772C5}"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EF7D7A-CB05-4AF3-8B51-AD89EF54582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5CFAA9B0-68BE-4B2E-BFE8-235B01E772C5}" type="datetimeFigureOut">
              <a:rPr lang="en-US" smtClean="0"/>
              <a:pPr/>
              <a:t>7/18/2014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CEEF7D7A-CB05-4AF3-8B51-AD89EF54582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US" dirty="0" smtClean="0"/>
              <a:t>Imran Ghaznavi</a:t>
            </a:r>
          </a:p>
          <a:p>
            <a:r>
              <a:rPr lang="en-US" dirty="0" smtClean="0"/>
              <a:t>Twitter: @</a:t>
            </a:r>
            <a:r>
              <a:rPr lang="en-US" dirty="0" err="1" smtClean="0"/>
              <a:t>ighaznavi</a:t>
            </a:r>
            <a:endParaRPr lang="en-US" dirty="0" smtClean="0"/>
          </a:p>
          <a:p>
            <a:r>
              <a:rPr lang="en-US" dirty="0" smtClean="0"/>
              <a:t>Course Code: MGT557</a:t>
            </a:r>
          </a:p>
          <a:p>
            <a:r>
              <a:rPr lang="en-US" dirty="0" smtClean="0"/>
              <a:t>COMSATS</a:t>
            </a:r>
            <a:endParaRPr lang="en-US" dirty="0"/>
          </a:p>
        </p:txBody>
      </p:sp>
      <p:sp>
        <p:nvSpPr>
          <p:cNvPr id="3" name="Title 2"/>
          <p:cNvSpPr>
            <a:spLocks noGrp="1"/>
          </p:cNvSpPr>
          <p:nvPr>
            <p:ph type="ctrTitle"/>
          </p:nvPr>
        </p:nvSpPr>
        <p:spPr/>
        <p:txBody>
          <a:bodyPr/>
          <a:lstStyle/>
          <a:p>
            <a:r>
              <a:rPr smtClean="0">
                <a:latin typeface="Arial" pitchFamily="34" charset="0"/>
                <a:cs typeface="Arial" pitchFamily="34" charset="0"/>
              </a:rPr>
              <a:t>Strategic</a:t>
            </a:r>
            <a:r>
              <a:rPr smtClean="0"/>
              <a:t> Human Resource Management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en-US" sz="6000" dirty="0" smtClean="0">
              <a:latin typeface="Arial" pitchFamily="34" charset="0"/>
              <a:cs typeface="Arial" pitchFamily="34" charset="0"/>
            </a:endParaRPr>
          </a:p>
          <a:p>
            <a:pPr algn="ctr">
              <a:buNone/>
            </a:pPr>
            <a:r>
              <a:rPr lang="en-US" sz="6000" dirty="0" smtClean="0">
                <a:latin typeface="Arial" pitchFamily="34" charset="0"/>
                <a:cs typeface="Arial" pitchFamily="34" charset="0"/>
              </a:rPr>
              <a:t>Lecture </a:t>
            </a:r>
            <a:r>
              <a:rPr lang="en-US" sz="6000" dirty="0" smtClean="0">
                <a:latin typeface="Arial" pitchFamily="34" charset="0"/>
                <a:cs typeface="Arial" pitchFamily="34" charset="0"/>
              </a:rPr>
              <a:t>32</a:t>
            </a:r>
            <a:endParaRPr lang="en-US" sz="6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74638"/>
            <a:ext cx="7772400" cy="1143000"/>
          </a:xfrm>
        </p:spPr>
        <p:txBody>
          <a:bodyPr/>
          <a:lstStyle/>
          <a:p>
            <a:r>
              <a:rPr lang="en-US" dirty="0" smtClean="0">
                <a:latin typeface="Arial" pitchFamily="34" charset="0"/>
                <a:cs typeface="Arial" pitchFamily="34" charset="0"/>
              </a:rPr>
              <a:t>Lecture outline</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Review</a:t>
            </a:r>
          </a:p>
          <a:p>
            <a:r>
              <a:rPr lang="en-US" sz="2800" dirty="0" smtClean="0">
                <a:latin typeface="Arial" pitchFamily="34" charset="0"/>
                <a:cs typeface="Arial" pitchFamily="34" charset="0"/>
              </a:rPr>
              <a:t>HRM</a:t>
            </a:r>
          </a:p>
          <a:p>
            <a:r>
              <a:rPr lang="en-US" sz="2800" dirty="0" smtClean="0">
                <a:latin typeface="Arial" pitchFamily="34" charset="0"/>
                <a:cs typeface="Arial" pitchFamily="34" charset="0"/>
              </a:rPr>
              <a:t>Strategy</a:t>
            </a:r>
          </a:p>
          <a:p>
            <a:r>
              <a:rPr lang="en-US" sz="2800" dirty="0" smtClean="0">
                <a:latin typeface="Arial" pitchFamily="34" charset="0"/>
                <a:cs typeface="Arial" pitchFamily="34" charset="0"/>
              </a:rPr>
              <a:t>Strategic HRM</a:t>
            </a: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Issues in HRM</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Managing Downsizing</a:t>
            </a:r>
          </a:p>
          <a:p>
            <a:pPr lvl="1"/>
            <a:r>
              <a:rPr lang="en-US" dirty="0" smtClean="0">
                <a:latin typeface="Arial" pitchFamily="34" charset="0"/>
                <a:cs typeface="Arial" pitchFamily="34" charset="0"/>
              </a:rPr>
              <a:t>The planned elimination of jobs in an organization</a:t>
            </a:r>
          </a:p>
          <a:p>
            <a:pPr lvl="2"/>
            <a:r>
              <a:rPr lang="en-US" dirty="0" smtClean="0">
                <a:latin typeface="Arial" pitchFamily="34" charset="0"/>
                <a:cs typeface="Arial" pitchFamily="34" charset="0"/>
              </a:rPr>
              <a:t>Provide open and honest communication.</a:t>
            </a:r>
          </a:p>
          <a:p>
            <a:pPr lvl="2"/>
            <a:r>
              <a:rPr lang="en-US" dirty="0" smtClean="0">
                <a:latin typeface="Arial" pitchFamily="34" charset="0"/>
                <a:cs typeface="Arial" pitchFamily="34" charset="0"/>
              </a:rPr>
              <a:t>Provide assistance to employees being downsized.</a:t>
            </a:r>
          </a:p>
          <a:p>
            <a:pPr lvl="2"/>
            <a:r>
              <a:rPr lang="en-US" dirty="0" smtClean="0">
                <a:latin typeface="Arial" pitchFamily="34" charset="0"/>
                <a:cs typeface="Arial" pitchFamily="34" charset="0"/>
              </a:rPr>
              <a:t>Reassure and counseling to surviving employees.</a:t>
            </a:r>
          </a:p>
          <a:p>
            <a:r>
              <a:rPr lang="en-US" dirty="0" smtClean="0">
                <a:latin typeface="Arial" pitchFamily="34" charset="0"/>
                <a:cs typeface="Arial" pitchFamily="34" charset="0"/>
              </a:rPr>
              <a:t>Managing Work Force Diversity</a:t>
            </a:r>
          </a:p>
          <a:p>
            <a:pPr lvl="1"/>
            <a:r>
              <a:rPr lang="en-US" dirty="0" smtClean="0">
                <a:latin typeface="Arial" pitchFamily="34" charset="0"/>
                <a:cs typeface="Arial" pitchFamily="34" charset="0"/>
              </a:rPr>
              <a:t>Widen the recruitment net for diversity</a:t>
            </a:r>
          </a:p>
          <a:p>
            <a:pPr lvl="1"/>
            <a:r>
              <a:rPr lang="en-US" dirty="0" smtClean="0">
                <a:latin typeface="Arial" pitchFamily="34" charset="0"/>
                <a:cs typeface="Arial" pitchFamily="34" charset="0"/>
              </a:rPr>
              <a:t>Ensure selection without discrimination</a:t>
            </a:r>
          </a:p>
          <a:p>
            <a:pPr lvl="1"/>
            <a:r>
              <a:rPr lang="en-US" dirty="0" smtClean="0">
                <a:latin typeface="Arial" pitchFamily="34" charset="0"/>
                <a:cs typeface="Arial" pitchFamily="34" charset="0"/>
              </a:rPr>
              <a:t>Provide orientation and training that is effective</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Issues in HRM</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Sexual Harassment</a:t>
            </a:r>
          </a:p>
          <a:p>
            <a:pPr lvl="1"/>
            <a:r>
              <a:rPr lang="en-US" dirty="0" smtClean="0">
                <a:latin typeface="Arial" pitchFamily="34" charset="0"/>
                <a:cs typeface="Arial" pitchFamily="34" charset="0"/>
              </a:rPr>
              <a:t>An unwanted activity of a sexual nature that affects an individual’s employment.</a:t>
            </a:r>
          </a:p>
          <a:p>
            <a:pPr lvl="2"/>
            <a:r>
              <a:rPr lang="en-US" dirty="0" smtClean="0">
                <a:latin typeface="Arial" pitchFamily="34" charset="0"/>
                <a:cs typeface="Arial" pitchFamily="34" charset="0"/>
              </a:rPr>
              <a:t>Unwanted sexual advances, requests for sexual favors, and other verbal or physical conduct of a sexual nature when submission or rejection of this conduct explicitly or implicitly affects an individual’s employment.</a:t>
            </a:r>
          </a:p>
          <a:p>
            <a:pPr lvl="1"/>
            <a:r>
              <a:rPr lang="en-US" dirty="0" smtClean="0">
                <a:latin typeface="Arial" pitchFamily="34" charset="0"/>
                <a:cs typeface="Arial" pitchFamily="34" charset="0"/>
              </a:rPr>
              <a:t>An offensive or hostile environment</a:t>
            </a:r>
          </a:p>
          <a:p>
            <a:pPr lvl="2"/>
            <a:r>
              <a:rPr lang="en-US" dirty="0" smtClean="0">
                <a:latin typeface="Arial" pitchFamily="34" charset="0"/>
                <a:cs typeface="Arial" pitchFamily="34" charset="0"/>
              </a:rPr>
              <a:t>An environment in which a person is affected by elements of a sexual nature.</a:t>
            </a:r>
          </a:p>
          <a:p>
            <a:r>
              <a:rPr lang="en-US" dirty="0" smtClean="0">
                <a:latin typeface="Arial" pitchFamily="34" charset="0"/>
                <a:cs typeface="Arial" pitchFamily="34" charset="0"/>
              </a:rPr>
              <a:t>Workplace Romances</a:t>
            </a:r>
          </a:p>
          <a:p>
            <a:pPr lvl="1"/>
            <a:r>
              <a:rPr lang="en-US" dirty="0" smtClean="0">
                <a:latin typeface="Arial" pitchFamily="34" charset="0"/>
                <a:cs typeface="Arial" pitchFamily="34" charset="0"/>
              </a:rPr>
              <a:t>Potential liability for harassment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Issues in HRM</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Work-Life Balance</a:t>
            </a:r>
          </a:p>
          <a:p>
            <a:pPr lvl="1"/>
            <a:r>
              <a:rPr lang="en-US" dirty="0" smtClean="0">
                <a:latin typeface="Arial" pitchFamily="34" charset="0"/>
                <a:cs typeface="Arial" pitchFamily="34" charset="0"/>
              </a:rPr>
              <a:t>Employees have personal lives that they don’t leave behind when they come to work.</a:t>
            </a:r>
          </a:p>
          <a:p>
            <a:pPr lvl="1"/>
            <a:r>
              <a:rPr lang="en-US" dirty="0" smtClean="0">
                <a:latin typeface="Arial" pitchFamily="34" charset="0"/>
                <a:cs typeface="Arial" pitchFamily="34" charset="0"/>
              </a:rPr>
              <a:t>Organizations have become more attuned to their employees by offering </a:t>
            </a:r>
            <a:r>
              <a:rPr lang="en-US" b="1" dirty="0" smtClean="0">
                <a:latin typeface="Arial" pitchFamily="34" charset="0"/>
                <a:cs typeface="Arial" pitchFamily="34" charset="0"/>
              </a:rPr>
              <a:t>family-friendly benefits</a:t>
            </a:r>
            <a:r>
              <a:rPr lang="en-US" dirty="0" smtClean="0">
                <a:latin typeface="Arial" pitchFamily="34" charset="0"/>
                <a:cs typeface="Arial" pitchFamily="34" charset="0"/>
              </a:rPr>
              <a:t>:</a:t>
            </a:r>
          </a:p>
          <a:p>
            <a:pPr lvl="2"/>
            <a:r>
              <a:rPr lang="en-US" dirty="0" smtClean="0">
                <a:latin typeface="Arial" pitchFamily="34" charset="0"/>
                <a:cs typeface="Arial" pitchFamily="34" charset="0"/>
              </a:rPr>
              <a:t>On-site child care</a:t>
            </a:r>
          </a:p>
          <a:p>
            <a:pPr lvl="2"/>
            <a:r>
              <a:rPr lang="en-US" dirty="0" smtClean="0">
                <a:latin typeface="Arial" pitchFamily="34" charset="0"/>
                <a:cs typeface="Arial" pitchFamily="34" charset="0"/>
              </a:rPr>
              <a:t>Summer day camps</a:t>
            </a:r>
          </a:p>
          <a:p>
            <a:pPr lvl="2"/>
            <a:r>
              <a:rPr lang="en-US" dirty="0" smtClean="0">
                <a:latin typeface="Arial" pitchFamily="34" charset="0"/>
                <a:cs typeface="Arial" pitchFamily="34" charset="0"/>
              </a:rPr>
              <a:t>Flextime</a:t>
            </a:r>
          </a:p>
          <a:p>
            <a:pPr lvl="2"/>
            <a:r>
              <a:rPr lang="en-US" dirty="0" smtClean="0">
                <a:latin typeface="Arial" pitchFamily="34" charset="0"/>
                <a:cs typeface="Arial" pitchFamily="34" charset="0"/>
              </a:rPr>
              <a:t>Job sharing</a:t>
            </a:r>
          </a:p>
          <a:p>
            <a:pPr lvl="2"/>
            <a:r>
              <a:rPr lang="en-US" dirty="0" smtClean="0">
                <a:latin typeface="Arial" pitchFamily="34" charset="0"/>
                <a:cs typeface="Arial" pitchFamily="34" charset="0"/>
              </a:rPr>
              <a:t>Leave for personal matters</a:t>
            </a:r>
          </a:p>
          <a:p>
            <a:pPr lvl="2"/>
            <a:r>
              <a:rPr lang="en-US" dirty="0" smtClean="0">
                <a:latin typeface="Arial" pitchFamily="34" charset="0"/>
                <a:cs typeface="Arial" pitchFamily="34" charset="0"/>
              </a:rPr>
              <a:t>Flexible job hours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Issues in HRM</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Controlling HR Costs</a:t>
            </a:r>
          </a:p>
          <a:p>
            <a:pPr lvl="1"/>
            <a:r>
              <a:rPr lang="en-US" dirty="0" smtClean="0">
                <a:latin typeface="Arial" pitchFamily="34" charset="0"/>
                <a:cs typeface="Arial" pitchFamily="34" charset="0"/>
              </a:rPr>
              <a:t>Employee health-care</a:t>
            </a:r>
          </a:p>
          <a:p>
            <a:pPr lvl="2"/>
            <a:r>
              <a:rPr lang="en-US" dirty="0" smtClean="0">
                <a:latin typeface="Arial" pitchFamily="34" charset="0"/>
                <a:cs typeface="Arial" pitchFamily="34" charset="0"/>
              </a:rPr>
              <a:t>Encouraging healthy lifestyles</a:t>
            </a:r>
          </a:p>
          <a:p>
            <a:pPr lvl="3"/>
            <a:r>
              <a:rPr lang="en-US" dirty="0" smtClean="0">
                <a:latin typeface="Arial" pitchFamily="34" charset="0"/>
                <a:cs typeface="Arial" pitchFamily="34" charset="0"/>
              </a:rPr>
              <a:t>Financial incentives</a:t>
            </a:r>
          </a:p>
          <a:p>
            <a:pPr lvl="3"/>
            <a:r>
              <a:rPr lang="en-US" dirty="0" smtClean="0">
                <a:latin typeface="Arial" pitchFamily="34" charset="0"/>
                <a:cs typeface="Arial" pitchFamily="34" charset="0"/>
              </a:rPr>
              <a:t>Wellness programs</a:t>
            </a:r>
          </a:p>
          <a:p>
            <a:pPr lvl="3"/>
            <a:r>
              <a:rPr lang="en-US" dirty="0" smtClean="0">
                <a:latin typeface="Arial" pitchFamily="34" charset="0"/>
                <a:cs typeface="Arial" pitchFamily="34" charset="0"/>
              </a:rPr>
              <a:t>Charging employees with poor health habits more for benefits</a:t>
            </a:r>
          </a:p>
          <a:p>
            <a:pPr lvl="1"/>
            <a:r>
              <a:rPr lang="en-US" dirty="0" smtClean="0">
                <a:latin typeface="Arial" pitchFamily="34" charset="0"/>
                <a:cs typeface="Arial" pitchFamily="34" charset="0"/>
              </a:rPr>
              <a:t>Employee pension plans</a:t>
            </a:r>
          </a:p>
          <a:p>
            <a:pPr lvl="2"/>
            <a:r>
              <a:rPr lang="en-US" dirty="0" smtClean="0">
                <a:latin typeface="Arial" pitchFamily="34" charset="0"/>
                <a:cs typeface="Arial" pitchFamily="34" charset="0"/>
              </a:rPr>
              <a:t>Reducing pension benefits</a:t>
            </a:r>
          </a:p>
          <a:p>
            <a:pPr lvl="2"/>
            <a:r>
              <a:rPr lang="en-US" dirty="0" smtClean="0">
                <a:latin typeface="Arial" pitchFamily="34" charset="0"/>
                <a:cs typeface="Arial" pitchFamily="34" charset="0"/>
              </a:rPr>
              <a:t>No longer providing pension plans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pitchFamily="34" charset="0"/>
                <a:cs typeface="Arial" pitchFamily="34" charset="0"/>
              </a:rPr>
              <a:t>The concept of strategy</a:t>
            </a:r>
          </a:p>
        </p:txBody>
      </p:sp>
      <p:sp>
        <p:nvSpPr>
          <p:cNvPr id="3" name="Content Placeholder 2"/>
          <p:cNvSpPr>
            <a:spLocks noGrp="1"/>
          </p:cNvSpPr>
          <p:nvPr>
            <p:ph sz="quarter" idx="1"/>
          </p:nvPr>
        </p:nvSpPr>
        <p:spPr/>
        <p:txBody>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Strategy </a:t>
            </a:r>
            <a:r>
              <a:rPr lang="en-US" sz="2400" dirty="0">
                <a:latin typeface="Arial" pitchFamily="34" charset="0"/>
                <a:cs typeface="Arial" pitchFamily="34" charset="0"/>
              </a:rPr>
              <a:t>was originally a military term</a:t>
            </a:r>
            <a:r>
              <a:rPr lang="en-US" dirty="0">
                <a:latin typeface="Arial" pitchFamily="34" charset="0"/>
                <a:cs typeface="Arial" pitchFamily="34" charset="0"/>
              </a:rPr>
              <a:t>, </a:t>
            </a:r>
            <a:endParaRPr lang="en-US" dirty="0" smtClean="0">
              <a:latin typeface="Arial" pitchFamily="34" charset="0"/>
              <a:cs typeface="Arial" pitchFamily="34" charset="0"/>
            </a:endParaRPr>
          </a:p>
          <a:p>
            <a:pPr lvl="1"/>
            <a:r>
              <a:rPr lang="en-US" sz="2200" dirty="0" smtClean="0">
                <a:latin typeface="Arial" pitchFamily="34" charset="0"/>
                <a:cs typeface="Arial" pitchFamily="34" charset="0"/>
              </a:rPr>
              <a:t>defined </a:t>
            </a:r>
            <a:r>
              <a:rPr lang="en-US" sz="2200" dirty="0">
                <a:latin typeface="Arial" pitchFamily="34" charset="0"/>
                <a:cs typeface="Arial" pitchFamily="34" charset="0"/>
              </a:rPr>
              <a:t>in the </a:t>
            </a:r>
            <a:r>
              <a:rPr lang="en-US" sz="2200" i="1" dirty="0">
                <a:latin typeface="Arial" pitchFamily="34" charset="0"/>
                <a:cs typeface="Arial" pitchFamily="34" charset="0"/>
              </a:rPr>
              <a:t>Oxford </a:t>
            </a:r>
            <a:r>
              <a:rPr lang="en-US" sz="2200" i="1" dirty="0" smtClean="0">
                <a:latin typeface="Arial" pitchFamily="34" charset="0"/>
                <a:cs typeface="Arial" pitchFamily="34" charset="0"/>
              </a:rPr>
              <a:t>English Dictionary </a:t>
            </a:r>
            <a:r>
              <a:rPr lang="en-US" sz="2200" i="1" dirty="0">
                <a:latin typeface="Arial" pitchFamily="34" charset="0"/>
                <a:cs typeface="Arial" pitchFamily="34" charset="0"/>
              </a:rPr>
              <a:t>as: </a:t>
            </a:r>
            <a:endParaRPr lang="en-US" sz="2200" i="1" dirty="0" smtClean="0">
              <a:latin typeface="Arial" pitchFamily="34" charset="0"/>
              <a:cs typeface="Arial" pitchFamily="34" charset="0"/>
            </a:endParaRPr>
          </a:p>
          <a:p>
            <a:pPr lvl="1">
              <a:buNone/>
            </a:pPr>
            <a:endParaRPr lang="en-US" i="1" dirty="0" smtClean="0"/>
          </a:p>
          <a:p>
            <a:pPr lvl="1">
              <a:buNone/>
            </a:pPr>
            <a:r>
              <a:rPr lang="en-US" sz="2000" i="1" dirty="0" smtClean="0">
                <a:latin typeface="Arial" pitchFamily="34" charset="0"/>
                <a:cs typeface="Arial" pitchFamily="34" charset="0"/>
              </a:rPr>
              <a:t>‘</a:t>
            </a:r>
            <a:r>
              <a:rPr lang="en-US" sz="2000" i="1" dirty="0">
                <a:latin typeface="Arial" pitchFamily="34" charset="0"/>
                <a:cs typeface="Arial" pitchFamily="34" charset="0"/>
              </a:rPr>
              <a:t>The art of a commander-in-chief; the art of projecting </a:t>
            </a:r>
            <a:r>
              <a:rPr lang="en-US" sz="2000" i="1" dirty="0" smtClean="0">
                <a:latin typeface="Arial" pitchFamily="34" charset="0"/>
                <a:cs typeface="Arial" pitchFamily="34" charset="0"/>
              </a:rPr>
              <a:t>and directing </a:t>
            </a:r>
            <a:r>
              <a:rPr lang="en-US" sz="2000" i="1" dirty="0">
                <a:latin typeface="Arial" pitchFamily="34" charset="0"/>
                <a:cs typeface="Arial" pitchFamily="34" charset="0"/>
              </a:rPr>
              <a:t>the larger military movements and operations of a campaign</a:t>
            </a:r>
            <a:r>
              <a:rPr lang="en-US" sz="2000" dirty="0">
                <a:latin typeface="Arial" pitchFamily="34" charset="0"/>
                <a:cs typeface="Arial"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Arial" pitchFamily="34" charset="0"/>
                <a:cs typeface="Arial" pitchFamily="34" charset="0"/>
              </a:rPr>
              <a:t>Strategy</a:t>
            </a:r>
            <a:r>
              <a:rPr lang="en-US" dirty="0" smtClean="0"/>
              <a:t> </a:t>
            </a:r>
            <a:endParaRPr lang="en-US" dirty="0"/>
          </a:p>
        </p:txBody>
      </p:sp>
      <p:sp>
        <p:nvSpPr>
          <p:cNvPr id="3" name="Content Placeholder 2"/>
          <p:cNvSpPr>
            <a:spLocks noGrp="1"/>
          </p:cNvSpPr>
          <p:nvPr>
            <p:ph sz="quarter" idx="1"/>
          </p:nvPr>
        </p:nvSpPr>
        <p:spPr/>
        <p:txBody>
          <a:bodyPr/>
          <a:lstStyle/>
          <a:p>
            <a:endParaRPr lang="en-US" dirty="0" smtClean="0"/>
          </a:p>
          <a:p>
            <a:pPr>
              <a:buNone/>
            </a:pPr>
            <a:r>
              <a:rPr lang="en-US" sz="2400" dirty="0" smtClean="0">
                <a:latin typeface="Arial" pitchFamily="34" charset="0"/>
                <a:cs typeface="Arial" pitchFamily="34" charset="0"/>
              </a:rPr>
              <a:t>	</a:t>
            </a:r>
          </a:p>
          <a:p>
            <a:pPr>
              <a:buNone/>
            </a:pPr>
            <a:r>
              <a:rPr lang="en-US" sz="2400" dirty="0">
                <a:latin typeface="Arial" pitchFamily="34" charset="0"/>
                <a:cs typeface="Arial" pitchFamily="34" charset="0"/>
              </a:rPr>
              <a:t>	</a:t>
            </a:r>
            <a:r>
              <a:rPr lang="en-US" sz="2400" dirty="0" smtClean="0">
                <a:latin typeface="Arial" pitchFamily="34" charset="0"/>
                <a:cs typeface="Arial" pitchFamily="34" charset="0"/>
              </a:rPr>
              <a:t>Commanders-in-chief </a:t>
            </a:r>
            <a:r>
              <a:rPr lang="en-US" sz="2400" dirty="0">
                <a:latin typeface="Arial" pitchFamily="34" charset="0"/>
                <a:cs typeface="Arial" pitchFamily="34" charset="0"/>
              </a:rPr>
              <a:t>and military campaigns do not exist in business, </a:t>
            </a:r>
            <a:r>
              <a:rPr lang="en-US" sz="2400" dirty="0" smtClean="0">
                <a:latin typeface="Arial" pitchFamily="34" charset="0"/>
                <a:cs typeface="Arial" pitchFamily="34" charset="0"/>
              </a:rPr>
              <a:t>the public </a:t>
            </a:r>
            <a:r>
              <a:rPr lang="en-US" sz="2400" dirty="0">
                <a:latin typeface="Arial" pitchFamily="34" charset="0"/>
                <a:cs typeface="Arial" pitchFamily="34" charset="0"/>
              </a:rPr>
              <a:t>sector or voluntary organizations, but at least this definition </a:t>
            </a:r>
            <a:r>
              <a:rPr lang="en-US" sz="2400" dirty="0" smtClean="0">
                <a:latin typeface="Arial" pitchFamily="34" charset="0"/>
                <a:cs typeface="Arial" pitchFamily="34" charset="0"/>
              </a:rPr>
              <a:t>conveys the </a:t>
            </a:r>
            <a:r>
              <a:rPr lang="en-US" sz="2400" dirty="0">
                <a:latin typeface="Arial" pitchFamily="34" charset="0"/>
                <a:cs typeface="Arial" pitchFamily="34" charset="0"/>
              </a:rPr>
              <a:t>messages that strategy is the ultimate responsibility of the head of </a:t>
            </a:r>
            <a:r>
              <a:rPr lang="en-US" sz="2400" dirty="0" smtClean="0">
                <a:latin typeface="Arial" pitchFamily="34" charset="0"/>
                <a:cs typeface="Arial" pitchFamily="34" charset="0"/>
              </a:rPr>
              <a:t>the organization</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Strategy defined</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000" dirty="0" smtClean="0">
                <a:latin typeface="Arial" pitchFamily="34" charset="0"/>
                <a:cs typeface="Arial" pitchFamily="34" charset="0"/>
              </a:rPr>
              <a:t>Strategy has two fundamental meanings.</a:t>
            </a:r>
          </a:p>
          <a:p>
            <a:pPr lvl="1">
              <a:buNone/>
            </a:pPr>
            <a:r>
              <a:rPr lang="en-US" sz="1800" dirty="0" smtClean="0">
                <a:latin typeface="Arial" pitchFamily="34" charset="0"/>
                <a:cs typeface="Arial" pitchFamily="34" charset="0"/>
              </a:rPr>
              <a:t> First, it is forward looking.</a:t>
            </a:r>
          </a:p>
          <a:p>
            <a:pPr lvl="1">
              <a:buNone/>
            </a:pPr>
            <a:r>
              <a:rPr lang="en-US" sz="1800" dirty="0" smtClean="0">
                <a:latin typeface="Arial" pitchFamily="34" charset="0"/>
                <a:cs typeface="Arial" pitchFamily="34" charset="0"/>
              </a:rPr>
              <a:t> It is about deciding where you want to go and how you mean to get there. </a:t>
            </a:r>
          </a:p>
          <a:p>
            <a:pPr lvl="1">
              <a:buNone/>
            </a:pPr>
            <a:r>
              <a:rPr lang="en-US" sz="1800" dirty="0" smtClean="0">
                <a:latin typeface="Arial" pitchFamily="34" charset="0"/>
                <a:cs typeface="Arial" pitchFamily="34" charset="0"/>
              </a:rPr>
              <a:t>It is concerned with both ends and means.</a:t>
            </a:r>
          </a:p>
          <a:p>
            <a:pPr lvl="1">
              <a:buNone/>
            </a:pPr>
            <a:r>
              <a:rPr lang="en-US" sz="1800" dirty="0" smtClean="0">
                <a:latin typeface="Arial" pitchFamily="34" charset="0"/>
                <a:cs typeface="Arial" pitchFamily="34" charset="0"/>
              </a:rPr>
              <a:t>In this sense a strategy is a declaration of intent:</a:t>
            </a:r>
          </a:p>
          <a:p>
            <a:pPr lvl="1">
              <a:buNone/>
            </a:pPr>
            <a:r>
              <a:rPr lang="en-US" sz="1800" dirty="0" smtClean="0">
                <a:latin typeface="Arial" pitchFamily="34" charset="0"/>
                <a:cs typeface="Arial" pitchFamily="34" charset="0"/>
              </a:rPr>
              <a:t> </a:t>
            </a:r>
            <a:r>
              <a:rPr lang="en-US" sz="1800" b="1" dirty="0" smtClean="0">
                <a:latin typeface="Arial" pitchFamily="34" charset="0"/>
                <a:cs typeface="Arial" pitchFamily="34" charset="0"/>
              </a:rPr>
              <a:t>‘</a:t>
            </a:r>
            <a:r>
              <a:rPr lang="en-US" sz="1800" b="1" u="sng" dirty="0" smtClean="0">
                <a:latin typeface="Arial" pitchFamily="34" charset="0"/>
                <a:cs typeface="Arial" pitchFamily="34" charset="0"/>
              </a:rPr>
              <a:t>This is what we want to do and this is how we intend to do it.’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Strategies define longer-term goals, but they also cover how those goals will be attained. They guide purposeful action to deliver the required result. </a:t>
            </a:r>
            <a:r>
              <a:rPr lang="en-US" sz="2000" u="sng" dirty="0" smtClean="0">
                <a:latin typeface="Arial" pitchFamily="34" charset="0"/>
                <a:cs typeface="Arial" pitchFamily="34" charset="0"/>
              </a:rPr>
              <a:t>A good strategy is one that works</a:t>
            </a:r>
            <a:endParaRPr lang="en-US" sz="2000" u="sng"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Strategy Defined</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second meaning of strategy is conveyed by the concept of </a:t>
            </a:r>
            <a:r>
              <a:rPr lang="en-US" sz="2400" b="1" dirty="0" smtClean="0">
                <a:latin typeface="Arial" pitchFamily="34" charset="0"/>
                <a:cs typeface="Arial" pitchFamily="34" charset="0"/>
              </a:rPr>
              <a:t>strategic fit.</a:t>
            </a:r>
          </a:p>
          <a:p>
            <a:pPr>
              <a:buNone/>
            </a:pPr>
            <a:endParaRPr lang="en-US" sz="2400" b="1" dirty="0" smtClean="0">
              <a:latin typeface="Arial" pitchFamily="34" charset="0"/>
              <a:cs typeface="Arial" pitchFamily="34" charset="0"/>
            </a:endParaRPr>
          </a:p>
          <a:p>
            <a:r>
              <a:rPr lang="en-US" sz="2400" dirty="0" smtClean="0">
                <a:latin typeface="Arial" pitchFamily="34" charset="0"/>
                <a:cs typeface="Arial" pitchFamily="34" charset="0"/>
              </a:rPr>
              <a:t>The focus is upon the organization and the world around it. To maximize competitive advantage a firm must match its capabilities and resources to the opportunities available in the external environment.</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Strategy Defined</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lnSpcReduction="10000"/>
          </a:bodyPr>
          <a:lstStyle/>
          <a:p>
            <a:r>
              <a:rPr lang="en-US" dirty="0" smtClean="0">
                <a:latin typeface="Arial" pitchFamily="34" charset="0"/>
                <a:cs typeface="Arial" pitchFamily="34" charset="0"/>
              </a:rPr>
              <a:t>Strategy is the determination of the basic long-term goals and objectives of an enterprise, and the adoption of courses of action and the allocation of resources necessary for carrying out these goals.</a:t>
            </a:r>
          </a:p>
          <a:p>
            <a:pPr algn="r">
              <a:buNone/>
            </a:pPr>
            <a:r>
              <a:rPr lang="en-US" sz="2200" dirty="0" smtClean="0">
                <a:latin typeface="Arial" pitchFamily="34" charset="0"/>
                <a:cs typeface="Arial" pitchFamily="34" charset="0"/>
              </a:rPr>
              <a:t>(Chandler, 1962)</a:t>
            </a:r>
          </a:p>
          <a:p>
            <a:r>
              <a:rPr lang="en-US" dirty="0" smtClean="0">
                <a:latin typeface="Arial" pitchFamily="34" charset="0"/>
                <a:cs typeface="Arial" pitchFamily="34" charset="0"/>
              </a:rPr>
              <a:t>Strategy is a set of fundamental or critical choices about the ends and means of a business.</a:t>
            </a:r>
          </a:p>
          <a:p>
            <a:pPr algn="r">
              <a:buNone/>
            </a:pPr>
            <a:r>
              <a:rPr lang="en-US" sz="2200" dirty="0" smtClean="0">
                <a:latin typeface="Arial" pitchFamily="34" charset="0"/>
                <a:cs typeface="Arial" pitchFamily="34" charset="0"/>
              </a:rPr>
              <a:t>(Child, 1972)</a:t>
            </a:r>
          </a:p>
          <a:p>
            <a:r>
              <a:rPr lang="en-US" dirty="0" smtClean="0">
                <a:latin typeface="Arial" pitchFamily="34" charset="0"/>
                <a:cs typeface="Arial" pitchFamily="34" charset="0"/>
              </a:rPr>
              <a:t>[Strategy involves] the constant search for ways in which the firm’s unique resources can be redeployed in changing circumstances.</a:t>
            </a:r>
          </a:p>
          <a:p>
            <a:pPr algn="r">
              <a:buNone/>
            </a:pPr>
            <a:r>
              <a:rPr lang="en-US" sz="2200" dirty="0" smtClean="0">
                <a:latin typeface="Arial" pitchFamily="34" charset="0"/>
                <a:cs typeface="Arial" pitchFamily="34" charset="0"/>
              </a:rPr>
              <a:t>(</a:t>
            </a:r>
            <a:r>
              <a:rPr lang="en-US" sz="2200" dirty="0" err="1" smtClean="0">
                <a:latin typeface="Arial" pitchFamily="34" charset="0"/>
                <a:cs typeface="Arial" pitchFamily="34" charset="0"/>
              </a:rPr>
              <a:t>Rumelt</a:t>
            </a:r>
            <a:r>
              <a:rPr lang="en-US" sz="2200" dirty="0" smtClean="0">
                <a:latin typeface="Arial" pitchFamily="34" charset="0"/>
                <a:cs typeface="Arial" pitchFamily="34" charset="0"/>
              </a:rPr>
              <a:t>, 1984)</a:t>
            </a:r>
            <a:endParaRPr lang="en-US" sz="2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Strategy Defined</a:t>
            </a:r>
            <a:endParaRPr lang="en-US" dirty="0">
              <a:latin typeface="Arial" pitchFamily="34" charset="0"/>
              <a:cs typeface="Arial" pitchFamily="34" charset="0"/>
            </a:endParaRPr>
          </a:p>
        </p:txBody>
      </p:sp>
      <p:sp>
        <p:nvSpPr>
          <p:cNvPr id="3" name="Content Placeholder 2"/>
          <p:cNvSpPr>
            <a:spLocks noGrp="1"/>
          </p:cNvSpPr>
          <p:nvPr>
            <p:ph sz="quarter" idx="1"/>
          </p:nvPr>
        </p:nvSpPr>
        <p:spPr>
          <a:xfrm>
            <a:off x="914400" y="1447800"/>
            <a:ext cx="7772400" cy="4800600"/>
          </a:xfrm>
        </p:spPr>
        <p:txBody>
          <a:bodyPr>
            <a:normAutofit fontScale="92500" lnSpcReduction="10000"/>
          </a:bodyPr>
          <a:lstStyle/>
          <a:p>
            <a:endParaRPr lang="en-US" dirty="0" smtClean="0"/>
          </a:p>
          <a:p>
            <a:r>
              <a:rPr lang="en-US" sz="3600" dirty="0" smtClean="0">
                <a:latin typeface="Arial" pitchFamily="34" charset="0"/>
                <a:cs typeface="Arial" pitchFamily="34" charset="0"/>
              </a:rPr>
              <a:t>Strategy should be understood as a framework of critical ends and means.</a:t>
            </a:r>
          </a:p>
          <a:p>
            <a:pPr algn="r">
              <a:buNone/>
            </a:pPr>
            <a:r>
              <a:rPr lang="en-US" sz="2900" dirty="0" smtClean="0">
                <a:latin typeface="Arial" pitchFamily="34" charset="0"/>
                <a:cs typeface="Arial" pitchFamily="34" charset="0"/>
              </a:rPr>
              <a:t>(</a:t>
            </a:r>
            <a:r>
              <a:rPr lang="en-US" sz="2900" dirty="0" err="1" smtClean="0">
                <a:latin typeface="Arial" pitchFamily="34" charset="0"/>
                <a:cs typeface="Arial" pitchFamily="34" charset="0"/>
              </a:rPr>
              <a:t>Boxall</a:t>
            </a:r>
            <a:r>
              <a:rPr lang="en-US" sz="2900" dirty="0" smtClean="0">
                <a:latin typeface="Arial" pitchFamily="34" charset="0"/>
                <a:cs typeface="Arial" pitchFamily="34" charset="0"/>
              </a:rPr>
              <a:t>, 1996)</a:t>
            </a:r>
          </a:p>
          <a:p>
            <a:pPr algn="r">
              <a:buNone/>
            </a:pPr>
            <a:endParaRPr lang="en-US" sz="2900" dirty="0" smtClean="0">
              <a:latin typeface="Arial" pitchFamily="34" charset="0"/>
              <a:cs typeface="Arial" pitchFamily="34" charset="0"/>
            </a:endParaRPr>
          </a:p>
          <a:p>
            <a:r>
              <a:rPr lang="en-US" sz="3600" dirty="0" smtClean="0">
                <a:latin typeface="Arial" pitchFamily="34" charset="0"/>
                <a:cs typeface="Arial" pitchFamily="34" charset="0"/>
              </a:rPr>
              <a:t>Business strategy is concerned with the match between the internal capabilities of the company and its external environment.</a:t>
            </a:r>
          </a:p>
          <a:p>
            <a:pPr algn="r">
              <a:buNone/>
            </a:pPr>
            <a:r>
              <a:rPr lang="en-US" sz="2900" dirty="0" smtClean="0">
                <a:latin typeface="Arial" pitchFamily="34" charset="0"/>
                <a:cs typeface="Arial" pitchFamily="34" charset="0"/>
              </a:rPr>
              <a:t>(Kay, 1999)</a:t>
            </a:r>
          </a:p>
          <a:p>
            <a:pPr algn="r">
              <a:buNone/>
            </a:pPr>
            <a:endParaRPr lang="en-US" sz="29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Strategy Defined</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emphasis (in strategy) is on focused actions that differentiate the firm from its competitors.</a:t>
            </a:r>
          </a:p>
          <a:p>
            <a:pPr algn="r">
              <a:buNone/>
            </a:pPr>
            <a:r>
              <a:rPr lang="en-US" sz="2400" dirty="0" smtClean="0">
                <a:latin typeface="Arial" pitchFamily="34" charset="0"/>
                <a:cs typeface="Arial" pitchFamily="34" charset="0"/>
              </a:rPr>
              <a:t>(Purcell, 1999)</a:t>
            </a:r>
          </a:p>
          <a:p>
            <a:pPr algn="r">
              <a:buNone/>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Strategy, then, is a set of strategic choices, some of which may be formally planned. It is inevitable that much, if not most, of a firm’s strategy emerges in a stream of action over time</a:t>
            </a:r>
            <a:r>
              <a:rPr lang="en-US" sz="2800" dirty="0" smtClean="0">
                <a:latin typeface="Arial" pitchFamily="34" charset="0"/>
                <a:cs typeface="Arial" pitchFamily="34" charset="0"/>
              </a:rPr>
              <a:t>.</a:t>
            </a:r>
          </a:p>
          <a:p>
            <a:pPr algn="r">
              <a:buNone/>
            </a:pPr>
            <a:r>
              <a:rPr lang="en-US" sz="2400" dirty="0" smtClean="0">
                <a:latin typeface="Arial" pitchFamily="34" charset="0"/>
                <a:cs typeface="Arial" pitchFamily="34" charset="0"/>
              </a:rPr>
              <a:t>(</a:t>
            </a:r>
            <a:r>
              <a:rPr lang="en-US" sz="2400" dirty="0" err="1" smtClean="0">
                <a:latin typeface="Arial" pitchFamily="34" charset="0"/>
                <a:cs typeface="Arial" pitchFamily="34" charset="0"/>
              </a:rPr>
              <a:t>Boxall</a:t>
            </a:r>
            <a:r>
              <a:rPr lang="en-US" sz="2400" dirty="0" smtClean="0">
                <a:latin typeface="Arial" pitchFamily="34" charset="0"/>
                <a:cs typeface="Arial" pitchFamily="34" charset="0"/>
              </a:rPr>
              <a:t> and Purcell, 2003)</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Concept of Strategy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dirty="0" smtClean="0"/>
          </a:p>
          <a:p>
            <a:endParaRPr lang="en-US" dirty="0" smtClean="0"/>
          </a:p>
          <a:p>
            <a:pPr algn="just"/>
            <a:r>
              <a:rPr lang="en-US" sz="2400" dirty="0" smtClean="0">
                <a:latin typeface="Arial" pitchFamily="34" charset="0"/>
                <a:cs typeface="Arial" pitchFamily="34" charset="0"/>
              </a:rPr>
              <a:t>It is based on a number of associated concepts:</a:t>
            </a:r>
          </a:p>
          <a:p>
            <a:pPr algn="just">
              <a:buNone/>
            </a:pPr>
            <a:r>
              <a:rPr lang="en-US" sz="2400" dirty="0" smtClean="0">
                <a:latin typeface="Arial" pitchFamily="34" charset="0"/>
                <a:cs typeface="Arial" pitchFamily="34" charset="0"/>
              </a:rPr>
              <a:t> </a:t>
            </a:r>
            <a:r>
              <a:rPr lang="en-US" sz="2400" b="1" u="sng" dirty="0" smtClean="0">
                <a:latin typeface="Arial" pitchFamily="34" charset="0"/>
                <a:cs typeface="Arial" pitchFamily="34" charset="0"/>
              </a:rPr>
              <a:t>competitive advantage, resource-based strategy, distinctive capabilities, strategic intent, strategic capability, strategic management, strategic goals and strategic plans.</a:t>
            </a:r>
            <a:endParaRPr lang="en-US" sz="2400" b="1"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Concept of Strategy </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b="1" i="1" dirty="0" smtClean="0">
                <a:latin typeface="Arial" pitchFamily="34" charset="0"/>
                <a:cs typeface="Arial" pitchFamily="34" charset="0"/>
              </a:rPr>
              <a:t>Competitive advantage</a:t>
            </a:r>
          </a:p>
          <a:p>
            <a:pPr>
              <a:buNone/>
            </a:pPr>
            <a:r>
              <a:rPr lang="en-US" sz="2400" dirty="0" smtClean="0">
                <a:latin typeface="Arial" pitchFamily="34" charset="0"/>
                <a:cs typeface="Arial" pitchFamily="34" charset="0"/>
              </a:rPr>
              <a:t>	The concept of competitive advantage was formulated by Michael Porter (1985).</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 “Competitive advantage, arises out of a firm creating value for its customers. To achieve it, firms select markets in which they can excel and present a moving target to their competitors by continually improving their position.</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Distinctive capabilities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opportunity for companies to sustain competitive advantage is determined by their capabilities.’</a:t>
            </a:r>
          </a:p>
          <a:p>
            <a:pPr algn="r">
              <a:buNone/>
            </a:pPr>
            <a:r>
              <a:rPr lang="en-US" sz="2400" dirty="0" smtClean="0">
                <a:latin typeface="Arial" pitchFamily="34" charset="0"/>
                <a:cs typeface="Arial" pitchFamily="34" charset="0"/>
              </a:rPr>
              <a:t>Kay (1999)</a:t>
            </a:r>
          </a:p>
          <a:p>
            <a:r>
              <a:rPr lang="en-US" sz="2400" dirty="0" smtClean="0">
                <a:latin typeface="Arial" pitchFamily="34" charset="0"/>
                <a:cs typeface="Arial" pitchFamily="34" charset="0"/>
              </a:rPr>
              <a:t>Distinctive capabilities are those characteristics that cannot be replicated by competitors or can only be imitated with great difficulty.</a:t>
            </a:r>
          </a:p>
          <a:p>
            <a:r>
              <a:rPr lang="en-US" sz="2400" dirty="0" smtClean="0">
                <a:latin typeface="Arial" pitchFamily="34" charset="0"/>
                <a:cs typeface="Arial" pitchFamily="34" charset="0"/>
              </a:rPr>
              <a:t>Distinctive capabilities or core competences describe what the organization is specially or uniquely capable of doing</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intent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 its simplest form, strategy could be described as an expression of the intentions of the organization </a:t>
            </a:r>
          </a:p>
          <a:p>
            <a:pPr>
              <a:buNone/>
            </a:pPr>
            <a:r>
              <a:rPr lang="en-US" sz="2400" dirty="0" smtClean="0">
                <a:latin typeface="Arial" pitchFamily="34" charset="0"/>
                <a:cs typeface="Arial" pitchFamily="34" charset="0"/>
              </a:rPr>
              <a:t>	– what it means to do and how,</a:t>
            </a:r>
          </a:p>
          <a:p>
            <a:pPr>
              <a:buNone/>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t>
            </a:r>
            <a:r>
              <a:rPr lang="en-US" sz="2400" dirty="0" err="1" smtClean="0">
                <a:latin typeface="Arial" pitchFamily="34" charset="0"/>
                <a:cs typeface="Arial" pitchFamily="34" charset="0"/>
              </a:rPr>
              <a:t>Wickens</a:t>
            </a:r>
            <a:r>
              <a:rPr lang="en-US" sz="2400" dirty="0" smtClean="0">
                <a:latin typeface="Arial" pitchFamily="34" charset="0"/>
                <a:cs typeface="Arial" pitchFamily="34" charset="0"/>
              </a:rPr>
              <a:t> (1987) suggests that the business means to ‘get from here to there’.</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intent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strategic intent sequence has been defined by Miller and </a:t>
            </a:r>
            <a:r>
              <a:rPr lang="en-US" sz="2400" dirty="0" err="1" smtClean="0">
                <a:latin typeface="Arial" pitchFamily="34" charset="0"/>
                <a:cs typeface="Arial" pitchFamily="34" charset="0"/>
              </a:rPr>
              <a:t>Dess</a:t>
            </a:r>
            <a:r>
              <a:rPr lang="en-US" sz="2400" dirty="0" smtClean="0">
                <a:latin typeface="Arial" pitchFamily="34" charset="0"/>
                <a:cs typeface="Arial" pitchFamily="34" charset="0"/>
              </a:rPr>
              <a:t> (1996) as:</a:t>
            </a:r>
          </a:p>
          <a:p>
            <a:pPr>
              <a:buNone/>
            </a:pPr>
            <a:r>
              <a:rPr lang="en-US" sz="2400" dirty="0" smtClean="0">
                <a:latin typeface="Arial" pitchFamily="34" charset="0"/>
                <a:cs typeface="Arial" pitchFamily="34" charset="0"/>
              </a:rPr>
              <a:t>	1. a broad </a:t>
            </a:r>
            <a:r>
              <a:rPr lang="en-US" sz="2400" i="1" dirty="0" smtClean="0">
                <a:latin typeface="Arial" pitchFamily="34" charset="0"/>
                <a:cs typeface="Arial" pitchFamily="34" charset="0"/>
              </a:rPr>
              <a:t>vision of what the organization should be;</a:t>
            </a:r>
          </a:p>
          <a:p>
            <a:pPr>
              <a:buNone/>
            </a:pPr>
            <a:r>
              <a:rPr lang="en-US" sz="2400" dirty="0" smtClean="0">
                <a:latin typeface="Arial" pitchFamily="34" charset="0"/>
                <a:cs typeface="Arial" pitchFamily="34" charset="0"/>
              </a:rPr>
              <a:t>	2. the organization’s </a:t>
            </a:r>
            <a:r>
              <a:rPr lang="en-US" sz="2400" i="1" dirty="0" smtClean="0">
                <a:latin typeface="Arial" pitchFamily="34" charset="0"/>
                <a:cs typeface="Arial" pitchFamily="34" charset="0"/>
              </a:rPr>
              <a:t>mission;</a:t>
            </a:r>
          </a:p>
          <a:p>
            <a:pPr>
              <a:buNone/>
            </a:pPr>
            <a:r>
              <a:rPr lang="en-US" sz="2400" dirty="0" smtClean="0">
                <a:latin typeface="Arial" pitchFamily="34" charset="0"/>
                <a:cs typeface="Arial" pitchFamily="34" charset="0"/>
              </a:rPr>
              <a:t>	3. specific </a:t>
            </a:r>
            <a:r>
              <a:rPr lang="en-US" sz="2400" i="1" dirty="0" smtClean="0">
                <a:latin typeface="Arial" pitchFamily="34" charset="0"/>
                <a:cs typeface="Arial" pitchFamily="34" charset="0"/>
              </a:rPr>
              <a:t>goals, which are </a:t>
            </a:r>
            <a:r>
              <a:rPr lang="en-US" sz="2400" i="1" dirty="0" err="1" smtClean="0">
                <a:latin typeface="Arial" pitchFamily="34" charset="0"/>
                <a:cs typeface="Arial" pitchFamily="34" charset="0"/>
              </a:rPr>
              <a:t>operationalized</a:t>
            </a:r>
            <a:r>
              <a:rPr lang="en-US" sz="2400" i="1" dirty="0" smtClean="0">
                <a:latin typeface="Arial" pitchFamily="34" charset="0"/>
                <a:cs typeface="Arial" pitchFamily="34" charset="0"/>
              </a:rPr>
              <a:t> as:</a:t>
            </a:r>
          </a:p>
          <a:p>
            <a:pPr>
              <a:buNone/>
            </a:pPr>
            <a:r>
              <a:rPr lang="en-US" sz="2400" dirty="0" smtClean="0">
                <a:latin typeface="Arial" pitchFamily="34" charset="0"/>
                <a:cs typeface="Arial" pitchFamily="34" charset="0"/>
              </a:rPr>
              <a:t>	4. strategic </a:t>
            </a:r>
            <a:r>
              <a:rPr lang="en-US" sz="2400" i="1" dirty="0" smtClean="0">
                <a:latin typeface="Arial" pitchFamily="34" charset="0"/>
                <a:cs typeface="Arial" pitchFamily="34" charset="0"/>
              </a:rPr>
              <a:t>objectives.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capability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Strategic capability is a concept that refers to the ability of an organization to develop and implement strategies that will achieve sustained competitive advantage</a:t>
            </a:r>
          </a:p>
          <a:p>
            <a:r>
              <a:rPr lang="en-US" sz="2400" dirty="0" smtClean="0">
                <a:latin typeface="Arial" pitchFamily="34" charset="0"/>
                <a:cs typeface="Arial" pitchFamily="34" charset="0"/>
              </a:rPr>
              <a:t>It is therefore about the capacity to select the most appropriate vision, to define realistic intentions, to match resources to opportunities and to prepare and implement strategic plans.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resource-based view</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resource-based view of strategy is that the strategic capability of a firm depends on its resource capability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As </a:t>
            </a:r>
            <a:r>
              <a:rPr lang="en-US" sz="2400" dirty="0" err="1" smtClean="0">
                <a:latin typeface="Arial" pitchFamily="34" charset="0"/>
                <a:cs typeface="Arial" pitchFamily="34" charset="0"/>
              </a:rPr>
              <a:t>Boxall</a:t>
            </a:r>
            <a:r>
              <a:rPr lang="en-US" sz="2400" dirty="0" smtClean="0">
                <a:latin typeface="Arial" pitchFamily="34" charset="0"/>
                <a:cs typeface="Arial" pitchFamily="34" charset="0"/>
              </a:rPr>
              <a:t> (1996)</a:t>
            </a:r>
            <a:r>
              <a:rPr lang="en-US" sz="2400" dirty="0" err="1" smtClean="0">
                <a:latin typeface="Arial" pitchFamily="34" charset="0"/>
                <a:cs typeface="Arial" pitchFamily="34" charset="0"/>
              </a:rPr>
              <a:t>belives</a:t>
            </a:r>
            <a:r>
              <a:rPr lang="en-US" sz="2400" dirty="0" smtClean="0">
                <a:latin typeface="Arial" pitchFamily="34" charset="0"/>
                <a:cs typeface="Arial" pitchFamily="34" charset="0"/>
              </a:rPr>
              <a:t>, ‘Competitive success does not come simply from making choices in the present; it stems from building up distinctive capabilities over significant periods of time.’</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‘Strategic management is the set of decisions and actions resulting in the formulation and implementation of strategies designed to achieve the objectives of an organization.’</a:t>
            </a:r>
          </a:p>
          <a:p>
            <a:pPr algn="r">
              <a:buNone/>
            </a:pPr>
            <a:r>
              <a:rPr lang="en-US" sz="2000" dirty="0" smtClean="0">
                <a:latin typeface="Arial" pitchFamily="34" charset="0"/>
                <a:cs typeface="Arial" pitchFamily="34" charset="0"/>
              </a:rPr>
              <a:t>Pearce and Robinson (1988)</a:t>
            </a:r>
          </a:p>
          <a:p>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Management </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Strategic management has been described by Burns (1992) as being primarily concerned with:</a:t>
            </a:r>
          </a:p>
          <a:p>
            <a:pPr lvl="1"/>
            <a:r>
              <a:rPr lang="en-US" dirty="0" smtClean="0">
                <a:latin typeface="Arial" pitchFamily="34" charset="0"/>
                <a:cs typeface="Arial" pitchFamily="34" charset="0"/>
              </a:rPr>
              <a:t>the full scope of an organization’s activities, including corporate objectives and organizational boundaries;</a:t>
            </a:r>
          </a:p>
          <a:p>
            <a:pPr lvl="1"/>
            <a:r>
              <a:rPr lang="en-US" b="1" dirty="0" smtClean="0">
                <a:latin typeface="Arial" pitchFamily="34" charset="0"/>
                <a:cs typeface="Arial" pitchFamily="34" charset="0"/>
              </a:rPr>
              <a:t> matching the activities of an organization to the environment in which it </a:t>
            </a:r>
            <a:r>
              <a:rPr lang="en-US" dirty="0" smtClean="0">
                <a:latin typeface="Arial" pitchFamily="34" charset="0"/>
                <a:cs typeface="Arial" pitchFamily="34" charset="0"/>
              </a:rPr>
              <a:t>operates;</a:t>
            </a:r>
          </a:p>
          <a:p>
            <a:pPr lvl="1"/>
            <a:r>
              <a:rPr lang="en-US" b="1" dirty="0" smtClean="0">
                <a:latin typeface="Arial" pitchFamily="34" charset="0"/>
                <a:cs typeface="Arial" pitchFamily="34" charset="0"/>
              </a:rPr>
              <a:t>ensuring that the internal structures, practices and procedures enable the </a:t>
            </a:r>
            <a:r>
              <a:rPr lang="en-US" dirty="0" smtClean="0">
                <a:latin typeface="Arial" pitchFamily="34" charset="0"/>
                <a:cs typeface="Arial" pitchFamily="34" charset="0"/>
              </a:rPr>
              <a:t>organization to achieve its objectives;</a:t>
            </a:r>
            <a:endParaRPr lang="en-US"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Management </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matching the activities of an organization to its resource capability, assessing the extent to which sufficient resources can be provided to take advantage of opportunities or to avoid threats in the organization’s environment;</a:t>
            </a:r>
          </a:p>
          <a:p>
            <a:r>
              <a:rPr lang="en-US" sz="2400" b="1" dirty="0" smtClean="0">
                <a:latin typeface="Arial" pitchFamily="34" charset="0"/>
                <a:cs typeface="Arial" pitchFamily="34" charset="0"/>
              </a:rPr>
              <a:t>acquiring, divesting and reallocating resources;</a:t>
            </a:r>
          </a:p>
          <a:p>
            <a:r>
              <a:rPr lang="en-US" sz="2400" b="1" dirty="0" smtClean="0">
                <a:latin typeface="Arial" pitchFamily="34" charset="0"/>
                <a:cs typeface="Arial" pitchFamily="34" charset="0"/>
              </a:rPr>
              <a:t>translating the complex and dynamic set of external and internal variables </a:t>
            </a:r>
            <a:r>
              <a:rPr lang="en-US" sz="2400" dirty="0" smtClean="0">
                <a:latin typeface="Arial" pitchFamily="34" charset="0"/>
                <a:cs typeface="Arial" pitchFamily="34" charset="0"/>
              </a:rPr>
              <a:t>that an organization faces into a structured set of clear future objectives that can then be implemented on a day-to-day basis.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process of strategic management</a:t>
            </a:r>
            <a:endParaRPr lang="en-US" dirty="0"/>
          </a:p>
        </p:txBody>
      </p:sp>
      <p:pic>
        <p:nvPicPr>
          <p:cNvPr id="1026" name="Picture 2" descr="C:\Users\Imran\Desktop\fig.jpg"/>
          <p:cNvPicPr>
            <a:picLocks noChangeAspect="1" noChangeArrowheads="1"/>
          </p:cNvPicPr>
          <p:nvPr/>
        </p:nvPicPr>
        <p:blipFill>
          <a:blip r:embed="rId2"/>
          <a:srcRect/>
          <a:stretch>
            <a:fillRect/>
          </a:stretch>
        </p:blipFill>
        <p:spPr bwMode="auto">
          <a:xfrm>
            <a:off x="0" y="0"/>
            <a:ext cx="9144000" cy="6850529"/>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The process of strategic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It involves defining the organization’s mission, analyzing the internal and external environment, exercising strategic choice (there is always choice), formulating corporate and functional strategies and goals, implementing strategies and monitoring and evaluating progress in achieving goals.</a:t>
            </a:r>
          </a:p>
          <a:p>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Strategic goals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Strategic goals define where the organization wants to be. They may be specified in terms of actions, quantified in terms of growth, or expressed in general terms as aspirations rather than specifics.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Strategic plans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Strategic plans are formal expressions of how an organization intends to attain its strategic goals.</a:t>
            </a:r>
          </a:p>
          <a:p>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process of strategic management</a:t>
            </a:r>
            <a:endParaRPr lang="en-US" dirty="0"/>
          </a:p>
        </p:txBody>
      </p:sp>
      <p:pic>
        <p:nvPicPr>
          <p:cNvPr id="1026" name="Picture 2" descr="C:\Users\Imran\Desktop\fig.jpg"/>
          <p:cNvPicPr>
            <a:picLocks noChangeAspect="1" noChangeArrowheads="1"/>
          </p:cNvPicPr>
          <p:nvPr/>
        </p:nvPicPr>
        <p:blipFill>
          <a:blip r:embed="rId2"/>
          <a:srcRect/>
          <a:stretch>
            <a:fillRect/>
          </a:stretch>
        </p:blipFill>
        <p:spPr bwMode="auto">
          <a:xfrm>
            <a:off x="0" y="0"/>
            <a:ext cx="9144000" cy="6850529"/>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Formulation of Strategy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It is best described as a process for developing a sense of direction and ensuring strategic fit.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has often been described as a logical, step-by-step affair, the outcome of which is a formal written statement that provides a definitive guide to the organization’s intentions.</a:t>
            </a:r>
          </a:p>
          <a:p>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itchFamily="34" charset="0"/>
                <a:cs typeface="Arial" pitchFamily="34" charset="0"/>
              </a:rPr>
              <a:t>Approaches to strategy formulation</a:t>
            </a:r>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Whittington (1993) has identified four approaches to the formulation </a:t>
            </a:r>
            <a:r>
              <a:rPr lang="en-US" sz="2400" dirty="0" smtClean="0">
                <a:latin typeface="Arial" pitchFamily="34" charset="0"/>
                <a:cs typeface="Arial" pitchFamily="34" charset="0"/>
              </a:rPr>
              <a:t>of strategy: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Classical</a:t>
            </a:r>
          </a:p>
          <a:p>
            <a:r>
              <a:rPr lang="en-US" sz="2400" dirty="0" smtClean="0">
                <a:latin typeface="Arial" pitchFamily="34" charset="0"/>
                <a:cs typeface="Arial" pitchFamily="34" charset="0"/>
              </a:rPr>
              <a:t>Evolutionary</a:t>
            </a:r>
          </a:p>
          <a:p>
            <a:r>
              <a:rPr lang="en-US" sz="2400" i="1" dirty="0" err="1" smtClean="0">
                <a:latin typeface="Arial" pitchFamily="34" charset="0"/>
                <a:cs typeface="Arial" pitchFamily="34" charset="0"/>
              </a:rPr>
              <a:t>Processual</a:t>
            </a:r>
            <a:r>
              <a:rPr lang="en-US" sz="2400" i="1" dirty="0" smtClean="0">
                <a:latin typeface="Arial" pitchFamily="34" charset="0"/>
                <a:cs typeface="Arial" pitchFamily="34" charset="0"/>
              </a:rPr>
              <a:t> </a:t>
            </a:r>
          </a:p>
          <a:p>
            <a:r>
              <a:rPr lang="en-US" sz="2400" i="1" dirty="0">
                <a:latin typeface="Arial" pitchFamily="34" charset="0"/>
                <a:cs typeface="Arial" pitchFamily="34" charset="0"/>
              </a:rPr>
              <a:t>Systemic</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Arial" pitchFamily="34" charset="0"/>
                <a:cs typeface="Arial" pitchFamily="34" charset="0"/>
              </a:rPr>
              <a:t>Approaches to strategy formulation:</a:t>
            </a:r>
            <a:br>
              <a:rPr lang="en-US" sz="3200" dirty="0" smtClean="0">
                <a:latin typeface="Arial" pitchFamily="34" charset="0"/>
                <a:cs typeface="Arial" pitchFamily="34" charset="0"/>
              </a:rPr>
            </a:br>
            <a:r>
              <a:rPr lang="en-US" sz="3200" dirty="0" smtClean="0">
                <a:latin typeface="Arial" pitchFamily="34" charset="0"/>
                <a:cs typeface="Arial" pitchFamily="34" charset="0"/>
              </a:rPr>
              <a:t>Classical</a:t>
            </a:r>
            <a:endParaRPr lang="en-US" sz="32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i="1" dirty="0" smtClean="0"/>
          </a:p>
          <a:p>
            <a:r>
              <a:rPr lang="en-US" sz="2400" b="1" i="1" dirty="0" smtClean="0">
                <a:latin typeface="Arial" pitchFamily="34" charset="0"/>
                <a:cs typeface="Arial" pitchFamily="34" charset="0"/>
              </a:rPr>
              <a:t>Classical</a:t>
            </a:r>
            <a:r>
              <a:rPr lang="en-US" sz="2400" i="1" dirty="0" smtClean="0">
                <a:latin typeface="Arial" pitchFamily="34" charset="0"/>
                <a:cs typeface="Arial" pitchFamily="34" charset="0"/>
              </a:rPr>
              <a:t> </a:t>
            </a:r>
            <a:r>
              <a:rPr lang="en-US" sz="2400" i="1" dirty="0">
                <a:latin typeface="Arial" pitchFamily="34" charset="0"/>
                <a:cs typeface="Arial" pitchFamily="34" charset="0"/>
              </a:rPr>
              <a:t>– strategy formulation as a rational process of deliberate </a:t>
            </a:r>
            <a:r>
              <a:rPr lang="en-US" sz="2400" i="1" dirty="0" smtClean="0">
                <a:latin typeface="Arial" pitchFamily="34" charset="0"/>
                <a:cs typeface="Arial" pitchFamily="34" charset="0"/>
              </a:rPr>
              <a:t>calculation. </a:t>
            </a:r>
            <a:r>
              <a:rPr lang="en-US" sz="2400" dirty="0" smtClean="0">
                <a:latin typeface="Arial" pitchFamily="34" charset="0"/>
                <a:cs typeface="Arial" pitchFamily="34" charset="0"/>
              </a:rPr>
              <a:t>The </a:t>
            </a:r>
            <a:r>
              <a:rPr lang="en-US" sz="2400" dirty="0">
                <a:latin typeface="Arial" pitchFamily="34" charset="0"/>
                <a:cs typeface="Arial" pitchFamily="34" charset="0"/>
              </a:rPr>
              <a:t>process </a:t>
            </a:r>
            <a:r>
              <a:rPr lang="en-US" sz="2400" dirty="0" smtClean="0">
                <a:latin typeface="Arial" pitchFamily="34" charset="0"/>
                <a:cs typeface="Arial" pitchFamily="34" charset="0"/>
              </a:rPr>
              <a:t> of </a:t>
            </a:r>
            <a:r>
              <a:rPr lang="en-US" sz="2400" dirty="0">
                <a:latin typeface="Arial" pitchFamily="34" charset="0"/>
                <a:cs typeface="Arial" pitchFamily="34" charset="0"/>
              </a:rPr>
              <a:t>strategy formulation is seen as being separate </a:t>
            </a:r>
            <a:r>
              <a:rPr lang="en-US" sz="2400" dirty="0" smtClean="0">
                <a:latin typeface="Arial" pitchFamily="34" charset="0"/>
                <a:cs typeface="Arial" pitchFamily="34" charset="0"/>
              </a:rPr>
              <a:t>from the </a:t>
            </a:r>
            <a:r>
              <a:rPr lang="en-US" sz="2400" dirty="0">
                <a:latin typeface="Arial" pitchFamily="34" charset="0"/>
                <a:cs typeface="Arial" pitchFamily="34" charset="0"/>
              </a:rPr>
              <a:t>process of implementation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Arial" pitchFamily="34" charset="0"/>
                <a:cs typeface="Arial" pitchFamily="34" charset="0"/>
              </a:rPr>
              <a:t>Approaches to strategy formulation:</a:t>
            </a:r>
            <a:br>
              <a:rPr lang="en-US" sz="3200" dirty="0" smtClean="0">
                <a:latin typeface="Arial" pitchFamily="34" charset="0"/>
                <a:cs typeface="Arial" pitchFamily="34" charset="0"/>
              </a:rPr>
            </a:br>
            <a:r>
              <a:rPr lang="en-US" sz="3200" dirty="0" smtClean="0">
                <a:latin typeface="Arial" pitchFamily="34" charset="0"/>
                <a:cs typeface="Arial" pitchFamily="34" charset="0"/>
              </a:rPr>
              <a:t>Evolutionary</a:t>
            </a:r>
            <a:endParaRPr lang="en-US" sz="32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Evolutionary</a:t>
            </a:r>
            <a:r>
              <a:rPr lang="en-US" sz="2400" i="1" dirty="0" smtClean="0">
                <a:latin typeface="Arial" pitchFamily="34" charset="0"/>
                <a:cs typeface="Arial" pitchFamily="34" charset="0"/>
              </a:rPr>
              <a:t> </a:t>
            </a:r>
            <a:r>
              <a:rPr lang="en-US" sz="2400" i="1" dirty="0">
                <a:latin typeface="Arial" pitchFamily="34" charset="0"/>
                <a:cs typeface="Arial" pitchFamily="34" charset="0"/>
              </a:rPr>
              <a:t>– strategy formulation as an evolutionary process that is </a:t>
            </a:r>
            <a:r>
              <a:rPr lang="en-US" sz="2400" i="1" dirty="0" smtClean="0">
                <a:latin typeface="Arial" pitchFamily="34" charset="0"/>
                <a:cs typeface="Arial" pitchFamily="34" charset="0"/>
              </a:rPr>
              <a:t>a </a:t>
            </a:r>
            <a:r>
              <a:rPr lang="en-US" sz="2400" dirty="0" smtClean="0">
                <a:latin typeface="Arial" pitchFamily="34" charset="0"/>
                <a:cs typeface="Arial" pitchFamily="34" charset="0"/>
              </a:rPr>
              <a:t>product </a:t>
            </a:r>
            <a:r>
              <a:rPr lang="en-US" sz="2400" dirty="0">
                <a:latin typeface="Arial" pitchFamily="34" charset="0"/>
                <a:cs typeface="Arial" pitchFamily="34" charset="0"/>
              </a:rPr>
              <a:t>of market forces in which the most efficient and </a:t>
            </a:r>
            <a:r>
              <a:rPr lang="en-US" sz="2400" dirty="0" smtClean="0">
                <a:latin typeface="Arial" pitchFamily="34" charset="0"/>
                <a:cs typeface="Arial" pitchFamily="34" charset="0"/>
              </a:rPr>
              <a:t>productive organizations </a:t>
            </a:r>
            <a:r>
              <a:rPr lang="en-US" sz="2400" dirty="0">
                <a:latin typeface="Arial" pitchFamily="34" charset="0"/>
                <a:cs typeface="Arial" pitchFamily="34" charset="0"/>
              </a:rPr>
              <a:t>win through</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Arial" pitchFamily="34" charset="0"/>
                <a:cs typeface="Arial" pitchFamily="34" charset="0"/>
              </a:rPr>
              <a:t>Approaches to strategy formulation:</a:t>
            </a:r>
            <a:br>
              <a:rPr lang="en-US" sz="3200" dirty="0" smtClean="0">
                <a:latin typeface="Arial" pitchFamily="34" charset="0"/>
                <a:cs typeface="Arial" pitchFamily="34" charset="0"/>
              </a:rPr>
            </a:br>
            <a:r>
              <a:rPr lang="en-US" sz="3200" dirty="0" err="1" smtClean="0">
                <a:latin typeface="Arial" pitchFamily="34" charset="0"/>
                <a:cs typeface="Arial" pitchFamily="34" charset="0"/>
              </a:rPr>
              <a:t>Processual</a:t>
            </a:r>
            <a:endParaRPr lang="en-US" sz="32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i="1" dirty="0" err="1"/>
              <a:t>Processual</a:t>
            </a:r>
            <a:r>
              <a:rPr lang="en-US" i="1" dirty="0"/>
              <a:t> – strategy formulation as an incremental process that </a:t>
            </a:r>
            <a:r>
              <a:rPr lang="en-US" i="1" dirty="0" smtClean="0"/>
              <a:t>evolves </a:t>
            </a:r>
            <a:r>
              <a:rPr lang="en-US" dirty="0" smtClean="0"/>
              <a:t>through </a:t>
            </a:r>
            <a:r>
              <a:rPr lang="en-US" dirty="0"/>
              <a:t>discussion and disagreement. It may be impossible to </a:t>
            </a:r>
            <a:r>
              <a:rPr lang="en-US" dirty="0" smtClean="0"/>
              <a:t>specify what </a:t>
            </a:r>
            <a:r>
              <a:rPr lang="en-US" dirty="0"/>
              <a:t>the strategy is until after the event.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Arial" pitchFamily="34" charset="0"/>
                <a:cs typeface="Arial" pitchFamily="34" charset="0"/>
              </a:rPr>
              <a:t>Approaches to strategy formulation:</a:t>
            </a:r>
            <a:br>
              <a:rPr lang="en-US" sz="3200" dirty="0" smtClean="0">
                <a:latin typeface="Arial" pitchFamily="34" charset="0"/>
                <a:cs typeface="Arial" pitchFamily="34" charset="0"/>
              </a:rPr>
            </a:br>
            <a:r>
              <a:rPr lang="en-US" sz="3200" dirty="0" smtClean="0">
                <a:latin typeface="Arial" pitchFamily="34" charset="0"/>
                <a:cs typeface="Arial" pitchFamily="34" charset="0"/>
              </a:rPr>
              <a:t>Systemic</a:t>
            </a:r>
            <a:endParaRPr lang="en-US" sz="32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Systemic</a:t>
            </a:r>
            <a:r>
              <a:rPr lang="en-US" sz="2400" i="1" dirty="0" smtClean="0">
                <a:latin typeface="Arial" pitchFamily="34" charset="0"/>
                <a:cs typeface="Arial" pitchFamily="34" charset="0"/>
              </a:rPr>
              <a:t> </a:t>
            </a:r>
            <a:r>
              <a:rPr lang="en-US" sz="2400" i="1" dirty="0">
                <a:latin typeface="Arial" pitchFamily="34" charset="0"/>
                <a:cs typeface="Arial" pitchFamily="34" charset="0"/>
              </a:rPr>
              <a:t>– strategy is shaped by the social system in which it </a:t>
            </a:r>
            <a:r>
              <a:rPr lang="en-US" sz="2400" i="1" dirty="0" smtClean="0">
                <a:latin typeface="Arial" pitchFamily="34" charset="0"/>
                <a:cs typeface="Arial" pitchFamily="34" charset="0"/>
              </a:rPr>
              <a:t>is </a:t>
            </a:r>
            <a:r>
              <a:rPr lang="en-US" sz="2400" dirty="0" smtClean="0">
                <a:latin typeface="Arial" pitchFamily="34" charset="0"/>
                <a:cs typeface="Arial" pitchFamily="34" charset="0"/>
              </a:rPr>
              <a:t>embedded</a:t>
            </a:r>
            <a:r>
              <a:rPr lang="en-US" sz="2400" dirty="0">
                <a:latin typeface="Arial" pitchFamily="34" charset="0"/>
                <a:cs typeface="Arial" pitchFamily="34" charset="0"/>
              </a:rPr>
              <a:t>. Choices are constrained by the cultural and </a:t>
            </a:r>
            <a:r>
              <a:rPr lang="en-US" sz="2400" dirty="0" smtClean="0">
                <a:latin typeface="Arial" pitchFamily="34" charset="0"/>
                <a:cs typeface="Arial" pitchFamily="34" charset="0"/>
              </a:rPr>
              <a:t>institutional interests </a:t>
            </a:r>
            <a:r>
              <a:rPr lang="en-US" sz="2400" dirty="0">
                <a:latin typeface="Arial" pitchFamily="34" charset="0"/>
                <a:cs typeface="Arial" pitchFamily="34" charset="0"/>
              </a:rPr>
              <a:t>of a broader society rather than the limitations of </a:t>
            </a:r>
            <a:r>
              <a:rPr lang="en-US" sz="2400" dirty="0" smtClean="0">
                <a:latin typeface="Arial" pitchFamily="34" charset="0"/>
                <a:cs typeface="Arial" pitchFamily="34" charset="0"/>
              </a:rPr>
              <a:t>those attempting </a:t>
            </a:r>
            <a:r>
              <a:rPr lang="en-US" sz="2400" dirty="0">
                <a:latin typeface="Arial" pitchFamily="34" charset="0"/>
                <a:cs typeface="Arial" pitchFamily="34" charset="0"/>
              </a:rPr>
              <a:t>to formulate corporate strategy.</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Arial" pitchFamily="34" charset="0"/>
                <a:cs typeface="Arial" pitchFamily="34" charset="0"/>
              </a:rPr>
              <a:t>The classical approach to formulating strategy</a:t>
            </a:r>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Conceptually, the classical approach as described by Whittington </a:t>
            </a:r>
            <a:r>
              <a:rPr lang="en-US" sz="2400" dirty="0" smtClean="0">
                <a:latin typeface="Arial" pitchFamily="34" charset="0"/>
                <a:cs typeface="Arial" pitchFamily="34" charset="0"/>
              </a:rPr>
              <a:t>involves the </a:t>
            </a:r>
            <a:r>
              <a:rPr lang="en-US" sz="2400" dirty="0">
                <a:latin typeface="Arial" pitchFamily="34" charset="0"/>
                <a:cs typeface="Arial" pitchFamily="34" charset="0"/>
              </a:rPr>
              <a:t>following steps (implementation and monitoring steps have been </a:t>
            </a:r>
            <a:r>
              <a:rPr lang="en-US" sz="2400" dirty="0" smtClean="0">
                <a:latin typeface="Arial" pitchFamily="34" charset="0"/>
                <a:cs typeface="Arial" pitchFamily="34" charset="0"/>
              </a:rPr>
              <a:t>added to </a:t>
            </a:r>
            <a:r>
              <a:rPr lang="en-US" sz="2400" dirty="0">
                <a:latin typeface="Arial" pitchFamily="34" charset="0"/>
                <a:cs typeface="Arial" pitchFamily="34" charset="0"/>
              </a:rPr>
              <a:t>the Whittington model</a:t>
            </a:r>
            <a:r>
              <a:rPr lang="en-US" sz="2400" dirty="0" smtClean="0">
                <a:latin typeface="Arial" pitchFamily="34" charset="0"/>
                <a:cs typeface="Arial" pitchFamily="34" charset="0"/>
              </a:rPr>
              <a:t>):</a:t>
            </a:r>
          </a:p>
          <a:p>
            <a:pPr>
              <a:buNone/>
            </a:pPr>
            <a:r>
              <a:rPr lang="en-US" sz="2400" dirty="0" smtClean="0">
                <a:latin typeface="Arial" pitchFamily="34" charset="0"/>
                <a:cs typeface="Arial" pitchFamily="34" charset="0"/>
              </a:rPr>
              <a:t>	1</a:t>
            </a:r>
            <a:r>
              <a:rPr lang="en-US" sz="2400" dirty="0">
                <a:latin typeface="Arial" pitchFamily="34" charset="0"/>
                <a:cs typeface="Arial" pitchFamily="34" charset="0"/>
              </a:rPr>
              <a:t>. Define the mission.</a:t>
            </a:r>
          </a:p>
          <a:p>
            <a:pPr>
              <a:buNone/>
            </a:pPr>
            <a:r>
              <a:rPr lang="en-US" sz="2400" dirty="0" smtClean="0">
                <a:latin typeface="Arial" pitchFamily="34" charset="0"/>
                <a:cs typeface="Arial" pitchFamily="34" charset="0"/>
              </a:rPr>
              <a:t>	2</a:t>
            </a:r>
            <a:r>
              <a:rPr lang="en-US" sz="2400" dirty="0">
                <a:latin typeface="Arial" pitchFamily="34" charset="0"/>
                <a:cs typeface="Arial" pitchFamily="34" charset="0"/>
              </a:rPr>
              <a:t>. Set objectives.</a:t>
            </a:r>
          </a:p>
          <a:p>
            <a:pPr>
              <a:buNone/>
            </a:pPr>
            <a:r>
              <a:rPr lang="en-US" sz="2400" dirty="0" smtClean="0">
                <a:latin typeface="Arial" pitchFamily="34" charset="0"/>
                <a:cs typeface="Arial" pitchFamily="34" charset="0"/>
              </a:rPr>
              <a:t>	3</a:t>
            </a:r>
            <a:r>
              <a:rPr lang="en-US" sz="2400" dirty="0">
                <a:latin typeface="Arial" pitchFamily="34" charset="0"/>
                <a:cs typeface="Arial" pitchFamily="34" charset="0"/>
              </a:rPr>
              <a:t>. Conduct internal and external environmental scans to assess </a:t>
            </a:r>
            <a:r>
              <a:rPr lang="en-US" sz="2400" dirty="0" smtClean="0">
                <a:latin typeface="Arial" pitchFamily="34" charset="0"/>
                <a:cs typeface="Arial" pitchFamily="34" charset="0"/>
              </a:rPr>
              <a:t>internal strengths </a:t>
            </a:r>
            <a:r>
              <a:rPr lang="en-US" sz="2400" dirty="0">
                <a:latin typeface="Arial" pitchFamily="34" charset="0"/>
                <a:cs typeface="Arial" pitchFamily="34" charset="0"/>
              </a:rPr>
              <a:t>and weaknesses and external opportunities and threats (</a:t>
            </a:r>
            <a:r>
              <a:rPr lang="en-US" sz="2400" dirty="0" smtClean="0">
                <a:latin typeface="Arial" pitchFamily="34" charset="0"/>
                <a:cs typeface="Arial" pitchFamily="34" charset="0"/>
              </a:rPr>
              <a:t>a SWOT </a:t>
            </a:r>
            <a:r>
              <a:rPr lang="en-US" sz="2400" dirty="0">
                <a:latin typeface="Arial" pitchFamily="34" charset="0"/>
                <a:cs typeface="Arial" pitchFamily="34" charset="0"/>
              </a:rPr>
              <a:t>analysis).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Arial" pitchFamily="34" charset="0"/>
                <a:cs typeface="Arial" pitchFamily="34" charset="0"/>
              </a:rPr>
              <a:t>The classical approach to formulating strategy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r>
              <a:rPr lang="en-US" sz="2400" dirty="0" smtClean="0">
                <a:latin typeface="Arial" pitchFamily="34" charset="0"/>
                <a:cs typeface="Arial" pitchFamily="34" charset="0"/>
              </a:rPr>
              <a:t>Analyze </a:t>
            </a:r>
            <a:r>
              <a:rPr lang="en-US" sz="2400" dirty="0">
                <a:latin typeface="Arial" pitchFamily="34" charset="0"/>
                <a:cs typeface="Arial" pitchFamily="34" charset="0"/>
              </a:rPr>
              <a:t>existing strategies to determine their relevance in the light of </a:t>
            </a:r>
            <a:r>
              <a:rPr lang="en-US" sz="2400" dirty="0" smtClean="0">
                <a:latin typeface="Arial" pitchFamily="34" charset="0"/>
                <a:cs typeface="Arial" pitchFamily="34" charset="0"/>
              </a:rPr>
              <a:t>the internal </a:t>
            </a:r>
            <a:r>
              <a:rPr lang="en-US" sz="2400" dirty="0">
                <a:latin typeface="Arial" pitchFamily="34" charset="0"/>
                <a:cs typeface="Arial" pitchFamily="34" charset="0"/>
              </a:rPr>
              <a:t>and external appraisal. This may include gap analysis, </a:t>
            </a:r>
            <a:r>
              <a:rPr lang="en-US" sz="2400" dirty="0" smtClean="0">
                <a:latin typeface="Arial" pitchFamily="34" charset="0"/>
                <a:cs typeface="Arial" pitchFamily="34" charset="0"/>
              </a:rPr>
              <a:t>which will </a:t>
            </a:r>
            <a:r>
              <a:rPr lang="en-US" sz="2400" dirty="0">
                <a:latin typeface="Arial" pitchFamily="34" charset="0"/>
                <a:cs typeface="Arial" pitchFamily="34" charset="0"/>
              </a:rPr>
              <a:t>establish the extent to which environmental factors might lead </a:t>
            </a:r>
            <a:r>
              <a:rPr lang="en-US" sz="2400" dirty="0" smtClean="0">
                <a:latin typeface="Arial" pitchFamily="34" charset="0"/>
                <a:cs typeface="Arial" pitchFamily="34" charset="0"/>
              </a:rPr>
              <a:t>to gaps </a:t>
            </a:r>
            <a:r>
              <a:rPr lang="en-US" sz="2400" dirty="0">
                <a:latin typeface="Arial" pitchFamily="34" charset="0"/>
                <a:cs typeface="Arial" pitchFamily="34" charset="0"/>
              </a:rPr>
              <a:t>between what could be achieved if no changes were made and </a:t>
            </a:r>
            <a:r>
              <a:rPr lang="en-US" sz="2400" dirty="0" smtClean="0">
                <a:latin typeface="Arial" pitchFamily="34" charset="0"/>
                <a:cs typeface="Arial" pitchFamily="34" charset="0"/>
              </a:rPr>
              <a:t>what needs </a:t>
            </a:r>
            <a:r>
              <a:rPr lang="en-US" sz="2400" dirty="0">
                <a:latin typeface="Arial" pitchFamily="34" charset="0"/>
                <a:cs typeface="Arial" pitchFamily="34" charset="0"/>
              </a:rPr>
              <a:t>to be </a:t>
            </a:r>
            <a:r>
              <a:rPr lang="en-US" sz="2400" dirty="0" smtClean="0">
                <a:latin typeface="Arial" pitchFamily="34" charset="0"/>
                <a:cs typeface="Arial" pitchFamily="34" charset="0"/>
              </a:rPr>
              <a:t>achieved</a:t>
            </a:r>
          </a:p>
          <a:p>
            <a:r>
              <a:rPr lang="en-US" sz="2400" dirty="0">
                <a:latin typeface="Arial" pitchFamily="34" charset="0"/>
                <a:cs typeface="Arial" pitchFamily="34" charset="0"/>
              </a:rPr>
              <a:t>Define in the light of this analysis the distinctive capabilities of </a:t>
            </a:r>
            <a:r>
              <a:rPr lang="en-US" sz="2400" dirty="0" smtClean="0">
                <a:latin typeface="Arial" pitchFamily="34" charset="0"/>
                <a:cs typeface="Arial" pitchFamily="34" charset="0"/>
              </a:rPr>
              <a:t>the organization</a:t>
            </a:r>
          </a:p>
          <a:p>
            <a:r>
              <a:rPr lang="en-US" sz="2400" dirty="0">
                <a:latin typeface="Arial" pitchFamily="34" charset="0"/>
                <a:cs typeface="Arial" pitchFamily="34" charset="0"/>
              </a:rPr>
              <a:t>Define the key strategic issues emerging from the previous </a:t>
            </a:r>
            <a:r>
              <a:rPr lang="en-US" sz="2400" dirty="0" smtClean="0">
                <a:latin typeface="Arial" pitchFamily="34" charset="0"/>
                <a:cs typeface="Arial" pitchFamily="34" charset="0"/>
              </a:rPr>
              <a:t>analysis. These </a:t>
            </a:r>
            <a:r>
              <a:rPr lang="en-US" sz="2400" dirty="0">
                <a:latin typeface="Arial" pitchFamily="34" charset="0"/>
                <a:cs typeface="Arial" pitchFamily="34" charset="0"/>
              </a:rPr>
              <a:t>will be concerned with such matters as product-market </a:t>
            </a:r>
            <a:r>
              <a:rPr lang="en-US" sz="2400" dirty="0" smtClean="0">
                <a:latin typeface="Arial" pitchFamily="34" charset="0"/>
                <a:cs typeface="Arial" pitchFamily="34" charset="0"/>
              </a:rPr>
              <a:t>scope, enhancing </a:t>
            </a:r>
            <a:r>
              <a:rPr lang="en-US" sz="2400" dirty="0">
                <a:latin typeface="Arial" pitchFamily="34" charset="0"/>
                <a:cs typeface="Arial" pitchFamily="34" charset="0"/>
              </a:rPr>
              <a:t>shareholder value and resource capability.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Arial" pitchFamily="34" charset="0"/>
                <a:cs typeface="Arial" pitchFamily="34" charset="0"/>
              </a:rPr>
              <a:t>The classical approach to formulating strategy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Determine corporate and functional strategies for achieving goals </a:t>
            </a:r>
            <a:r>
              <a:rPr lang="en-US" sz="2400" dirty="0" smtClean="0">
                <a:latin typeface="Arial" pitchFamily="34" charset="0"/>
                <a:cs typeface="Arial" pitchFamily="34" charset="0"/>
              </a:rPr>
              <a:t>and competitive </a:t>
            </a:r>
            <a:r>
              <a:rPr lang="en-US" sz="2400" dirty="0">
                <a:latin typeface="Arial" pitchFamily="34" charset="0"/>
                <a:cs typeface="Arial" pitchFamily="34" charset="0"/>
              </a:rPr>
              <a:t>advantage, taking into account the key strategic issues</a:t>
            </a:r>
            <a:r>
              <a:rPr lang="en-US" dirty="0" smtClean="0"/>
              <a:t>.</a:t>
            </a:r>
          </a:p>
          <a:p>
            <a:pPr lvl="1"/>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These </a:t>
            </a:r>
            <a:r>
              <a:rPr lang="en-US" sz="2000" dirty="0">
                <a:latin typeface="Arial" pitchFamily="34" charset="0"/>
                <a:cs typeface="Arial" pitchFamily="34" charset="0"/>
              </a:rPr>
              <a:t>may include business strategies for growth or diversification, </a:t>
            </a:r>
            <a:r>
              <a:rPr lang="en-US" sz="2000" dirty="0" smtClean="0">
                <a:latin typeface="Arial" pitchFamily="34" charset="0"/>
                <a:cs typeface="Arial" pitchFamily="34" charset="0"/>
              </a:rPr>
              <a:t>or broad </a:t>
            </a:r>
            <a:r>
              <a:rPr lang="en-US" sz="2000" dirty="0">
                <a:latin typeface="Arial" pitchFamily="34" charset="0"/>
                <a:cs typeface="Arial" pitchFamily="34" charset="0"/>
              </a:rPr>
              <a:t>generic strategies for innovation, quality or cost leadership; </a:t>
            </a:r>
            <a:r>
              <a:rPr lang="en-US" sz="2000" dirty="0" smtClean="0">
                <a:latin typeface="Arial" pitchFamily="34" charset="0"/>
                <a:cs typeface="Arial" pitchFamily="34" charset="0"/>
              </a:rPr>
              <a:t>or they </a:t>
            </a:r>
            <a:r>
              <a:rPr lang="en-US" sz="2000" dirty="0">
                <a:latin typeface="Arial" pitchFamily="34" charset="0"/>
                <a:cs typeface="Arial" pitchFamily="34" charset="0"/>
              </a:rPr>
              <a:t>could take the form of </a:t>
            </a:r>
            <a:r>
              <a:rPr lang="en-US" sz="2000" dirty="0" smtClean="0">
                <a:latin typeface="Arial" pitchFamily="34" charset="0"/>
                <a:cs typeface="Arial" pitchFamily="34" charset="0"/>
              </a:rPr>
              <a:t>specific corporate/functional strategies concerned </a:t>
            </a:r>
            <a:r>
              <a:rPr lang="en-US" sz="2000" dirty="0">
                <a:latin typeface="Arial" pitchFamily="34" charset="0"/>
                <a:cs typeface="Arial" pitchFamily="34" charset="0"/>
              </a:rPr>
              <a:t>with product-market scope, technological development </a:t>
            </a:r>
            <a:r>
              <a:rPr lang="en-US" sz="2000" dirty="0" smtClean="0">
                <a:latin typeface="Arial" pitchFamily="34" charset="0"/>
                <a:cs typeface="Arial" pitchFamily="34" charset="0"/>
              </a:rPr>
              <a:t>or human </a:t>
            </a:r>
            <a:r>
              <a:rPr lang="en-US" sz="2000" dirty="0">
                <a:latin typeface="Arial" pitchFamily="34" charset="0"/>
                <a:cs typeface="Arial" pitchFamily="34" charset="0"/>
              </a:rPr>
              <a:t>resource development.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Arial" pitchFamily="34" charset="0"/>
                <a:cs typeface="Arial" pitchFamily="34" charset="0"/>
              </a:rPr>
              <a:t>The classical approach to formulating strategy</a:t>
            </a:r>
            <a:endParaRPr lang="en-US" dirty="0"/>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Prepare integrated strategic plans for implementing </a:t>
            </a:r>
            <a:r>
              <a:rPr lang="en-US" sz="2400" dirty="0" smtClean="0">
                <a:latin typeface="Arial" pitchFamily="34" charset="0"/>
                <a:cs typeface="Arial" pitchFamily="34" charset="0"/>
              </a:rPr>
              <a:t>strategies</a:t>
            </a:r>
          </a:p>
          <a:p>
            <a:endParaRPr lang="en-US" sz="2400" dirty="0" smtClean="0">
              <a:latin typeface="Arial" pitchFamily="34" charset="0"/>
              <a:cs typeface="Arial" pitchFamily="34" charset="0"/>
            </a:endParaRPr>
          </a:p>
          <a:p>
            <a:r>
              <a:rPr lang="en-US" sz="2400" dirty="0">
                <a:latin typeface="Arial" pitchFamily="34" charset="0"/>
                <a:cs typeface="Arial" pitchFamily="34" charset="0"/>
              </a:rPr>
              <a:t>Implement the strategies</a:t>
            </a:r>
            <a:r>
              <a:rPr lang="en-US" sz="2400" dirty="0" smtClean="0">
                <a:latin typeface="Arial" pitchFamily="34" charset="0"/>
                <a:cs typeface="Arial" pitchFamily="34" charset="0"/>
              </a:rPr>
              <a:t>.</a:t>
            </a:r>
          </a:p>
          <a:p>
            <a:endParaRPr lang="en-US" sz="2400" dirty="0">
              <a:latin typeface="Arial" pitchFamily="34" charset="0"/>
              <a:cs typeface="Arial" pitchFamily="34" charset="0"/>
            </a:endParaRPr>
          </a:p>
          <a:p>
            <a:r>
              <a:rPr lang="en-US" sz="2400" dirty="0" smtClean="0">
                <a:latin typeface="Arial" pitchFamily="34" charset="0"/>
                <a:cs typeface="Arial" pitchFamily="34" charset="0"/>
              </a:rPr>
              <a:t>Monitor </a:t>
            </a:r>
            <a:r>
              <a:rPr lang="en-US" sz="2400" dirty="0">
                <a:latin typeface="Arial" pitchFamily="34" charset="0"/>
                <a:cs typeface="Arial" pitchFamily="34" charset="0"/>
              </a:rPr>
              <a:t>implementation and revise existing strategies or develop </a:t>
            </a:r>
            <a:r>
              <a:rPr lang="en-US" sz="2400" dirty="0" smtClean="0">
                <a:latin typeface="Arial" pitchFamily="34" charset="0"/>
                <a:cs typeface="Arial" pitchFamily="34" charset="0"/>
              </a:rPr>
              <a:t>new strategies </a:t>
            </a:r>
            <a:r>
              <a:rPr lang="en-US" sz="2400" dirty="0">
                <a:latin typeface="Arial" pitchFamily="34" charset="0"/>
                <a:cs typeface="Arial" pitchFamily="34" charset="0"/>
              </a:rPr>
              <a:t>as necessary.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ctr">
              <a:buNone/>
            </a:pPr>
            <a:endParaRPr lang="en-US" dirty="0" smtClean="0"/>
          </a:p>
          <a:p>
            <a:pPr algn="ctr">
              <a:buNone/>
            </a:pPr>
            <a:endParaRPr lang="en-US" dirty="0"/>
          </a:p>
          <a:p>
            <a:pPr algn="ctr">
              <a:buNone/>
            </a:pPr>
            <a:r>
              <a:rPr lang="en-US" sz="4400" dirty="0" smtClean="0">
                <a:latin typeface="Arial" pitchFamily="34" charset="0"/>
                <a:cs typeface="Arial" pitchFamily="34" charset="0"/>
              </a:rPr>
              <a:t>The </a:t>
            </a:r>
            <a:r>
              <a:rPr lang="en-US" sz="4400" dirty="0">
                <a:latin typeface="Arial" pitchFamily="34" charset="0"/>
                <a:cs typeface="Arial" pitchFamily="34" charset="0"/>
              </a:rPr>
              <a:t>concept of </a:t>
            </a:r>
            <a:r>
              <a:rPr lang="en-US" sz="4400" dirty="0" smtClean="0">
                <a:latin typeface="Arial" pitchFamily="34" charset="0"/>
                <a:cs typeface="Arial" pitchFamily="34" charset="0"/>
              </a:rPr>
              <a:t>strategic human resource management</a:t>
            </a:r>
            <a:endParaRPr lang="en-US" sz="4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concept of SHRM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a:t>‘</a:t>
            </a:r>
            <a:r>
              <a:rPr lang="en-US" sz="2400" dirty="0">
                <a:latin typeface="Arial" pitchFamily="34" charset="0"/>
                <a:cs typeface="Arial" pitchFamily="34" charset="0"/>
              </a:rPr>
              <a:t>Business objectives are </a:t>
            </a:r>
            <a:r>
              <a:rPr lang="en-US" sz="2400" dirty="0" smtClean="0">
                <a:latin typeface="Arial" pitchFamily="34" charset="0"/>
                <a:cs typeface="Arial" pitchFamily="34" charset="0"/>
              </a:rPr>
              <a:t>accomplished when </a:t>
            </a:r>
            <a:r>
              <a:rPr lang="en-US" sz="2400" dirty="0">
                <a:latin typeface="Arial" pitchFamily="34" charset="0"/>
                <a:cs typeface="Arial" pitchFamily="34" charset="0"/>
              </a:rPr>
              <a:t>human resource practices, procedures and systems </a:t>
            </a:r>
            <a:r>
              <a:rPr lang="en-US" sz="2400" dirty="0" smtClean="0">
                <a:latin typeface="Arial" pitchFamily="34" charset="0"/>
                <a:cs typeface="Arial" pitchFamily="34" charset="0"/>
              </a:rPr>
              <a:t>are developed </a:t>
            </a:r>
            <a:r>
              <a:rPr lang="en-US" sz="2400" dirty="0">
                <a:latin typeface="Arial" pitchFamily="34" charset="0"/>
                <a:cs typeface="Arial" pitchFamily="34" charset="0"/>
              </a:rPr>
              <a:t>and implemented based on organizational needs, that is, when </a:t>
            </a:r>
            <a:r>
              <a:rPr lang="en-US" sz="2400" dirty="0" smtClean="0">
                <a:latin typeface="Arial" pitchFamily="34" charset="0"/>
                <a:cs typeface="Arial" pitchFamily="34" charset="0"/>
              </a:rPr>
              <a:t>a strategic </a:t>
            </a:r>
            <a:r>
              <a:rPr lang="en-US" sz="2400" dirty="0">
                <a:latin typeface="Arial" pitchFamily="34" charset="0"/>
                <a:cs typeface="Arial" pitchFamily="34" charset="0"/>
              </a:rPr>
              <a:t>perspective to human resource management is adopted</a:t>
            </a:r>
            <a:r>
              <a:rPr lang="en-US" sz="2400" dirty="0" smtClean="0">
                <a:latin typeface="Arial" pitchFamily="34" charset="0"/>
                <a:cs typeface="Arial" pitchFamily="34" charset="0"/>
              </a:rPr>
              <a:t>.’</a:t>
            </a:r>
          </a:p>
          <a:p>
            <a:pPr algn="r">
              <a:buNone/>
            </a:pPr>
            <a:r>
              <a:rPr lang="en-US" sz="2000" dirty="0"/>
              <a:t>Baird and </a:t>
            </a:r>
            <a:r>
              <a:rPr lang="en-US" sz="2000" dirty="0" err="1" smtClean="0"/>
              <a:t>Meshoulam</a:t>
            </a:r>
            <a:r>
              <a:rPr lang="en-US" sz="2000" dirty="0" smtClean="0"/>
              <a:t>  </a:t>
            </a:r>
            <a:r>
              <a:rPr lang="en-US" sz="2000" dirty="0"/>
              <a:t>(1988)</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SHRM Defined </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Strategic HRM is an approach that defines how the organization’s goals </a:t>
            </a:r>
            <a:r>
              <a:rPr lang="en-US" sz="2400" dirty="0" smtClean="0">
                <a:latin typeface="Arial" pitchFamily="34" charset="0"/>
                <a:cs typeface="Arial" pitchFamily="34" charset="0"/>
              </a:rPr>
              <a:t>will be </a:t>
            </a:r>
            <a:r>
              <a:rPr lang="en-US" sz="2400" dirty="0">
                <a:latin typeface="Arial" pitchFamily="34" charset="0"/>
                <a:cs typeface="Arial" pitchFamily="34" charset="0"/>
              </a:rPr>
              <a:t>achieved through people by means of HR strategies and integrated </a:t>
            </a:r>
            <a:r>
              <a:rPr lang="en-US" sz="2400" dirty="0" smtClean="0">
                <a:latin typeface="Arial" pitchFamily="34" charset="0"/>
                <a:cs typeface="Arial" pitchFamily="34" charset="0"/>
              </a:rPr>
              <a:t>HR policies </a:t>
            </a:r>
            <a:r>
              <a:rPr lang="en-US" sz="2400" dirty="0">
                <a:latin typeface="Arial" pitchFamily="34" charset="0"/>
                <a:cs typeface="Arial" pitchFamily="34" charset="0"/>
              </a:rPr>
              <a:t>and </a:t>
            </a:r>
            <a:r>
              <a:rPr lang="en-US" sz="2400" dirty="0" smtClean="0">
                <a:latin typeface="Arial" pitchFamily="34" charset="0"/>
                <a:cs typeface="Arial" pitchFamily="34" charset="0"/>
              </a:rPr>
              <a:t>practices.</a:t>
            </a:r>
          </a:p>
          <a:p>
            <a:endParaRPr lang="en-US" sz="2400" dirty="0" smtClean="0"/>
          </a:p>
          <a:p>
            <a:r>
              <a:rPr lang="en-US" sz="2400" dirty="0" smtClean="0">
                <a:latin typeface="Arial" pitchFamily="34" charset="0"/>
                <a:cs typeface="Arial" pitchFamily="34" charset="0"/>
              </a:rPr>
              <a:t>Strategic </a:t>
            </a:r>
            <a:r>
              <a:rPr lang="en-US" sz="2400" dirty="0">
                <a:latin typeface="Arial" pitchFamily="34" charset="0"/>
                <a:cs typeface="Arial" pitchFamily="34" charset="0"/>
              </a:rPr>
              <a:t>HRM is concerned with ‘seeing the people of the organization </a:t>
            </a:r>
            <a:r>
              <a:rPr lang="en-US" sz="2400" dirty="0" smtClean="0">
                <a:latin typeface="Arial" pitchFamily="34" charset="0"/>
                <a:cs typeface="Arial" pitchFamily="34" charset="0"/>
              </a:rPr>
              <a:t>as a </a:t>
            </a:r>
            <a:r>
              <a:rPr lang="en-US" sz="2400" dirty="0">
                <a:latin typeface="Arial" pitchFamily="34" charset="0"/>
                <a:cs typeface="Arial" pitchFamily="34" charset="0"/>
              </a:rPr>
              <a:t>strategic resource for the achievement of competitive advantage’</a:t>
            </a:r>
          </a:p>
          <a:p>
            <a:pPr algn="r">
              <a:buNone/>
            </a:pPr>
            <a:r>
              <a:rPr lang="en-US" sz="2400" dirty="0">
                <a:latin typeface="Arial" pitchFamily="34" charset="0"/>
                <a:cs typeface="Arial" pitchFamily="34" charset="0"/>
              </a:rPr>
              <a:t>(Hendry and Pettigrew, 1986</a:t>
            </a:r>
            <a:r>
              <a:rPr lang="en-US" sz="2400" dirty="0" smtClean="0">
                <a:latin typeface="Arial" pitchFamily="34" charset="0"/>
                <a:cs typeface="Arial" pitchFamily="34" charset="0"/>
              </a:rPr>
              <a:t>)</a:t>
            </a:r>
          </a:p>
          <a:p>
            <a:pPr>
              <a:buNone/>
            </a:pP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SHRM Defined</a:t>
            </a:r>
            <a:endParaRPr lang="en-US" sz="40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400" dirty="0">
                <a:latin typeface="Arial" pitchFamily="34" charset="0"/>
                <a:cs typeface="Arial" pitchFamily="34" charset="0"/>
              </a:rPr>
              <a:t>‘The pattern of planned human resource deployments and </a:t>
            </a:r>
            <a:r>
              <a:rPr lang="en-US" sz="2400" dirty="0" smtClean="0">
                <a:latin typeface="Arial" pitchFamily="34" charset="0"/>
                <a:cs typeface="Arial" pitchFamily="34" charset="0"/>
              </a:rPr>
              <a:t>activities intended </a:t>
            </a:r>
            <a:r>
              <a:rPr lang="en-US" sz="2400" dirty="0">
                <a:latin typeface="Arial" pitchFamily="34" charset="0"/>
                <a:cs typeface="Arial" pitchFamily="34" charset="0"/>
              </a:rPr>
              <a:t>to enable an organization to achieve its goals’ </a:t>
            </a:r>
            <a:endParaRPr lang="en-US" sz="2400" dirty="0" smtClean="0">
              <a:latin typeface="Arial" pitchFamily="34" charset="0"/>
              <a:cs typeface="Arial" pitchFamily="34" charset="0"/>
            </a:endParaRPr>
          </a:p>
          <a:p>
            <a:pPr algn="r">
              <a:buNone/>
            </a:pPr>
            <a:r>
              <a:rPr lang="en-US" sz="2000" dirty="0" smtClean="0">
                <a:latin typeface="Arial" pitchFamily="34" charset="0"/>
                <a:cs typeface="Arial" pitchFamily="34" charset="0"/>
              </a:rPr>
              <a:t>(</a:t>
            </a:r>
            <a:r>
              <a:rPr lang="en-US" sz="2000" dirty="0">
                <a:latin typeface="Arial" pitchFamily="34" charset="0"/>
                <a:cs typeface="Arial" pitchFamily="34" charset="0"/>
              </a:rPr>
              <a:t>Wright </a:t>
            </a:r>
            <a:r>
              <a:rPr lang="en-US" sz="2000" dirty="0" smtClean="0">
                <a:latin typeface="Arial" pitchFamily="34" charset="0"/>
                <a:cs typeface="Arial" pitchFamily="34" charset="0"/>
              </a:rPr>
              <a:t>and McMahan</a:t>
            </a:r>
            <a:r>
              <a:rPr lang="en-US" sz="2000" dirty="0">
                <a:latin typeface="Arial" pitchFamily="34" charset="0"/>
                <a:cs typeface="Arial" pitchFamily="34" charset="0"/>
              </a:rPr>
              <a:t>, 1992</a:t>
            </a:r>
            <a:r>
              <a:rPr lang="en-US" sz="2000" dirty="0" smtClean="0">
                <a:latin typeface="Arial" pitchFamily="34" charset="0"/>
                <a:cs typeface="Arial" pitchFamily="34" charset="0"/>
              </a:rPr>
              <a:t>).</a:t>
            </a:r>
          </a:p>
          <a:p>
            <a:pPr>
              <a:buNone/>
            </a:pPr>
            <a:endParaRPr lang="en-US" sz="2000" dirty="0">
              <a:latin typeface="Arial" pitchFamily="34" charset="0"/>
              <a:cs typeface="Arial" pitchFamily="34" charset="0"/>
            </a:endParaRPr>
          </a:p>
          <a:p>
            <a:r>
              <a:rPr lang="en-US" sz="2400" dirty="0">
                <a:latin typeface="Arial" pitchFamily="34" charset="0"/>
                <a:cs typeface="Arial" pitchFamily="34" charset="0"/>
              </a:rPr>
              <a:t>‘The central premise of strategic human resource management theory </a:t>
            </a:r>
            <a:r>
              <a:rPr lang="en-US" sz="2400" dirty="0" smtClean="0">
                <a:latin typeface="Arial" pitchFamily="34" charset="0"/>
                <a:cs typeface="Arial" pitchFamily="34" charset="0"/>
              </a:rPr>
              <a:t>is that </a:t>
            </a:r>
            <a:r>
              <a:rPr lang="en-US" sz="2400" dirty="0">
                <a:latin typeface="Arial" pitchFamily="34" charset="0"/>
                <a:cs typeface="Arial" pitchFamily="34" charset="0"/>
              </a:rPr>
              <a:t>successful organizational performance depends on a close fit </a:t>
            </a:r>
            <a:r>
              <a:rPr lang="en-US" sz="2400" dirty="0" smtClean="0">
                <a:latin typeface="Arial" pitchFamily="34" charset="0"/>
                <a:cs typeface="Arial" pitchFamily="34" charset="0"/>
              </a:rPr>
              <a:t>or alignment </a:t>
            </a:r>
            <a:r>
              <a:rPr lang="en-US" sz="2400" dirty="0">
                <a:latin typeface="Arial" pitchFamily="34" charset="0"/>
                <a:cs typeface="Arial" pitchFamily="34" charset="0"/>
              </a:rPr>
              <a:t>between business and human resource strategy’ </a:t>
            </a:r>
            <a:endParaRPr lang="en-US" sz="2400" dirty="0" smtClean="0">
              <a:latin typeface="Arial" pitchFamily="34" charset="0"/>
              <a:cs typeface="Arial" pitchFamily="34" charset="0"/>
            </a:endParaRPr>
          </a:p>
          <a:p>
            <a:pPr algn="r">
              <a:buNone/>
            </a:pPr>
            <a:endParaRPr lang="en-US" sz="2000" dirty="0" smtClean="0">
              <a:latin typeface="Arial" pitchFamily="34" charset="0"/>
              <a:cs typeface="Arial" pitchFamily="34" charset="0"/>
            </a:endParaRPr>
          </a:p>
          <a:p>
            <a:pPr algn="r">
              <a:buNone/>
            </a:pPr>
            <a:r>
              <a:rPr lang="en-US" sz="2000" dirty="0" smtClean="0">
                <a:latin typeface="Arial" pitchFamily="34" charset="0"/>
                <a:cs typeface="Arial" pitchFamily="34" charset="0"/>
              </a:rPr>
              <a:t>(</a:t>
            </a:r>
            <a:r>
              <a:rPr lang="en-US" sz="2000" dirty="0" err="1">
                <a:latin typeface="Arial" pitchFamily="34" charset="0"/>
                <a:cs typeface="Arial" pitchFamily="34" charset="0"/>
              </a:rPr>
              <a:t>Batt</a:t>
            </a:r>
            <a:r>
              <a:rPr lang="en-US" sz="2000" dirty="0">
                <a:latin typeface="Arial" pitchFamily="34" charset="0"/>
                <a:cs typeface="Arial" pitchFamily="34" charset="0"/>
              </a:rPr>
              <a:t>, 2007).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Basis of SHRM</a:t>
            </a:r>
            <a:endParaRPr lang="en-US" dirty="0"/>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Strategic HRM is based on three </a:t>
            </a:r>
            <a:r>
              <a:rPr lang="en-US" sz="2400" dirty="0" smtClean="0">
                <a:latin typeface="Arial" pitchFamily="34" charset="0"/>
                <a:cs typeface="Arial" pitchFamily="34" charset="0"/>
              </a:rPr>
              <a:t>propositions:</a:t>
            </a:r>
          </a:p>
          <a:p>
            <a:pPr lvl="1"/>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1</a:t>
            </a:r>
            <a:r>
              <a:rPr lang="en-US" sz="2000" dirty="0">
                <a:latin typeface="Arial" pitchFamily="34" charset="0"/>
                <a:cs typeface="Arial" pitchFamily="34" charset="0"/>
              </a:rPr>
              <a:t>. The human resources or human capital of an organization play </a:t>
            </a:r>
            <a:r>
              <a:rPr lang="en-US" sz="2000" dirty="0" smtClean="0">
                <a:latin typeface="Arial" pitchFamily="34" charset="0"/>
                <a:cs typeface="Arial" pitchFamily="34" charset="0"/>
              </a:rPr>
              <a:t>a strategic </a:t>
            </a:r>
            <a:r>
              <a:rPr lang="en-US" sz="2000" dirty="0">
                <a:latin typeface="Arial" pitchFamily="34" charset="0"/>
                <a:cs typeface="Arial" pitchFamily="34" charset="0"/>
              </a:rPr>
              <a:t>role in its success and are a major source of </a:t>
            </a:r>
            <a:r>
              <a:rPr lang="en-US" sz="2000" dirty="0" smtClean="0">
                <a:latin typeface="Arial" pitchFamily="34" charset="0"/>
                <a:cs typeface="Arial" pitchFamily="34" charset="0"/>
              </a:rPr>
              <a:t>competitive advantage.</a:t>
            </a:r>
          </a:p>
          <a:p>
            <a:pPr lvl="1"/>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2. HR </a:t>
            </a:r>
            <a:r>
              <a:rPr lang="en-US" sz="2000" dirty="0">
                <a:latin typeface="Arial" pitchFamily="34" charset="0"/>
                <a:cs typeface="Arial" pitchFamily="34" charset="0"/>
              </a:rPr>
              <a:t>strategies should be integrated with business </a:t>
            </a:r>
            <a:r>
              <a:rPr lang="en-US" sz="2000" dirty="0" smtClean="0">
                <a:latin typeface="Arial" pitchFamily="34" charset="0"/>
                <a:cs typeface="Arial" pitchFamily="34" charset="0"/>
              </a:rPr>
              <a:t>plans</a:t>
            </a:r>
            <a:r>
              <a:rPr lang="en-US" sz="2000" dirty="0"/>
              <a:t> </a:t>
            </a:r>
            <a:r>
              <a:rPr lang="en-US" sz="2000" dirty="0">
                <a:latin typeface="Arial" pitchFamily="34" charset="0"/>
                <a:cs typeface="Arial" pitchFamily="34" charset="0"/>
              </a:rPr>
              <a:t>(</a:t>
            </a:r>
            <a:r>
              <a:rPr lang="en-US" sz="2000" i="1" dirty="0">
                <a:latin typeface="Arial" pitchFamily="34" charset="0"/>
                <a:cs typeface="Arial" pitchFamily="34" charset="0"/>
              </a:rPr>
              <a:t>vertical integration).</a:t>
            </a:r>
            <a:r>
              <a:rPr lang="en-US" sz="2000" dirty="0" smtClean="0">
                <a:latin typeface="Arial" pitchFamily="34" charset="0"/>
                <a:cs typeface="Arial" pitchFamily="34" charset="0"/>
              </a:rPr>
              <a:t> . The </a:t>
            </a:r>
            <a:r>
              <a:rPr lang="en-US" sz="2000" dirty="0">
                <a:latin typeface="Arial" pitchFamily="34" charset="0"/>
                <a:cs typeface="Arial" pitchFamily="34" charset="0"/>
              </a:rPr>
              <a:t>major focus of strategic HRM should be aligning HR with </a:t>
            </a:r>
            <a:r>
              <a:rPr lang="en-US" sz="2000" dirty="0" smtClean="0">
                <a:latin typeface="Arial" pitchFamily="34" charset="0"/>
                <a:cs typeface="Arial" pitchFamily="34" charset="0"/>
              </a:rPr>
              <a:t>firm strategies.</a:t>
            </a:r>
          </a:p>
          <a:p>
            <a:pPr lvl="1"/>
            <a:endParaRPr lang="en-US" sz="2000" dirty="0" smtClean="0">
              <a:latin typeface="Arial" pitchFamily="34" charset="0"/>
              <a:cs typeface="Arial" pitchFamily="34" charset="0"/>
            </a:endParaRPr>
          </a:p>
          <a:p>
            <a:pPr lvl="1"/>
            <a:r>
              <a:rPr lang="en-US" sz="2000" dirty="0">
                <a:latin typeface="Arial" pitchFamily="34" charset="0"/>
                <a:cs typeface="Arial" pitchFamily="34" charset="0"/>
              </a:rPr>
              <a:t>3. Individual HR strategies should cohere by being linked to each other </a:t>
            </a:r>
            <a:r>
              <a:rPr lang="en-US" sz="2000" dirty="0" smtClean="0">
                <a:latin typeface="Arial" pitchFamily="34" charset="0"/>
                <a:cs typeface="Arial" pitchFamily="34" charset="0"/>
              </a:rPr>
              <a:t>to provide </a:t>
            </a:r>
            <a:r>
              <a:rPr lang="en-US" sz="2000" dirty="0">
                <a:latin typeface="Arial" pitchFamily="34" charset="0"/>
                <a:cs typeface="Arial" pitchFamily="34" charset="0"/>
              </a:rPr>
              <a:t>mutual support (</a:t>
            </a:r>
            <a:r>
              <a:rPr lang="en-US" sz="2000" i="1" dirty="0">
                <a:latin typeface="Arial" pitchFamily="34" charset="0"/>
                <a:cs typeface="Arial" pitchFamily="34" charset="0"/>
              </a:rPr>
              <a:t>horizontal integration).</a:t>
            </a:r>
            <a:endParaRPr lang="en-US" sz="2000" dirty="0" smtClean="0">
              <a:latin typeface="Arial" pitchFamily="34" charset="0"/>
              <a:cs typeface="Arial" pitchFamily="34" charset="0"/>
            </a:endParaRPr>
          </a:p>
          <a:p>
            <a:pPr lvl="1">
              <a:buNone/>
            </a:pPr>
            <a:endParaRPr lang="en-US" sz="2000" dirty="0">
              <a:latin typeface="Arial" pitchFamily="34" charset="0"/>
              <a:cs typeface="Arial"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Principles of SHRM</a:t>
            </a:r>
            <a:endParaRPr lang="en-US" sz="40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Strategic </a:t>
            </a:r>
            <a:r>
              <a:rPr lang="en-US" sz="2400" dirty="0">
                <a:latin typeface="Arial" pitchFamily="34" charset="0"/>
                <a:cs typeface="Arial" pitchFamily="34" charset="0"/>
              </a:rPr>
              <a:t>HRM supplies a perspective on the way in which critical issues </a:t>
            </a:r>
            <a:r>
              <a:rPr lang="en-US" sz="2400" dirty="0" smtClean="0">
                <a:latin typeface="Arial" pitchFamily="34" charset="0"/>
                <a:cs typeface="Arial" pitchFamily="34" charset="0"/>
              </a:rPr>
              <a:t>or success </a:t>
            </a:r>
            <a:r>
              <a:rPr lang="en-US" sz="2400" dirty="0">
                <a:latin typeface="Arial" pitchFamily="34" charset="0"/>
                <a:cs typeface="Arial" pitchFamily="34" charset="0"/>
              </a:rPr>
              <a:t>factors related to people can be addressed, and strategic decisions </a:t>
            </a:r>
            <a:r>
              <a:rPr lang="en-US" sz="2400" dirty="0" smtClean="0">
                <a:latin typeface="Arial" pitchFamily="34" charset="0"/>
                <a:cs typeface="Arial" pitchFamily="34" charset="0"/>
              </a:rPr>
              <a:t>are made </a:t>
            </a:r>
            <a:r>
              <a:rPr lang="en-US" sz="2400" dirty="0">
                <a:latin typeface="Arial" pitchFamily="34" charset="0"/>
                <a:cs typeface="Arial" pitchFamily="34" charset="0"/>
              </a:rPr>
              <a:t>that have a major and long-term impact on the </a:t>
            </a:r>
            <a:r>
              <a:rPr lang="en-US" sz="2400" dirty="0" smtClean="0">
                <a:latin typeface="Arial" pitchFamily="34" charset="0"/>
                <a:cs typeface="Arial" pitchFamily="34" charset="0"/>
              </a:rPr>
              <a:t>behavior </a:t>
            </a:r>
            <a:r>
              <a:rPr lang="en-US" sz="2400" dirty="0">
                <a:latin typeface="Arial" pitchFamily="34" charset="0"/>
                <a:cs typeface="Arial" pitchFamily="34" charset="0"/>
              </a:rPr>
              <a:t>and </a:t>
            </a:r>
            <a:r>
              <a:rPr lang="en-US" sz="2400" dirty="0" smtClean="0">
                <a:latin typeface="Arial" pitchFamily="34" charset="0"/>
                <a:cs typeface="Arial" pitchFamily="34" charset="0"/>
              </a:rPr>
              <a:t>success of </a:t>
            </a:r>
            <a:r>
              <a:rPr lang="en-US" sz="2400" dirty="0">
                <a:latin typeface="Arial" pitchFamily="34" charset="0"/>
                <a:cs typeface="Arial" pitchFamily="34" charset="0"/>
              </a:rPr>
              <a:t>the </a:t>
            </a:r>
            <a:r>
              <a:rPr lang="en-US" sz="2400" dirty="0" smtClean="0">
                <a:latin typeface="Arial" pitchFamily="34" charset="0"/>
                <a:cs typeface="Arial" pitchFamily="34" charset="0"/>
              </a:rPr>
              <a:t>organization.</a:t>
            </a:r>
          </a:p>
          <a:p>
            <a:endParaRPr lang="en-US" sz="2400" dirty="0">
              <a:latin typeface="Arial" pitchFamily="34" charset="0"/>
              <a:cs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Principles of SHRM</a:t>
            </a:r>
            <a:endParaRPr lang="en-US" sz="4000" dirty="0"/>
          </a:p>
        </p:txBody>
      </p:sp>
      <p:sp>
        <p:nvSpPr>
          <p:cNvPr id="3" name="Content Placeholder 2"/>
          <p:cNvSpPr>
            <a:spLocks noGrp="1"/>
          </p:cNvSpPr>
          <p:nvPr>
            <p:ph sz="quarter" idx="1"/>
          </p:nvPr>
        </p:nvSpPr>
        <p:spPr/>
        <p:txBody>
          <a:bodyPr>
            <a:normAutofit/>
          </a:bodyPr>
          <a:lstStyle/>
          <a:p>
            <a:r>
              <a:rPr lang="en-US" sz="2000" dirty="0">
                <a:latin typeface="Arial" pitchFamily="34" charset="0"/>
                <a:cs typeface="Arial" pitchFamily="34" charset="0"/>
              </a:rPr>
              <a:t>As a means of developing </a:t>
            </a:r>
            <a:r>
              <a:rPr lang="en-US" sz="2000" dirty="0" smtClean="0">
                <a:latin typeface="Arial" pitchFamily="34" charset="0"/>
                <a:cs typeface="Arial" pitchFamily="34" charset="0"/>
              </a:rPr>
              <a:t>integrated HR </a:t>
            </a:r>
            <a:r>
              <a:rPr lang="en-US" sz="2000" dirty="0">
                <a:latin typeface="Arial" pitchFamily="34" charset="0"/>
                <a:cs typeface="Arial" pitchFamily="34" charset="0"/>
              </a:rPr>
              <a:t>strategies, strategic HRM is facilitated to the extent to which </a:t>
            </a:r>
            <a:r>
              <a:rPr lang="en-US" sz="2000" dirty="0" smtClean="0">
                <a:latin typeface="Arial" pitchFamily="34" charset="0"/>
                <a:cs typeface="Arial" pitchFamily="34" charset="0"/>
              </a:rPr>
              <a:t>the following </a:t>
            </a:r>
            <a:r>
              <a:rPr lang="en-US" sz="2000" dirty="0">
                <a:latin typeface="Arial" pitchFamily="34" charset="0"/>
                <a:cs typeface="Arial" pitchFamily="34" charset="0"/>
              </a:rPr>
              <a:t>seven principles set out by </a:t>
            </a:r>
            <a:r>
              <a:rPr lang="en-US" sz="2000" dirty="0" err="1">
                <a:latin typeface="Arial" pitchFamily="34" charset="0"/>
                <a:cs typeface="Arial" pitchFamily="34" charset="0"/>
              </a:rPr>
              <a:t>Ondrack</a:t>
            </a:r>
            <a:r>
              <a:rPr lang="en-US" sz="2000" dirty="0">
                <a:latin typeface="Arial" pitchFamily="34" charset="0"/>
                <a:cs typeface="Arial" pitchFamily="34" charset="0"/>
              </a:rPr>
              <a:t> and </a:t>
            </a:r>
            <a:r>
              <a:rPr lang="en-US" sz="2000" dirty="0" err="1">
                <a:latin typeface="Arial" pitchFamily="34" charset="0"/>
                <a:cs typeface="Arial" pitchFamily="34" charset="0"/>
              </a:rPr>
              <a:t>Nininger</a:t>
            </a:r>
            <a:r>
              <a:rPr lang="en-US" sz="2000" dirty="0">
                <a:latin typeface="Arial" pitchFamily="34" charset="0"/>
                <a:cs typeface="Arial" pitchFamily="34" charset="0"/>
              </a:rPr>
              <a:t> (</a:t>
            </a:r>
            <a:r>
              <a:rPr lang="en-US" sz="2000" dirty="0" smtClean="0">
                <a:latin typeface="Arial" pitchFamily="34" charset="0"/>
                <a:cs typeface="Arial" pitchFamily="34" charset="0"/>
              </a:rPr>
              <a:t>1984</a:t>
            </a:r>
            <a:r>
              <a:rPr lang="en-US" sz="2000" dirty="0">
                <a:latin typeface="Arial" pitchFamily="34" charset="0"/>
                <a:cs typeface="Arial" pitchFamily="34" charset="0"/>
              </a:rPr>
              <a:t>) </a:t>
            </a:r>
            <a:r>
              <a:rPr lang="en-US" sz="2000" dirty="0" smtClean="0">
                <a:latin typeface="Arial" pitchFamily="34" charset="0"/>
                <a:cs typeface="Arial" pitchFamily="34" charset="0"/>
              </a:rPr>
              <a:t>are followed:</a:t>
            </a:r>
          </a:p>
          <a:p>
            <a:pPr lvl="1"/>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1</a:t>
            </a:r>
            <a:r>
              <a:rPr lang="en-US" sz="2000" dirty="0">
                <a:latin typeface="Arial" pitchFamily="34" charset="0"/>
                <a:cs typeface="Arial" pitchFamily="34" charset="0"/>
              </a:rPr>
              <a:t>. There is an overall purpose and the human resource dimensions of </a:t>
            </a:r>
            <a:r>
              <a:rPr lang="en-US" sz="2000" dirty="0" smtClean="0">
                <a:latin typeface="Arial" pitchFamily="34" charset="0"/>
                <a:cs typeface="Arial" pitchFamily="34" charset="0"/>
              </a:rPr>
              <a:t>that purpose </a:t>
            </a:r>
            <a:r>
              <a:rPr lang="en-US" sz="2000" dirty="0">
                <a:latin typeface="Arial" pitchFamily="34" charset="0"/>
                <a:cs typeface="Arial" pitchFamily="34" charset="0"/>
              </a:rPr>
              <a:t>are evident.</a:t>
            </a:r>
          </a:p>
          <a:p>
            <a:pPr lvl="1"/>
            <a:r>
              <a:rPr lang="en-US" sz="2000" dirty="0">
                <a:latin typeface="Arial" pitchFamily="34" charset="0"/>
                <a:cs typeface="Arial" pitchFamily="34" charset="0"/>
              </a:rPr>
              <a:t>2. A process of developing strategy within the organization exists and </a:t>
            </a:r>
            <a:r>
              <a:rPr lang="en-US" sz="2000" dirty="0" smtClean="0">
                <a:latin typeface="Arial" pitchFamily="34" charset="0"/>
                <a:cs typeface="Arial" pitchFamily="34" charset="0"/>
              </a:rPr>
              <a:t>is understood</a:t>
            </a:r>
            <a:r>
              <a:rPr lang="en-US" sz="2000" dirty="0">
                <a:latin typeface="Arial" pitchFamily="34" charset="0"/>
                <a:cs typeface="Arial" pitchFamily="34" charset="0"/>
              </a:rPr>
              <a:t>, and there is explicit consideration of human </a:t>
            </a:r>
            <a:r>
              <a:rPr lang="en-US" sz="2000" dirty="0" smtClean="0">
                <a:latin typeface="Arial" pitchFamily="34" charset="0"/>
                <a:cs typeface="Arial" pitchFamily="34" charset="0"/>
              </a:rPr>
              <a:t>resource dimensions</a:t>
            </a:r>
            <a:r>
              <a:rPr lang="en-US" sz="2000" dirty="0">
                <a:latin typeface="Arial" pitchFamily="34" charset="0"/>
                <a:cs typeface="Arial" pitchFamily="34" charset="0"/>
              </a:rPr>
              <a:t>.</a:t>
            </a:r>
          </a:p>
          <a:p>
            <a:pPr lvl="1"/>
            <a:r>
              <a:rPr lang="en-US" sz="2000" dirty="0">
                <a:latin typeface="Arial" pitchFamily="34" charset="0"/>
                <a:cs typeface="Arial" pitchFamily="34" charset="0"/>
              </a:rPr>
              <a:t>3. Effective linkages exist on a continuing basis to ensure the integration </a:t>
            </a:r>
            <a:r>
              <a:rPr lang="en-US" sz="2000" dirty="0" smtClean="0">
                <a:latin typeface="Arial" pitchFamily="34" charset="0"/>
                <a:cs typeface="Arial" pitchFamily="34" charset="0"/>
              </a:rPr>
              <a:t>of human </a:t>
            </a:r>
            <a:r>
              <a:rPr lang="en-US" sz="2000" dirty="0">
                <a:latin typeface="Arial" pitchFamily="34" charset="0"/>
                <a:cs typeface="Arial" pitchFamily="34" charset="0"/>
              </a:rPr>
              <a:t>resource considerations with the organizational </a:t>
            </a:r>
            <a:r>
              <a:rPr lang="en-US" sz="2000" dirty="0" smtClean="0">
                <a:latin typeface="Arial" pitchFamily="34" charset="0"/>
                <a:cs typeface="Arial" pitchFamily="34" charset="0"/>
              </a:rPr>
              <a:t>decision-making process</a:t>
            </a:r>
            <a:r>
              <a:rPr lang="en-US" sz="2000" dirty="0">
                <a:latin typeface="Arial" pitchFamily="34" charset="0"/>
                <a:cs typeface="Arial" pitchFamily="34" charset="0"/>
              </a:rPr>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Principles of SHRM</a:t>
            </a:r>
            <a:endParaRPr lang="en-US" dirty="0"/>
          </a:p>
        </p:txBody>
      </p:sp>
      <p:sp>
        <p:nvSpPr>
          <p:cNvPr id="3" name="Content Placeholder 2"/>
          <p:cNvSpPr>
            <a:spLocks noGrp="1"/>
          </p:cNvSpPr>
          <p:nvPr>
            <p:ph sz="quarter" idx="1"/>
          </p:nvPr>
        </p:nvSpPr>
        <p:spPr/>
        <p:txBody>
          <a:bodyPr>
            <a:normAutofit/>
          </a:bodyPr>
          <a:lstStyle/>
          <a:p>
            <a:endParaRPr lang="en-US" sz="2000" dirty="0" smtClean="0">
              <a:latin typeface="Arial" pitchFamily="34" charset="0"/>
              <a:cs typeface="Arial" pitchFamily="34" charset="0"/>
            </a:endParaRPr>
          </a:p>
          <a:p>
            <a:pPr>
              <a:buNone/>
            </a:pPr>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4.The </a:t>
            </a:r>
            <a:r>
              <a:rPr lang="en-US" sz="2000" dirty="0">
                <a:latin typeface="Arial" pitchFamily="34" charset="0"/>
                <a:cs typeface="Arial" pitchFamily="34" charset="0"/>
              </a:rPr>
              <a:t>office of the chief executive provides the challenge for </a:t>
            </a:r>
            <a:r>
              <a:rPr lang="en-US" sz="2000" dirty="0" smtClean="0">
                <a:latin typeface="Arial" pitchFamily="34" charset="0"/>
                <a:cs typeface="Arial" pitchFamily="34" charset="0"/>
              </a:rPr>
              <a:t>integrating human </a:t>
            </a:r>
            <a:r>
              <a:rPr lang="en-US" sz="2000" dirty="0">
                <a:latin typeface="Arial" pitchFamily="34" charset="0"/>
                <a:cs typeface="Arial" pitchFamily="34" charset="0"/>
              </a:rPr>
              <a:t>resource considerations to meet the needs of the business</a:t>
            </a:r>
            <a:r>
              <a:rPr lang="en-US" sz="2000" dirty="0" smtClean="0">
                <a:latin typeface="Arial" pitchFamily="34" charset="0"/>
                <a:cs typeface="Arial" pitchFamily="34" charset="0"/>
              </a:rPr>
              <a:t>.</a:t>
            </a:r>
          </a:p>
          <a:p>
            <a:endParaRPr lang="en-US" sz="2000" dirty="0">
              <a:latin typeface="Arial" pitchFamily="34" charset="0"/>
              <a:cs typeface="Arial" pitchFamily="34" charset="0"/>
            </a:endParaRPr>
          </a:p>
          <a:p>
            <a:pPr lvl="1"/>
            <a:r>
              <a:rPr lang="en-US" sz="2000" dirty="0">
                <a:latin typeface="Arial" pitchFamily="34" charset="0"/>
                <a:cs typeface="Arial" pitchFamily="34" charset="0"/>
              </a:rPr>
              <a:t>5. The organization of all levels establishes responsibility and </a:t>
            </a:r>
            <a:r>
              <a:rPr lang="en-US" sz="2000" dirty="0" smtClean="0">
                <a:latin typeface="Arial" pitchFamily="34" charset="0"/>
                <a:cs typeface="Arial" pitchFamily="34" charset="0"/>
              </a:rPr>
              <a:t>accountability for </a:t>
            </a:r>
            <a:r>
              <a:rPr lang="en-US" sz="2000" dirty="0">
                <a:latin typeface="Arial" pitchFamily="34" charset="0"/>
                <a:cs typeface="Arial" pitchFamily="34" charset="0"/>
              </a:rPr>
              <a:t>human resource management.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Principles of SHRM</a:t>
            </a:r>
            <a:endParaRPr lang="en-US" sz="4000" dirty="0"/>
          </a:p>
        </p:txBody>
      </p:sp>
      <p:sp>
        <p:nvSpPr>
          <p:cNvPr id="3" name="Content Placeholder 2"/>
          <p:cNvSpPr>
            <a:spLocks noGrp="1"/>
          </p:cNvSpPr>
          <p:nvPr>
            <p:ph sz="quarter" idx="1"/>
          </p:nvPr>
        </p:nvSpPr>
        <p:spPr/>
        <p:txBody>
          <a:bodyPr/>
          <a:lstStyle/>
          <a:p>
            <a:pPr lvl="1"/>
            <a:endParaRPr lang="en-US" dirty="0" smtClean="0"/>
          </a:p>
          <a:p>
            <a:pPr lvl="1"/>
            <a:r>
              <a:rPr lang="en-US" sz="2000" dirty="0" smtClean="0">
                <a:latin typeface="Arial" pitchFamily="34" charset="0"/>
                <a:cs typeface="Arial" pitchFamily="34" charset="0"/>
              </a:rPr>
              <a:t>6.Initiatives </a:t>
            </a:r>
            <a:r>
              <a:rPr lang="en-US" sz="2000" dirty="0">
                <a:latin typeface="Arial" pitchFamily="34" charset="0"/>
                <a:cs typeface="Arial" pitchFamily="34" charset="0"/>
              </a:rPr>
              <a:t>in the management of human resources are relevant to </a:t>
            </a:r>
            <a:r>
              <a:rPr lang="en-US" sz="2000" dirty="0" smtClean="0">
                <a:latin typeface="Arial" pitchFamily="34" charset="0"/>
                <a:cs typeface="Arial" pitchFamily="34" charset="0"/>
              </a:rPr>
              <a:t>the needs </a:t>
            </a:r>
            <a:r>
              <a:rPr lang="en-US" sz="2000" dirty="0">
                <a:latin typeface="Arial" pitchFamily="34" charset="0"/>
                <a:cs typeface="Arial" pitchFamily="34" charset="0"/>
              </a:rPr>
              <a:t>of the business</a:t>
            </a:r>
            <a:r>
              <a:rPr lang="en-US" sz="2000" dirty="0" smtClean="0">
                <a:latin typeface="Arial" pitchFamily="34" charset="0"/>
                <a:cs typeface="Arial" pitchFamily="34" charset="0"/>
              </a:rPr>
              <a:t>.</a:t>
            </a:r>
          </a:p>
          <a:p>
            <a:pPr lvl="1"/>
            <a:endParaRPr lang="en-US" sz="2000" dirty="0" smtClean="0">
              <a:latin typeface="Arial" pitchFamily="34" charset="0"/>
              <a:cs typeface="Arial" pitchFamily="34" charset="0"/>
            </a:endParaRPr>
          </a:p>
          <a:p>
            <a:pPr lvl="1"/>
            <a:endParaRPr lang="en-US" sz="2000" dirty="0">
              <a:latin typeface="Arial" pitchFamily="34" charset="0"/>
              <a:cs typeface="Arial" pitchFamily="34" charset="0"/>
            </a:endParaRPr>
          </a:p>
          <a:p>
            <a:pPr lvl="1"/>
            <a:r>
              <a:rPr lang="en-US" sz="2000" dirty="0">
                <a:latin typeface="Arial" pitchFamily="34" charset="0"/>
                <a:cs typeface="Arial" pitchFamily="34" charset="0"/>
              </a:rPr>
              <a:t>7. It includes the responsibility to identify and interact in the </a:t>
            </a:r>
            <a:r>
              <a:rPr lang="en-US" sz="2000" dirty="0" smtClean="0">
                <a:latin typeface="Arial" pitchFamily="34" charset="0"/>
                <a:cs typeface="Arial" pitchFamily="34" charset="0"/>
              </a:rPr>
              <a:t>social, political</a:t>
            </a:r>
            <a:r>
              <a:rPr lang="en-US" sz="2000" dirty="0">
                <a:latin typeface="Arial" pitchFamily="34" charset="0"/>
                <a:cs typeface="Arial" pitchFamily="34" charset="0"/>
              </a:rPr>
              <a:t>, technological and economic environments in which the </a:t>
            </a:r>
            <a:r>
              <a:rPr lang="en-US" sz="2000" dirty="0" smtClean="0">
                <a:latin typeface="Arial" pitchFamily="34" charset="0"/>
                <a:cs typeface="Arial" pitchFamily="34" charset="0"/>
              </a:rPr>
              <a:t>organization is </a:t>
            </a:r>
            <a:r>
              <a:rPr lang="en-US" sz="2000" dirty="0">
                <a:latin typeface="Arial" pitchFamily="34" charset="0"/>
                <a:cs typeface="Arial" pitchFamily="34" charset="0"/>
              </a:rPr>
              <a:t>and will be doing business.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of SHRM</a:t>
            </a:r>
            <a:endParaRPr lang="en-US" dirty="0"/>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t>
            </a:r>
            <a:r>
              <a:rPr lang="en-US" sz="2400" dirty="0">
                <a:latin typeface="Arial" pitchFamily="34" charset="0"/>
                <a:cs typeface="Arial" pitchFamily="34" charset="0"/>
              </a:rPr>
              <a:t>fundamental aim of strategic HRM is to generate strategic capability </a:t>
            </a:r>
            <a:r>
              <a:rPr lang="en-US" sz="2400" dirty="0" smtClean="0">
                <a:latin typeface="Arial" pitchFamily="34" charset="0"/>
                <a:cs typeface="Arial" pitchFamily="34" charset="0"/>
              </a:rPr>
              <a:t>by ensuring </a:t>
            </a:r>
            <a:r>
              <a:rPr lang="en-US" sz="2400" dirty="0">
                <a:latin typeface="Arial" pitchFamily="34" charset="0"/>
                <a:cs typeface="Arial" pitchFamily="34" charset="0"/>
              </a:rPr>
              <a:t>that the organization has the skilled, engaged and </a:t>
            </a:r>
            <a:r>
              <a:rPr lang="en-US" sz="2400" dirty="0" smtClean="0">
                <a:latin typeface="Arial" pitchFamily="34" charset="0"/>
                <a:cs typeface="Arial" pitchFamily="34" charset="0"/>
              </a:rPr>
              <a:t>well-motivated employees </a:t>
            </a:r>
            <a:r>
              <a:rPr lang="en-US" sz="2400" dirty="0">
                <a:latin typeface="Arial" pitchFamily="34" charset="0"/>
                <a:cs typeface="Arial" pitchFamily="34" charset="0"/>
              </a:rPr>
              <a:t>it needs to achieve sustained competitive advantage</a:t>
            </a:r>
            <a:r>
              <a:rPr lang="en-US" sz="2400" dirty="0" smtClean="0">
                <a:latin typeface="Arial" pitchFamily="34" charset="0"/>
                <a:cs typeface="Arial" pitchFamily="34" charset="0"/>
              </a:rPr>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of SHRM</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Strategic human resource management is largely about </a:t>
            </a:r>
            <a:r>
              <a:rPr lang="en-US" sz="2400" u="sng" dirty="0" smtClean="0">
                <a:latin typeface="Arial" pitchFamily="34" charset="0"/>
                <a:cs typeface="Arial" pitchFamily="34" charset="0"/>
              </a:rPr>
              <a:t>integration and adaptation</a:t>
            </a:r>
            <a:r>
              <a:rPr lang="en-US" sz="2400" dirty="0" smtClean="0">
                <a:latin typeface="Arial" pitchFamily="34" charset="0"/>
                <a:cs typeface="Arial" pitchFamily="34" charset="0"/>
              </a:rPr>
              <a:t>.</a:t>
            </a:r>
          </a:p>
          <a:p>
            <a:r>
              <a:rPr lang="en-US" sz="2400" dirty="0" smtClean="0">
                <a:latin typeface="Arial" pitchFamily="34" charset="0"/>
                <a:cs typeface="Arial" pitchFamily="34" charset="0"/>
              </a:rPr>
              <a:t> Its concern is to ensure that:</a:t>
            </a:r>
          </a:p>
          <a:p>
            <a:r>
              <a:rPr lang="en-US" sz="2400" dirty="0" smtClean="0">
                <a:latin typeface="Arial" pitchFamily="34" charset="0"/>
                <a:cs typeface="Arial" pitchFamily="34" charset="0"/>
              </a:rPr>
              <a:t> (1) human resources (HR) management is </a:t>
            </a:r>
            <a:r>
              <a:rPr lang="en-US" sz="2400" u="sng" dirty="0" smtClean="0">
                <a:latin typeface="Arial" pitchFamily="34" charset="0"/>
                <a:cs typeface="Arial" pitchFamily="34" charset="0"/>
              </a:rPr>
              <a:t>fully integrated </a:t>
            </a:r>
            <a:r>
              <a:rPr lang="en-US" sz="2400" dirty="0" smtClean="0">
                <a:latin typeface="Arial" pitchFamily="34" charset="0"/>
                <a:cs typeface="Arial" pitchFamily="34" charset="0"/>
              </a:rPr>
              <a:t>with </a:t>
            </a:r>
            <a:r>
              <a:rPr lang="en-US" sz="2400" u="sng" dirty="0" smtClean="0">
                <a:latin typeface="Arial" pitchFamily="34" charset="0"/>
                <a:cs typeface="Arial" pitchFamily="34" charset="0"/>
              </a:rPr>
              <a:t>the strategy and strategic needs</a:t>
            </a:r>
            <a:r>
              <a:rPr lang="en-US" sz="2400" dirty="0" smtClean="0">
                <a:latin typeface="Arial" pitchFamily="34" charset="0"/>
                <a:cs typeface="Arial" pitchFamily="34" charset="0"/>
              </a:rPr>
              <a:t> of </a:t>
            </a:r>
            <a:r>
              <a:rPr lang="en-US" sz="2400" u="sng" dirty="0" smtClean="0">
                <a:latin typeface="Arial" pitchFamily="34" charset="0"/>
                <a:cs typeface="Arial" pitchFamily="34" charset="0"/>
              </a:rPr>
              <a:t>the firm</a:t>
            </a:r>
            <a:r>
              <a:rPr lang="en-US" sz="2400" dirty="0" smtClean="0">
                <a:latin typeface="Arial" pitchFamily="34" charset="0"/>
                <a:cs typeface="Arial" pitchFamily="34" charset="0"/>
              </a:rPr>
              <a:t>;</a:t>
            </a:r>
          </a:p>
          <a:p>
            <a:r>
              <a:rPr lang="en-US" sz="2400" dirty="0" smtClean="0">
                <a:latin typeface="Arial" pitchFamily="34" charset="0"/>
                <a:cs typeface="Arial" pitchFamily="34" charset="0"/>
              </a:rPr>
              <a:t> (2) HR </a:t>
            </a:r>
            <a:r>
              <a:rPr lang="en-US" sz="2400" u="sng" dirty="0" smtClean="0">
                <a:latin typeface="Arial" pitchFamily="34" charset="0"/>
                <a:cs typeface="Arial" pitchFamily="34" charset="0"/>
              </a:rPr>
              <a:t>policies cohere both across policy areas and across hierarchie</a:t>
            </a:r>
            <a:r>
              <a:rPr lang="en-US" sz="2400" dirty="0" smtClean="0">
                <a:latin typeface="Arial" pitchFamily="34" charset="0"/>
                <a:cs typeface="Arial" pitchFamily="34" charset="0"/>
              </a:rPr>
              <a:t>s; and</a:t>
            </a:r>
          </a:p>
          <a:p>
            <a:r>
              <a:rPr lang="en-US" sz="2400" dirty="0" smtClean="0">
                <a:latin typeface="Arial" pitchFamily="34" charset="0"/>
                <a:cs typeface="Arial" pitchFamily="34" charset="0"/>
              </a:rPr>
              <a:t> (3) HR practices are </a:t>
            </a:r>
            <a:r>
              <a:rPr lang="en-US" sz="2400" u="sng" dirty="0" smtClean="0">
                <a:latin typeface="Arial" pitchFamily="34" charset="0"/>
                <a:cs typeface="Arial" pitchFamily="34" charset="0"/>
              </a:rPr>
              <a:t>adjusted, accepted and used </a:t>
            </a:r>
            <a:r>
              <a:rPr lang="en-US" sz="2400" dirty="0" smtClean="0">
                <a:latin typeface="Arial" pitchFamily="34" charset="0"/>
                <a:cs typeface="Arial" pitchFamily="34" charset="0"/>
              </a:rPr>
              <a:t>by line  and employees as part of their every day work</a:t>
            </a:r>
            <a:r>
              <a:rPr lang="en-US" dirty="0" smtClean="0">
                <a:latin typeface="Arial" pitchFamily="34" charset="0"/>
                <a:cs typeface="Arial" pitchFamily="34" charset="0"/>
              </a:rPr>
              <a:t>.</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Concepts of Strategic HRM</a:t>
            </a:r>
            <a:endParaRPr lang="en-US" sz="40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400" dirty="0">
                <a:latin typeface="Arial" pitchFamily="34" charset="0"/>
                <a:cs typeface="Arial" pitchFamily="34" charset="0"/>
              </a:rPr>
              <a:t>Strategic HRM is underpinned by three concepts, namely </a:t>
            </a:r>
          </a:p>
          <a:p>
            <a:endParaRPr lang="en-US" sz="2400" dirty="0" smtClean="0">
              <a:latin typeface="Arial" pitchFamily="34" charset="0"/>
              <a:cs typeface="Arial" pitchFamily="34" charset="0"/>
            </a:endParaRPr>
          </a:p>
          <a:p>
            <a:pPr lvl="1"/>
            <a:r>
              <a:rPr lang="en-US" sz="2400" dirty="0" smtClean="0">
                <a:latin typeface="Arial" pitchFamily="34" charset="0"/>
                <a:cs typeface="Arial" pitchFamily="34" charset="0"/>
              </a:rPr>
              <a:t>resource-based view</a:t>
            </a:r>
            <a:r>
              <a:rPr lang="en-US" sz="2400" dirty="0">
                <a:latin typeface="Arial" pitchFamily="34" charset="0"/>
                <a:cs typeface="Arial" pitchFamily="34" charset="0"/>
              </a:rPr>
              <a:t>, </a:t>
            </a:r>
            <a:endParaRPr lang="en-US" sz="2400" dirty="0" smtClean="0">
              <a:latin typeface="Arial" pitchFamily="34" charset="0"/>
              <a:cs typeface="Arial" pitchFamily="34" charset="0"/>
            </a:endParaRPr>
          </a:p>
          <a:p>
            <a:pPr lvl="1"/>
            <a:endParaRPr lang="en-US" sz="2400" dirty="0" smtClean="0">
              <a:latin typeface="Arial" pitchFamily="34" charset="0"/>
              <a:cs typeface="Arial" pitchFamily="34" charset="0"/>
            </a:endParaRPr>
          </a:p>
          <a:p>
            <a:pPr lvl="1"/>
            <a:r>
              <a:rPr lang="en-US" sz="2400" dirty="0" smtClean="0">
                <a:latin typeface="Arial" pitchFamily="34" charset="0"/>
                <a:cs typeface="Arial" pitchFamily="34" charset="0"/>
              </a:rPr>
              <a:t>strategic </a:t>
            </a:r>
            <a:r>
              <a:rPr lang="en-US" sz="2400" dirty="0">
                <a:latin typeface="Arial" pitchFamily="34" charset="0"/>
                <a:cs typeface="Arial" pitchFamily="34" charset="0"/>
              </a:rPr>
              <a:t>fit and </a:t>
            </a:r>
            <a:endParaRPr lang="en-US" sz="2400" dirty="0" smtClean="0">
              <a:latin typeface="Arial" pitchFamily="34" charset="0"/>
              <a:cs typeface="Arial" pitchFamily="34" charset="0"/>
            </a:endParaRPr>
          </a:p>
          <a:p>
            <a:pPr lvl="1"/>
            <a:endParaRPr lang="en-US" sz="2400" dirty="0" smtClean="0">
              <a:latin typeface="Arial" pitchFamily="34" charset="0"/>
              <a:cs typeface="Arial" pitchFamily="34" charset="0"/>
            </a:endParaRPr>
          </a:p>
          <a:p>
            <a:pPr lvl="1"/>
            <a:r>
              <a:rPr lang="en-US" sz="2400" dirty="0" smtClean="0">
                <a:latin typeface="Arial" pitchFamily="34" charset="0"/>
                <a:cs typeface="Arial" pitchFamily="34" charset="0"/>
              </a:rPr>
              <a:t>strategic </a:t>
            </a:r>
            <a:r>
              <a:rPr lang="en-US" sz="2400" dirty="0">
                <a:latin typeface="Arial" pitchFamily="34" charset="0"/>
                <a:cs typeface="Arial" pitchFamily="34" charset="0"/>
              </a:rPr>
              <a:t>flexibility.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Concepts of Strategic HRM</a:t>
            </a:r>
            <a:endParaRPr lang="en-US" sz="4000" dirty="0"/>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The resource-based </a:t>
            </a:r>
            <a:r>
              <a:rPr lang="en-US" sz="2400" dirty="0" smtClean="0">
                <a:latin typeface="Arial" pitchFamily="34" charset="0"/>
                <a:cs typeface="Arial" pitchFamily="34" charset="0"/>
              </a:rPr>
              <a:t>view</a:t>
            </a:r>
          </a:p>
          <a:p>
            <a:endParaRPr lang="en-US" sz="2400" dirty="0" smtClean="0">
              <a:latin typeface="Arial" pitchFamily="34" charset="0"/>
              <a:cs typeface="Arial" pitchFamily="34" charset="0"/>
            </a:endParaRPr>
          </a:p>
          <a:p>
            <a:pPr lvl="1"/>
            <a:r>
              <a:rPr lang="en-US" sz="2400" dirty="0">
                <a:latin typeface="Arial" pitchFamily="34" charset="0"/>
                <a:cs typeface="Arial" pitchFamily="34" charset="0"/>
              </a:rPr>
              <a:t>To a large extent, the philosophy of strategic HRM is based on the </a:t>
            </a:r>
            <a:r>
              <a:rPr lang="en-US" sz="2400" u="sng" dirty="0" smtClean="0">
                <a:latin typeface="Arial" pitchFamily="34" charset="0"/>
                <a:cs typeface="Arial" pitchFamily="34" charset="0"/>
              </a:rPr>
              <a:t>resource based </a:t>
            </a:r>
            <a:r>
              <a:rPr lang="en-US" sz="2400" dirty="0" smtClean="0">
                <a:latin typeface="Arial" pitchFamily="34" charset="0"/>
                <a:cs typeface="Arial" pitchFamily="34" charset="0"/>
              </a:rPr>
              <a:t>view</a:t>
            </a:r>
            <a:r>
              <a:rPr lang="en-US" sz="2400" dirty="0">
                <a:latin typeface="Arial" pitchFamily="34" charset="0"/>
                <a:cs typeface="Arial" pitchFamily="34" charset="0"/>
              </a:rPr>
              <a:t>. </a:t>
            </a:r>
            <a:endParaRPr lang="en-US" sz="2400" dirty="0" smtClean="0">
              <a:latin typeface="Arial" pitchFamily="34" charset="0"/>
              <a:cs typeface="Arial" pitchFamily="34" charset="0"/>
            </a:endParaRPr>
          </a:p>
          <a:p>
            <a:pPr lvl="1"/>
            <a:r>
              <a:rPr lang="en-US" sz="2400" dirty="0" smtClean="0">
                <a:latin typeface="Arial" pitchFamily="34" charset="0"/>
                <a:cs typeface="Arial" pitchFamily="34" charset="0"/>
              </a:rPr>
              <a:t>This </a:t>
            </a:r>
            <a:r>
              <a:rPr lang="en-US" sz="2400" dirty="0">
                <a:latin typeface="Arial" pitchFamily="34" charset="0"/>
                <a:cs typeface="Arial" pitchFamily="34" charset="0"/>
              </a:rPr>
              <a:t>states that it is the </a:t>
            </a:r>
            <a:r>
              <a:rPr lang="en-US" sz="2400" u="sng" dirty="0">
                <a:latin typeface="Arial" pitchFamily="34" charset="0"/>
                <a:cs typeface="Arial" pitchFamily="34" charset="0"/>
              </a:rPr>
              <a:t>range of resources </a:t>
            </a:r>
            <a:r>
              <a:rPr lang="en-US" sz="2400" dirty="0">
                <a:latin typeface="Arial" pitchFamily="34" charset="0"/>
                <a:cs typeface="Arial" pitchFamily="34" charset="0"/>
              </a:rPr>
              <a:t>in an </a:t>
            </a:r>
            <a:r>
              <a:rPr lang="en-US" sz="2400" dirty="0" smtClean="0">
                <a:latin typeface="Arial" pitchFamily="34" charset="0"/>
                <a:cs typeface="Arial" pitchFamily="34" charset="0"/>
              </a:rPr>
              <a:t>organization, including </a:t>
            </a:r>
            <a:r>
              <a:rPr lang="en-US" sz="2400" dirty="0">
                <a:latin typeface="Arial" pitchFamily="34" charset="0"/>
                <a:cs typeface="Arial" pitchFamily="34" charset="0"/>
              </a:rPr>
              <a:t>its </a:t>
            </a:r>
            <a:r>
              <a:rPr lang="en-US" sz="2400" u="sng" dirty="0">
                <a:latin typeface="Arial" pitchFamily="34" charset="0"/>
                <a:cs typeface="Arial" pitchFamily="34" charset="0"/>
              </a:rPr>
              <a:t>human resources</a:t>
            </a:r>
            <a:r>
              <a:rPr lang="en-US" sz="2400" dirty="0">
                <a:latin typeface="Arial" pitchFamily="34" charset="0"/>
                <a:cs typeface="Arial" pitchFamily="34" charset="0"/>
              </a:rPr>
              <a:t>, that </a:t>
            </a:r>
            <a:r>
              <a:rPr lang="en-US" sz="2400" u="sng" dirty="0">
                <a:latin typeface="Arial" pitchFamily="34" charset="0"/>
                <a:cs typeface="Arial" pitchFamily="34" charset="0"/>
              </a:rPr>
              <a:t>produces its unique character </a:t>
            </a:r>
            <a:r>
              <a:rPr lang="en-US" sz="2400" dirty="0" smtClean="0">
                <a:latin typeface="Arial" pitchFamily="34" charset="0"/>
                <a:cs typeface="Arial" pitchFamily="34" charset="0"/>
              </a:rPr>
              <a:t>and </a:t>
            </a:r>
            <a:r>
              <a:rPr lang="en-US" sz="2400" u="sng" dirty="0" smtClean="0">
                <a:latin typeface="Arial" pitchFamily="34" charset="0"/>
                <a:cs typeface="Arial" pitchFamily="34" charset="0"/>
              </a:rPr>
              <a:t>creates </a:t>
            </a:r>
            <a:r>
              <a:rPr lang="en-US" sz="2400" u="sng" dirty="0">
                <a:latin typeface="Arial" pitchFamily="34" charset="0"/>
                <a:cs typeface="Arial" pitchFamily="34" charset="0"/>
              </a:rPr>
              <a:t>competitive advantage </a:t>
            </a:r>
            <a:endParaRPr lang="en-US" sz="2400" u="sng" dirty="0" smtClean="0">
              <a:latin typeface="Arial" pitchFamily="34" charset="0"/>
              <a:cs typeface="Arial" pitchFamily="34" charset="0"/>
            </a:endParaRPr>
          </a:p>
          <a:p>
            <a:pPr algn="r">
              <a:buNone/>
            </a:pPr>
            <a:r>
              <a:rPr lang="en-US" sz="2000" dirty="0" smtClean="0">
                <a:latin typeface="Arial" pitchFamily="34" charset="0"/>
                <a:cs typeface="Arial" pitchFamily="34" charset="0"/>
              </a:rPr>
              <a:t>(</a:t>
            </a:r>
            <a:r>
              <a:rPr lang="en-US" sz="2000" dirty="0">
                <a:latin typeface="Arial" pitchFamily="34" charset="0"/>
                <a:cs typeface="Arial" pitchFamily="34" charset="0"/>
              </a:rPr>
              <a:t>Hamel and </a:t>
            </a:r>
            <a:r>
              <a:rPr lang="en-US" sz="2000" dirty="0" err="1">
                <a:latin typeface="Arial" pitchFamily="34" charset="0"/>
                <a:cs typeface="Arial" pitchFamily="34" charset="0"/>
              </a:rPr>
              <a:t>Prahalad</a:t>
            </a:r>
            <a:r>
              <a:rPr lang="en-US" sz="2000" dirty="0">
                <a:latin typeface="Arial" pitchFamily="34" charset="0"/>
                <a:cs typeface="Arial" pitchFamily="34" charset="0"/>
              </a:rPr>
              <a:t>, 1989).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The resource-based view</a:t>
            </a:r>
            <a:endParaRPr lang="en-US" sz="4000" dirty="0"/>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For a </a:t>
            </a:r>
            <a:r>
              <a:rPr lang="en-US" sz="2400" u="sng" dirty="0" smtClean="0">
                <a:latin typeface="Arial" pitchFamily="34" charset="0"/>
                <a:cs typeface="Arial" pitchFamily="34" charset="0"/>
              </a:rPr>
              <a:t>firm resource </a:t>
            </a:r>
            <a:r>
              <a:rPr lang="en-US" sz="2400" dirty="0">
                <a:latin typeface="Arial" pitchFamily="34" charset="0"/>
                <a:cs typeface="Arial" pitchFamily="34" charset="0"/>
              </a:rPr>
              <a:t>to have the potential for creating sustained </a:t>
            </a:r>
            <a:r>
              <a:rPr lang="en-US" sz="2400" u="sng" dirty="0">
                <a:latin typeface="Arial" pitchFamily="34" charset="0"/>
                <a:cs typeface="Arial" pitchFamily="34" charset="0"/>
              </a:rPr>
              <a:t>competitive </a:t>
            </a:r>
            <a:r>
              <a:rPr lang="en-US" sz="2400" u="sng" dirty="0" smtClean="0">
                <a:latin typeface="Arial" pitchFamily="34" charset="0"/>
                <a:cs typeface="Arial" pitchFamily="34" charset="0"/>
              </a:rPr>
              <a:t>advantage </a:t>
            </a:r>
            <a:r>
              <a:rPr lang="en-US" sz="2400" dirty="0" smtClean="0">
                <a:latin typeface="Arial" pitchFamily="34" charset="0"/>
                <a:cs typeface="Arial" pitchFamily="34" charset="0"/>
              </a:rPr>
              <a:t>it </a:t>
            </a:r>
            <a:r>
              <a:rPr lang="en-US" sz="2400" dirty="0">
                <a:latin typeface="Arial" pitchFamily="34" charset="0"/>
                <a:cs typeface="Arial" pitchFamily="34" charset="0"/>
              </a:rPr>
              <a:t>should have four attributes</a:t>
            </a:r>
            <a:r>
              <a:rPr lang="en-US" sz="2400" dirty="0" smtClean="0">
                <a:latin typeface="Arial" pitchFamily="34" charset="0"/>
                <a:cs typeface="Arial" pitchFamily="34" charset="0"/>
              </a:rPr>
              <a:t>:</a:t>
            </a:r>
          </a:p>
          <a:p>
            <a:pPr lvl="1"/>
            <a:r>
              <a:rPr lang="en-US" dirty="0" smtClean="0"/>
              <a:t> </a:t>
            </a:r>
            <a:r>
              <a:rPr lang="en-US" sz="2400" dirty="0">
                <a:latin typeface="Arial" pitchFamily="34" charset="0"/>
                <a:cs typeface="Arial" pitchFamily="34" charset="0"/>
              </a:rPr>
              <a:t>it must be 1) </a:t>
            </a:r>
            <a:r>
              <a:rPr lang="en-US" sz="2400" b="1" dirty="0">
                <a:latin typeface="Arial" pitchFamily="34" charset="0"/>
                <a:cs typeface="Arial" pitchFamily="34" charset="0"/>
              </a:rPr>
              <a:t>valuable</a:t>
            </a:r>
            <a:r>
              <a:rPr lang="en-US" sz="2400" dirty="0">
                <a:latin typeface="Arial" pitchFamily="34" charset="0"/>
                <a:cs typeface="Arial" pitchFamily="34" charset="0"/>
              </a:rPr>
              <a:t>, 2</a:t>
            </a:r>
            <a:r>
              <a:rPr lang="en-US" sz="2400" b="1" dirty="0">
                <a:latin typeface="Arial" pitchFamily="34" charset="0"/>
                <a:cs typeface="Arial" pitchFamily="34" charset="0"/>
              </a:rPr>
              <a:t>) rare</a:t>
            </a:r>
            <a:r>
              <a:rPr lang="en-US" sz="2400" dirty="0">
                <a:latin typeface="Arial" pitchFamily="34" charset="0"/>
                <a:cs typeface="Arial" pitchFamily="34" charset="0"/>
              </a:rPr>
              <a:t>, 3) </a:t>
            </a:r>
            <a:r>
              <a:rPr lang="en-US" sz="2400" b="1" dirty="0" smtClean="0">
                <a:latin typeface="Arial" pitchFamily="34" charset="0"/>
                <a:cs typeface="Arial" pitchFamily="34" charset="0"/>
              </a:rPr>
              <a:t>imperfectly imitable </a:t>
            </a:r>
            <a:r>
              <a:rPr lang="en-US" sz="2400" dirty="0">
                <a:latin typeface="Arial" pitchFamily="34" charset="0"/>
                <a:cs typeface="Arial" pitchFamily="34" charset="0"/>
              </a:rPr>
              <a:t>and 4) </a:t>
            </a:r>
            <a:r>
              <a:rPr lang="en-US" sz="2400" b="1" dirty="0">
                <a:latin typeface="Arial" pitchFamily="34" charset="0"/>
                <a:cs typeface="Arial" pitchFamily="34" charset="0"/>
              </a:rPr>
              <a:t>non-substitutable. </a:t>
            </a:r>
            <a:endParaRPr lang="en-US" sz="2400" b="1" dirty="0" smtClean="0">
              <a:latin typeface="Arial" pitchFamily="34" charset="0"/>
              <a:cs typeface="Arial" pitchFamily="34" charset="0"/>
            </a:endParaRPr>
          </a:p>
          <a:p>
            <a:pPr lvl="1"/>
            <a:endParaRPr lang="en-US" sz="2400" b="1" dirty="0" smtClean="0">
              <a:latin typeface="Arial" pitchFamily="34" charset="0"/>
              <a:cs typeface="Arial" pitchFamily="34" charset="0"/>
            </a:endParaRPr>
          </a:p>
          <a:p>
            <a:pPr lvl="1"/>
            <a:r>
              <a:rPr lang="en-US" sz="2400" dirty="0" smtClean="0">
                <a:latin typeface="Arial" pitchFamily="34" charset="0"/>
                <a:cs typeface="Arial" pitchFamily="34" charset="0"/>
              </a:rPr>
              <a:t>To </a:t>
            </a:r>
            <a:r>
              <a:rPr lang="en-US" sz="2400" dirty="0">
                <a:latin typeface="Arial" pitchFamily="34" charset="0"/>
                <a:cs typeface="Arial" pitchFamily="34" charset="0"/>
              </a:rPr>
              <a:t>discover these resources and </a:t>
            </a:r>
            <a:r>
              <a:rPr lang="en-US" sz="2400" dirty="0" smtClean="0">
                <a:latin typeface="Arial" pitchFamily="34" charset="0"/>
                <a:cs typeface="Arial" pitchFamily="34" charset="0"/>
              </a:rPr>
              <a:t>capabilities, managers </a:t>
            </a:r>
            <a:r>
              <a:rPr lang="en-US" sz="2400" dirty="0">
                <a:latin typeface="Arial" pitchFamily="34" charset="0"/>
                <a:cs typeface="Arial" pitchFamily="34" charset="0"/>
              </a:rPr>
              <a:t>must look inside their firm for valuable, rare and </a:t>
            </a:r>
            <a:r>
              <a:rPr lang="en-US" sz="2400" dirty="0" smtClean="0">
                <a:latin typeface="Arial" pitchFamily="34" charset="0"/>
                <a:cs typeface="Arial" pitchFamily="34" charset="0"/>
              </a:rPr>
              <a:t>costly-to imitate resources</a:t>
            </a:r>
            <a:r>
              <a:rPr lang="en-US" sz="2400" dirty="0">
                <a:latin typeface="Arial" pitchFamily="34" charset="0"/>
                <a:cs typeface="Arial" pitchFamily="34" charset="0"/>
              </a:rPr>
              <a:t>, and then exploit these resources through </a:t>
            </a:r>
            <a:r>
              <a:rPr lang="en-US" sz="2400" dirty="0" smtClean="0">
                <a:latin typeface="Arial" pitchFamily="34" charset="0"/>
                <a:cs typeface="Arial" pitchFamily="34" charset="0"/>
              </a:rPr>
              <a:t>their organization</a:t>
            </a:r>
            <a:r>
              <a:rPr lang="en-US" sz="2400" dirty="0">
                <a:latin typeface="Arial" pitchFamily="34" charset="0"/>
                <a:cs typeface="Arial" pitchFamily="34" charset="0"/>
              </a:rPr>
              <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The resource-based view</a:t>
            </a:r>
            <a:endParaRPr lang="en-US" sz="4000" dirty="0"/>
          </a:p>
        </p:txBody>
      </p:sp>
      <p:sp>
        <p:nvSpPr>
          <p:cNvPr id="3" name="Content Placeholder 2"/>
          <p:cNvSpPr>
            <a:spLocks noGrp="1"/>
          </p:cNvSpPr>
          <p:nvPr>
            <p:ph sz="quarter" idx="1"/>
          </p:nvPr>
        </p:nvSpPr>
        <p:spPr/>
        <p:txBody>
          <a:bodyPr/>
          <a:lstStyle/>
          <a:p>
            <a:endParaRPr lang="en-US" dirty="0" smtClean="0"/>
          </a:p>
          <a:p>
            <a:r>
              <a:rPr lang="en-US" sz="2400" u="sng" dirty="0" smtClean="0">
                <a:latin typeface="Arial" pitchFamily="34" charset="0"/>
                <a:cs typeface="Arial" pitchFamily="34" charset="0"/>
              </a:rPr>
              <a:t>Resource-based </a:t>
            </a:r>
            <a:r>
              <a:rPr lang="en-US" sz="2400" u="sng" dirty="0">
                <a:latin typeface="Arial" pitchFamily="34" charset="0"/>
                <a:cs typeface="Arial" pitchFamily="34" charset="0"/>
              </a:rPr>
              <a:t>strategic HRM </a:t>
            </a:r>
            <a:r>
              <a:rPr lang="en-US" sz="2400" dirty="0">
                <a:latin typeface="Arial" pitchFamily="34" charset="0"/>
                <a:cs typeface="Arial" pitchFamily="34" charset="0"/>
              </a:rPr>
              <a:t>can produce what </a:t>
            </a:r>
            <a:r>
              <a:rPr lang="en-US" sz="2400" dirty="0" err="1">
                <a:latin typeface="Arial" pitchFamily="34" charset="0"/>
                <a:cs typeface="Arial" pitchFamily="34" charset="0"/>
              </a:rPr>
              <a:t>Boxall</a:t>
            </a:r>
            <a:r>
              <a:rPr lang="en-US" sz="2400" dirty="0">
                <a:latin typeface="Arial" pitchFamily="34" charset="0"/>
                <a:cs typeface="Arial" pitchFamily="34" charset="0"/>
              </a:rPr>
              <a:t> and </a:t>
            </a:r>
            <a:r>
              <a:rPr lang="en-US" sz="2400" dirty="0" smtClean="0">
                <a:latin typeface="Arial" pitchFamily="34" charset="0"/>
                <a:cs typeface="Arial" pitchFamily="34" charset="0"/>
              </a:rPr>
              <a:t>Purcell (2003</a:t>
            </a:r>
            <a:r>
              <a:rPr lang="en-US" sz="2400" dirty="0">
                <a:latin typeface="Arial" pitchFamily="34" charset="0"/>
                <a:cs typeface="Arial" pitchFamily="34" charset="0"/>
              </a:rPr>
              <a:t>) refer to </a:t>
            </a:r>
            <a:r>
              <a:rPr lang="en-US" sz="2400" u="sng" dirty="0">
                <a:latin typeface="Arial" pitchFamily="34" charset="0"/>
                <a:cs typeface="Arial" pitchFamily="34" charset="0"/>
              </a:rPr>
              <a:t>as human resource advantage</a:t>
            </a:r>
            <a:r>
              <a:rPr lang="en-US" sz="2400" dirty="0">
                <a:latin typeface="Arial" pitchFamily="34" charset="0"/>
                <a:cs typeface="Arial" pitchFamily="34" charset="0"/>
              </a:rPr>
              <a:t>. </a:t>
            </a:r>
            <a:endParaRPr lang="en-US" sz="2400" dirty="0" smtClean="0">
              <a:latin typeface="Arial" pitchFamily="34" charset="0"/>
              <a:cs typeface="Arial" pitchFamily="34" charset="0"/>
            </a:endParaRPr>
          </a:p>
          <a:p>
            <a:endParaRPr lang="en-US" sz="2400" dirty="0">
              <a:latin typeface="Arial" pitchFamily="34" charset="0"/>
              <a:cs typeface="Arial" pitchFamily="34" charset="0"/>
            </a:endParaRPr>
          </a:p>
          <a:p>
            <a:r>
              <a:rPr lang="en-US" sz="2400" dirty="0" smtClean="0">
                <a:latin typeface="Arial" pitchFamily="34" charset="0"/>
                <a:cs typeface="Arial" pitchFamily="34" charset="0"/>
              </a:rPr>
              <a:t>The </a:t>
            </a:r>
            <a:r>
              <a:rPr lang="en-US" sz="2400" dirty="0">
                <a:latin typeface="Arial" pitchFamily="34" charset="0"/>
                <a:cs typeface="Arial" pitchFamily="34" charset="0"/>
              </a:rPr>
              <a:t>aim is to develop </a:t>
            </a:r>
            <a:r>
              <a:rPr lang="en-US" sz="2400" dirty="0" smtClean="0">
                <a:latin typeface="Arial" pitchFamily="34" charset="0"/>
                <a:cs typeface="Arial" pitchFamily="34" charset="0"/>
              </a:rPr>
              <a:t>strategic capability.</a:t>
            </a:r>
          </a:p>
          <a:p>
            <a:endParaRPr lang="en-US" sz="2400" dirty="0">
              <a:latin typeface="Arial" pitchFamily="34" charset="0"/>
              <a:cs typeface="Arial"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The resource-based view</a:t>
            </a:r>
            <a:endParaRPr lang="en-US" sz="4000" dirty="0"/>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strategic </a:t>
            </a:r>
            <a:r>
              <a:rPr lang="en-US" sz="2400" dirty="0">
                <a:latin typeface="Arial" pitchFamily="34" charset="0"/>
                <a:cs typeface="Arial" pitchFamily="34" charset="0"/>
              </a:rPr>
              <a:t>fit </a:t>
            </a:r>
            <a:r>
              <a:rPr lang="en-US" sz="2400" u="sng" dirty="0">
                <a:latin typeface="Arial" pitchFamily="34" charset="0"/>
                <a:cs typeface="Arial" pitchFamily="34" charset="0"/>
              </a:rPr>
              <a:t>between resources and </a:t>
            </a:r>
            <a:r>
              <a:rPr lang="en-US" sz="2400" u="sng" dirty="0" smtClean="0">
                <a:latin typeface="Arial" pitchFamily="34" charset="0"/>
                <a:cs typeface="Arial" pitchFamily="34" charset="0"/>
              </a:rPr>
              <a:t>opportunities</a:t>
            </a:r>
            <a:r>
              <a:rPr lang="en-US" sz="2400" dirty="0" smtClean="0">
                <a:latin typeface="Arial" pitchFamily="34" charset="0"/>
                <a:cs typeface="Arial" pitchFamily="34" charset="0"/>
              </a:rPr>
              <a:t>, obtaining </a:t>
            </a:r>
            <a:r>
              <a:rPr lang="en-US" sz="2400" u="sng" dirty="0">
                <a:latin typeface="Arial" pitchFamily="34" charset="0"/>
                <a:cs typeface="Arial" pitchFamily="34" charset="0"/>
              </a:rPr>
              <a:t>added value </a:t>
            </a:r>
            <a:r>
              <a:rPr lang="en-US" sz="2400" dirty="0">
                <a:latin typeface="Arial" pitchFamily="34" charset="0"/>
                <a:cs typeface="Arial" pitchFamily="34" charset="0"/>
              </a:rPr>
              <a:t>from the </a:t>
            </a:r>
            <a:r>
              <a:rPr lang="en-US" sz="2400" u="sng" dirty="0">
                <a:latin typeface="Arial" pitchFamily="34" charset="0"/>
                <a:cs typeface="Arial" pitchFamily="34" charset="0"/>
              </a:rPr>
              <a:t>effective deployment of resources</a:t>
            </a:r>
            <a:r>
              <a:rPr lang="en-US" sz="2400" dirty="0">
                <a:latin typeface="Arial" pitchFamily="34" charset="0"/>
                <a:cs typeface="Arial" pitchFamily="34" charset="0"/>
              </a:rPr>
              <a:t>, </a:t>
            </a:r>
            <a:r>
              <a:rPr lang="en-US" sz="2400" dirty="0" smtClean="0">
                <a:latin typeface="Arial" pitchFamily="34" charset="0"/>
                <a:cs typeface="Arial" pitchFamily="34" charset="0"/>
              </a:rPr>
              <a:t>and </a:t>
            </a:r>
            <a:r>
              <a:rPr lang="en-US" sz="2400" u="sng" dirty="0" smtClean="0">
                <a:latin typeface="Arial" pitchFamily="34" charset="0"/>
                <a:cs typeface="Arial" pitchFamily="34" charset="0"/>
              </a:rPr>
              <a:t>developing </a:t>
            </a:r>
            <a:r>
              <a:rPr lang="en-US" sz="2400" u="sng" dirty="0">
                <a:latin typeface="Arial" pitchFamily="34" charset="0"/>
                <a:cs typeface="Arial" pitchFamily="34" charset="0"/>
              </a:rPr>
              <a:t>people who can think and plan strategically </a:t>
            </a:r>
            <a:r>
              <a:rPr lang="en-US" sz="2400" dirty="0">
                <a:latin typeface="Arial" pitchFamily="34" charset="0"/>
                <a:cs typeface="Arial" pitchFamily="34" charset="0"/>
              </a:rPr>
              <a:t>in the sense </a:t>
            </a:r>
            <a:r>
              <a:rPr lang="en-US" sz="2400" dirty="0" smtClean="0">
                <a:latin typeface="Arial" pitchFamily="34" charset="0"/>
                <a:cs typeface="Arial" pitchFamily="34" charset="0"/>
              </a:rPr>
              <a:t>that they </a:t>
            </a:r>
            <a:r>
              <a:rPr lang="en-US" sz="2400" u="sng" dirty="0">
                <a:latin typeface="Arial" pitchFamily="34" charset="0"/>
                <a:cs typeface="Arial" pitchFamily="34" charset="0"/>
              </a:rPr>
              <a:t>understand the key strategic issues</a:t>
            </a:r>
            <a:r>
              <a:rPr lang="en-US" sz="2400" dirty="0">
                <a:latin typeface="Arial" pitchFamily="34" charset="0"/>
                <a:cs typeface="Arial" pitchFamily="34" charset="0"/>
              </a:rPr>
              <a:t> and </a:t>
            </a:r>
            <a:r>
              <a:rPr lang="en-US" sz="2400" u="sng" dirty="0">
                <a:latin typeface="Arial" pitchFamily="34" charset="0"/>
                <a:cs typeface="Arial" pitchFamily="34" charset="0"/>
              </a:rPr>
              <a:t>ensure that what they </a:t>
            </a:r>
            <a:r>
              <a:rPr lang="en-US" sz="2400" u="sng" dirty="0" smtClean="0">
                <a:latin typeface="Arial" pitchFamily="34" charset="0"/>
                <a:cs typeface="Arial" pitchFamily="34" charset="0"/>
              </a:rPr>
              <a:t>do </a:t>
            </a:r>
            <a:r>
              <a:rPr lang="en-US" sz="2400" dirty="0" smtClean="0">
                <a:latin typeface="Arial" pitchFamily="34" charset="0"/>
                <a:cs typeface="Arial" pitchFamily="34" charset="0"/>
              </a:rPr>
              <a:t>support the </a:t>
            </a:r>
            <a:r>
              <a:rPr lang="en-US" sz="2400" u="sng" dirty="0">
                <a:latin typeface="Arial" pitchFamily="34" charset="0"/>
                <a:cs typeface="Arial" pitchFamily="34" charset="0"/>
              </a:rPr>
              <a:t>achievement</a:t>
            </a:r>
            <a:r>
              <a:rPr lang="en-US" sz="2400" dirty="0">
                <a:latin typeface="Arial" pitchFamily="34" charset="0"/>
                <a:cs typeface="Arial" pitchFamily="34" charset="0"/>
              </a:rPr>
              <a:t> of the </a:t>
            </a:r>
            <a:r>
              <a:rPr lang="en-US" sz="2400" u="sng" dirty="0">
                <a:latin typeface="Arial" pitchFamily="34" charset="0"/>
                <a:cs typeface="Arial" pitchFamily="34" charset="0"/>
              </a:rPr>
              <a:t>business’s strategic goals.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Concepts of Strategic HRM</a:t>
            </a:r>
            <a:endParaRPr lang="en-US" dirty="0"/>
          </a:p>
        </p:txBody>
      </p:sp>
      <p:sp>
        <p:nvSpPr>
          <p:cNvPr id="3" name="Content Placeholder 2"/>
          <p:cNvSpPr>
            <a:spLocks noGrp="1"/>
          </p:cNvSpPr>
          <p:nvPr>
            <p:ph sz="quarter" idx="1"/>
          </p:nvPr>
        </p:nvSpPr>
        <p:spPr/>
        <p:txBody>
          <a:bodyPr>
            <a:normAutofit/>
          </a:bodyPr>
          <a:lstStyle/>
          <a:p>
            <a:r>
              <a:rPr lang="en-US" sz="2400" b="1" dirty="0">
                <a:latin typeface="Arial" pitchFamily="34" charset="0"/>
                <a:cs typeface="Arial" pitchFamily="34" charset="0"/>
              </a:rPr>
              <a:t>Strategic </a:t>
            </a:r>
            <a:r>
              <a:rPr lang="en-US" sz="2400" b="1" dirty="0" smtClean="0">
                <a:latin typeface="Arial" pitchFamily="34" charset="0"/>
                <a:cs typeface="Arial" pitchFamily="34" charset="0"/>
              </a:rPr>
              <a:t>fit</a:t>
            </a:r>
          </a:p>
          <a:p>
            <a:endParaRPr lang="en-US" sz="2400" b="1" dirty="0">
              <a:latin typeface="Arial" pitchFamily="34" charset="0"/>
              <a:cs typeface="Arial" pitchFamily="34" charset="0"/>
            </a:endParaRPr>
          </a:p>
          <a:p>
            <a:pPr lvl="1"/>
            <a:r>
              <a:rPr lang="en-US" sz="2000" dirty="0">
                <a:latin typeface="Arial" pitchFamily="34" charset="0"/>
                <a:cs typeface="Arial" pitchFamily="34" charset="0"/>
              </a:rPr>
              <a:t>As explained by Wright and McMahan (1992) strategic fit refers to the </a:t>
            </a:r>
            <a:r>
              <a:rPr lang="en-US" sz="2000" dirty="0" smtClean="0">
                <a:latin typeface="Arial" pitchFamily="34" charset="0"/>
                <a:cs typeface="Arial" pitchFamily="34" charset="0"/>
              </a:rPr>
              <a:t>two dimensions </a:t>
            </a:r>
            <a:r>
              <a:rPr lang="en-US" sz="2000" dirty="0">
                <a:latin typeface="Arial" pitchFamily="34" charset="0"/>
                <a:cs typeface="Arial" pitchFamily="34" charset="0"/>
              </a:rPr>
              <a:t>that distinguish strategic HRM</a:t>
            </a:r>
            <a:r>
              <a:rPr lang="en-US" sz="2000" dirty="0" smtClean="0">
                <a:latin typeface="Arial" pitchFamily="34" charset="0"/>
                <a:cs typeface="Arial" pitchFamily="34" charset="0"/>
              </a:rPr>
              <a:t>:</a:t>
            </a:r>
          </a:p>
          <a:p>
            <a:pPr lvl="1"/>
            <a:r>
              <a:rPr lang="en-US" sz="2000" dirty="0" smtClean="0">
                <a:latin typeface="Arial" pitchFamily="34" charset="0"/>
                <a:cs typeface="Arial" pitchFamily="34" charset="0"/>
              </a:rPr>
              <a:t> </a:t>
            </a:r>
            <a:r>
              <a:rPr lang="en-US" sz="2000" dirty="0">
                <a:latin typeface="Arial" pitchFamily="34" charset="0"/>
                <a:cs typeface="Arial" pitchFamily="34" charset="0"/>
              </a:rPr>
              <a:t>‘First, vertically, it entails </a:t>
            </a:r>
            <a:r>
              <a:rPr lang="en-US" sz="2000" dirty="0" smtClean="0">
                <a:latin typeface="Arial" pitchFamily="34" charset="0"/>
                <a:cs typeface="Arial" pitchFamily="34" charset="0"/>
              </a:rPr>
              <a:t>the linking </a:t>
            </a:r>
            <a:r>
              <a:rPr lang="en-US" sz="2000" dirty="0">
                <a:latin typeface="Arial" pitchFamily="34" charset="0"/>
                <a:cs typeface="Arial" pitchFamily="34" charset="0"/>
              </a:rPr>
              <a:t>of human resource management practices with the </a:t>
            </a:r>
            <a:r>
              <a:rPr lang="en-US" sz="2000" dirty="0" smtClean="0">
                <a:latin typeface="Arial" pitchFamily="34" charset="0"/>
                <a:cs typeface="Arial" pitchFamily="34" charset="0"/>
              </a:rPr>
              <a:t>strategic management </a:t>
            </a:r>
            <a:r>
              <a:rPr lang="en-US" sz="2000" dirty="0">
                <a:latin typeface="Arial" pitchFamily="34" charset="0"/>
                <a:cs typeface="Arial" pitchFamily="34" charset="0"/>
              </a:rPr>
              <a:t>processes of the organization. </a:t>
            </a:r>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Second</a:t>
            </a:r>
            <a:r>
              <a:rPr lang="en-US" sz="2000" dirty="0">
                <a:latin typeface="Arial" pitchFamily="34" charset="0"/>
                <a:cs typeface="Arial" pitchFamily="34" charset="0"/>
              </a:rPr>
              <a:t>, horizontally, it </a:t>
            </a:r>
            <a:r>
              <a:rPr lang="en-US" sz="2000" dirty="0" smtClean="0">
                <a:latin typeface="Arial" pitchFamily="34" charset="0"/>
                <a:cs typeface="Arial" pitchFamily="34" charset="0"/>
              </a:rPr>
              <a:t>emphasizes the </a:t>
            </a:r>
            <a:r>
              <a:rPr lang="en-US" sz="2000" dirty="0">
                <a:latin typeface="Arial" pitchFamily="34" charset="0"/>
                <a:cs typeface="Arial" pitchFamily="34" charset="0"/>
              </a:rPr>
              <a:t>coordination or congruence among the various human </a:t>
            </a:r>
            <a:r>
              <a:rPr lang="en-US" sz="2000" dirty="0" smtClean="0">
                <a:latin typeface="Arial" pitchFamily="34" charset="0"/>
                <a:cs typeface="Arial" pitchFamily="34" charset="0"/>
              </a:rPr>
              <a:t>resource management </a:t>
            </a:r>
            <a:r>
              <a:rPr lang="en-US" sz="2000" dirty="0">
                <a:latin typeface="Arial" pitchFamily="34" charset="0"/>
                <a:cs typeface="Arial" pitchFamily="34" charset="0"/>
              </a:rPr>
              <a:t>practices.’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Concepts of Strategic HRM</a:t>
            </a:r>
            <a:endParaRPr lang="en-US" dirty="0"/>
          </a:p>
        </p:txBody>
      </p:sp>
      <p:sp>
        <p:nvSpPr>
          <p:cNvPr id="3" name="Content Placeholder 2"/>
          <p:cNvSpPr>
            <a:spLocks noGrp="1"/>
          </p:cNvSpPr>
          <p:nvPr>
            <p:ph sz="quarter" idx="1"/>
          </p:nvPr>
        </p:nvSpPr>
        <p:spPr/>
        <p:txBody>
          <a:bodyPr/>
          <a:lstStyle/>
          <a:p>
            <a:endParaRPr lang="en-US" sz="2400" b="1" dirty="0" smtClean="0">
              <a:latin typeface="Arial" pitchFamily="34" charset="0"/>
              <a:cs typeface="Arial" pitchFamily="34" charset="0"/>
            </a:endParaRPr>
          </a:p>
          <a:p>
            <a:r>
              <a:rPr lang="en-US" sz="2400" b="1" dirty="0" smtClean="0">
                <a:latin typeface="Arial" pitchFamily="34" charset="0"/>
                <a:cs typeface="Arial" pitchFamily="34" charset="0"/>
              </a:rPr>
              <a:t>Strategic flexibility</a:t>
            </a:r>
          </a:p>
          <a:p>
            <a:pPr>
              <a:buNone/>
            </a:pPr>
            <a:endParaRPr lang="en-US" sz="2400" dirty="0" smtClean="0">
              <a:latin typeface="Arial" pitchFamily="34" charset="0"/>
              <a:cs typeface="Arial" pitchFamily="34" charset="0"/>
            </a:endParaRPr>
          </a:p>
          <a:p>
            <a:pPr>
              <a:buNone/>
            </a:pPr>
            <a:r>
              <a:rPr lang="en-US" sz="2400" dirty="0">
                <a:latin typeface="Arial" pitchFamily="34" charset="0"/>
                <a:cs typeface="Arial" pitchFamily="34" charset="0"/>
              </a:rPr>
              <a:t>	</a:t>
            </a:r>
            <a:r>
              <a:rPr lang="en-US" sz="2400" dirty="0" smtClean="0">
                <a:latin typeface="Arial" pitchFamily="34" charset="0"/>
                <a:cs typeface="Arial" pitchFamily="34" charset="0"/>
              </a:rPr>
              <a:t>Strategic </a:t>
            </a:r>
            <a:r>
              <a:rPr lang="en-US" sz="2400" dirty="0">
                <a:latin typeface="Arial" pitchFamily="34" charset="0"/>
                <a:cs typeface="Arial" pitchFamily="34" charset="0"/>
              </a:rPr>
              <a:t>flexibility is defined as the ability of the firm to respond and </a:t>
            </a:r>
            <a:r>
              <a:rPr lang="en-US" sz="2400" dirty="0" smtClean="0">
                <a:latin typeface="Arial" pitchFamily="34" charset="0"/>
                <a:cs typeface="Arial" pitchFamily="34" charset="0"/>
              </a:rPr>
              <a:t>adapt to </a:t>
            </a:r>
            <a:r>
              <a:rPr lang="en-US" sz="2400" dirty="0">
                <a:latin typeface="Arial" pitchFamily="34" charset="0"/>
                <a:cs typeface="Arial" pitchFamily="34" charset="0"/>
              </a:rPr>
              <a:t>changes in its competitive </a:t>
            </a:r>
            <a:r>
              <a:rPr lang="en-US" sz="2400" dirty="0" smtClean="0">
                <a:latin typeface="Arial" pitchFamily="34" charset="0"/>
                <a:cs typeface="Arial" pitchFamily="34" charset="0"/>
              </a:rPr>
              <a:t>environment.</a:t>
            </a:r>
          </a:p>
          <a:p>
            <a:endParaRPr lang="en-US" sz="2400" dirty="0">
              <a:latin typeface="Arial" pitchFamily="34" charset="0"/>
              <a:cs typeface="Arial"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Strategic flexibility</a:t>
            </a:r>
            <a:endParaRPr lang="en-US" sz="4000"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85000" lnSpcReduction="20000"/>
          </a:bodyPr>
          <a:lstStyle/>
          <a:p>
            <a:r>
              <a:rPr lang="en-US" u="sng" dirty="0">
                <a:latin typeface="Arial" pitchFamily="34" charset="0"/>
                <a:cs typeface="Arial" pitchFamily="34" charset="0"/>
              </a:rPr>
              <a:t>Environmental differences </a:t>
            </a:r>
            <a:r>
              <a:rPr lang="en-US" u="sng" dirty="0" smtClean="0">
                <a:latin typeface="Arial" pitchFamily="34" charset="0"/>
                <a:cs typeface="Arial" pitchFamily="34" charset="0"/>
              </a:rPr>
              <a:t>will affect </a:t>
            </a:r>
            <a:r>
              <a:rPr lang="en-US" u="sng" dirty="0">
                <a:latin typeface="Arial" pitchFamily="34" charset="0"/>
                <a:cs typeface="Arial" pitchFamily="34" charset="0"/>
              </a:rPr>
              <a:t>a flexibility strategy</a:t>
            </a:r>
            <a:r>
              <a:rPr lang="en-US" dirty="0">
                <a:latin typeface="Arial" pitchFamily="34" charset="0"/>
                <a:cs typeface="Arial" pitchFamily="34" charset="0"/>
              </a:rPr>
              <a:t>. </a:t>
            </a:r>
            <a:endParaRPr lang="en-US" dirty="0" smtClean="0">
              <a:latin typeface="Arial" pitchFamily="34" charset="0"/>
              <a:cs typeface="Arial" pitchFamily="34" charset="0"/>
            </a:endParaRPr>
          </a:p>
          <a:p>
            <a:r>
              <a:rPr lang="en-US" dirty="0" smtClean="0">
                <a:latin typeface="Arial" pitchFamily="34" charset="0"/>
                <a:cs typeface="Arial" pitchFamily="34" charset="0"/>
              </a:rPr>
              <a:t>Wright </a:t>
            </a:r>
            <a:r>
              <a:rPr lang="en-US" dirty="0">
                <a:latin typeface="Arial" pitchFamily="34" charset="0"/>
                <a:cs typeface="Arial" pitchFamily="34" charset="0"/>
              </a:rPr>
              <a:t>and Snell (1998</a:t>
            </a:r>
            <a:r>
              <a:rPr lang="en-US" dirty="0" smtClean="0">
                <a:latin typeface="Arial" pitchFamily="34" charset="0"/>
                <a:cs typeface="Arial" pitchFamily="34" charset="0"/>
              </a:rPr>
              <a:t>) indicated that , </a:t>
            </a:r>
          </a:p>
          <a:p>
            <a:endParaRPr lang="en-US" dirty="0" smtClean="0">
              <a:latin typeface="Arial" pitchFamily="34" charset="0"/>
              <a:cs typeface="Arial" pitchFamily="34" charset="0"/>
            </a:endParaRPr>
          </a:p>
          <a:p>
            <a:pPr lvl="1"/>
            <a:r>
              <a:rPr lang="en-US" dirty="0">
                <a:latin typeface="Arial" pitchFamily="34" charset="0"/>
                <a:cs typeface="Arial" pitchFamily="34" charset="0"/>
              </a:rPr>
              <a:t>I</a:t>
            </a:r>
            <a:r>
              <a:rPr lang="en-US" dirty="0" smtClean="0">
                <a:latin typeface="Arial" pitchFamily="34" charset="0"/>
                <a:cs typeface="Arial" pitchFamily="34" charset="0"/>
              </a:rPr>
              <a:t>n </a:t>
            </a:r>
            <a:r>
              <a:rPr lang="en-US" u="sng" dirty="0" smtClean="0">
                <a:latin typeface="Arial" pitchFamily="34" charset="0"/>
                <a:cs typeface="Arial" pitchFamily="34" charset="0"/>
              </a:rPr>
              <a:t>a stable</a:t>
            </a:r>
            <a:r>
              <a:rPr lang="en-US" u="sng" dirty="0">
                <a:latin typeface="Arial" pitchFamily="34" charset="0"/>
                <a:cs typeface="Arial" pitchFamily="34" charset="0"/>
              </a:rPr>
              <a:t>, predictable environment </a:t>
            </a:r>
            <a:r>
              <a:rPr lang="en-US" dirty="0">
                <a:latin typeface="Arial" pitchFamily="34" charset="0"/>
                <a:cs typeface="Arial" pitchFamily="34" charset="0"/>
              </a:rPr>
              <a:t>the strategy could be to </a:t>
            </a:r>
            <a:r>
              <a:rPr lang="en-US" u="sng" dirty="0">
                <a:latin typeface="Arial" pitchFamily="34" charset="0"/>
                <a:cs typeface="Arial" pitchFamily="34" charset="0"/>
              </a:rPr>
              <a:t>develop people </a:t>
            </a:r>
            <a:r>
              <a:rPr lang="en-US" u="sng" dirty="0" smtClean="0">
                <a:latin typeface="Arial" pitchFamily="34" charset="0"/>
                <a:cs typeface="Arial" pitchFamily="34" charset="0"/>
              </a:rPr>
              <a:t>with a </a:t>
            </a:r>
            <a:r>
              <a:rPr lang="en-US" u="sng" dirty="0">
                <a:latin typeface="Arial" pitchFamily="34" charset="0"/>
                <a:cs typeface="Arial" pitchFamily="34" charset="0"/>
              </a:rPr>
              <a:t>narrow range of skill</a:t>
            </a:r>
            <a:r>
              <a:rPr lang="en-US" dirty="0">
                <a:latin typeface="Arial" pitchFamily="34" charset="0"/>
                <a:cs typeface="Arial" pitchFamily="34" charset="0"/>
              </a:rPr>
              <a:t>s (or not to develop </a:t>
            </a:r>
            <a:r>
              <a:rPr lang="en-US" dirty="0" smtClean="0">
                <a:latin typeface="Arial" pitchFamily="34" charset="0"/>
                <a:cs typeface="Arial" pitchFamily="34" charset="0"/>
              </a:rPr>
              <a:t>multi-skilled </a:t>
            </a:r>
            <a:r>
              <a:rPr lang="en-US" dirty="0">
                <a:latin typeface="Arial" pitchFamily="34" charset="0"/>
                <a:cs typeface="Arial" pitchFamily="34" charset="0"/>
              </a:rPr>
              <a:t>people) and to elicit </a:t>
            </a:r>
            <a:r>
              <a:rPr lang="en-US" dirty="0" smtClean="0">
                <a:latin typeface="Arial" pitchFamily="34" charset="0"/>
                <a:cs typeface="Arial" pitchFamily="34" charset="0"/>
              </a:rPr>
              <a:t>a narrow </a:t>
            </a:r>
            <a:r>
              <a:rPr lang="en-US" dirty="0">
                <a:latin typeface="Arial" pitchFamily="34" charset="0"/>
                <a:cs typeface="Arial" pitchFamily="34" charset="0"/>
              </a:rPr>
              <a:t>range of </a:t>
            </a:r>
            <a:r>
              <a:rPr lang="en-US" dirty="0" smtClean="0">
                <a:latin typeface="Arial" pitchFamily="34" charset="0"/>
                <a:cs typeface="Arial" pitchFamily="34" charset="0"/>
              </a:rPr>
              <a:t>behavior </a:t>
            </a:r>
            <a:r>
              <a:rPr lang="en-US" dirty="0">
                <a:latin typeface="Arial" pitchFamily="34" charset="0"/>
                <a:cs typeface="Arial" pitchFamily="34" charset="0"/>
              </a:rPr>
              <a:t>(</a:t>
            </a:r>
            <a:r>
              <a:rPr lang="en-US" dirty="0" err="1">
                <a:latin typeface="Arial" pitchFamily="34" charset="0"/>
                <a:cs typeface="Arial" pitchFamily="34" charset="0"/>
              </a:rPr>
              <a:t>eg</a:t>
            </a:r>
            <a:r>
              <a:rPr lang="en-US" dirty="0">
                <a:latin typeface="Arial" pitchFamily="34" charset="0"/>
                <a:cs typeface="Arial" pitchFamily="34" charset="0"/>
              </a:rPr>
              <a:t> tight job descriptions). </a:t>
            </a:r>
            <a:endParaRPr lang="en-US" dirty="0" smtClean="0">
              <a:latin typeface="Arial" pitchFamily="34" charset="0"/>
              <a:cs typeface="Arial" pitchFamily="34" charset="0"/>
            </a:endParaRPr>
          </a:p>
          <a:p>
            <a:pPr lvl="1"/>
            <a:r>
              <a:rPr lang="en-US" dirty="0" smtClean="0">
                <a:latin typeface="Arial" pitchFamily="34" charset="0"/>
                <a:cs typeface="Arial" pitchFamily="34" charset="0"/>
              </a:rPr>
              <a:t>In </a:t>
            </a:r>
            <a:r>
              <a:rPr lang="en-US" dirty="0">
                <a:latin typeface="Arial" pitchFamily="34" charset="0"/>
                <a:cs typeface="Arial" pitchFamily="34" charset="0"/>
              </a:rPr>
              <a:t>a </a:t>
            </a:r>
            <a:r>
              <a:rPr lang="en-US" u="sng" dirty="0">
                <a:latin typeface="Arial" pitchFamily="34" charset="0"/>
                <a:cs typeface="Arial" pitchFamily="34" charset="0"/>
              </a:rPr>
              <a:t>dynamic, </a:t>
            </a:r>
            <a:r>
              <a:rPr lang="en-US" u="sng" dirty="0" smtClean="0">
                <a:latin typeface="Arial" pitchFamily="34" charset="0"/>
                <a:cs typeface="Arial" pitchFamily="34" charset="0"/>
              </a:rPr>
              <a:t>unpredictable environment</a:t>
            </a:r>
            <a:r>
              <a:rPr lang="en-US" u="sng" dirty="0">
                <a:latin typeface="Arial" pitchFamily="34" charset="0"/>
                <a:cs typeface="Arial" pitchFamily="34" charset="0"/>
              </a:rPr>
              <a:t>, </a:t>
            </a:r>
            <a:r>
              <a:rPr lang="en-US" dirty="0" smtClean="0">
                <a:latin typeface="Arial" pitchFamily="34" charset="0"/>
                <a:cs typeface="Arial" pitchFamily="34" charset="0"/>
              </a:rPr>
              <a:t>however, organizations </a:t>
            </a:r>
            <a:r>
              <a:rPr lang="en-US" dirty="0">
                <a:latin typeface="Arial" pitchFamily="34" charset="0"/>
                <a:cs typeface="Arial" pitchFamily="34" charset="0"/>
              </a:rPr>
              <a:t>might develop </a:t>
            </a:r>
            <a:r>
              <a:rPr lang="en-US" u="sng" dirty="0">
                <a:latin typeface="Arial" pitchFamily="34" charset="0"/>
                <a:cs typeface="Arial" pitchFamily="34" charset="0"/>
              </a:rPr>
              <a:t>organic </a:t>
            </a:r>
            <a:r>
              <a:rPr lang="en-US" u="sng" dirty="0" smtClean="0">
                <a:latin typeface="Arial" pitchFamily="34" charset="0"/>
                <a:cs typeface="Arial" pitchFamily="34" charset="0"/>
              </a:rPr>
              <a:t>HR systems </a:t>
            </a:r>
            <a:r>
              <a:rPr lang="en-US" dirty="0">
                <a:latin typeface="Arial" pitchFamily="34" charset="0"/>
                <a:cs typeface="Arial" pitchFamily="34" charset="0"/>
              </a:rPr>
              <a:t>that produce a human capital pool with </a:t>
            </a:r>
            <a:r>
              <a:rPr lang="en-US" u="sng" dirty="0">
                <a:latin typeface="Arial" pitchFamily="34" charset="0"/>
                <a:cs typeface="Arial" pitchFamily="34" charset="0"/>
              </a:rPr>
              <a:t>people possessing a </a:t>
            </a:r>
            <a:r>
              <a:rPr lang="en-US" u="sng" dirty="0" smtClean="0">
                <a:latin typeface="Arial" pitchFamily="34" charset="0"/>
                <a:cs typeface="Arial" pitchFamily="34" charset="0"/>
              </a:rPr>
              <a:t>wide range </a:t>
            </a:r>
            <a:r>
              <a:rPr lang="en-US" u="sng" dirty="0">
                <a:latin typeface="Arial" pitchFamily="34" charset="0"/>
                <a:cs typeface="Arial" pitchFamily="34" charset="0"/>
              </a:rPr>
              <a:t>of skills </a:t>
            </a:r>
            <a:r>
              <a:rPr lang="en-US" dirty="0">
                <a:latin typeface="Arial" pitchFamily="34" charset="0"/>
                <a:cs typeface="Arial" pitchFamily="34" charset="0"/>
              </a:rPr>
              <a:t>who can engage in a wide variety of </a:t>
            </a:r>
            <a:r>
              <a:rPr lang="en-US" dirty="0" smtClean="0">
                <a:latin typeface="Arial" pitchFamily="34" charset="0"/>
                <a:cs typeface="Arial" pitchFamily="34" charset="0"/>
              </a:rPr>
              <a:t>behaviors.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The </a:t>
            </a:r>
            <a:r>
              <a:rPr lang="en-US" dirty="0">
                <a:latin typeface="Arial" pitchFamily="34" charset="0"/>
                <a:cs typeface="Arial" pitchFamily="34" charset="0"/>
              </a:rPr>
              <a:t>need is </a:t>
            </a:r>
            <a:r>
              <a:rPr lang="en-US" dirty="0" smtClean="0">
                <a:latin typeface="Arial" pitchFamily="34" charset="0"/>
                <a:cs typeface="Arial" pitchFamily="34" charset="0"/>
              </a:rPr>
              <a:t>to </a:t>
            </a:r>
            <a:r>
              <a:rPr lang="en-US" u="sng" dirty="0" smtClean="0">
                <a:latin typeface="Arial" pitchFamily="34" charset="0"/>
                <a:cs typeface="Arial" pitchFamily="34" charset="0"/>
              </a:rPr>
              <a:t>achieve </a:t>
            </a:r>
            <a:r>
              <a:rPr lang="en-US" u="sng" dirty="0">
                <a:latin typeface="Arial" pitchFamily="34" charset="0"/>
                <a:cs typeface="Arial" pitchFamily="34" charset="0"/>
              </a:rPr>
              <a:t>resource flexibility </a:t>
            </a:r>
            <a:r>
              <a:rPr lang="en-US" dirty="0">
                <a:latin typeface="Arial" pitchFamily="34" charset="0"/>
                <a:cs typeface="Arial" pitchFamily="34" charset="0"/>
              </a:rPr>
              <a:t>by developing a variety of </a:t>
            </a:r>
            <a:r>
              <a:rPr lang="en-US" dirty="0" smtClean="0">
                <a:latin typeface="Arial" pitchFamily="34" charset="0"/>
                <a:cs typeface="Arial" pitchFamily="34" charset="0"/>
              </a:rPr>
              <a:t>‘behavioral scripts’ and </a:t>
            </a:r>
            <a:r>
              <a:rPr lang="en-US" u="sng" dirty="0">
                <a:latin typeface="Arial" pitchFamily="34" charset="0"/>
                <a:cs typeface="Arial" pitchFamily="34" charset="0"/>
              </a:rPr>
              <a:t>encourage employees to apply them in different </a:t>
            </a:r>
            <a:r>
              <a:rPr lang="en-US" u="sng" dirty="0" smtClean="0">
                <a:latin typeface="Arial" pitchFamily="34" charset="0"/>
                <a:cs typeface="Arial" pitchFamily="34" charset="0"/>
              </a:rPr>
              <a:t>situations.</a:t>
            </a:r>
            <a:endParaRPr lang="en-US" dirty="0">
              <a:latin typeface="Arial" pitchFamily="34" charset="0"/>
              <a:cs typeface="Arial"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Perspectives on SHRM</a:t>
            </a:r>
            <a:endParaRPr lang="en-US" sz="40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Taking into account the concepts of the resource-based view and </a:t>
            </a:r>
            <a:r>
              <a:rPr lang="en-US" sz="2400" dirty="0" smtClean="0">
                <a:latin typeface="Arial" pitchFamily="34" charset="0"/>
                <a:cs typeface="Arial" pitchFamily="34" charset="0"/>
              </a:rPr>
              <a:t>strategic fit</a:t>
            </a:r>
            <a:r>
              <a:rPr lang="en-US" sz="2400" dirty="0">
                <a:latin typeface="Arial" pitchFamily="34" charset="0"/>
                <a:cs typeface="Arial" pitchFamily="34" charset="0"/>
              </a:rPr>
              <a:t>, </a:t>
            </a:r>
            <a:r>
              <a:rPr lang="en-US" sz="2400" dirty="0" err="1">
                <a:latin typeface="Arial" pitchFamily="34" charset="0"/>
                <a:cs typeface="Arial" pitchFamily="34" charset="0"/>
              </a:rPr>
              <a:t>Delery</a:t>
            </a:r>
            <a:r>
              <a:rPr lang="en-US" sz="2400" dirty="0">
                <a:latin typeface="Arial" pitchFamily="34" charset="0"/>
                <a:cs typeface="Arial" pitchFamily="34" charset="0"/>
              </a:rPr>
              <a:t> and Doty (1996</a:t>
            </a:r>
            <a:r>
              <a:rPr lang="en-US" sz="2400" dirty="0" smtClean="0">
                <a:latin typeface="Arial" pitchFamily="34" charset="0"/>
                <a:cs typeface="Arial" pitchFamily="34" charset="0"/>
              </a:rPr>
              <a:t>)</a:t>
            </a:r>
            <a:r>
              <a:rPr lang="en-US" sz="2400" dirty="0">
                <a:latin typeface="Arial" pitchFamily="34" charset="0"/>
                <a:cs typeface="Arial" pitchFamily="34" charset="0"/>
              </a:rPr>
              <a:t> </a:t>
            </a:r>
            <a:r>
              <a:rPr lang="en-US" sz="2400" dirty="0" smtClean="0">
                <a:latin typeface="Arial" pitchFamily="34" charset="0"/>
                <a:cs typeface="Arial" pitchFamily="34" charset="0"/>
              </a:rPr>
              <a:t>identified three </a:t>
            </a:r>
            <a:r>
              <a:rPr lang="en-US" sz="2400" dirty="0">
                <a:latin typeface="Arial" pitchFamily="34" charset="0"/>
                <a:cs typeface="Arial" pitchFamily="34" charset="0"/>
              </a:rPr>
              <a:t>HRM perspectives</a:t>
            </a:r>
            <a:r>
              <a:rPr lang="en-US" sz="2400" dirty="0" smtClean="0">
                <a:latin typeface="Arial" pitchFamily="34" charset="0"/>
                <a:cs typeface="Arial" pitchFamily="34" charset="0"/>
              </a:rPr>
              <a:t>:</a:t>
            </a:r>
          </a:p>
          <a:p>
            <a:endParaRPr lang="en-US" sz="2400" i="1" dirty="0" smtClean="0"/>
          </a:p>
          <a:p>
            <a:r>
              <a:rPr lang="en-US" sz="2400" i="1" dirty="0" smtClean="0"/>
              <a:t>The </a:t>
            </a:r>
            <a:r>
              <a:rPr lang="en-US" sz="2400" i="1" dirty="0"/>
              <a:t>universalistic </a:t>
            </a:r>
            <a:r>
              <a:rPr lang="en-US" sz="2400" i="1" dirty="0" smtClean="0"/>
              <a:t>perspective</a:t>
            </a:r>
          </a:p>
          <a:p>
            <a:endParaRPr lang="en-US" sz="2400" i="1" dirty="0" smtClean="0"/>
          </a:p>
          <a:p>
            <a:r>
              <a:rPr lang="en-US" sz="2400" i="1" dirty="0"/>
              <a:t>The contingency </a:t>
            </a:r>
            <a:r>
              <a:rPr lang="en-US" sz="2400" i="1" dirty="0" smtClean="0"/>
              <a:t>perspective</a:t>
            </a:r>
          </a:p>
          <a:p>
            <a:endParaRPr lang="en-US" sz="2400" i="1" dirty="0" smtClean="0"/>
          </a:p>
          <a:p>
            <a:r>
              <a:rPr lang="en-US" sz="2400" i="1" dirty="0"/>
              <a:t>The </a:t>
            </a:r>
            <a:r>
              <a:rPr lang="en-US" sz="2400" i="1" dirty="0" err="1"/>
              <a:t>configurational</a:t>
            </a:r>
            <a:r>
              <a:rPr lang="en-US" sz="2400" i="1" dirty="0"/>
              <a:t> perspective</a:t>
            </a:r>
            <a:endParaRPr lang="en-US" sz="2400" dirty="0">
              <a:latin typeface="Arial" pitchFamily="34" charset="0"/>
              <a:cs typeface="Arial"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Perspectives on SHRM</a:t>
            </a:r>
            <a:endParaRPr lang="en-US" dirty="0"/>
          </a:p>
        </p:txBody>
      </p:sp>
      <p:sp>
        <p:nvSpPr>
          <p:cNvPr id="3" name="Content Placeholder 2"/>
          <p:cNvSpPr>
            <a:spLocks noGrp="1"/>
          </p:cNvSpPr>
          <p:nvPr>
            <p:ph sz="quarter" idx="1"/>
          </p:nvPr>
        </p:nvSpPr>
        <p:spPr/>
        <p:txBody>
          <a:bodyPr>
            <a:normAutofit/>
          </a:bodyPr>
          <a:lstStyle/>
          <a:p>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The </a:t>
            </a:r>
            <a:r>
              <a:rPr lang="en-US" sz="2400" b="1" i="1" dirty="0">
                <a:latin typeface="Arial" pitchFamily="34" charset="0"/>
                <a:cs typeface="Arial" pitchFamily="34" charset="0"/>
              </a:rPr>
              <a:t>universalistic perspective </a:t>
            </a:r>
            <a:r>
              <a:rPr lang="en-US" sz="2400" i="1" dirty="0">
                <a:latin typeface="Arial" pitchFamily="34" charset="0"/>
                <a:cs typeface="Arial" pitchFamily="34" charset="0"/>
              </a:rPr>
              <a:t>– some HR practices are better than </a:t>
            </a:r>
            <a:r>
              <a:rPr lang="en-US" sz="2400" i="1" dirty="0" smtClean="0">
                <a:latin typeface="Arial" pitchFamily="34" charset="0"/>
                <a:cs typeface="Arial" pitchFamily="34" charset="0"/>
              </a:rPr>
              <a:t>others </a:t>
            </a:r>
            <a:r>
              <a:rPr lang="en-US" sz="2400" dirty="0" smtClean="0">
                <a:latin typeface="Arial" pitchFamily="34" charset="0"/>
                <a:cs typeface="Arial" pitchFamily="34" charset="0"/>
              </a:rPr>
              <a:t>and </a:t>
            </a:r>
            <a:r>
              <a:rPr lang="en-US" sz="2400" dirty="0">
                <a:latin typeface="Arial" pitchFamily="34" charset="0"/>
                <a:cs typeface="Arial" pitchFamily="34" charset="0"/>
              </a:rPr>
              <a:t>all organizations should adopt these best practices. There is </a:t>
            </a:r>
            <a:r>
              <a:rPr lang="en-US" sz="2400" dirty="0" smtClean="0">
                <a:latin typeface="Arial" pitchFamily="34" charset="0"/>
                <a:cs typeface="Arial" pitchFamily="34" charset="0"/>
              </a:rPr>
              <a:t>a universal </a:t>
            </a:r>
            <a:r>
              <a:rPr lang="en-US" sz="2400" dirty="0">
                <a:latin typeface="Arial" pitchFamily="34" charset="0"/>
                <a:cs typeface="Arial" pitchFamily="34" charset="0"/>
              </a:rPr>
              <a:t>relationship between individual ‘best’ practices and </a:t>
            </a:r>
            <a:r>
              <a:rPr lang="en-US" sz="2400" dirty="0" smtClean="0">
                <a:latin typeface="Arial" pitchFamily="34" charset="0"/>
                <a:cs typeface="Arial" pitchFamily="34" charset="0"/>
              </a:rPr>
              <a:t>firm performance</a:t>
            </a:r>
            <a:r>
              <a:rPr lang="en-US" sz="2400" dirty="0">
                <a:latin typeface="Arial" pitchFamily="34" charset="0"/>
                <a:cs typeface="Arial" pitchFamily="34" charset="0"/>
              </a:rPr>
              <a: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Perspectives on SHRM</a:t>
            </a:r>
            <a:endParaRPr lang="en-US" sz="4000" dirty="0"/>
          </a:p>
        </p:txBody>
      </p:sp>
      <p:sp>
        <p:nvSpPr>
          <p:cNvPr id="3" name="Content Placeholder 2"/>
          <p:cNvSpPr>
            <a:spLocks noGrp="1"/>
          </p:cNvSpPr>
          <p:nvPr>
            <p:ph sz="quarter" idx="1"/>
          </p:nvPr>
        </p:nvSpPr>
        <p:spPr/>
        <p:txBody>
          <a:bodyPr>
            <a:normAutofit/>
          </a:bodyPr>
          <a:lstStyle/>
          <a:p>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The </a:t>
            </a:r>
            <a:r>
              <a:rPr lang="en-US" sz="2400" b="1" i="1" dirty="0">
                <a:latin typeface="Arial" pitchFamily="34" charset="0"/>
                <a:cs typeface="Arial" pitchFamily="34" charset="0"/>
              </a:rPr>
              <a:t>contingency perspective </a:t>
            </a:r>
            <a:r>
              <a:rPr lang="en-US" sz="2400" i="1" dirty="0">
                <a:latin typeface="Arial" pitchFamily="34" charset="0"/>
                <a:cs typeface="Arial" pitchFamily="34" charset="0"/>
              </a:rPr>
              <a:t>– in order to be effective, an organization’s </a:t>
            </a:r>
            <a:r>
              <a:rPr lang="en-US" sz="2400" i="1" dirty="0" smtClean="0">
                <a:latin typeface="Arial" pitchFamily="34" charset="0"/>
                <a:cs typeface="Arial" pitchFamily="34" charset="0"/>
              </a:rPr>
              <a:t>HR </a:t>
            </a:r>
            <a:r>
              <a:rPr lang="en-US" sz="2400" dirty="0" smtClean="0">
                <a:latin typeface="Arial" pitchFamily="34" charset="0"/>
                <a:cs typeface="Arial" pitchFamily="34" charset="0"/>
              </a:rPr>
              <a:t>policies </a:t>
            </a:r>
            <a:r>
              <a:rPr lang="en-US" sz="2400" dirty="0">
                <a:latin typeface="Arial" pitchFamily="34" charset="0"/>
                <a:cs typeface="Arial" pitchFamily="34" charset="0"/>
              </a:rPr>
              <a:t>must be </a:t>
            </a:r>
            <a:r>
              <a:rPr lang="en-US" sz="2400" dirty="0" smtClean="0">
                <a:latin typeface="Arial" pitchFamily="34" charset="0"/>
                <a:cs typeface="Arial" pitchFamily="34" charset="0"/>
              </a:rPr>
              <a:t> consistent </a:t>
            </a:r>
            <a:r>
              <a:rPr lang="en-US" sz="2400" dirty="0">
                <a:latin typeface="Arial" pitchFamily="34" charset="0"/>
                <a:cs typeface="Arial" pitchFamily="34" charset="0"/>
              </a:rPr>
              <a:t>with other aspects of the organization. </a:t>
            </a:r>
            <a:r>
              <a:rPr lang="en-US" sz="2400" dirty="0" smtClean="0">
                <a:latin typeface="Arial" pitchFamily="34" charset="0"/>
                <a:cs typeface="Arial" pitchFamily="34" charset="0"/>
              </a:rPr>
              <a:t>The primary </a:t>
            </a:r>
            <a:r>
              <a:rPr lang="en-US" sz="2400" dirty="0">
                <a:latin typeface="Arial" pitchFamily="34" charset="0"/>
                <a:cs typeface="Arial" pitchFamily="34" charset="0"/>
              </a:rPr>
              <a:t>contingency factor is the organization’s strategy. This can </a:t>
            </a:r>
            <a:r>
              <a:rPr lang="en-US" sz="2400" dirty="0" smtClean="0">
                <a:latin typeface="Arial" pitchFamily="34" charset="0"/>
                <a:cs typeface="Arial" pitchFamily="34" charset="0"/>
              </a:rPr>
              <a:t>be described </a:t>
            </a:r>
            <a:r>
              <a:rPr lang="en-US" sz="2400" dirty="0">
                <a:latin typeface="Arial" pitchFamily="34" charset="0"/>
                <a:cs typeface="Arial" pitchFamily="34" charset="0"/>
              </a:rPr>
              <a:t>as ‘vertical fit’.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Perspectives on SHRM</a:t>
            </a:r>
            <a:endParaRPr lang="en-US" dirty="0"/>
          </a:p>
        </p:txBody>
      </p:sp>
      <p:sp>
        <p:nvSpPr>
          <p:cNvPr id="3" name="Content Placeholder 2"/>
          <p:cNvSpPr>
            <a:spLocks noGrp="1"/>
          </p:cNvSpPr>
          <p:nvPr>
            <p:ph sz="quarter" idx="1"/>
          </p:nvPr>
        </p:nvSpPr>
        <p:spPr/>
        <p:txBody>
          <a:bodyPr/>
          <a:lstStyle/>
          <a:p>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The </a:t>
            </a:r>
            <a:r>
              <a:rPr lang="en-US" sz="2400" b="1" i="1" dirty="0" err="1">
                <a:latin typeface="Arial" pitchFamily="34" charset="0"/>
                <a:cs typeface="Arial" pitchFamily="34" charset="0"/>
              </a:rPr>
              <a:t>configurational</a:t>
            </a:r>
            <a:r>
              <a:rPr lang="en-US" sz="2400" b="1" i="1" dirty="0">
                <a:latin typeface="Arial" pitchFamily="34" charset="0"/>
                <a:cs typeface="Arial" pitchFamily="34" charset="0"/>
              </a:rPr>
              <a:t> perspective </a:t>
            </a:r>
            <a:r>
              <a:rPr lang="en-US" sz="2400" i="1" dirty="0">
                <a:latin typeface="Arial" pitchFamily="34" charset="0"/>
                <a:cs typeface="Arial" pitchFamily="34" charset="0"/>
              </a:rPr>
              <a:t>– this is a holistic approach that </a:t>
            </a:r>
            <a:r>
              <a:rPr lang="en-US" sz="2400" i="1" dirty="0" smtClean="0">
                <a:latin typeface="Arial" pitchFamily="34" charset="0"/>
                <a:cs typeface="Arial" pitchFamily="34" charset="0"/>
              </a:rPr>
              <a:t>emphasizes </a:t>
            </a:r>
            <a:r>
              <a:rPr lang="en-US" sz="2400" dirty="0" smtClean="0">
                <a:latin typeface="Arial" pitchFamily="34" charset="0"/>
                <a:cs typeface="Arial" pitchFamily="34" charset="0"/>
              </a:rPr>
              <a:t>the </a:t>
            </a:r>
            <a:r>
              <a:rPr lang="en-US" sz="2400" dirty="0">
                <a:latin typeface="Arial" pitchFamily="34" charset="0"/>
                <a:cs typeface="Arial" pitchFamily="34" charset="0"/>
              </a:rPr>
              <a:t>importance of the </a:t>
            </a:r>
            <a:r>
              <a:rPr lang="en-US" sz="2400" i="1" dirty="0">
                <a:latin typeface="Arial" pitchFamily="34" charset="0"/>
                <a:cs typeface="Arial" pitchFamily="34" charset="0"/>
              </a:rPr>
              <a:t>pattern of HR </a:t>
            </a:r>
            <a:r>
              <a:rPr lang="en-US" sz="2400" i="1" dirty="0" smtClean="0">
                <a:latin typeface="Arial" pitchFamily="34" charset="0"/>
                <a:cs typeface="Arial" pitchFamily="34" charset="0"/>
              </a:rPr>
              <a:t>practices </a:t>
            </a:r>
            <a:r>
              <a:rPr lang="en-US" sz="2400" dirty="0" smtClean="0">
                <a:latin typeface="Arial" pitchFamily="34" charset="0"/>
                <a:cs typeface="Arial" pitchFamily="34" charset="0"/>
              </a:rPr>
              <a:t>and </a:t>
            </a:r>
            <a:r>
              <a:rPr lang="en-US" sz="2400" dirty="0">
                <a:latin typeface="Arial" pitchFamily="34" charset="0"/>
                <a:cs typeface="Arial" pitchFamily="34" charset="0"/>
              </a:rPr>
              <a:t>is concerned with </a:t>
            </a:r>
            <a:r>
              <a:rPr lang="en-US" sz="2400" dirty="0" smtClean="0">
                <a:latin typeface="Arial" pitchFamily="34" charset="0"/>
                <a:cs typeface="Arial" pitchFamily="34" charset="0"/>
              </a:rPr>
              <a:t>how this </a:t>
            </a:r>
            <a:r>
              <a:rPr lang="en-US" sz="2400" dirty="0">
                <a:latin typeface="Arial" pitchFamily="34" charset="0"/>
                <a:cs typeface="Arial" pitchFamily="34" charset="0"/>
              </a:rPr>
              <a:t>pattern of independent variables is related to the dependent </a:t>
            </a:r>
            <a:r>
              <a:rPr lang="en-US" sz="2400" dirty="0" smtClean="0">
                <a:latin typeface="Arial" pitchFamily="34" charset="0"/>
                <a:cs typeface="Arial" pitchFamily="34" charset="0"/>
              </a:rPr>
              <a:t>variable of </a:t>
            </a:r>
            <a:r>
              <a:rPr lang="en-US" sz="2400" dirty="0">
                <a:latin typeface="Arial" pitchFamily="34" charset="0"/>
                <a:cs typeface="Arial" pitchFamily="34" charset="0"/>
              </a:rPr>
              <a:t>organizational performance</a:t>
            </a:r>
            <a:endParaRPr lang="en-US" sz="2400" i="1" dirty="0" smtClean="0">
              <a:latin typeface="Arial" pitchFamily="34" charset="0"/>
              <a:cs typeface="Arial" pitchFamily="34" charset="0"/>
            </a:endParaRPr>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Best Practice Approach </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Autofit/>
          </a:bodyPr>
          <a:lstStyle/>
          <a:p>
            <a:r>
              <a:rPr lang="en-US" sz="2400" dirty="0" smtClean="0">
                <a:latin typeface="Arial" pitchFamily="34" charset="0"/>
                <a:cs typeface="Arial" pitchFamily="34" charset="0"/>
              </a:rPr>
              <a:t>A </a:t>
            </a:r>
            <a:r>
              <a:rPr lang="en-US" sz="2400" dirty="0">
                <a:latin typeface="Arial" pitchFamily="34" charset="0"/>
                <a:cs typeface="Arial" pitchFamily="34" charset="0"/>
              </a:rPr>
              <a:t>number of lists of ‘best practices’ have been produced, the best known </a:t>
            </a:r>
            <a:r>
              <a:rPr lang="en-US" sz="2400" dirty="0" smtClean="0">
                <a:latin typeface="Arial" pitchFamily="34" charset="0"/>
                <a:cs typeface="Arial" pitchFamily="34" charset="0"/>
              </a:rPr>
              <a:t>of which </a:t>
            </a:r>
            <a:r>
              <a:rPr lang="en-US" sz="2400" dirty="0">
                <a:latin typeface="Arial" pitchFamily="34" charset="0"/>
                <a:cs typeface="Arial" pitchFamily="34" charset="0"/>
              </a:rPr>
              <a:t>was </a:t>
            </a:r>
            <a:r>
              <a:rPr lang="en-US" sz="2400" dirty="0" smtClean="0">
                <a:latin typeface="Arial" pitchFamily="34" charset="0"/>
                <a:cs typeface="Arial" pitchFamily="34" charset="0"/>
              </a:rPr>
              <a:t>produced </a:t>
            </a:r>
            <a:r>
              <a:rPr lang="en-US" sz="2400" dirty="0">
                <a:latin typeface="Arial" pitchFamily="34" charset="0"/>
                <a:cs typeface="Arial" pitchFamily="34" charset="0"/>
              </a:rPr>
              <a:t>by </a:t>
            </a:r>
            <a:r>
              <a:rPr lang="en-US" sz="2400" dirty="0" err="1">
                <a:latin typeface="Arial" pitchFamily="34" charset="0"/>
                <a:cs typeface="Arial" pitchFamily="34" charset="0"/>
              </a:rPr>
              <a:t>Pfeffer</a:t>
            </a:r>
            <a:r>
              <a:rPr lang="en-US" sz="2400" dirty="0">
                <a:latin typeface="Arial" pitchFamily="34" charset="0"/>
                <a:cs typeface="Arial" pitchFamily="34" charset="0"/>
              </a:rPr>
              <a:t> (1994), </a:t>
            </a:r>
            <a:r>
              <a:rPr lang="en-US" sz="2400" dirty="0" smtClean="0">
                <a:latin typeface="Arial" pitchFamily="34" charset="0"/>
                <a:cs typeface="Arial" pitchFamily="34" charset="0"/>
              </a:rPr>
              <a:t>namely</a:t>
            </a:r>
          </a:p>
          <a:p>
            <a:pPr lvl="1"/>
            <a:r>
              <a:rPr lang="en-US" sz="2200" dirty="0">
                <a:latin typeface="Arial" pitchFamily="34" charset="0"/>
                <a:cs typeface="Arial" pitchFamily="34" charset="0"/>
              </a:rPr>
              <a:t>1. employment security;</a:t>
            </a:r>
          </a:p>
          <a:p>
            <a:pPr lvl="1"/>
            <a:r>
              <a:rPr lang="en-US" sz="2200" dirty="0">
                <a:latin typeface="Arial" pitchFamily="34" charset="0"/>
                <a:cs typeface="Arial" pitchFamily="34" charset="0"/>
              </a:rPr>
              <a:t>2. selective hiring;</a:t>
            </a:r>
          </a:p>
          <a:p>
            <a:pPr lvl="1"/>
            <a:r>
              <a:rPr lang="en-US" sz="2200" dirty="0">
                <a:latin typeface="Arial" pitchFamily="34" charset="0"/>
                <a:cs typeface="Arial" pitchFamily="34" charset="0"/>
              </a:rPr>
              <a:t>3. self-managed teams;</a:t>
            </a:r>
          </a:p>
          <a:p>
            <a:pPr lvl="1"/>
            <a:r>
              <a:rPr lang="en-US" sz="2200" dirty="0">
                <a:latin typeface="Arial" pitchFamily="34" charset="0"/>
                <a:cs typeface="Arial" pitchFamily="34" charset="0"/>
              </a:rPr>
              <a:t>4. high compensation contingent on performance;</a:t>
            </a:r>
          </a:p>
          <a:p>
            <a:pPr lvl="1"/>
            <a:r>
              <a:rPr lang="en-US" sz="2200" dirty="0">
                <a:latin typeface="Arial" pitchFamily="34" charset="0"/>
                <a:cs typeface="Arial" pitchFamily="34" charset="0"/>
              </a:rPr>
              <a:t>5. training to provide a skilled and motivated workforce;</a:t>
            </a:r>
          </a:p>
          <a:p>
            <a:pPr lvl="1"/>
            <a:r>
              <a:rPr lang="en-US" sz="2200" dirty="0">
                <a:latin typeface="Arial" pitchFamily="34" charset="0"/>
                <a:cs typeface="Arial" pitchFamily="34" charset="0"/>
              </a:rPr>
              <a:t>6. reduction of status differentials;</a:t>
            </a:r>
          </a:p>
          <a:p>
            <a:pPr lvl="1"/>
            <a:r>
              <a:rPr lang="en-US" sz="2200" dirty="0">
                <a:latin typeface="Arial" pitchFamily="34" charset="0"/>
                <a:cs typeface="Arial" pitchFamily="34" charset="0"/>
              </a:rPr>
              <a:t>7. sharing information.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Best Practice Approach </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latin typeface="Arial" pitchFamily="34" charset="0"/>
                <a:cs typeface="Arial" pitchFamily="34" charset="0"/>
              </a:rPr>
              <a:t>List  </a:t>
            </a:r>
            <a:r>
              <a:rPr lang="en-US" dirty="0">
                <a:latin typeface="Arial" pitchFamily="34" charset="0"/>
                <a:cs typeface="Arial" pitchFamily="34" charset="0"/>
              </a:rPr>
              <a:t>drawn up by Guest (1999):</a:t>
            </a:r>
          </a:p>
          <a:p>
            <a:r>
              <a:rPr lang="en-US" dirty="0">
                <a:latin typeface="Arial" pitchFamily="34" charset="0"/>
                <a:cs typeface="Arial" pitchFamily="34" charset="0"/>
              </a:rPr>
              <a:t>1. selection and the careful use of selection tests to identify those </a:t>
            </a:r>
            <a:r>
              <a:rPr lang="en-US" dirty="0" smtClean="0">
                <a:latin typeface="Arial" pitchFamily="34" charset="0"/>
                <a:cs typeface="Arial" pitchFamily="34" charset="0"/>
              </a:rPr>
              <a:t>with potential </a:t>
            </a:r>
            <a:r>
              <a:rPr lang="en-US" dirty="0">
                <a:latin typeface="Arial" pitchFamily="34" charset="0"/>
                <a:cs typeface="Arial" pitchFamily="34" charset="0"/>
              </a:rPr>
              <a:t>to make a contribution;</a:t>
            </a:r>
          </a:p>
          <a:p>
            <a:r>
              <a:rPr lang="en-US" dirty="0">
                <a:latin typeface="Arial" pitchFamily="34" charset="0"/>
                <a:cs typeface="Arial" pitchFamily="34" charset="0"/>
              </a:rPr>
              <a:t>2. training, and in particular a recognition that training is an </a:t>
            </a:r>
            <a:r>
              <a:rPr lang="en-US" dirty="0" smtClean="0">
                <a:latin typeface="Arial" pitchFamily="34" charset="0"/>
                <a:cs typeface="Arial" pitchFamily="34" charset="0"/>
              </a:rPr>
              <a:t>ongoing activity</a:t>
            </a:r>
            <a:r>
              <a:rPr lang="en-US" dirty="0">
                <a:latin typeface="Arial" pitchFamily="34" charset="0"/>
                <a:cs typeface="Arial" pitchFamily="34" charset="0"/>
              </a:rPr>
              <a:t>;</a:t>
            </a:r>
          </a:p>
          <a:p>
            <a:r>
              <a:rPr lang="en-US" dirty="0">
                <a:latin typeface="Arial" pitchFamily="34" charset="0"/>
                <a:cs typeface="Arial" pitchFamily="34" charset="0"/>
              </a:rPr>
              <a:t>3. job design to ensure flexibility, commitment and motivation, </a:t>
            </a:r>
            <a:r>
              <a:rPr lang="en-US" dirty="0" smtClean="0">
                <a:latin typeface="Arial" pitchFamily="34" charset="0"/>
                <a:cs typeface="Arial" pitchFamily="34" charset="0"/>
              </a:rPr>
              <a:t>including steps </a:t>
            </a:r>
            <a:r>
              <a:rPr lang="en-US" dirty="0">
                <a:latin typeface="Arial" pitchFamily="34" charset="0"/>
                <a:cs typeface="Arial" pitchFamily="34" charset="0"/>
              </a:rPr>
              <a:t>to ensure that employees have the responsibility and </a:t>
            </a:r>
            <a:r>
              <a:rPr lang="en-US" dirty="0" smtClean="0">
                <a:latin typeface="Arial" pitchFamily="34" charset="0"/>
                <a:cs typeface="Arial" pitchFamily="34" charset="0"/>
              </a:rPr>
              <a:t>autonomy fully </a:t>
            </a:r>
            <a:r>
              <a:rPr lang="en-US" dirty="0">
                <a:latin typeface="Arial" pitchFamily="34" charset="0"/>
                <a:cs typeface="Arial" pitchFamily="34" charset="0"/>
              </a:rPr>
              <a:t>to use their knowledge and skills;</a:t>
            </a:r>
          </a:p>
          <a:p>
            <a:r>
              <a:rPr lang="en-US" dirty="0">
                <a:latin typeface="Arial" pitchFamily="34" charset="0"/>
                <a:cs typeface="Arial" pitchFamily="34" charset="0"/>
              </a:rPr>
              <a:t>4. communication to ensure that a two-way process keeps everyone </a:t>
            </a:r>
            <a:r>
              <a:rPr lang="en-US" dirty="0" smtClean="0">
                <a:latin typeface="Arial" pitchFamily="34" charset="0"/>
                <a:cs typeface="Arial" pitchFamily="34" charset="0"/>
              </a:rPr>
              <a:t>fully informed;</a:t>
            </a:r>
            <a:endParaRPr lang="en-US" b="1" dirty="0">
              <a:latin typeface="Arial" pitchFamily="34" charset="0"/>
              <a:cs typeface="Arial" pitchFamily="34" charset="0"/>
            </a:endParaRPr>
          </a:p>
          <a:p>
            <a:r>
              <a:rPr lang="en-US" dirty="0">
                <a:latin typeface="Arial" pitchFamily="34" charset="0"/>
                <a:cs typeface="Arial" pitchFamily="34" charset="0"/>
              </a:rPr>
              <a:t>5. employee share ownership </a:t>
            </a:r>
            <a:r>
              <a:rPr lang="en-US" dirty="0" err="1" smtClean="0">
                <a:latin typeface="Arial" pitchFamily="34" charset="0"/>
                <a:cs typeface="Arial" pitchFamily="34" charset="0"/>
              </a:rPr>
              <a:t>programms</a:t>
            </a:r>
            <a:r>
              <a:rPr lang="en-US" dirty="0" smtClean="0">
                <a:latin typeface="Arial" pitchFamily="34" charset="0"/>
                <a:cs typeface="Arial" pitchFamily="34" charset="0"/>
              </a:rPr>
              <a:t> </a:t>
            </a:r>
            <a:r>
              <a:rPr lang="en-US" dirty="0">
                <a:latin typeface="Arial" pitchFamily="34" charset="0"/>
                <a:cs typeface="Arial" pitchFamily="34" charset="0"/>
              </a:rPr>
              <a:t>to increase </a:t>
            </a:r>
            <a:r>
              <a:rPr lang="en-US" dirty="0" smtClean="0">
                <a:latin typeface="Arial" pitchFamily="34" charset="0"/>
                <a:cs typeface="Arial" pitchFamily="34" charset="0"/>
              </a:rPr>
              <a:t>employees’ awareness </a:t>
            </a:r>
            <a:r>
              <a:rPr lang="en-US" dirty="0">
                <a:latin typeface="Arial" pitchFamily="34" charset="0"/>
                <a:cs typeface="Arial" pitchFamily="34" charset="0"/>
              </a:rPr>
              <a:t>of the implications of their actions on the </a:t>
            </a:r>
            <a:r>
              <a:rPr lang="en-US" dirty="0" smtClean="0">
                <a:latin typeface="Arial" pitchFamily="34" charset="0"/>
                <a:cs typeface="Arial" pitchFamily="34" charset="0"/>
              </a:rPr>
              <a:t>financial performance </a:t>
            </a:r>
            <a:r>
              <a:rPr lang="en-US" dirty="0">
                <a:latin typeface="Arial" pitchFamily="34" charset="0"/>
                <a:cs typeface="Arial" pitchFamily="34" charset="0"/>
              </a:rPr>
              <a:t>of the firm</a:t>
            </a:r>
            <a:r>
              <a:rPr lang="en-US"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Best-Fit Approach</a:t>
            </a:r>
            <a:endParaRPr lang="en-US" dirty="0"/>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a:t>
            </a:r>
            <a:r>
              <a:rPr lang="en-US" sz="2400" dirty="0">
                <a:latin typeface="Arial" pitchFamily="34" charset="0"/>
                <a:cs typeface="Arial" pitchFamily="34" charset="0"/>
              </a:rPr>
              <a:t>best-fit approach emphasizes that </a:t>
            </a:r>
            <a:r>
              <a:rPr lang="en-US" sz="2400" u="sng" dirty="0">
                <a:latin typeface="Arial" pitchFamily="34" charset="0"/>
                <a:cs typeface="Arial" pitchFamily="34" charset="0"/>
              </a:rPr>
              <a:t>HR strategies </a:t>
            </a:r>
            <a:r>
              <a:rPr lang="en-US" sz="2400" dirty="0">
                <a:latin typeface="Arial" pitchFamily="34" charset="0"/>
                <a:cs typeface="Arial" pitchFamily="34" charset="0"/>
              </a:rPr>
              <a:t>should be </a:t>
            </a:r>
            <a:r>
              <a:rPr lang="en-US" sz="2400" u="sng" dirty="0">
                <a:latin typeface="Arial" pitchFamily="34" charset="0"/>
                <a:cs typeface="Arial" pitchFamily="34" charset="0"/>
              </a:rPr>
              <a:t>contingen</a:t>
            </a:r>
            <a:r>
              <a:rPr lang="en-US" sz="2400" dirty="0">
                <a:latin typeface="Arial" pitchFamily="34" charset="0"/>
                <a:cs typeface="Arial" pitchFamily="34" charset="0"/>
              </a:rPr>
              <a:t>t </a:t>
            </a:r>
            <a:r>
              <a:rPr lang="en-US" sz="2400" dirty="0" smtClean="0">
                <a:latin typeface="Arial" pitchFamily="34" charset="0"/>
                <a:cs typeface="Arial" pitchFamily="34" charset="0"/>
              </a:rPr>
              <a:t>on the </a:t>
            </a:r>
            <a:r>
              <a:rPr lang="en-US" sz="2400" u="sng" dirty="0">
                <a:latin typeface="Arial" pitchFamily="34" charset="0"/>
                <a:cs typeface="Arial" pitchFamily="34" charset="0"/>
              </a:rPr>
              <a:t>context, circumstances of the organization and its type</a:t>
            </a:r>
            <a:r>
              <a:rPr lang="en-US" sz="2400" dirty="0" smtClean="0">
                <a:latin typeface="Arial" pitchFamily="34" charset="0"/>
                <a:cs typeface="Arial" pitchFamily="34" charset="0"/>
              </a:rPr>
              <a:t>.</a:t>
            </a:r>
          </a:p>
          <a:p>
            <a:r>
              <a:rPr lang="en-US" sz="2400" dirty="0" smtClean="0">
                <a:latin typeface="Arial" pitchFamily="34" charset="0"/>
                <a:cs typeface="Arial" pitchFamily="34" charset="0"/>
              </a:rPr>
              <a:t> </a:t>
            </a:r>
            <a:r>
              <a:rPr lang="en-US" sz="2400" dirty="0">
                <a:latin typeface="Arial" pitchFamily="34" charset="0"/>
                <a:cs typeface="Arial" pitchFamily="34" charset="0"/>
              </a:rPr>
              <a:t>‘Best fit’ can </a:t>
            </a:r>
            <a:r>
              <a:rPr lang="en-US" sz="2400" dirty="0" smtClean="0">
                <a:latin typeface="Arial" pitchFamily="34" charset="0"/>
                <a:cs typeface="Arial" pitchFamily="34" charset="0"/>
              </a:rPr>
              <a:t>be perceived </a:t>
            </a:r>
            <a:r>
              <a:rPr lang="en-US" sz="2400" dirty="0">
                <a:latin typeface="Arial" pitchFamily="34" charset="0"/>
                <a:cs typeface="Arial" pitchFamily="34" charset="0"/>
              </a:rPr>
              <a:t>in terms of vertical integration or alignment between the </a:t>
            </a:r>
            <a:r>
              <a:rPr lang="en-US" sz="2400" dirty="0" smtClean="0">
                <a:latin typeface="Arial" pitchFamily="34" charset="0"/>
                <a:cs typeface="Arial" pitchFamily="34" charset="0"/>
              </a:rPr>
              <a:t>organization’s </a:t>
            </a:r>
            <a:r>
              <a:rPr lang="en-US" sz="2400" u="sng" dirty="0" smtClean="0">
                <a:latin typeface="Arial" pitchFamily="34" charset="0"/>
                <a:cs typeface="Arial" pitchFamily="34" charset="0"/>
              </a:rPr>
              <a:t>business </a:t>
            </a:r>
            <a:r>
              <a:rPr lang="en-US" sz="2400" u="sng" dirty="0">
                <a:latin typeface="Arial" pitchFamily="34" charset="0"/>
                <a:cs typeface="Arial" pitchFamily="34" charset="0"/>
              </a:rPr>
              <a:t>and HR</a:t>
            </a:r>
            <a:r>
              <a:rPr lang="en-US" sz="2400" dirty="0">
                <a:latin typeface="Arial" pitchFamily="34" charset="0"/>
                <a:cs typeface="Arial" pitchFamily="34" charset="0"/>
              </a:rPr>
              <a:t> strategies. </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There </a:t>
            </a:r>
            <a:r>
              <a:rPr lang="en-US" sz="2400" dirty="0">
                <a:latin typeface="Arial" pitchFamily="34" charset="0"/>
                <a:cs typeface="Arial" pitchFamily="34" charset="0"/>
              </a:rPr>
              <a:t>is a choice of models, namely </a:t>
            </a:r>
            <a:r>
              <a:rPr lang="en-US" sz="2400" u="sng" dirty="0" smtClean="0">
                <a:latin typeface="Arial" pitchFamily="34" charset="0"/>
                <a:cs typeface="Arial" pitchFamily="34" charset="0"/>
              </a:rPr>
              <a:t>life cycle</a:t>
            </a:r>
            <a:r>
              <a:rPr lang="en-US" sz="2400" u="sng" dirty="0">
                <a:latin typeface="Arial" pitchFamily="34" charset="0"/>
                <a:cs typeface="Arial" pitchFamily="34" charset="0"/>
              </a:rPr>
              <a:t>, competitive strategy, and </a:t>
            </a:r>
            <a:r>
              <a:rPr lang="en-US" sz="2400" u="sng" dirty="0" smtClean="0">
                <a:latin typeface="Arial" pitchFamily="34" charset="0"/>
                <a:cs typeface="Arial" pitchFamily="34" charset="0"/>
              </a:rPr>
              <a:t>strategic configuration</a:t>
            </a:r>
            <a:r>
              <a:rPr lang="en-US" sz="2400" u="sng" dirty="0">
                <a:latin typeface="Arial" pitchFamily="34" charset="0"/>
                <a:cs typeface="Arial" pitchFamily="34" charset="0"/>
              </a:rPr>
              <a: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Best-Fit Approach</a:t>
            </a:r>
            <a:endParaRPr lang="en-US" dirty="0"/>
          </a:p>
        </p:txBody>
      </p:sp>
      <p:sp>
        <p:nvSpPr>
          <p:cNvPr id="3" name="Content Placeholder 2"/>
          <p:cNvSpPr>
            <a:spLocks noGrp="1"/>
          </p:cNvSpPr>
          <p:nvPr>
            <p:ph sz="quarter" idx="1"/>
          </p:nvPr>
        </p:nvSpPr>
        <p:spPr/>
        <p:txBody>
          <a:bodyPr/>
          <a:lstStyle/>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The life cycle model</a:t>
            </a:r>
            <a:endParaRPr lang="en-US" b="1" i="1" dirty="0">
              <a:latin typeface="Arial" pitchFamily="34" charset="0"/>
              <a:cs typeface="Arial" pitchFamily="34" charset="0"/>
            </a:endParaRPr>
          </a:p>
          <a:p>
            <a:pPr lvl="1">
              <a:buNone/>
            </a:pPr>
            <a:r>
              <a:rPr lang="en-US" dirty="0" smtClean="0">
                <a:latin typeface="Arial" pitchFamily="34" charset="0"/>
                <a:cs typeface="Arial" pitchFamily="34" charset="0"/>
              </a:rPr>
              <a:t>	The life cycle model is based on the theory that the development of a firm takes place in four stages: start-up, growth, maturity and decline. This is in line with product life cycle theory.</a:t>
            </a:r>
          </a:p>
          <a:p>
            <a:pPr lvl="1"/>
            <a:endParaRPr lang="en-US" b="1" i="1" dirty="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latin typeface="Arial" pitchFamily="34" charset="0"/>
                <a:cs typeface="Arial" pitchFamily="34" charset="0"/>
              </a:rPr>
              <a:t>Best fit approach : Life cycle model</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Human resource management’s effectiveness depends on its </a:t>
            </a:r>
            <a:r>
              <a:rPr lang="en-US" sz="2400" u="sng" dirty="0" smtClean="0">
                <a:latin typeface="Arial" pitchFamily="34" charset="0"/>
                <a:cs typeface="Arial" pitchFamily="34" charset="0"/>
              </a:rPr>
              <a:t>fit</a:t>
            </a:r>
            <a:r>
              <a:rPr lang="en-US" sz="2400" dirty="0" smtClean="0">
                <a:latin typeface="Arial" pitchFamily="34" charset="0"/>
                <a:cs typeface="Arial" pitchFamily="34" charset="0"/>
              </a:rPr>
              <a:t> with the </a:t>
            </a:r>
            <a:r>
              <a:rPr lang="en-US" sz="2400" u="sng" dirty="0" smtClean="0">
                <a:latin typeface="Arial" pitchFamily="34" charset="0"/>
                <a:cs typeface="Arial" pitchFamily="34" charset="0"/>
              </a:rPr>
              <a:t>organization’s stage of development</a:t>
            </a:r>
            <a:r>
              <a:rPr lang="en-US" sz="2400" dirty="0" smtClean="0">
                <a:latin typeface="Arial" pitchFamily="34" charset="0"/>
                <a:cs typeface="Arial" pitchFamily="34" charset="0"/>
              </a:rPr>
              <a:t>.</a:t>
            </a:r>
          </a:p>
          <a:p>
            <a:r>
              <a:rPr lang="en-US" sz="2400" dirty="0" smtClean="0">
                <a:latin typeface="Arial" pitchFamily="34" charset="0"/>
                <a:cs typeface="Arial" pitchFamily="34" charset="0"/>
              </a:rPr>
              <a:t> As the organization grows and develops, human resource management programs, practices and procedures must change to meet its needs. </a:t>
            </a:r>
          </a:p>
          <a:p>
            <a:r>
              <a:rPr lang="en-US" sz="2400" dirty="0" smtClean="0">
                <a:latin typeface="Arial" pitchFamily="34" charset="0"/>
                <a:cs typeface="Arial" pitchFamily="34" charset="0"/>
              </a:rPr>
              <a:t>Consistent with growth and development models it can be suggested that human resource management develops through a series of stages as the organization becomes more complex.</a:t>
            </a:r>
          </a:p>
          <a:p>
            <a:pPr algn="r">
              <a:buNone/>
            </a:pPr>
            <a:endParaRPr lang="en-US" sz="2400" dirty="0" smtClean="0"/>
          </a:p>
          <a:p>
            <a:pPr algn="r">
              <a:buNone/>
            </a:pPr>
            <a:r>
              <a:rPr lang="en-US" sz="2000" dirty="0" smtClean="0"/>
              <a:t>Baird and </a:t>
            </a:r>
            <a:r>
              <a:rPr lang="en-US" sz="2000" dirty="0" err="1" smtClean="0"/>
              <a:t>Meshoulam</a:t>
            </a:r>
            <a:r>
              <a:rPr lang="en-US" sz="2000" dirty="0" smtClean="0"/>
              <a:t> (1988)</a:t>
            </a:r>
            <a:endParaRPr lang="en-US" sz="2000" dirty="0">
              <a:latin typeface="Arial" pitchFamily="34" charset="0"/>
              <a:cs typeface="Arial"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Best fit :Competitive strategies</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r>
              <a:rPr lang="en-US" sz="2400" dirty="0" smtClean="0">
                <a:latin typeface="Arial" pitchFamily="34" charset="0"/>
                <a:cs typeface="Arial" pitchFamily="34" charset="0"/>
              </a:rPr>
              <a:t>Three strategies aimed at achieving competitive advantage have been identified by Porter (1985):</a:t>
            </a:r>
          </a:p>
          <a:p>
            <a:pPr lvl="1"/>
            <a:r>
              <a:rPr lang="en-US" sz="2000" dirty="0" smtClean="0">
                <a:latin typeface="Arial" pitchFamily="34" charset="0"/>
                <a:cs typeface="Arial" pitchFamily="34" charset="0"/>
              </a:rPr>
              <a:t>1. </a:t>
            </a:r>
            <a:r>
              <a:rPr lang="en-US" sz="2000" i="1" dirty="0" smtClean="0">
                <a:latin typeface="Arial" pitchFamily="34" charset="0"/>
                <a:cs typeface="Arial" pitchFamily="34" charset="0"/>
              </a:rPr>
              <a:t>innovation – being the unique producer;</a:t>
            </a:r>
          </a:p>
          <a:p>
            <a:pPr lvl="1"/>
            <a:r>
              <a:rPr lang="en-US" sz="2000" dirty="0" smtClean="0">
                <a:latin typeface="Arial" pitchFamily="34" charset="0"/>
                <a:cs typeface="Arial" pitchFamily="34" charset="0"/>
              </a:rPr>
              <a:t>2. </a:t>
            </a:r>
            <a:r>
              <a:rPr lang="en-US" sz="2000" i="1" dirty="0" smtClean="0">
                <a:latin typeface="Arial" pitchFamily="34" charset="0"/>
                <a:cs typeface="Arial" pitchFamily="34" charset="0"/>
              </a:rPr>
              <a:t>quality – delivering high-quality goods and services to customers;</a:t>
            </a:r>
          </a:p>
          <a:p>
            <a:pPr lvl="1"/>
            <a:r>
              <a:rPr lang="en-US" sz="2000" dirty="0" smtClean="0">
                <a:latin typeface="Arial" pitchFamily="34" charset="0"/>
                <a:cs typeface="Arial" pitchFamily="34" charset="0"/>
              </a:rPr>
              <a:t>3. </a:t>
            </a:r>
            <a:r>
              <a:rPr lang="en-US" sz="2000" i="1" dirty="0" smtClean="0">
                <a:latin typeface="Arial" pitchFamily="34" charset="0"/>
                <a:cs typeface="Arial" pitchFamily="34" charset="0"/>
              </a:rPr>
              <a:t>cost leadership – the planned result of policies aimed at ‘managing away’ </a:t>
            </a:r>
            <a:r>
              <a:rPr lang="en-US" sz="2000" dirty="0" smtClean="0">
                <a:latin typeface="Arial" pitchFamily="34" charset="0"/>
                <a:cs typeface="Arial" pitchFamily="34" charset="0"/>
              </a:rPr>
              <a:t>expense.</a:t>
            </a:r>
          </a:p>
          <a:p>
            <a:r>
              <a:rPr lang="en-US" sz="2400" dirty="0" smtClean="0">
                <a:latin typeface="Arial" pitchFamily="34" charset="0"/>
                <a:cs typeface="Arial" pitchFamily="34" charset="0"/>
              </a:rPr>
              <a:t>‘Effectiveness can be increased by systematically melding human resource practices with the selected competitive strategy’.</a:t>
            </a:r>
          </a:p>
          <a:p>
            <a:pPr algn="r">
              <a:buNone/>
            </a:pPr>
            <a:r>
              <a:rPr lang="en-US" sz="2400" dirty="0" smtClean="0">
                <a:latin typeface="Arial" pitchFamily="34" charset="0"/>
                <a:cs typeface="Arial" pitchFamily="34" charset="0"/>
              </a:rPr>
              <a:t>Schuler and Jackson (1987)</a:t>
            </a:r>
          </a:p>
          <a:p>
            <a:pPr>
              <a:buNone/>
            </a:pPr>
            <a:r>
              <a:rPr lang="en-US" sz="2000" dirty="0" smtClean="0">
                <a:latin typeface="Arial" pitchFamily="34" charset="0"/>
                <a:cs typeface="Arial" pitchFamily="34" charset="0"/>
              </a:rPr>
              <a:t>	They described the HR characteristics of firms pursuing one or other of the three strategies (Table ).</a:t>
            </a:r>
            <a:endParaRPr lang="en-US" sz="2000" dirty="0">
              <a:latin typeface="Arial" pitchFamily="34" charset="0"/>
              <a:cs typeface="Arial"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mran\Desktop\table.jpg"/>
          <p:cNvPicPr>
            <a:picLocks noChangeAspect="1" noChangeArrowheads="1"/>
          </p:cNvPicPr>
          <p:nvPr/>
        </p:nvPicPr>
        <p:blipFill>
          <a:blip r:embed="rId2"/>
          <a:srcRect/>
          <a:stretch>
            <a:fillRect/>
          </a:stretch>
        </p:blipFill>
        <p:spPr bwMode="auto">
          <a:xfrm>
            <a:off x="0" y="-90488"/>
            <a:ext cx="9143999" cy="7038976"/>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Strategic Configuration</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Another approach to </a:t>
            </a:r>
            <a:r>
              <a:rPr lang="en-US" sz="2400" u="sng" dirty="0" smtClean="0">
                <a:latin typeface="Arial" pitchFamily="34" charset="0"/>
                <a:cs typeface="Arial" pitchFamily="34" charset="0"/>
              </a:rPr>
              <a:t>best fit </a:t>
            </a:r>
            <a:r>
              <a:rPr lang="en-US" sz="2400" dirty="0" smtClean="0">
                <a:latin typeface="Arial" pitchFamily="34" charset="0"/>
                <a:cs typeface="Arial" pitchFamily="34" charset="0"/>
              </a:rPr>
              <a:t>is the proposition that organizations will be more effective if they adopt a policy of </a:t>
            </a:r>
            <a:r>
              <a:rPr lang="en-US" sz="2400" u="sng" dirty="0" smtClean="0">
                <a:latin typeface="Arial" pitchFamily="34" charset="0"/>
                <a:cs typeface="Arial" pitchFamily="34" charset="0"/>
              </a:rPr>
              <a:t>strategic configuration </a:t>
            </a:r>
            <a:r>
              <a:rPr lang="en-US" sz="2400" dirty="0" smtClean="0">
                <a:latin typeface="Arial" pitchFamily="34" charset="0"/>
                <a:cs typeface="Arial" pitchFamily="34" charset="0"/>
              </a:rPr>
              <a:t>by matching their strategy to one of the ideal types defined by theories such as those produced by </a:t>
            </a:r>
            <a:r>
              <a:rPr lang="en-US" sz="2400" dirty="0" err="1" smtClean="0">
                <a:latin typeface="Arial" pitchFamily="34" charset="0"/>
                <a:cs typeface="Arial" pitchFamily="34" charset="0"/>
              </a:rPr>
              <a:t>Mintzberg</a:t>
            </a:r>
            <a:r>
              <a:rPr lang="en-US" sz="2400" dirty="0" smtClean="0">
                <a:latin typeface="Arial" pitchFamily="34" charset="0"/>
                <a:cs typeface="Arial" pitchFamily="34" charset="0"/>
              </a:rPr>
              <a:t> (1979) and Miles and Snow (1978).</a:t>
            </a:r>
            <a:endParaRPr lang="en-US" sz="2400" dirty="0">
              <a:latin typeface="Arial" pitchFamily="34" charset="0"/>
              <a:cs typeface="Arial"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Strategic configuration</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err="1" smtClean="0">
                <a:latin typeface="Arial" pitchFamily="34" charset="0"/>
                <a:cs typeface="Arial" pitchFamily="34" charset="0"/>
              </a:rPr>
              <a:t>Mintzberg</a:t>
            </a:r>
            <a:r>
              <a:rPr lang="en-US" sz="2400" dirty="0" smtClean="0">
                <a:latin typeface="Arial" pitchFamily="34" charset="0"/>
                <a:cs typeface="Arial" pitchFamily="34" charset="0"/>
              </a:rPr>
              <a:t> (1979) classified them into five ideal types: </a:t>
            </a:r>
            <a:r>
              <a:rPr lang="en-US" sz="2400" u="sng" dirty="0" smtClean="0">
                <a:latin typeface="Arial" pitchFamily="34" charset="0"/>
                <a:cs typeface="Arial" pitchFamily="34" charset="0"/>
              </a:rPr>
              <a:t>simple structure, machine bureaucracy, professional bureaucracy, </a:t>
            </a:r>
            <a:r>
              <a:rPr lang="en-US" sz="2400" u="sng" dirty="0" err="1" smtClean="0">
                <a:latin typeface="Arial" pitchFamily="34" charset="0"/>
                <a:cs typeface="Arial" pitchFamily="34" charset="0"/>
              </a:rPr>
              <a:t>divisionalized</a:t>
            </a:r>
            <a:r>
              <a:rPr lang="en-US" sz="2400" u="sng" dirty="0" smtClean="0">
                <a:latin typeface="Arial" pitchFamily="34" charset="0"/>
                <a:cs typeface="Arial" pitchFamily="34" charset="0"/>
              </a:rPr>
              <a:t> form and adhocracy</a:t>
            </a:r>
            <a:r>
              <a:rPr lang="en-US" sz="2400" dirty="0" smtClean="0">
                <a:latin typeface="Arial" pitchFamily="34" charset="0"/>
                <a:cs typeface="Arial" pitchFamily="34" charset="0"/>
              </a:rPr>
              <a: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Miles and Snow (1978) identified four types of organizations, classifying the first three types as ‘ideal’ organizations:</a:t>
            </a:r>
            <a:endParaRPr lang="en-US" sz="2400" dirty="0">
              <a:latin typeface="Arial" pitchFamily="34" charset="0"/>
              <a:cs typeface="Arial"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latin typeface="Arial" pitchFamily="34" charset="0"/>
                <a:cs typeface="Arial" pitchFamily="34" charset="0"/>
              </a:rPr>
              <a:t>Strategic Configuration</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latin typeface="Arial" pitchFamily="34" charset="0"/>
                <a:cs typeface="Arial" pitchFamily="34" charset="0"/>
              </a:rPr>
              <a:t>1. </a:t>
            </a:r>
            <a:r>
              <a:rPr lang="en-US" i="1" dirty="0" smtClean="0">
                <a:latin typeface="Arial" pitchFamily="34" charset="0"/>
                <a:cs typeface="Arial" pitchFamily="34" charset="0"/>
              </a:rPr>
              <a:t>Prospectors, which operate in an environment characterized by rapid and </a:t>
            </a:r>
            <a:r>
              <a:rPr lang="en-US" dirty="0" smtClean="0">
                <a:latin typeface="Arial" pitchFamily="34" charset="0"/>
                <a:cs typeface="Arial" pitchFamily="34" charset="0"/>
              </a:rPr>
              <a:t>unpredictable changes. They react to this environment by focusing on the development of new products, markets and technologies.</a:t>
            </a:r>
          </a:p>
          <a:p>
            <a:pPr lvl="1"/>
            <a:r>
              <a:rPr lang="en-US" dirty="0" smtClean="0">
                <a:latin typeface="Arial" pitchFamily="34" charset="0"/>
                <a:cs typeface="Arial" pitchFamily="34" charset="0"/>
              </a:rPr>
              <a:t>Prospectors have low levels of formalization and specialization and high levels of decentralization. They have relatively few hierarchical levels</a:t>
            </a:r>
          </a:p>
          <a:p>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Strategic Configuration</a:t>
            </a:r>
            <a:endParaRPr lang="en-US" dirty="0"/>
          </a:p>
        </p:txBody>
      </p:sp>
      <p:sp>
        <p:nvSpPr>
          <p:cNvPr id="3" name="Content Placeholder 2"/>
          <p:cNvSpPr>
            <a:spLocks noGrp="1"/>
          </p:cNvSpPr>
          <p:nvPr>
            <p:ph sz="quarter" idx="1"/>
          </p:nvPr>
        </p:nvSpPr>
        <p:spPr/>
        <p:txBody>
          <a:bodyPr/>
          <a:lstStyle/>
          <a:p>
            <a:r>
              <a:rPr lang="en-US" i="1" dirty="0" smtClean="0">
                <a:latin typeface="Arial" pitchFamily="34" charset="0"/>
                <a:cs typeface="Arial" pitchFamily="34" charset="0"/>
              </a:rPr>
              <a:t>2. Defenders, which operate in a more stable and predictable environment </a:t>
            </a:r>
            <a:r>
              <a:rPr lang="en-US" dirty="0" smtClean="0">
                <a:latin typeface="Arial" pitchFamily="34" charset="0"/>
                <a:cs typeface="Arial" pitchFamily="34" charset="0"/>
              </a:rPr>
              <a:t>than prospectors and engage in more long-term planning.</a:t>
            </a:r>
          </a:p>
          <a:p>
            <a:pPr lvl="1"/>
            <a:r>
              <a:rPr lang="en-US" dirty="0" smtClean="0">
                <a:latin typeface="Arial" pitchFamily="34" charset="0"/>
                <a:cs typeface="Arial" pitchFamily="34" charset="0"/>
              </a:rPr>
              <a:t>They have more mechanistic or bureaucratic structures than prospectors and obtain coordination through formalization, centralization, specialization and vertical differentiation</a:t>
            </a:r>
            <a:endParaRPr lang="en-US" dirty="0">
              <a:latin typeface="Arial" pitchFamily="34" charset="0"/>
              <a:cs typeface="Arial"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Strategic Configuration</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3. </a:t>
            </a:r>
            <a:r>
              <a:rPr lang="en-US" sz="2400" i="1" dirty="0" smtClean="0">
                <a:latin typeface="Arial" pitchFamily="34" charset="0"/>
                <a:cs typeface="Arial" pitchFamily="34" charset="0"/>
              </a:rPr>
              <a:t>Analyzers, which are a combination of the prospector and defender types. </a:t>
            </a:r>
            <a:r>
              <a:rPr lang="en-US" sz="2400" dirty="0" smtClean="0">
                <a:latin typeface="Arial" pitchFamily="34" charset="0"/>
                <a:cs typeface="Arial" pitchFamily="34" charset="0"/>
              </a:rPr>
              <a:t>They operate in stable environments like defenders and also in markets where new products are constantly required like prospectors.</a:t>
            </a:r>
          </a:p>
          <a:p>
            <a:r>
              <a:rPr lang="en-US" sz="2400" dirty="0" smtClean="0">
                <a:latin typeface="Arial" pitchFamily="34" charset="0"/>
                <a:cs typeface="Arial" pitchFamily="34" charset="0"/>
              </a:rPr>
              <a:t>They are usually not the initiators of change like prospectors but they follow the changes more rapidly than defenders.</a:t>
            </a:r>
          </a:p>
          <a:p>
            <a:r>
              <a:rPr lang="en-US" sz="2400" dirty="0" smtClean="0">
                <a:latin typeface="Arial" pitchFamily="34" charset="0"/>
                <a:cs typeface="Arial" pitchFamily="34" charset="0"/>
              </a:rPr>
              <a:t>Analyzers seek effectiveness through both efficiency and new products or markets.</a:t>
            </a:r>
          </a:p>
          <a:p>
            <a:r>
              <a:rPr lang="en-US" sz="2400" dirty="0" smtClean="0">
                <a:latin typeface="Arial" pitchFamily="34" charset="0"/>
                <a:cs typeface="Arial" pitchFamily="34" charset="0"/>
              </a:rPr>
              <a:t>They may also exhibit higher levels of interdependence than either prospectors or defenders.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Strategic Configuration</a:t>
            </a:r>
            <a:endParaRPr lang="en-US" dirty="0"/>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4. </a:t>
            </a:r>
            <a:r>
              <a:rPr lang="en-US" sz="2400" i="1" dirty="0" smtClean="0">
                <a:latin typeface="Arial" pitchFamily="34" charset="0"/>
                <a:cs typeface="Arial" pitchFamily="34" charset="0"/>
              </a:rPr>
              <a:t>Reactors, which are unstable organizations existing in what they believe </a:t>
            </a:r>
            <a:r>
              <a:rPr lang="en-US" sz="2400" dirty="0" smtClean="0">
                <a:latin typeface="Arial" pitchFamily="34" charset="0"/>
                <a:cs typeface="Arial" pitchFamily="34" charset="0"/>
              </a:rPr>
              <a:t>to be an unpredictable environment. They lack consistent, well-articulated strategies and do not undertake long-range planning.</a:t>
            </a:r>
            <a:endParaRPr lang="en-US" sz="2400" dirty="0">
              <a:latin typeface="Arial" pitchFamily="34" charset="0"/>
              <a:cs typeface="Arial"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Strategic Configuration</a:t>
            </a:r>
            <a:endParaRPr lang="en-US" dirty="0"/>
          </a:p>
        </p:txBody>
      </p:sp>
      <p:sp>
        <p:nvSpPr>
          <p:cNvPr id="3" name="Content Placeholder 2"/>
          <p:cNvSpPr>
            <a:spLocks noGrp="1"/>
          </p:cNvSpPr>
          <p:nvPr>
            <p:ph sz="quarter" idx="1"/>
          </p:nvPr>
        </p:nvSpPr>
        <p:spPr/>
        <p:txBody>
          <a:bodyPr>
            <a:normAutofit lnSpcReduction="10000"/>
          </a:bodyPr>
          <a:lstStyle/>
          <a:p>
            <a:r>
              <a:rPr lang="en-US" sz="2400" dirty="0" err="1" smtClean="0">
                <a:latin typeface="Arial" pitchFamily="34" charset="0"/>
                <a:cs typeface="Arial" pitchFamily="34" charset="0"/>
              </a:rPr>
              <a:t>Delery</a:t>
            </a:r>
            <a:r>
              <a:rPr lang="en-US" sz="2400" dirty="0" smtClean="0">
                <a:latin typeface="Arial" pitchFamily="34" charset="0"/>
                <a:cs typeface="Arial" pitchFamily="34" charset="0"/>
              </a:rPr>
              <a:t> and Doty (1996) suggest that organizations should align their HR systems with the strategy linked to their configuration and identified two systems :</a:t>
            </a:r>
          </a:p>
          <a:p>
            <a:r>
              <a:rPr lang="en-US" sz="2400" i="1" dirty="0" smtClean="0">
                <a:latin typeface="Arial" pitchFamily="34" charset="0"/>
                <a:cs typeface="Arial" pitchFamily="34" charset="0"/>
              </a:rPr>
              <a:t> </a:t>
            </a:r>
            <a:r>
              <a:rPr lang="en-US" sz="2400" i="1" u="sng" dirty="0" smtClean="0">
                <a:latin typeface="Arial" pitchFamily="34" charset="0"/>
                <a:cs typeface="Arial" pitchFamily="34" charset="0"/>
              </a:rPr>
              <a:t>market-type system </a:t>
            </a:r>
            <a:r>
              <a:rPr lang="en-US" sz="2400" i="1" dirty="0" smtClean="0">
                <a:latin typeface="Arial" pitchFamily="34" charset="0"/>
                <a:cs typeface="Arial" pitchFamily="34" charset="0"/>
              </a:rPr>
              <a:t>where hiring is mainly from outside the organization, </a:t>
            </a:r>
            <a:r>
              <a:rPr lang="en-US" sz="2400" dirty="0" smtClean="0">
                <a:latin typeface="Arial" pitchFamily="34" charset="0"/>
                <a:cs typeface="Arial" pitchFamily="34" charset="0"/>
              </a:rPr>
              <a:t>little use is made of internal career ladders, there is no formal training, performance appraisal is results-orientated, there is not much security, and jobs are not clearly defined.</a:t>
            </a:r>
          </a:p>
          <a:p>
            <a:r>
              <a:rPr lang="en-US" sz="2400" i="1" u="sng" dirty="0" smtClean="0">
                <a:latin typeface="Arial" pitchFamily="34" charset="0"/>
                <a:cs typeface="Arial" pitchFamily="34" charset="0"/>
              </a:rPr>
              <a:t>internal system  </a:t>
            </a:r>
            <a:r>
              <a:rPr lang="en-US" sz="2400" i="1" dirty="0" smtClean="0">
                <a:latin typeface="Arial" pitchFamily="34" charset="0"/>
                <a:cs typeface="Arial" pitchFamily="34" charset="0"/>
              </a:rPr>
              <a:t>where hiring is </a:t>
            </a:r>
            <a:r>
              <a:rPr lang="en-US" sz="2400" dirty="0" smtClean="0">
                <a:latin typeface="Arial" pitchFamily="34" charset="0"/>
                <a:cs typeface="Arial" pitchFamily="34" charset="0"/>
              </a:rPr>
              <a:t>mainly from within the organization, extensive use is made of career ladders, a lot of formal training is provided, performance is appraised by behavior orientated measures, there is considerable security, and jobs are tightly defined</a:t>
            </a:r>
          </a:p>
          <a:p>
            <a:endParaRPr lang="en-US" sz="2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Strategic Configuration</a:t>
            </a:r>
            <a:endParaRPr lang="en-US" dirty="0"/>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The </a:t>
            </a:r>
            <a:r>
              <a:rPr lang="en-US" u="sng" dirty="0" smtClean="0">
                <a:latin typeface="Arial" pitchFamily="34" charset="0"/>
                <a:cs typeface="Arial" pitchFamily="34" charset="0"/>
              </a:rPr>
              <a:t>prospector strategy </a:t>
            </a:r>
            <a:r>
              <a:rPr lang="en-US" dirty="0" smtClean="0">
                <a:latin typeface="Arial" pitchFamily="34" charset="0"/>
                <a:cs typeface="Arial" pitchFamily="34" charset="0"/>
              </a:rPr>
              <a:t>requires a </a:t>
            </a:r>
            <a:r>
              <a:rPr lang="en-US" u="sng" dirty="0" smtClean="0">
                <a:latin typeface="Arial" pitchFamily="34" charset="0"/>
                <a:cs typeface="Arial" pitchFamily="34" charset="0"/>
              </a:rPr>
              <a:t>market system</a:t>
            </a:r>
            <a:r>
              <a:rPr lang="en-US" dirty="0" smtClean="0">
                <a:latin typeface="Arial" pitchFamily="34" charset="0"/>
                <a:cs typeface="Arial" pitchFamily="34" charset="0"/>
              </a:rPr>
              <a:t>, while the </a:t>
            </a:r>
            <a:r>
              <a:rPr lang="en-US" u="sng" dirty="0" smtClean="0">
                <a:latin typeface="Arial" pitchFamily="34" charset="0"/>
                <a:cs typeface="Arial" pitchFamily="34" charset="0"/>
              </a:rPr>
              <a:t>internal system </a:t>
            </a:r>
            <a:r>
              <a:rPr lang="en-US" dirty="0" smtClean="0">
                <a:latin typeface="Arial" pitchFamily="34" charset="0"/>
                <a:cs typeface="Arial" pitchFamily="34" charset="0"/>
              </a:rPr>
              <a:t>is appropriate for the </a:t>
            </a:r>
            <a:r>
              <a:rPr lang="en-US" u="sng" dirty="0" smtClean="0">
                <a:latin typeface="Arial" pitchFamily="34" charset="0"/>
                <a:cs typeface="Arial" pitchFamily="34" charset="0"/>
              </a:rPr>
              <a:t>defender strategy</a:t>
            </a:r>
          </a:p>
          <a:p>
            <a:endParaRPr lang="en-US" u="sng" dirty="0" smtClean="0">
              <a:latin typeface="Arial" pitchFamily="34" charset="0"/>
              <a:cs typeface="Arial" pitchFamily="34" charset="0"/>
            </a:endParaRPr>
          </a:p>
          <a:p>
            <a:r>
              <a:rPr lang="en-US" sz="3200" u="sng" dirty="0" smtClean="0">
                <a:latin typeface="Arial" pitchFamily="34" charset="0"/>
                <a:cs typeface="Arial" pitchFamily="34" charset="0"/>
              </a:rPr>
              <a:t>The best-fit model seems to be more realistic than the best-practice model</a:t>
            </a:r>
            <a:endParaRPr lang="en-US" sz="3200" u="sng" dirty="0">
              <a:latin typeface="Arial" pitchFamily="34" charset="0"/>
              <a:cs typeface="Arial"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Bundling </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‘A strategy’s success turns on combining “vertical” or external fit and “horizontal” or internal fit.’</a:t>
            </a:r>
          </a:p>
          <a:p>
            <a:pPr lvl="1"/>
            <a:r>
              <a:rPr lang="en-US" sz="2000" dirty="0" smtClean="0">
                <a:latin typeface="Arial" pitchFamily="34" charset="0"/>
                <a:cs typeface="Arial" pitchFamily="34" charset="0"/>
              </a:rPr>
              <a:t>Richardson and Thompson (1999) conclude that a firm with bundles of associated HR practices should have a higher level of performance, providing it also achieves high levels of fit with its competitive strategy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‘Bundling’ is the development and implementation of several HR practices together so that they are interrelated and therefore complement and reinforce each other.</a:t>
            </a:r>
            <a:endParaRPr lang="en-US" sz="2400" dirty="0">
              <a:latin typeface="Arial" pitchFamily="34" charset="0"/>
              <a:cs typeface="Arial"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ctr">
              <a:buNone/>
            </a:pPr>
            <a:endParaRPr lang="en-US" sz="4400" dirty="0" smtClean="0">
              <a:latin typeface="Arial" pitchFamily="34" charset="0"/>
              <a:cs typeface="Arial" pitchFamily="34" charset="0"/>
            </a:endParaRPr>
          </a:p>
          <a:p>
            <a:pPr algn="ctr">
              <a:buNone/>
            </a:pPr>
            <a:endParaRPr lang="en-US" sz="4400" dirty="0" smtClean="0">
              <a:latin typeface="Arial" pitchFamily="34" charset="0"/>
              <a:cs typeface="Arial" pitchFamily="34" charset="0"/>
            </a:endParaRPr>
          </a:p>
          <a:p>
            <a:pPr algn="ctr">
              <a:buNone/>
            </a:pPr>
            <a:r>
              <a:rPr lang="en-US" sz="4400" dirty="0" smtClean="0">
                <a:latin typeface="Arial" pitchFamily="34" charset="0"/>
                <a:cs typeface="Arial" pitchFamily="34" charset="0"/>
              </a:rPr>
              <a:t>The practice of strategic HRM</a:t>
            </a:r>
            <a:endParaRPr lang="en-US" sz="4400" dirty="0">
              <a:latin typeface="Arial" pitchFamily="34" charset="0"/>
              <a:cs typeface="Arial"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HR strategies</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dirty="0" smtClean="0">
                <a:latin typeface="Arial" pitchFamily="34" charset="0"/>
                <a:cs typeface="Arial" pitchFamily="34" charset="0"/>
              </a:rPr>
              <a:t>As we have discussed that </a:t>
            </a:r>
            <a:r>
              <a:rPr lang="en-US" u="sng" dirty="0" smtClean="0">
                <a:latin typeface="Arial" pitchFamily="34" charset="0"/>
                <a:cs typeface="Arial" pitchFamily="34" charset="0"/>
              </a:rPr>
              <a:t>strategic HRM </a:t>
            </a:r>
            <a:r>
              <a:rPr lang="en-US" dirty="0" smtClean="0">
                <a:latin typeface="Arial" pitchFamily="34" charset="0"/>
                <a:cs typeface="Arial" pitchFamily="34" charset="0"/>
              </a:rPr>
              <a:t>is a </a:t>
            </a:r>
            <a:r>
              <a:rPr lang="en-US" u="sng" dirty="0" smtClean="0">
                <a:latin typeface="Arial" pitchFamily="34" charset="0"/>
                <a:cs typeface="Arial" pitchFamily="34" charset="0"/>
              </a:rPr>
              <a:t>mindset</a:t>
            </a:r>
            <a:r>
              <a:rPr lang="en-US" dirty="0" smtClean="0">
                <a:latin typeface="Arial" pitchFamily="34" charset="0"/>
                <a:cs typeface="Arial" pitchFamily="34" charset="0"/>
              </a:rPr>
              <a:t>, which leads to strategic actions and reactions, in the form of either overall or specific HR strategies or strategic behavior on the part of HR professionals</a:t>
            </a:r>
            <a:endParaRPr lang="en-US" dirty="0">
              <a:latin typeface="Arial" pitchFamily="34" charset="0"/>
              <a:cs typeface="Arial"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HR Strategies</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Lets focuses on HR strategies under the following headings:</a:t>
            </a:r>
          </a:p>
          <a:p>
            <a:pPr lvl="1"/>
            <a:r>
              <a:rPr lang="en-US" sz="2200" dirty="0" smtClean="0">
                <a:latin typeface="Arial" pitchFamily="34" charset="0"/>
                <a:cs typeface="Arial" pitchFamily="34" charset="0"/>
              </a:rPr>
              <a:t>What are HR strategies?</a:t>
            </a:r>
          </a:p>
          <a:p>
            <a:pPr lvl="1"/>
            <a:r>
              <a:rPr lang="en-US" sz="2200" dirty="0" smtClean="0">
                <a:latin typeface="Arial" pitchFamily="34" charset="0"/>
                <a:cs typeface="Arial" pitchFamily="34" charset="0"/>
              </a:rPr>
              <a:t>What is the purpose of HR strategies?</a:t>
            </a:r>
          </a:p>
          <a:p>
            <a:pPr lvl="1"/>
            <a:r>
              <a:rPr lang="en-US" sz="2200" dirty="0" smtClean="0">
                <a:latin typeface="Arial" pitchFamily="34" charset="0"/>
                <a:cs typeface="Arial" pitchFamily="34" charset="0"/>
              </a:rPr>
              <a:t> What are the main types of overall HR strategies?</a:t>
            </a:r>
          </a:p>
          <a:p>
            <a:pPr lvl="1"/>
            <a:r>
              <a:rPr lang="en-US" sz="2200" dirty="0" smtClean="0">
                <a:latin typeface="Arial" pitchFamily="34" charset="0"/>
                <a:cs typeface="Arial" pitchFamily="34" charset="0"/>
              </a:rPr>
              <a:t> What are the main areas in which specific HR strategies are developed?</a:t>
            </a:r>
          </a:p>
          <a:p>
            <a:pPr lvl="1"/>
            <a:r>
              <a:rPr lang="en-US" sz="2200" dirty="0" smtClean="0">
                <a:latin typeface="Arial" pitchFamily="34" charset="0"/>
                <a:cs typeface="Arial" pitchFamily="34" charset="0"/>
              </a:rPr>
              <a:t>What are the criteria for an effective HR strategy?</a:t>
            </a:r>
          </a:p>
          <a:p>
            <a:pPr lvl="1"/>
            <a:r>
              <a:rPr lang="en-US" sz="2200" dirty="0" smtClean="0">
                <a:latin typeface="Arial" pitchFamily="34" charset="0"/>
                <a:cs typeface="Arial" pitchFamily="34" charset="0"/>
              </a:rPr>
              <a:t>How should HR strategies be developed?</a:t>
            </a:r>
          </a:p>
          <a:p>
            <a:pPr lvl="1"/>
            <a:r>
              <a:rPr lang="en-US" sz="2200" dirty="0" smtClean="0">
                <a:latin typeface="Arial" pitchFamily="34" charset="0"/>
                <a:cs typeface="Arial" pitchFamily="34" charset="0"/>
              </a:rPr>
              <a:t>How should HR strategies be implemented?</a:t>
            </a:r>
            <a:endParaRPr lang="en-US" sz="2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down)">
                                      <p:cBhvr>
                                        <p:cTn id="19" dur="500"/>
                                        <p:tgtEl>
                                          <p:spTgt spid="3">
                                            <p:txEl>
                                              <p:pRg st="4" end="4"/>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500"/>
                                        <p:tgtEl>
                                          <p:spTgt spid="3">
                                            <p:txEl>
                                              <p:pRg st="6" end="6"/>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wipe(down)">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WHAT ARE HR STRATEGIES?</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HR strategies set out what the organization intends to do about its human resource management policies and practices and how they should be integrated with the business strategy and each other.</a:t>
            </a:r>
          </a:p>
          <a:p>
            <a:r>
              <a:rPr lang="en-US" sz="2400" dirty="0" smtClean="0">
                <a:latin typeface="Arial" pitchFamily="34" charset="0"/>
                <a:cs typeface="Arial" pitchFamily="34" charset="0"/>
              </a:rPr>
              <a:t>They are described by Dyer and Reeves (1995) as ‘internally consistent bundles of human resource practices’, and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 the words of Peter </a:t>
            </a:r>
            <a:r>
              <a:rPr lang="en-US" sz="2400" dirty="0" err="1" smtClean="0">
                <a:latin typeface="Arial" pitchFamily="34" charset="0"/>
                <a:cs typeface="Arial" pitchFamily="34" charset="0"/>
              </a:rPr>
              <a:t>Boxall</a:t>
            </a:r>
            <a:r>
              <a:rPr lang="en-US" sz="2400" dirty="0" smtClean="0">
                <a:latin typeface="Arial" pitchFamily="34" charset="0"/>
                <a:cs typeface="Arial" pitchFamily="34" charset="0"/>
              </a:rPr>
              <a:t> (1996) they provide ‘a framework of critical ends and means’</a:t>
            </a:r>
            <a:endParaRPr lang="en-US" sz="2400" dirty="0">
              <a:latin typeface="Arial" pitchFamily="34" charset="0"/>
              <a:cs typeface="Arial" pitchFamily="3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WHAT ARE HR STRATEGIES?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latin typeface="Arial" pitchFamily="34" charset="0"/>
                <a:cs typeface="Arial" pitchFamily="34" charset="0"/>
              </a:rPr>
              <a:t>As we know all organizations are different, all HR strategies are different.</a:t>
            </a:r>
          </a:p>
          <a:p>
            <a:r>
              <a:rPr lang="en-US" dirty="0" smtClean="0">
                <a:latin typeface="Arial" pitchFamily="34" charset="0"/>
                <a:cs typeface="Arial" pitchFamily="34" charset="0"/>
              </a:rPr>
              <a:t>There is no such thing as a standard strategy, and research into HR strategy conducted by Armstrong and Long (1994) and Armstrong and Baron (2002) revealed many variations. </a:t>
            </a:r>
          </a:p>
          <a:p>
            <a:r>
              <a:rPr lang="en-US" dirty="0" smtClean="0">
                <a:latin typeface="Arial" pitchFamily="34" charset="0"/>
                <a:cs typeface="Arial" pitchFamily="34" charset="0"/>
              </a:rPr>
              <a:t>Some strategies are simply very general declarations of intent. Others go into much more detail. </a:t>
            </a:r>
          </a:p>
          <a:p>
            <a:r>
              <a:rPr lang="en-US" u="sng" dirty="0" smtClean="0">
                <a:latin typeface="Arial" pitchFamily="34" charset="0"/>
                <a:cs typeface="Arial" pitchFamily="34" charset="0"/>
              </a:rPr>
              <a:t>But two basic types of HR strategies can be identified</a:t>
            </a:r>
            <a:r>
              <a:rPr lang="en-US" dirty="0" smtClean="0">
                <a:latin typeface="Arial" pitchFamily="34" charset="0"/>
                <a:cs typeface="Arial" pitchFamily="34" charset="0"/>
              </a:rPr>
              <a:t>. These are: 1) overall strategies such as high performance working; and </a:t>
            </a:r>
          </a:p>
          <a:p>
            <a:r>
              <a:rPr lang="en-US" dirty="0" smtClean="0">
                <a:latin typeface="Arial" pitchFamily="34" charset="0"/>
                <a:cs typeface="Arial" pitchFamily="34" charset="0"/>
              </a:rPr>
              <a:t>2) specific strategies relating to the different aspects of human resource management such as learning and development and reward.</a:t>
            </a:r>
            <a:endParaRPr lang="en-US"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tx1"/>
                </a:solidFill>
                <a:latin typeface="Arial" pitchFamily="34" charset="0"/>
                <a:cs typeface="Arial" pitchFamily="34" charset="0"/>
              </a:rPr>
              <a:t>WHAT IS THE PURPOSE OF HR STRATEGIES?</a:t>
            </a:r>
            <a:endParaRPr lang="en-US" dirty="0">
              <a:solidFill>
                <a:schemeClr val="tx1"/>
              </a:solidFill>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purpose of HR strategies is to articulate what an </a:t>
            </a:r>
            <a:r>
              <a:rPr lang="en-US" sz="2400" u="sng" dirty="0" smtClean="0">
                <a:latin typeface="Arial" pitchFamily="34" charset="0"/>
                <a:cs typeface="Arial" pitchFamily="34" charset="0"/>
              </a:rPr>
              <a:t>organization intends </a:t>
            </a:r>
            <a:r>
              <a:rPr lang="en-US" sz="2400" dirty="0" smtClean="0">
                <a:latin typeface="Arial" pitchFamily="34" charset="0"/>
                <a:cs typeface="Arial" pitchFamily="34" charset="0"/>
              </a:rPr>
              <a:t>to do about its </a:t>
            </a:r>
            <a:r>
              <a:rPr lang="en-US" sz="2400" u="sng" dirty="0" smtClean="0">
                <a:latin typeface="Arial" pitchFamily="34" charset="0"/>
                <a:cs typeface="Arial" pitchFamily="34" charset="0"/>
              </a:rPr>
              <a:t>human resource management policies and practices </a:t>
            </a:r>
            <a:r>
              <a:rPr lang="en-US" sz="2400" b="1" dirty="0" smtClean="0">
                <a:latin typeface="Arial" pitchFamily="34" charset="0"/>
                <a:cs typeface="Arial" pitchFamily="34" charset="0"/>
              </a:rPr>
              <a:t>now and in the longer term,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Bearing in mind the saying of </a:t>
            </a:r>
            <a:r>
              <a:rPr lang="en-US" sz="2400" dirty="0" err="1" smtClean="0">
                <a:latin typeface="Arial" pitchFamily="34" charset="0"/>
                <a:cs typeface="Arial" pitchFamily="34" charset="0"/>
              </a:rPr>
              <a:t>Fombrun</a:t>
            </a:r>
            <a:r>
              <a:rPr lang="en-US" sz="2400" dirty="0" smtClean="0">
                <a:latin typeface="Arial" pitchFamily="34" charset="0"/>
                <a:cs typeface="Arial" pitchFamily="34" charset="0"/>
              </a:rPr>
              <a:t> </a:t>
            </a:r>
            <a:r>
              <a:rPr lang="en-US" sz="2400" i="1" dirty="0" smtClean="0">
                <a:latin typeface="Arial" pitchFamily="34" charset="0"/>
                <a:cs typeface="Arial" pitchFamily="34" charset="0"/>
              </a:rPr>
              <a:t>et al (1984) that </a:t>
            </a:r>
            <a:r>
              <a:rPr lang="en-US" sz="2400" u="sng" dirty="0" smtClean="0">
                <a:latin typeface="Arial" pitchFamily="34" charset="0"/>
                <a:cs typeface="Arial" pitchFamily="34" charset="0"/>
              </a:rPr>
              <a:t>business and managers should perform well in the present to succeed in the future.</a:t>
            </a:r>
            <a:endParaRPr lang="en-US" sz="2400" u="sng" dirty="0">
              <a:latin typeface="Arial" pitchFamily="34" charset="0"/>
              <a:cs typeface="Arial"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tx1"/>
                </a:solidFill>
                <a:latin typeface="Arial" pitchFamily="34" charset="0"/>
                <a:cs typeface="Arial" pitchFamily="34" charset="0"/>
              </a:rPr>
              <a:t>WHAT IS THE PURPOSE OF HR STRATEGIES?</a:t>
            </a:r>
            <a:endParaRPr lang="en-US" dirty="0"/>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HR strategies may </a:t>
            </a:r>
            <a:r>
              <a:rPr lang="en-US" sz="2400" u="sng" dirty="0" smtClean="0">
                <a:latin typeface="Arial" pitchFamily="34" charset="0"/>
                <a:cs typeface="Arial" pitchFamily="34" charset="0"/>
              </a:rPr>
              <a:t>set out intentions and provide a sense of purpose and direction</a:t>
            </a:r>
            <a:r>
              <a:rPr lang="en-US" sz="2400" dirty="0" smtClean="0">
                <a:latin typeface="Arial" pitchFamily="34" charset="0"/>
                <a:cs typeface="Arial" pitchFamily="34" charset="0"/>
              </a:rPr>
              <a:t>, but they are not just long-term plans.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As Lynda </a:t>
            </a:r>
            <a:r>
              <a:rPr lang="en-US" sz="2400" dirty="0" err="1" smtClean="0">
                <a:latin typeface="Arial" pitchFamily="34" charset="0"/>
                <a:cs typeface="Arial" pitchFamily="34" charset="0"/>
              </a:rPr>
              <a:t>Gratton</a:t>
            </a:r>
            <a:r>
              <a:rPr lang="en-US" sz="2400" dirty="0" smtClean="0">
                <a:latin typeface="Arial" pitchFamily="34" charset="0"/>
                <a:cs typeface="Arial" pitchFamily="34" charset="0"/>
              </a:rPr>
              <a:t> (2000) commented, ‘There is no great strategy, only great execution.’</a:t>
            </a:r>
            <a:endParaRPr lang="en-US" sz="2400" dirty="0">
              <a:latin typeface="Arial" pitchFamily="34" charset="0"/>
              <a:cs typeface="Arial" pitchFamily="34" charset="0"/>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OVERALL HR 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Overall strategies describe the general intentions of the organization about how people should be managed and developed and what steps should be taken to ensure that the organization can attract and retain the people it needs and ensure so far as possible that employees are committed, motivated and engaged.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There are four categories of overall strategy</a:t>
            </a:r>
            <a:endParaRPr lang="en-US" sz="2400" dirty="0">
              <a:latin typeface="Arial" pitchFamily="34" charset="0"/>
              <a:cs typeface="Arial"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OVERALL HR STRATEGIES</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1. An emergent, evolutionary and possibly unarticulated understanding of the required approach to human resource management. This will be influenced by the business strategy as it develops, the position of the organization in its life cycle, and the organizational configuration (prospector, defender or </a:t>
            </a:r>
            <a:r>
              <a:rPr lang="en-US" sz="2400" dirty="0" err="1" smtClean="0">
                <a:latin typeface="Arial" pitchFamily="34" charset="0"/>
                <a:cs typeface="Arial" pitchFamily="34" charset="0"/>
              </a:rPr>
              <a:t>analyser</a:t>
            </a:r>
            <a:r>
              <a:rPr lang="en-US" sz="2400" dirty="0" smtClean="0">
                <a:latin typeface="Arial" pitchFamily="34" charset="0"/>
                <a:cs typeface="Arial" pitchFamily="34" charset="0"/>
              </a:rPr>
              <a:t>). It will also be affected by the views, experience and management style of the chief executive, senior managers and the head of HR, whose influence will depend on position and credibility.</a:t>
            </a:r>
            <a:endParaRPr lang="en-US" sz="2400" dirty="0">
              <a:latin typeface="Arial" pitchFamily="34" charset="0"/>
              <a:cs typeface="Arial"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OVERALL HR STRATEGIES</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2. Broad-brush statements of aims and purpose that set the scene for more specific strategies. They will be concerned with overall organizational effectiveness – achieving human resource advantage by employing ‘better people in organizations with better process’ and generally creating ‘a great place to work’.</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3. Specific and articulated plans to create ‘bundles’ of HR practices and develop a coherent HR system.</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OVERALL HR STRATEGIES</a:t>
            </a:r>
            <a:endParaRPr lang="en-US" dirty="0"/>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4. The conscious introduction of overall approaches to human resource management such as high-performance management, high-involvement management and high-commitment management</a:t>
            </a:r>
            <a:endParaRPr lang="en-US" sz="2400" dirty="0">
              <a:latin typeface="Arial" pitchFamily="34" charset="0"/>
              <a:cs typeface="Arial" pitchFamily="34" charset="0"/>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High-performance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High-performance management aims to make an impact on the performance of the organization through its people in such areas as productivity, quality, levels of customer service, growth, profits and, ultimately, the delivery of increased shareholder value.</a:t>
            </a:r>
          </a:p>
          <a:p>
            <a:r>
              <a:rPr lang="en-US" sz="2400" dirty="0" smtClean="0">
                <a:latin typeface="Arial" pitchFamily="34" charset="0"/>
                <a:cs typeface="Arial" pitchFamily="34" charset="0"/>
              </a:rPr>
              <a:t>As a bundle, these practices are often called high-performance work systems (HPWS)</a:t>
            </a:r>
            <a:endParaRPr lang="en-US" sz="2400" dirty="0">
              <a:latin typeface="Arial" pitchFamily="34" charset="0"/>
              <a:cs typeface="Arial"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High-involvement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term ‘high involvement’ was used by Lawler (1986) to describe management systems based on commitment and involvement, as opposed to the old bureaucratic model based on control.</a:t>
            </a:r>
          </a:p>
          <a:p>
            <a:r>
              <a:rPr lang="en-US" sz="2400" dirty="0" smtClean="0">
                <a:latin typeface="Arial" pitchFamily="34" charset="0"/>
                <a:cs typeface="Arial" pitchFamily="34" charset="0"/>
              </a:rPr>
              <a:t>Employees will increase their involvement with the company if they are given the opportunity to control and understand their work</a:t>
            </a:r>
          </a:p>
          <a:p>
            <a:r>
              <a:rPr lang="en-US" sz="2400" dirty="0" smtClean="0">
                <a:latin typeface="Arial" pitchFamily="34" charset="0"/>
                <a:cs typeface="Arial" pitchFamily="34" charset="0"/>
              </a:rPr>
              <a:t>This approach involves treating employees as partners in the enterprise whose interests are respected and who have a voice on matters that concern them.</a:t>
            </a:r>
            <a:endParaRPr lang="en-US" sz="24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High-commitment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One of the defining characteristics of HRM is its emphasis on the importance of enhancing mutual commitment.</a:t>
            </a:r>
          </a:p>
          <a:p>
            <a:r>
              <a:rPr lang="en-US" sz="2400" dirty="0" smtClean="0">
                <a:latin typeface="Arial" pitchFamily="34" charset="0"/>
                <a:cs typeface="Arial" pitchFamily="34" charset="0"/>
              </a:rPr>
              <a:t>‘A form of management which is aimed at eliciting a commitment so that </a:t>
            </a:r>
            <a:r>
              <a:rPr lang="en-US" sz="2400" dirty="0" err="1" smtClean="0">
                <a:latin typeface="Arial" pitchFamily="34" charset="0"/>
                <a:cs typeface="Arial" pitchFamily="34" charset="0"/>
              </a:rPr>
              <a:t>behaviour</a:t>
            </a:r>
            <a:r>
              <a:rPr lang="en-US" sz="2400" dirty="0" smtClean="0">
                <a:latin typeface="Arial" pitchFamily="34" charset="0"/>
                <a:cs typeface="Arial" pitchFamily="34" charset="0"/>
              </a:rPr>
              <a:t> is primarily self regulated rather than controlled by sanctions and pressures external to the individual, and relations within the organization are based on high levels of trust.’</a:t>
            </a:r>
          </a:p>
          <a:p>
            <a:pPr algn="r">
              <a:buNone/>
            </a:pPr>
            <a:r>
              <a:rPr lang="en-US" sz="1800" dirty="0" smtClean="0">
                <a:latin typeface="Arial" pitchFamily="34" charset="0"/>
                <a:cs typeface="Arial" pitchFamily="34" charset="0"/>
              </a:rPr>
              <a:t>High-commitment management has been described by Wood (1996)</a:t>
            </a:r>
            <a:endParaRPr lang="en-US" sz="18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High-commitment management</a:t>
            </a:r>
            <a:endParaRPr lang="en-US" dirty="0"/>
          </a:p>
        </p:txBody>
      </p:sp>
      <p:sp>
        <p:nvSpPr>
          <p:cNvPr id="3" name="Content Placeholder 2"/>
          <p:cNvSpPr>
            <a:spLocks noGrp="1"/>
          </p:cNvSpPr>
          <p:nvPr>
            <p:ph sz="quarter" idx="1"/>
          </p:nvPr>
        </p:nvSpPr>
        <p:spPr/>
        <p:txBody>
          <a:bodyPr>
            <a:noAutofit/>
          </a:bodyPr>
          <a:lstStyle/>
          <a:p>
            <a:r>
              <a:rPr lang="en-US" sz="2000" dirty="0" smtClean="0">
                <a:latin typeface="Arial" pitchFamily="34" charset="0"/>
                <a:cs typeface="Arial" pitchFamily="34" charset="0"/>
              </a:rPr>
              <a:t>The approaches to achieving high commitment as described by Beer </a:t>
            </a:r>
            <a:r>
              <a:rPr lang="en-US" sz="2000" i="1" dirty="0" smtClean="0">
                <a:latin typeface="Arial" pitchFamily="34" charset="0"/>
                <a:cs typeface="Arial" pitchFamily="34" charset="0"/>
              </a:rPr>
              <a:t>et al </a:t>
            </a:r>
            <a:r>
              <a:rPr lang="en-US" sz="2000" dirty="0" smtClean="0">
                <a:latin typeface="Arial" pitchFamily="34" charset="0"/>
                <a:cs typeface="Arial" pitchFamily="34" charset="0"/>
              </a:rPr>
              <a:t>(1984) and Walton (1985) are:</a:t>
            </a:r>
          </a:p>
          <a:p>
            <a:r>
              <a:rPr lang="en-US" sz="2000" dirty="0" smtClean="0">
                <a:latin typeface="Arial" pitchFamily="34" charset="0"/>
                <a:cs typeface="Arial" pitchFamily="34" charset="0"/>
              </a:rPr>
              <a:t>the development of career ladders and emphasis on trainability and commitment as highly valued characteristics of employees at all levels in the organization;</a:t>
            </a:r>
          </a:p>
          <a:p>
            <a:r>
              <a:rPr lang="en-US" sz="2000" dirty="0" smtClean="0">
                <a:latin typeface="Arial" pitchFamily="34" charset="0"/>
                <a:cs typeface="Arial" pitchFamily="34" charset="0"/>
              </a:rPr>
              <a:t>a high level of functional flexibility, with the abandonment of potentially rigid job descriptions;</a:t>
            </a:r>
          </a:p>
          <a:p>
            <a:r>
              <a:rPr lang="en-US" sz="2000" dirty="0" smtClean="0">
                <a:latin typeface="Arial" pitchFamily="34" charset="0"/>
                <a:cs typeface="Arial" pitchFamily="34" charset="0"/>
              </a:rPr>
              <a:t> the reduction of hierarchies and the ending of status differentials;</a:t>
            </a:r>
          </a:p>
          <a:p>
            <a:r>
              <a:rPr lang="en-US" sz="2000" dirty="0" smtClean="0">
                <a:latin typeface="Arial" pitchFamily="34" charset="0"/>
                <a:cs typeface="Arial" pitchFamily="34" charset="0"/>
              </a:rPr>
              <a:t>a heavy reliance on team structure for disseminating information (team briefing), structuring work (team working) and problem solving (quality circles).</a:t>
            </a:r>
            <a:endParaRPr lang="en-US" sz="20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SPECIFIC HR STRATEGIES</a:t>
            </a:r>
            <a:endParaRPr lang="en-US" dirty="0"/>
          </a:p>
        </p:txBody>
      </p:sp>
      <p:sp>
        <p:nvSpPr>
          <p:cNvPr id="3" name="Text Placeholder 2"/>
          <p:cNvSpPr>
            <a:spLocks noGrp="1"/>
          </p:cNvSpPr>
          <p:nvPr>
            <p:ph type="body" idx="1"/>
          </p:nvPr>
        </p:nvSpPr>
        <p:spPr/>
        <p:txBody>
          <a:bodyPr/>
          <a:lstStyle/>
          <a:p>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Arial" pitchFamily="34" charset="0"/>
                <a:cs typeface="Arial" pitchFamily="34" charset="0"/>
              </a:rPr>
              <a:t>SPECIFIC HR STRATEGIES</a:t>
            </a:r>
          </a:p>
        </p:txBody>
      </p:sp>
      <p:sp>
        <p:nvSpPr>
          <p:cNvPr id="3" name="Content Placeholder 2"/>
          <p:cNvSpPr>
            <a:spLocks noGrp="1"/>
          </p:cNvSpPr>
          <p:nvPr>
            <p:ph sz="quarter" idx="1"/>
          </p:nvPr>
        </p:nvSpPr>
        <p:spPr/>
        <p:txBody>
          <a:bodyPr>
            <a:normAutofit/>
          </a:bodyPr>
          <a:lstStyle/>
          <a:p>
            <a:r>
              <a:rPr lang="en-US" sz="2000" dirty="0">
                <a:latin typeface="Arial" pitchFamily="34" charset="0"/>
                <a:cs typeface="Arial" pitchFamily="34" charset="0"/>
              </a:rPr>
              <a:t>Specific HR strategies set out what the organization intends to do in </a:t>
            </a:r>
            <a:r>
              <a:rPr lang="en-US" sz="2000" dirty="0" smtClean="0">
                <a:latin typeface="Arial" pitchFamily="34" charset="0"/>
                <a:cs typeface="Arial" pitchFamily="34" charset="0"/>
              </a:rPr>
              <a:t>areas such </a:t>
            </a:r>
            <a:r>
              <a:rPr lang="en-US" sz="2000" dirty="0">
                <a:latin typeface="Arial" pitchFamily="34" charset="0"/>
                <a:cs typeface="Arial" pitchFamily="34" charset="0"/>
              </a:rPr>
              <a:t>as</a:t>
            </a:r>
            <a:r>
              <a:rPr lang="en-US" sz="2000" dirty="0" smtClean="0">
                <a:latin typeface="Arial" pitchFamily="34" charset="0"/>
                <a:cs typeface="Arial" pitchFamily="34" charset="0"/>
              </a:rPr>
              <a:t>:</a:t>
            </a:r>
          </a:p>
          <a:p>
            <a:endParaRPr lang="en-US" sz="2000" i="1" dirty="0" smtClean="0"/>
          </a:p>
          <a:p>
            <a:r>
              <a:rPr lang="en-US" sz="2000" i="1" u="sng" dirty="0" smtClean="0">
                <a:latin typeface="Arial" pitchFamily="34" charset="0"/>
                <a:cs typeface="Arial" pitchFamily="34" charset="0"/>
              </a:rPr>
              <a:t>human </a:t>
            </a:r>
            <a:r>
              <a:rPr lang="en-US" sz="2000" i="1" u="sng" dirty="0">
                <a:latin typeface="Arial" pitchFamily="34" charset="0"/>
                <a:cs typeface="Arial" pitchFamily="34" charset="0"/>
              </a:rPr>
              <a:t>capital management </a:t>
            </a:r>
            <a:r>
              <a:rPr lang="en-US" sz="2000" i="1" dirty="0">
                <a:latin typeface="Arial" pitchFamily="34" charset="0"/>
                <a:cs typeface="Arial" pitchFamily="34" charset="0"/>
              </a:rPr>
              <a:t>– obtaining, </a:t>
            </a:r>
            <a:r>
              <a:rPr lang="en-US" sz="2000" i="1" dirty="0" smtClean="0">
                <a:latin typeface="Arial" pitchFamily="34" charset="0"/>
                <a:cs typeface="Arial" pitchFamily="34" charset="0"/>
              </a:rPr>
              <a:t>analyzing </a:t>
            </a:r>
            <a:r>
              <a:rPr lang="en-US" sz="2000" i="1" dirty="0">
                <a:latin typeface="Arial" pitchFamily="34" charset="0"/>
                <a:cs typeface="Arial" pitchFamily="34" charset="0"/>
              </a:rPr>
              <a:t>and reporting on </a:t>
            </a:r>
            <a:r>
              <a:rPr lang="en-US" sz="2000" i="1" dirty="0" smtClean="0">
                <a:latin typeface="Arial" pitchFamily="34" charset="0"/>
                <a:cs typeface="Arial" pitchFamily="34" charset="0"/>
              </a:rPr>
              <a:t>data, </a:t>
            </a:r>
            <a:r>
              <a:rPr lang="en-US" sz="2000" dirty="0" smtClean="0">
                <a:latin typeface="Arial" pitchFamily="34" charset="0"/>
                <a:cs typeface="Arial" pitchFamily="34" charset="0"/>
              </a:rPr>
              <a:t>which </a:t>
            </a:r>
            <a:r>
              <a:rPr lang="en-US" sz="2000" dirty="0">
                <a:latin typeface="Arial" pitchFamily="34" charset="0"/>
                <a:cs typeface="Arial" pitchFamily="34" charset="0"/>
              </a:rPr>
              <a:t>inform the direction of value-adding people </a:t>
            </a:r>
            <a:r>
              <a:rPr lang="en-US" sz="2000" dirty="0" smtClean="0">
                <a:latin typeface="Arial" pitchFamily="34" charset="0"/>
                <a:cs typeface="Arial" pitchFamily="34" charset="0"/>
              </a:rPr>
              <a:t>management, strategic</a:t>
            </a:r>
            <a:r>
              <a:rPr lang="en-US" sz="2000" dirty="0">
                <a:latin typeface="Arial" pitchFamily="34" charset="0"/>
                <a:cs typeface="Arial" pitchFamily="34" charset="0"/>
              </a:rPr>
              <a:t>, investment and operational decisions;</a:t>
            </a:r>
          </a:p>
          <a:p>
            <a:r>
              <a:rPr lang="en-US" sz="2000" i="1" u="sng" dirty="0" smtClean="0">
                <a:latin typeface="Arial" pitchFamily="34" charset="0"/>
                <a:cs typeface="Arial" pitchFamily="34" charset="0"/>
              </a:rPr>
              <a:t>high-performance </a:t>
            </a:r>
            <a:r>
              <a:rPr lang="en-US" sz="2000" i="1" u="sng" dirty="0">
                <a:latin typeface="Arial" pitchFamily="34" charset="0"/>
                <a:cs typeface="Arial" pitchFamily="34" charset="0"/>
              </a:rPr>
              <a:t>management </a:t>
            </a:r>
            <a:r>
              <a:rPr lang="en-US" sz="2000" i="1" dirty="0">
                <a:latin typeface="Arial" pitchFamily="34" charset="0"/>
                <a:cs typeface="Arial" pitchFamily="34" charset="0"/>
              </a:rPr>
              <a:t>– developing and </a:t>
            </a:r>
            <a:r>
              <a:rPr lang="en-US" sz="2000" i="1" dirty="0" smtClean="0">
                <a:latin typeface="Arial" pitchFamily="34" charset="0"/>
                <a:cs typeface="Arial" pitchFamily="34" charset="0"/>
              </a:rPr>
              <a:t>implementing high-performance </a:t>
            </a:r>
            <a:r>
              <a:rPr lang="en-US" sz="2000" dirty="0" smtClean="0">
                <a:latin typeface="Arial" pitchFamily="34" charset="0"/>
                <a:cs typeface="Arial" pitchFamily="34" charset="0"/>
              </a:rPr>
              <a:t>work </a:t>
            </a:r>
            <a:r>
              <a:rPr lang="en-US" sz="2000" dirty="0">
                <a:latin typeface="Arial" pitchFamily="34" charset="0"/>
                <a:cs typeface="Arial" pitchFamily="34" charset="0"/>
              </a:rPr>
              <a:t>systems;</a:t>
            </a:r>
          </a:p>
          <a:p>
            <a:r>
              <a:rPr lang="en-US" sz="2000" i="1" u="sng" dirty="0" smtClean="0">
                <a:latin typeface="Arial" pitchFamily="34" charset="0"/>
                <a:cs typeface="Arial" pitchFamily="34" charset="0"/>
              </a:rPr>
              <a:t>corporate </a:t>
            </a:r>
            <a:r>
              <a:rPr lang="en-US" sz="2000" i="1" u="sng" dirty="0">
                <a:latin typeface="Arial" pitchFamily="34" charset="0"/>
                <a:cs typeface="Arial" pitchFamily="34" charset="0"/>
              </a:rPr>
              <a:t>social responsibility </a:t>
            </a:r>
            <a:r>
              <a:rPr lang="en-US" sz="2000" i="1" dirty="0">
                <a:latin typeface="Arial" pitchFamily="34" charset="0"/>
                <a:cs typeface="Arial" pitchFamily="34" charset="0"/>
              </a:rPr>
              <a:t>– a commitment to managing the </a:t>
            </a:r>
            <a:r>
              <a:rPr lang="en-US" sz="2000" i="1" dirty="0" smtClean="0">
                <a:latin typeface="Arial" pitchFamily="34" charset="0"/>
                <a:cs typeface="Arial" pitchFamily="34" charset="0"/>
              </a:rPr>
              <a:t>business </a:t>
            </a:r>
            <a:r>
              <a:rPr lang="en-US" sz="2000" dirty="0" smtClean="0">
                <a:latin typeface="Arial" pitchFamily="34" charset="0"/>
                <a:cs typeface="Arial" pitchFamily="34" charset="0"/>
              </a:rPr>
              <a:t>ethically </a:t>
            </a:r>
            <a:r>
              <a:rPr lang="en-US" sz="2000" dirty="0">
                <a:latin typeface="Arial" pitchFamily="34" charset="0"/>
                <a:cs typeface="Arial" pitchFamily="34" charset="0"/>
              </a:rPr>
              <a:t>in order to make a positive impact on society and the environment;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pitchFamily="34" charset="0"/>
                <a:cs typeface="Arial" pitchFamily="34" charset="0"/>
              </a:rPr>
              <a:t>SPECIFIC HR STRATEGIES</a:t>
            </a:r>
            <a:endParaRPr lang="en-US" sz="4000" dirty="0"/>
          </a:p>
        </p:txBody>
      </p:sp>
      <p:sp>
        <p:nvSpPr>
          <p:cNvPr id="3" name="Content Placeholder 2"/>
          <p:cNvSpPr>
            <a:spLocks noGrp="1"/>
          </p:cNvSpPr>
          <p:nvPr>
            <p:ph sz="quarter" idx="1"/>
          </p:nvPr>
        </p:nvSpPr>
        <p:spPr/>
        <p:txBody>
          <a:bodyPr>
            <a:normAutofit/>
          </a:bodyPr>
          <a:lstStyle/>
          <a:p>
            <a:r>
              <a:rPr lang="en-US" sz="2200" i="1" u="sng" dirty="0">
                <a:latin typeface="Arial" pitchFamily="34" charset="0"/>
                <a:cs typeface="Arial" pitchFamily="34" charset="0"/>
              </a:rPr>
              <a:t>organization development </a:t>
            </a:r>
            <a:r>
              <a:rPr lang="en-US" sz="2200" i="1" dirty="0">
                <a:latin typeface="Arial" pitchFamily="34" charset="0"/>
                <a:cs typeface="Arial" pitchFamily="34" charset="0"/>
              </a:rPr>
              <a:t>– the planning and implementation </a:t>
            </a:r>
            <a:r>
              <a:rPr lang="en-US" sz="2200" i="1" dirty="0" smtClean="0">
                <a:latin typeface="Arial" pitchFamily="34" charset="0"/>
                <a:cs typeface="Arial" pitchFamily="34" charset="0"/>
              </a:rPr>
              <a:t>of </a:t>
            </a:r>
            <a:r>
              <a:rPr lang="en-US" sz="2200" dirty="0" smtClean="0">
                <a:latin typeface="Arial" pitchFamily="34" charset="0"/>
                <a:cs typeface="Arial" pitchFamily="34" charset="0"/>
              </a:rPr>
              <a:t>programs </a:t>
            </a:r>
            <a:r>
              <a:rPr lang="en-US" sz="2200" dirty="0">
                <a:latin typeface="Arial" pitchFamily="34" charset="0"/>
                <a:cs typeface="Arial" pitchFamily="34" charset="0"/>
              </a:rPr>
              <a:t>designed to enhance the effectiveness with which an </a:t>
            </a:r>
            <a:r>
              <a:rPr lang="en-US" sz="2200" dirty="0" smtClean="0">
                <a:latin typeface="Arial" pitchFamily="34" charset="0"/>
                <a:cs typeface="Arial" pitchFamily="34" charset="0"/>
              </a:rPr>
              <a:t>organization functions </a:t>
            </a:r>
            <a:r>
              <a:rPr lang="en-US" sz="2200" dirty="0">
                <a:latin typeface="Arial" pitchFamily="34" charset="0"/>
                <a:cs typeface="Arial" pitchFamily="34" charset="0"/>
              </a:rPr>
              <a:t>and responds to change</a:t>
            </a:r>
            <a:r>
              <a:rPr lang="en-US" sz="2200" dirty="0" smtClean="0">
                <a:latin typeface="Arial" pitchFamily="34" charset="0"/>
                <a:cs typeface="Arial" pitchFamily="34" charset="0"/>
              </a:rPr>
              <a:t>;</a:t>
            </a:r>
          </a:p>
          <a:p>
            <a:endParaRPr lang="en-US" sz="2200" dirty="0">
              <a:latin typeface="Arial" pitchFamily="34" charset="0"/>
              <a:cs typeface="Arial" pitchFamily="34" charset="0"/>
            </a:endParaRPr>
          </a:p>
          <a:p>
            <a:r>
              <a:rPr lang="en-US" sz="2200" i="1" u="sng" dirty="0" smtClean="0">
                <a:latin typeface="Arial" pitchFamily="34" charset="0"/>
                <a:cs typeface="Arial" pitchFamily="34" charset="0"/>
              </a:rPr>
              <a:t>engagement</a:t>
            </a:r>
            <a:r>
              <a:rPr lang="en-US" sz="2200" i="1" dirty="0" smtClean="0">
                <a:latin typeface="Arial" pitchFamily="34" charset="0"/>
                <a:cs typeface="Arial" pitchFamily="34" charset="0"/>
              </a:rPr>
              <a:t> </a:t>
            </a:r>
            <a:r>
              <a:rPr lang="en-US" sz="2200" i="1" dirty="0">
                <a:latin typeface="Arial" pitchFamily="34" charset="0"/>
                <a:cs typeface="Arial" pitchFamily="34" charset="0"/>
              </a:rPr>
              <a:t>– the development and implementation of policies </a:t>
            </a:r>
            <a:r>
              <a:rPr lang="en-US" sz="2200" i="1" dirty="0" smtClean="0">
                <a:latin typeface="Arial" pitchFamily="34" charset="0"/>
                <a:cs typeface="Arial" pitchFamily="34" charset="0"/>
              </a:rPr>
              <a:t>designed </a:t>
            </a:r>
            <a:r>
              <a:rPr lang="en-US" sz="2200" dirty="0" smtClean="0">
                <a:latin typeface="Arial" pitchFamily="34" charset="0"/>
                <a:cs typeface="Arial" pitchFamily="34" charset="0"/>
              </a:rPr>
              <a:t>to </a:t>
            </a:r>
            <a:r>
              <a:rPr lang="en-US" sz="2200" dirty="0">
                <a:latin typeface="Arial" pitchFamily="34" charset="0"/>
                <a:cs typeface="Arial" pitchFamily="34" charset="0"/>
              </a:rPr>
              <a:t>increase the level of employees’ engagement with their work and </a:t>
            </a:r>
            <a:r>
              <a:rPr lang="en-US" sz="2200" dirty="0" smtClean="0">
                <a:latin typeface="Arial" pitchFamily="34" charset="0"/>
                <a:cs typeface="Arial" pitchFamily="34" charset="0"/>
              </a:rPr>
              <a:t>the organization;</a:t>
            </a:r>
          </a:p>
          <a:p>
            <a:endParaRPr lang="en-US" sz="2200" dirty="0">
              <a:latin typeface="Arial" pitchFamily="34" charset="0"/>
              <a:cs typeface="Arial" pitchFamily="34" charset="0"/>
            </a:endParaRPr>
          </a:p>
          <a:p>
            <a:r>
              <a:rPr lang="en-US" sz="2200" i="1" u="sng" dirty="0" smtClean="0">
                <a:latin typeface="Arial" pitchFamily="34" charset="0"/>
                <a:cs typeface="Arial" pitchFamily="34" charset="0"/>
              </a:rPr>
              <a:t>knowledge </a:t>
            </a:r>
            <a:r>
              <a:rPr lang="en-US" sz="2200" i="1" u="sng" dirty="0">
                <a:latin typeface="Arial" pitchFamily="34" charset="0"/>
                <a:cs typeface="Arial" pitchFamily="34" charset="0"/>
              </a:rPr>
              <a:t>management </a:t>
            </a:r>
            <a:r>
              <a:rPr lang="en-US" sz="2200" i="1" dirty="0">
                <a:latin typeface="Arial" pitchFamily="34" charset="0"/>
                <a:cs typeface="Arial" pitchFamily="34" charset="0"/>
              </a:rPr>
              <a:t>– creating, acquiring, capturing, sharing and </a:t>
            </a:r>
            <a:r>
              <a:rPr lang="en-US" sz="2200" i="1" dirty="0" smtClean="0">
                <a:latin typeface="Arial" pitchFamily="34" charset="0"/>
                <a:cs typeface="Arial" pitchFamily="34" charset="0"/>
              </a:rPr>
              <a:t>using </a:t>
            </a:r>
            <a:r>
              <a:rPr lang="en-US" sz="2200" dirty="0" smtClean="0">
                <a:latin typeface="Arial" pitchFamily="34" charset="0"/>
                <a:cs typeface="Arial" pitchFamily="34" charset="0"/>
              </a:rPr>
              <a:t>knowledge </a:t>
            </a:r>
            <a:r>
              <a:rPr lang="en-US" sz="2200" dirty="0">
                <a:latin typeface="Arial" pitchFamily="34" charset="0"/>
                <a:cs typeface="Arial" pitchFamily="34" charset="0"/>
              </a:rPr>
              <a:t>to enhance learning </a:t>
            </a:r>
            <a:r>
              <a:rPr lang="en-US" sz="2200" dirty="0" smtClean="0">
                <a:latin typeface="Arial" pitchFamily="34" charset="0"/>
                <a:cs typeface="Arial" pitchFamily="34" charset="0"/>
              </a:rPr>
              <a:t>and performance</a:t>
            </a:r>
            <a:r>
              <a:rPr lang="en-US" dirty="0"/>
              <a:t>;</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SPECIFIC HR STRATEGIES</a:t>
            </a:r>
            <a:endParaRPr lang="en-US" dirty="0"/>
          </a:p>
        </p:txBody>
      </p:sp>
      <p:sp>
        <p:nvSpPr>
          <p:cNvPr id="3" name="Content Placeholder 2"/>
          <p:cNvSpPr>
            <a:spLocks noGrp="1"/>
          </p:cNvSpPr>
          <p:nvPr>
            <p:ph sz="quarter" idx="1"/>
          </p:nvPr>
        </p:nvSpPr>
        <p:spPr/>
        <p:txBody>
          <a:bodyPr>
            <a:normAutofit/>
          </a:bodyPr>
          <a:lstStyle/>
          <a:p>
            <a:r>
              <a:rPr lang="en-US" sz="2000" i="1" u="sng" dirty="0">
                <a:latin typeface="Arial" pitchFamily="34" charset="0"/>
                <a:cs typeface="Arial" pitchFamily="34" charset="0"/>
              </a:rPr>
              <a:t>resourcing</a:t>
            </a:r>
            <a:r>
              <a:rPr lang="en-US" sz="2000" i="1" dirty="0">
                <a:latin typeface="Arial" pitchFamily="34" charset="0"/>
                <a:cs typeface="Arial" pitchFamily="34" charset="0"/>
              </a:rPr>
              <a:t> – attracting and retaining high-quality people</a:t>
            </a:r>
            <a:r>
              <a:rPr lang="en-US" sz="2000" i="1" dirty="0" smtClean="0">
                <a:latin typeface="Arial" pitchFamily="34" charset="0"/>
                <a:cs typeface="Arial" pitchFamily="34" charset="0"/>
              </a:rPr>
              <a:t>;</a:t>
            </a:r>
          </a:p>
          <a:p>
            <a:endParaRPr lang="en-US" sz="2000" i="1" dirty="0">
              <a:latin typeface="Arial" pitchFamily="34" charset="0"/>
              <a:cs typeface="Arial" pitchFamily="34" charset="0"/>
            </a:endParaRPr>
          </a:p>
          <a:p>
            <a:r>
              <a:rPr lang="en-US" sz="2000" i="1" u="sng" dirty="0" smtClean="0">
                <a:latin typeface="Arial" pitchFamily="34" charset="0"/>
                <a:cs typeface="Arial" pitchFamily="34" charset="0"/>
              </a:rPr>
              <a:t>talent </a:t>
            </a:r>
            <a:r>
              <a:rPr lang="en-US" sz="2000" i="1" u="sng" dirty="0">
                <a:latin typeface="Arial" pitchFamily="34" charset="0"/>
                <a:cs typeface="Arial" pitchFamily="34" charset="0"/>
              </a:rPr>
              <a:t>management </a:t>
            </a:r>
            <a:r>
              <a:rPr lang="en-US" sz="2000" i="1" dirty="0">
                <a:latin typeface="Arial" pitchFamily="34" charset="0"/>
                <a:cs typeface="Arial" pitchFamily="34" charset="0"/>
              </a:rPr>
              <a:t>– how the organization ensures that it has the </a:t>
            </a:r>
            <a:r>
              <a:rPr lang="en-US" sz="2000" i="1" dirty="0" smtClean="0">
                <a:latin typeface="Arial" pitchFamily="34" charset="0"/>
                <a:cs typeface="Arial" pitchFamily="34" charset="0"/>
              </a:rPr>
              <a:t>talented </a:t>
            </a:r>
            <a:r>
              <a:rPr lang="en-US" sz="2000" dirty="0" smtClean="0">
                <a:latin typeface="Arial" pitchFamily="34" charset="0"/>
                <a:cs typeface="Arial" pitchFamily="34" charset="0"/>
              </a:rPr>
              <a:t>people </a:t>
            </a:r>
            <a:r>
              <a:rPr lang="en-US" sz="2000" dirty="0">
                <a:latin typeface="Arial" pitchFamily="34" charset="0"/>
                <a:cs typeface="Arial" pitchFamily="34" charset="0"/>
              </a:rPr>
              <a:t>it needs to achieve success</a:t>
            </a:r>
            <a:r>
              <a:rPr lang="en-US" sz="2000" dirty="0" smtClean="0">
                <a:latin typeface="Arial" pitchFamily="34" charset="0"/>
                <a:cs typeface="Arial" pitchFamily="34" charset="0"/>
              </a:rPr>
              <a:t>;</a:t>
            </a:r>
          </a:p>
          <a:p>
            <a:endParaRPr lang="en-US" sz="2000" dirty="0">
              <a:latin typeface="Arial" pitchFamily="34" charset="0"/>
              <a:cs typeface="Arial" pitchFamily="34" charset="0"/>
            </a:endParaRPr>
          </a:p>
          <a:p>
            <a:r>
              <a:rPr lang="en-US" sz="2000" i="1" u="sng" dirty="0" smtClean="0">
                <a:latin typeface="Arial" pitchFamily="34" charset="0"/>
                <a:cs typeface="Arial" pitchFamily="34" charset="0"/>
              </a:rPr>
              <a:t>learning </a:t>
            </a:r>
            <a:r>
              <a:rPr lang="en-US" sz="2000" i="1" u="sng" dirty="0">
                <a:latin typeface="Arial" pitchFamily="34" charset="0"/>
                <a:cs typeface="Arial" pitchFamily="34" charset="0"/>
              </a:rPr>
              <a:t>and development </a:t>
            </a:r>
            <a:r>
              <a:rPr lang="en-US" sz="2000" i="1" dirty="0">
                <a:latin typeface="Arial" pitchFamily="34" charset="0"/>
                <a:cs typeface="Arial" pitchFamily="34" charset="0"/>
              </a:rPr>
              <a:t>– providing an environment in which </a:t>
            </a:r>
            <a:r>
              <a:rPr lang="en-US" sz="2000" i="1" dirty="0" smtClean="0">
                <a:latin typeface="Arial" pitchFamily="34" charset="0"/>
                <a:cs typeface="Arial" pitchFamily="34" charset="0"/>
              </a:rPr>
              <a:t>employees </a:t>
            </a:r>
            <a:r>
              <a:rPr lang="en-US" sz="2000" dirty="0" smtClean="0">
                <a:latin typeface="Arial" pitchFamily="34" charset="0"/>
                <a:cs typeface="Arial" pitchFamily="34" charset="0"/>
              </a:rPr>
              <a:t>are </a:t>
            </a:r>
            <a:r>
              <a:rPr lang="en-US" sz="2000" dirty="0">
                <a:latin typeface="Arial" pitchFamily="34" charset="0"/>
                <a:cs typeface="Arial" pitchFamily="34" charset="0"/>
              </a:rPr>
              <a:t>encouraged to learn and develop</a:t>
            </a:r>
            <a:r>
              <a:rPr lang="en-US" sz="2000" dirty="0" smtClean="0">
                <a:latin typeface="Arial" pitchFamily="34" charset="0"/>
                <a:cs typeface="Arial" pitchFamily="34" charset="0"/>
              </a:rPr>
              <a:t>;</a:t>
            </a:r>
          </a:p>
          <a:p>
            <a:endParaRPr lang="en-US" sz="2000" dirty="0">
              <a:latin typeface="Arial" pitchFamily="34" charset="0"/>
              <a:cs typeface="Arial" pitchFamily="34" charset="0"/>
            </a:endParaRPr>
          </a:p>
          <a:p>
            <a:r>
              <a:rPr lang="en-US" sz="2000" i="1" u="sng" dirty="0">
                <a:latin typeface="Arial" pitchFamily="34" charset="0"/>
                <a:cs typeface="Arial" pitchFamily="34" charset="0"/>
              </a:rPr>
              <a:t>reward </a:t>
            </a:r>
            <a:r>
              <a:rPr lang="en-US" sz="2000" i="1" dirty="0">
                <a:latin typeface="Arial" pitchFamily="34" charset="0"/>
                <a:cs typeface="Arial" pitchFamily="34" charset="0"/>
              </a:rPr>
              <a:t>– defining what the organization wants to do in the longer term </a:t>
            </a:r>
            <a:r>
              <a:rPr lang="en-US" sz="2000" i="1" dirty="0" smtClean="0">
                <a:latin typeface="Arial" pitchFamily="34" charset="0"/>
                <a:cs typeface="Arial" pitchFamily="34" charset="0"/>
              </a:rPr>
              <a:t>to </a:t>
            </a:r>
            <a:r>
              <a:rPr lang="en-US" sz="2000" dirty="0" smtClean="0">
                <a:latin typeface="Arial" pitchFamily="34" charset="0"/>
                <a:cs typeface="Arial" pitchFamily="34" charset="0"/>
              </a:rPr>
              <a:t>develop </a:t>
            </a:r>
            <a:r>
              <a:rPr lang="en-US" sz="2000" dirty="0">
                <a:latin typeface="Arial" pitchFamily="34" charset="0"/>
                <a:cs typeface="Arial" pitchFamily="34" charset="0"/>
              </a:rPr>
              <a:t>and implement reward policies, practices and processes that </a:t>
            </a:r>
            <a:r>
              <a:rPr lang="en-US" sz="2000" dirty="0" smtClean="0">
                <a:latin typeface="Arial" pitchFamily="34" charset="0"/>
                <a:cs typeface="Arial" pitchFamily="34" charset="0"/>
              </a:rPr>
              <a:t>will further </a:t>
            </a:r>
            <a:r>
              <a:rPr lang="en-US" sz="2000" dirty="0">
                <a:latin typeface="Arial" pitchFamily="34" charset="0"/>
                <a:cs typeface="Arial" pitchFamily="34" charset="0"/>
              </a:rPr>
              <a:t>the achievement of its business goals and meet the needs of </a:t>
            </a:r>
            <a:r>
              <a:rPr lang="en-US" sz="2000" dirty="0" smtClean="0">
                <a:latin typeface="Arial" pitchFamily="34" charset="0"/>
                <a:cs typeface="Arial" pitchFamily="34" charset="0"/>
              </a:rPr>
              <a:t>its stakeholders</a:t>
            </a:r>
            <a:r>
              <a:rPr lang="en-US" sz="2000" dirty="0">
                <a:latin typeface="Arial" pitchFamily="34" charset="0"/>
                <a:cs typeface="Arial" pitchFamily="34" charset="0"/>
              </a:rPr>
              <a:t>;</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SPECIFIC HR STRATEGIES</a:t>
            </a:r>
            <a:endParaRPr lang="en-US" dirty="0"/>
          </a:p>
        </p:txBody>
      </p:sp>
      <p:sp>
        <p:nvSpPr>
          <p:cNvPr id="3" name="Content Placeholder 2"/>
          <p:cNvSpPr>
            <a:spLocks noGrp="1"/>
          </p:cNvSpPr>
          <p:nvPr>
            <p:ph sz="quarter" idx="1"/>
          </p:nvPr>
        </p:nvSpPr>
        <p:spPr/>
        <p:txBody>
          <a:bodyPr>
            <a:normAutofit/>
          </a:bodyPr>
          <a:lstStyle/>
          <a:p>
            <a:endParaRPr lang="en-US" sz="2400" i="1" u="sng" dirty="0" smtClean="0">
              <a:latin typeface="Arial" pitchFamily="34" charset="0"/>
              <a:cs typeface="Arial" pitchFamily="34" charset="0"/>
            </a:endParaRPr>
          </a:p>
          <a:p>
            <a:r>
              <a:rPr lang="en-US" sz="2400" i="1" u="sng" dirty="0" smtClean="0">
                <a:latin typeface="Arial" pitchFamily="34" charset="0"/>
                <a:cs typeface="Arial" pitchFamily="34" charset="0"/>
              </a:rPr>
              <a:t>employee </a:t>
            </a:r>
            <a:r>
              <a:rPr lang="en-US" sz="2400" i="1" u="sng" dirty="0">
                <a:latin typeface="Arial" pitchFamily="34" charset="0"/>
                <a:cs typeface="Arial" pitchFamily="34" charset="0"/>
              </a:rPr>
              <a:t>relations </a:t>
            </a:r>
            <a:r>
              <a:rPr lang="en-US" sz="2400" i="1" dirty="0">
                <a:latin typeface="Arial" pitchFamily="34" charset="0"/>
                <a:cs typeface="Arial" pitchFamily="34" charset="0"/>
              </a:rPr>
              <a:t>– defining the intentions of the organization about </a:t>
            </a:r>
            <a:r>
              <a:rPr lang="en-US" sz="2400" i="1" dirty="0" smtClean="0">
                <a:latin typeface="Arial" pitchFamily="34" charset="0"/>
                <a:cs typeface="Arial" pitchFamily="34" charset="0"/>
              </a:rPr>
              <a:t>what </a:t>
            </a:r>
            <a:r>
              <a:rPr lang="en-US" sz="2400" dirty="0" smtClean="0">
                <a:latin typeface="Arial" pitchFamily="34" charset="0"/>
                <a:cs typeface="Arial" pitchFamily="34" charset="0"/>
              </a:rPr>
              <a:t>needs </a:t>
            </a:r>
            <a:r>
              <a:rPr lang="en-US" sz="2400" dirty="0">
                <a:latin typeface="Arial" pitchFamily="34" charset="0"/>
                <a:cs typeface="Arial" pitchFamily="34" charset="0"/>
              </a:rPr>
              <a:t>to be done and what needs to be changed in the ways in which </a:t>
            </a:r>
            <a:r>
              <a:rPr lang="en-US" sz="2400" dirty="0" smtClean="0">
                <a:latin typeface="Arial" pitchFamily="34" charset="0"/>
                <a:cs typeface="Arial" pitchFamily="34" charset="0"/>
              </a:rPr>
              <a:t>the organization </a:t>
            </a:r>
            <a:r>
              <a:rPr lang="en-US" sz="2400" dirty="0">
                <a:latin typeface="Arial" pitchFamily="34" charset="0"/>
                <a:cs typeface="Arial" pitchFamily="34" charset="0"/>
              </a:rPr>
              <a:t>manages its relationships with employees and their </a:t>
            </a:r>
            <a:r>
              <a:rPr lang="en-US" sz="2400" dirty="0" smtClean="0">
                <a:latin typeface="Arial" pitchFamily="34" charset="0"/>
                <a:cs typeface="Arial" pitchFamily="34" charset="0"/>
              </a:rPr>
              <a:t>trade unions</a:t>
            </a:r>
            <a:r>
              <a:rPr lang="en-US" sz="2400" dirty="0">
                <a:latin typeface="Arial" pitchFamily="34" charset="0"/>
                <a:cs typeface="Arial" pitchFamily="34" charset="0"/>
              </a:rPr>
              <a:t>.</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SPECIFIC HR STRATEGIES</a:t>
            </a:r>
            <a:endParaRPr lang="en-US" dirty="0"/>
          </a:p>
        </p:txBody>
      </p:sp>
      <p:sp>
        <p:nvSpPr>
          <p:cNvPr id="3" name="Content Placeholder 2"/>
          <p:cNvSpPr>
            <a:spLocks noGrp="1"/>
          </p:cNvSpPr>
          <p:nvPr>
            <p:ph sz="quarter" idx="1"/>
          </p:nvPr>
        </p:nvSpPr>
        <p:spPr/>
        <p:txBody>
          <a:bodyPr>
            <a:normAutofit/>
          </a:bodyPr>
          <a:lstStyle/>
          <a:p>
            <a:r>
              <a:rPr lang="en-US" sz="2000" dirty="0" smtClean="0">
                <a:latin typeface="Arial" pitchFamily="34" charset="0"/>
                <a:cs typeface="Arial" pitchFamily="34" charset="0"/>
              </a:rPr>
              <a:t>Some </a:t>
            </a:r>
            <a:r>
              <a:rPr lang="en-US" sz="2000" dirty="0">
                <a:latin typeface="Arial" pitchFamily="34" charset="0"/>
                <a:cs typeface="Arial" pitchFamily="34" charset="0"/>
              </a:rPr>
              <a:t>examples of specific HR strategies</a:t>
            </a:r>
            <a:r>
              <a:rPr lang="en-US" sz="2000" dirty="0" smtClean="0">
                <a:latin typeface="Arial" pitchFamily="34" charset="0"/>
                <a:cs typeface="Arial" pitchFamily="34" charset="0"/>
              </a:rPr>
              <a:t>:</a:t>
            </a:r>
          </a:p>
          <a:p>
            <a:pPr>
              <a:buNone/>
            </a:pPr>
            <a:r>
              <a:rPr lang="en-US" sz="2000" b="1" dirty="0" smtClean="0">
                <a:latin typeface="Arial" pitchFamily="34" charset="0"/>
                <a:cs typeface="Arial" pitchFamily="34" charset="0"/>
              </a:rPr>
              <a:t>	The </a:t>
            </a:r>
            <a:r>
              <a:rPr lang="en-US" sz="2000" b="1" dirty="0">
                <a:latin typeface="Arial" pitchFamily="34" charset="0"/>
                <a:cs typeface="Arial" pitchFamily="34" charset="0"/>
              </a:rPr>
              <a:t>Children’s Society</a:t>
            </a:r>
            <a:r>
              <a:rPr lang="en-US" sz="2000" dirty="0">
                <a:latin typeface="Arial" pitchFamily="34" charset="0"/>
                <a:cs typeface="Arial" pitchFamily="34" charset="0"/>
              </a:rPr>
              <a:t>:</a:t>
            </a:r>
          </a:p>
          <a:p>
            <a:pPr lvl="1"/>
            <a:r>
              <a:rPr lang="en-US" sz="2000" dirty="0" smtClean="0">
                <a:latin typeface="Arial" pitchFamily="34" charset="0"/>
                <a:cs typeface="Arial" pitchFamily="34" charset="0"/>
              </a:rPr>
              <a:t>Implement </a:t>
            </a:r>
            <a:r>
              <a:rPr lang="en-US" sz="2000" dirty="0">
                <a:latin typeface="Arial" pitchFamily="34" charset="0"/>
                <a:cs typeface="Arial" pitchFamily="34" charset="0"/>
              </a:rPr>
              <a:t>the rewards strategy of the Society to support the corporate </a:t>
            </a:r>
            <a:r>
              <a:rPr lang="en-US" sz="2000" dirty="0" smtClean="0">
                <a:latin typeface="Arial" pitchFamily="34" charset="0"/>
                <a:cs typeface="Arial" pitchFamily="34" charset="0"/>
              </a:rPr>
              <a:t>plan and </a:t>
            </a:r>
            <a:r>
              <a:rPr lang="en-US" sz="2000" dirty="0">
                <a:latin typeface="Arial" pitchFamily="34" charset="0"/>
                <a:cs typeface="Arial" pitchFamily="34" charset="0"/>
              </a:rPr>
              <a:t>secure the recruitment, retention and motivation of staff to deliver </a:t>
            </a:r>
            <a:r>
              <a:rPr lang="en-US" sz="2000" dirty="0" smtClean="0">
                <a:latin typeface="Arial" pitchFamily="34" charset="0"/>
                <a:cs typeface="Arial" pitchFamily="34" charset="0"/>
              </a:rPr>
              <a:t>its business </a:t>
            </a:r>
            <a:r>
              <a:rPr lang="en-US" sz="2000" dirty="0">
                <a:latin typeface="Arial" pitchFamily="34" charset="0"/>
                <a:cs typeface="Arial" pitchFamily="34" charset="0"/>
              </a:rPr>
              <a:t>objectives.</a:t>
            </a:r>
          </a:p>
          <a:p>
            <a:pPr lvl="1"/>
            <a:r>
              <a:rPr lang="en-US" sz="2000" dirty="0" smtClean="0">
                <a:latin typeface="Arial" pitchFamily="34" charset="0"/>
                <a:cs typeface="Arial" pitchFamily="34" charset="0"/>
              </a:rPr>
              <a:t>Manage </a:t>
            </a:r>
            <a:r>
              <a:rPr lang="en-US" sz="2000" dirty="0">
                <a:latin typeface="Arial" pitchFamily="34" charset="0"/>
                <a:cs typeface="Arial" pitchFamily="34" charset="0"/>
              </a:rPr>
              <a:t>the development of the human resources information system </a:t>
            </a:r>
            <a:r>
              <a:rPr lang="en-US" sz="2000" dirty="0" smtClean="0">
                <a:latin typeface="Arial" pitchFamily="34" charset="0"/>
                <a:cs typeface="Arial" pitchFamily="34" charset="0"/>
              </a:rPr>
              <a:t>to secure </a:t>
            </a:r>
            <a:r>
              <a:rPr lang="en-US" sz="2000" dirty="0">
                <a:latin typeface="Arial" pitchFamily="34" charset="0"/>
                <a:cs typeface="Arial" pitchFamily="34" charset="0"/>
              </a:rPr>
              <a:t>productivity improvements in administrative processes.</a:t>
            </a:r>
          </a:p>
          <a:p>
            <a:pPr lvl="1"/>
            <a:r>
              <a:rPr lang="en-US" sz="2000" dirty="0" smtClean="0">
                <a:latin typeface="Arial" pitchFamily="34" charset="0"/>
                <a:cs typeface="Arial" pitchFamily="34" charset="0"/>
              </a:rPr>
              <a:t>Introduce </a:t>
            </a:r>
            <a:r>
              <a:rPr lang="en-US" sz="2000" dirty="0">
                <a:latin typeface="Arial" pitchFamily="34" charset="0"/>
                <a:cs typeface="Arial" pitchFamily="34" charset="0"/>
              </a:rPr>
              <a:t>improved performance management processes for managers </a:t>
            </a:r>
            <a:r>
              <a:rPr lang="en-US" sz="2000" dirty="0" smtClean="0">
                <a:latin typeface="Arial" pitchFamily="34" charset="0"/>
                <a:cs typeface="Arial" pitchFamily="34" charset="0"/>
              </a:rPr>
              <a:t>and staff </a:t>
            </a:r>
            <a:r>
              <a:rPr lang="en-US" sz="2000" dirty="0">
                <a:latin typeface="Arial" pitchFamily="34" charset="0"/>
                <a:cs typeface="Arial" pitchFamily="34" charset="0"/>
              </a:rPr>
              <a:t>of the Society.</a:t>
            </a:r>
          </a:p>
          <a:p>
            <a:pPr lvl="1"/>
            <a:r>
              <a:rPr lang="en-US" sz="2000" dirty="0" smtClean="0">
                <a:latin typeface="Arial" pitchFamily="34" charset="0"/>
                <a:cs typeface="Arial" pitchFamily="34" charset="0"/>
              </a:rPr>
              <a:t>Implement </a:t>
            </a:r>
            <a:r>
              <a:rPr lang="en-US" sz="2000" dirty="0">
                <a:latin typeface="Arial" pitchFamily="34" charset="0"/>
                <a:cs typeface="Arial" pitchFamily="34" charset="0"/>
              </a:rPr>
              <a:t>training and development which supports the business </a:t>
            </a:r>
            <a:r>
              <a:rPr lang="en-US" sz="2000" dirty="0" smtClean="0">
                <a:latin typeface="Arial" pitchFamily="34" charset="0"/>
                <a:cs typeface="Arial" pitchFamily="34" charset="0"/>
              </a:rPr>
              <a:t>objectives of </a:t>
            </a:r>
            <a:r>
              <a:rPr lang="en-US" sz="2000" dirty="0">
                <a:latin typeface="Arial" pitchFamily="34" charset="0"/>
                <a:cs typeface="Arial" pitchFamily="34" charset="0"/>
              </a:rPr>
              <a:t>the Society and improves the quality of work with children </a:t>
            </a:r>
            <a:r>
              <a:rPr lang="en-US" sz="2000" dirty="0" smtClean="0">
                <a:latin typeface="Arial" pitchFamily="34" charset="0"/>
                <a:cs typeface="Arial" pitchFamily="34" charset="0"/>
              </a:rPr>
              <a:t>and young </a:t>
            </a:r>
            <a:r>
              <a:rPr lang="en-US" sz="2000" dirty="0">
                <a:latin typeface="Arial" pitchFamily="34" charset="0"/>
                <a:cs typeface="Arial" pitchFamily="34" charset="0"/>
              </a:rPr>
              <a:t>people.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SPECIFIC HR STRATEGIES</a:t>
            </a:r>
            <a:endParaRPr lang="en-US" dirty="0"/>
          </a:p>
        </p:txBody>
      </p:sp>
      <p:sp>
        <p:nvSpPr>
          <p:cNvPr id="3" name="Content Placeholder 2"/>
          <p:cNvSpPr>
            <a:spLocks noGrp="1"/>
          </p:cNvSpPr>
          <p:nvPr>
            <p:ph sz="quarter" idx="1"/>
          </p:nvPr>
        </p:nvSpPr>
        <p:spPr/>
        <p:txBody>
          <a:bodyPr>
            <a:noAutofit/>
          </a:bodyPr>
          <a:lstStyle/>
          <a:p>
            <a:r>
              <a:rPr lang="en-US" sz="2000" b="1" dirty="0" smtClean="0">
                <a:latin typeface="Arial" pitchFamily="34" charset="0"/>
                <a:cs typeface="Arial" pitchFamily="34" charset="0"/>
              </a:rPr>
              <a:t>A government </a:t>
            </a:r>
            <a:r>
              <a:rPr lang="en-US" sz="2000" b="1" dirty="0">
                <a:latin typeface="Arial" pitchFamily="34" charset="0"/>
                <a:cs typeface="Arial" pitchFamily="34" charset="0"/>
              </a:rPr>
              <a:t>agency:</a:t>
            </a:r>
          </a:p>
          <a:p>
            <a:r>
              <a:rPr lang="en-US" sz="2000" dirty="0">
                <a:latin typeface="Arial" pitchFamily="34" charset="0"/>
                <a:cs typeface="Arial" pitchFamily="34" charset="0"/>
              </a:rPr>
              <a:t>The key components of the HR strategy are</a:t>
            </a:r>
            <a:r>
              <a:rPr lang="en-US" sz="2000" dirty="0" smtClean="0">
                <a:latin typeface="Arial" pitchFamily="34" charset="0"/>
                <a:cs typeface="Arial" pitchFamily="34" charset="0"/>
              </a:rPr>
              <a:t>:</a:t>
            </a:r>
          </a:p>
          <a:p>
            <a:endParaRPr lang="en-US" sz="2000" dirty="0">
              <a:latin typeface="Arial" pitchFamily="34" charset="0"/>
              <a:cs typeface="Arial" pitchFamily="34" charset="0"/>
            </a:endParaRPr>
          </a:p>
          <a:p>
            <a:pPr lvl="1"/>
            <a:r>
              <a:rPr lang="en-US" sz="2000" dirty="0" smtClean="0">
                <a:latin typeface="Arial" pitchFamily="34" charset="0"/>
                <a:cs typeface="Arial" pitchFamily="34" charset="0"/>
              </a:rPr>
              <a:t>Investing </a:t>
            </a:r>
            <a:r>
              <a:rPr lang="en-US" sz="2000" dirty="0">
                <a:latin typeface="Arial" pitchFamily="34" charset="0"/>
                <a:cs typeface="Arial" pitchFamily="34" charset="0"/>
              </a:rPr>
              <a:t>in people – improving the level of intellectual capital.</a:t>
            </a:r>
          </a:p>
          <a:p>
            <a:pPr lvl="1"/>
            <a:r>
              <a:rPr lang="en-US" sz="2000" dirty="0" smtClean="0">
                <a:latin typeface="Arial" pitchFamily="34" charset="0"/>
                <a:cs typeface="Arial" pitchFamily="34" charset="0"/>
              </a:rPr>
              <a:t>Performance </a:t>
            </a:r>
            <a:r>
              <a:rPr lang="en-US" sz="2000" dirty="0">
                <a:latin typeface="Arial" pitchFamily="34" charset="0"/>
                <a:cs typeface="Arial" pitchFamily="34" charset="0"/>
              </a:rPr>
              <a:t>management – integrating the values contained in the </a:t>
            </a:r>
            <a:r>
              <a:rPr lang="en-US" sz="2000" dirty="0" smtClean="0">
                <a:latin typeface="Arial" pitchFamily="34" charset="0"/>
                <a:cs typeface="Arial" pitchFamily="34" charset="0"/>
              </a:rPr>
              <a:t>HR strategy </a:t>
            </a:r>
            <a:r>
              <a:rPr lang="en-US" sz="2000" dirty="0">
                <a:latin typeface="Arial" pitchFamily="34" charset="0"/>
                <a:cs typeface="Arial" pitchFamily="34" charset="0"/>
              </a:rPr>
              <a:t>into performance management processes and ensuring that </a:t>
            </a:r>
            <a:r>
              <a:rPr lang="en-US" sz="2000" dirty="0" smtClean="0">
                <a:latin typeface="Arial" pitchFamily="34" charset="0"/>
                <a:cs typeface="Arial" pitchFamily="34" charset="0"/>
              </a:rPr>
              <a:t>reviews concentrate </a:t>
            </a:r>
            <a:r>
              <a:rPr lang="en-US" sz="2000" dirty="0">
                <a:latin typeface="Arial" pitchFamily="34" charset="0"/>
                <a:cs typeface="Arial" pitchFamily="34" charset="0"/>
              </a:rPr>
              <a:t>on how well people are performing those values.</a:t>
            </a:r>
          </a:p>
          <a:p>
            <a:pPr lvl="1"/>
            <a:r>
              <a:rPr lang="en-US" sz="2000" dirty="0" smtClean="0">
                <a:latin typeface="Arial" pitchFamily="34" charset="0"/>
                <a:cs typeface="Arial" pitchFamily="34" charset="0"/>
              </a:rPr>
              <a:t>Job </a:t>
            </a:r>
            <a:r>
              <a:rPr lang="en-US" sz="2000" dirty="0">
                <a:latin typeface="Arial" pitchFamily="34" charset="0"/>
                <a:cs typeface="Arial" pitchFamily="34" charset="0"/>
              </a:rPr>
              <a:t>design – a key component concerned with how jobs are designed </a:t>
            </a:r>
            <a:r>
              <a:rPr lang="en-US" sz="2000" dirty="0" smtClean="0">
                <a:latin typeface="Arial" pitchFamily="34" charset="0"/>
                <a:cs typeface="Arial" pitchFamily="34" charset="0"/>
              </a:rPr>
              <a:t>and how </a:t>
            </a:r>
            <a:r>
              <a:rPr lang="en-US" sz="2000" dirty="0">
                <a:latin typeface="Arial" pitchFamily="34" charset="0"/>
                <a:cs typeface="Arial" pitchFamily="34" charset="0"/>
              </a:rPr>
              <a:t>they relate to the whole business.</a:t>
            </a:r>
          </a:p>
          <a:p>
            <a:pPr lvl="1"/>
            <a:r>
              <a:rPr lang="en-US" sz="2000" dirty="0" smtClean="0">
                <a:latin typeface="Arial" pitchFamily="34" charset="0"/>
                <a:cs typeface="Arial" pitchFamily="34" charset="0"/>
              </a:rPr>
              <a:t>The </a:t>
            </a:r>
            <a:r>
              <a:rPr lang="en-US" sz="2000" dirty="0">
                <a:latin typeface="Arial" pitchFamily="34" charset="0"/>
                <a:cs typeface="Arial" pitchFamily="34" charset="0"/>
              </a:rPr>
              <a:t>reward system – in developing rewards strategies, taking into </a:t>
            </a:r>
            <a:r>
              <a:rPr lang="en-US" sz="2000" dirty="0" smtClean="0">
                <a:latin typeface="Arial" pitchFamily="34" charset="0"/>
                <a:cs typeface="Arial" pitchFamily="34" charset="0"/>
              </a:rPr>
              <a:t>account that </a:t>
            </a:r>
            <a:r>
              <a:rPr lang="en-US" sz="2000" dirty="0">
                <a:latin typeface="Arial" pitchFamily="34" charset="0"/>
                <a:cs typeface="Arial" pitchFamily="34" charset="0"/>
              </a:rPr>
              <a:t>this is a very hard-driven business.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itchFamily="34" charset="0"/>
                <a:cs typeface="Arial" pitchFamily="34" charset="0"/>
              </a:rPr>
              <a:t>CRITERIA FOR AN EFFECTIVE HR STRATEGY</a:t>
            </a:r>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An effective HR strategy is one that works in the sense that it achieves </a:t>
            </a:r>
            <a:r>
              <a:rPr lang="en-US" sz="2400" dirty="0" smtClean="0">
                <a:latin typeface="Arial" pitchFamily="34" charset="0"/>
                <a:cs typeface="Arial" pitchFamily="34" charset="0"/>
              </a:rPr>
              <a:t>what it </a:t>
            </a:r>
            <a:r>
              <a:rPr lang="en-US" sz="2400" dirty="0">
                <a:latin typeface="Arial" pitchFamily="34" charset="0"/>
                <a:cs typeface="Arial" pitchFamily="34" charset="0"/>
              </a:rPr>
              <a:t>sets out to achieve. In particular, it:</a:t>
            </a:r>
          </a:p>
          <a:p>
            <a:pPr lvl="1"/>
            <a:r>
              <a:rPr lang="en-US" sz="2000" b="1" dirty="0" smtClean="0">
                <a:latin typeface="Arial" pitchFamily="34" charset="0"/>
                <a:cs typeface="Arial" pitchFamily="34" charset="0"/>
              </a:rPr>
              <a:t>will </a:t>
            </a:r>
            <a:r>
              <a:rPr lang="en-US" sz="2000" b="1" dirty="0">
                <a:latin typeface="Arial" pitchFamily="34" charset="0"/>
                <a:cs typeface="Arial" pitchFamily="34" charset="0"/>
              </a:rPr>
              <a:t>satisfy business needs</a:t>
            </a:r>
            <a:r>
              <a:rPr lang="en-US" sz="2000" b="1" dirty="0" smtClean="0">
                <a:latin typeface="Arial" pitchFamily="34" charset="0"/>
                <a:cs typeface="Arial" pitchFamily="34" charset="0"/>
              </a:rPr>
              <a:t>;</a:t>
            </a:r>
          </a:p>
          <a:p>
            <a:pPr lvl="1"/>
            <a:endParaRPr lang="en-US" sz="2000" b="1" dirty="0">
              <a:latin typeface="Arial" pitchFamily="34" charset="0"/>
              <a:cs typeface="Arial" pitchFamily="34" charset="0"/>
            </a:endParaRPr>
          </a:p>
          <a:p>
            <a:pPr lvl="1"/>
            <a:r>
              <a:rPr lang="en-US" sz="2000" b="1" dirty="0" smtClean="0">
                <a:latin typeface="Arial" pitchFamily="34" charset="0"/>
                <a:cs typeface="Arial" pitchFamily="34" charset="0"/>
              </a:rPr>
              <a:t>will </a:t>
            </a:r>
            <a:r>
              <a:rPr lang="en-US" sz="2000" b="1" dirty="0">
                <a:latin typeface="Arial" pitchFamily="34" charset="0"/>
                <a:cs typeface="Arial" pitchFamily="34" charset="0"/>
              </a:rPr>
              <a:t>be founded on detailed analysis and study, not just wishful thinking</a:t>
            </a:r>
            <a:r>
              <a:rPr lang="en-US" sz="2000" b="1" dirty="0" smtClean="0">
                <a:latin typeface="Arial" pitchFamily="34" charset="0"/>
                <a:cs typeface="Arial" pitchFamily="34" charset="0"/>
              </a:rPr>
              <a:t>;</a:t>
            </a:r>
          </a:p>
          <a:p>
            <a:pPr lvl="1"/>
            <a:endParaRPr lang="en-US" sz="2000" b="1" dirty="0">
              <a:latin typeface="Arial" pitchFamily="34" charset="0"/>
              <a:cs typeface="Arial" pitchFamily="34" charset="0"/>
            </a:endParaRPr>
          </a:p>
          <a:p>
            <a:pPr lvl="1"/>
            <a:r>
              <a:rPr lang="en-US" sz="2000" b="1" dirty="0" smtClean="0">
                <a:latin typeface="Arial" pitchFamily="34" charset="0"/>
                <a:cs typeface="Arial" pitchFamily="34" charset="0"/>
              </a:rPr>
              <a:t>can </a:t>
            </a:r>
            <a:r>
              <a:rPr lang="en-US" sz="2000" b="1" dirty="0">
                <a:latin typeface="Arial" pitchFamily="34" charset="0"/>
                <a:cs typeface="Arial" pitchFamily="34" charset="0"/>
              </a:rPr>
              <a:t>be turned into actionable </a:t>
            </a:r>
            <a:r>
              <a:rPr lang="en-US" sz="2000" b="1" dirty="0" err="1">
                <a:latin typeface="Arial" pitchFamily="34" charset="0"/>
                <a:cs typeface="Arial" pitchFamily="34" charset="0"/>
              </a:rPr>
              <a:t>programmes</a:t>
            </a:r>
            <a:r>
              <a:rPr lang="en-US" sz="2000" b="1" dirty="0">
                <a:latin typeface="Arial" pitchFamily="34" charset="0"/>
                <a:cs typeface="Arial" pitchFamily="34" charset="0"/>
              </a:rPr>
              <a:t> that anticipate </a:t>
            </a:r>
            <a:r>
              <a:rPr lang="en-US" sz="2000" b="1" dirty="0" smtClean="0">
                <a:latin typeface="Arial" pitchFamily="34" charset="0"/>
                <a:cs typeface="Arial" pitchFamily="34" charset="0"/>
              </a:rPr>
              <a:t>implementation </a:t>
            </a:r>
            <a:r>
              <a:rPr lang="en-US" sz="2000" dirty="0" smtClean="0">
                <a:latin typeface="Arial" pitchFamily="34" charset="0"/>
                <a:cs typeface="Arial" pitchFamily="34" charset="0"/>
              </a:rPr>
              <a:t>requirements </a:t>
            </a:r>
            <a:r>
              <a:rPr lang="en-US" sz="2000" dirty="0">
                <a:latin typeface="Arial" pitchFamily="34" charset="0"/>
                <a:cs typeface="Arial" pitchFamily="34" charset="0"/>
              </a:rPr>
              <a:t>and problems;</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CRITERIA FOR AN EFFECTIVE HR STRATEGY</a:t>
            </a:r>
            <a:endParaRPr lang="en-US" dirty="0"/>
          </a:p>
        </p:txBody>
      </p:sp>
      <p:sp>
        <p:nvSpPr>
          <p:cNvPr id="3" name="Content Placeholder 2"/>
          <p:cNvSpPr>
            <a:spLocks noGrp="1"/>
          </p:cNvSpPr>
          <p:nvPr>
            <p:ph sz="quarter" idx="1"/>
          </p:nvPr>
        </p:nvSpPr>
        <p:spPr/>
        <p:txBody>
          <a:bodyPr>
            <a:normAutofit/>
          </a:bodyPr>
          <a:lstStyle/>
          <a:p>
            <a:pPr lvl="1"/>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is </a:t>
            </a:r>
            <a:r>
              <a:rPr lang="en-US" sz="2000" dirty="0">
                <a:latin typeface="Arial" pitchFamily="34" charset="0"/>
                <a:cs typeface="Arial" pitchFamily="34" charset="0"/>
              </a:rPr>
              <a:t>coherent and integrated, being composed of components that fit </a:t>
            </a:r>
            <a:r>
              <a:rPr lang="en-US" sz="2000" dirty="0" smtClean="0">
                <a:latin typeface="Arial" pitchFamily="34" charset="0"/>
                <a:cs typeface="Arial" pitchFamily="34" charset="0"/>
              </a:rPr>
              <a:t>with and </a:t>
            </a:r>
            <a:r>
              <a:rPr lang="en-US" sz="2000" dirty="0">
                <a:latin typeface="Arial" pitchFamily="34" charset="0"/>
                <a:cs typeface="Arial" pitchFamily="34" charset="0"/>
              </a:rPr>
              <a:t>support each other</a:t>
            </a:r>
            <a:r>
              <a:rPr lang="en-US" sz="2000" dirty="0" smtClean="0">
                <a:latin typeface="Arial" pitchFamily="34" charset="0"/>
                <a:cs typeface="Arial" pitchFamily="34" charset="0"/>
              </a:rPr>
              <a:t>;</a:t>
            </a:r>
          </a:p>
          <a:p>
            <a:pPr lvl="1"/>
            <a:endParaRPr lang="en-US" sz="2000" dirty="0">
              <a:latin typeface="Arial" pitchFamily="34" charset="0"/>
              <a:cs typeface="Arial" pitchFamily="34" charset="0"/>
            </a:endParaRPr>
          </a:p>
          <a:p>
            <a:pPr lvl="1"/>
            <a:r>
              <a:rPr lang="en-US" sz="2000" dirty="0" smtClean="0">
                <a:latin typeface="Arial" pitchFamily="34" charset="0"/>
                <a:cs typeface="Arial" pitchFamily="34" charset="0"/>
              </a:rPr>
              <a:t>takes </a:t>
            </a:r>
            <a:r>
              <a:rPr lang="en-US" sz="2000" dirty="0">
                <a:latin typeface="Arial" pitchFamily="34" charset="0"/>
                <a:cs typeface="Arial" pitchFamily="34" charset="0"/>
              </a:rPr>
              <a:t>account of the needs of line managers and employees generally </a:t>
            </a:r>
            <a:r>
              <a:rPr lang="en-US" sz="2000" dirty="0" smtClean="0">
                <a:latin typeface="Arial" pitchFamily="34" charset="0"/>
                <a:cs typeface="Arial" pitchFamily="34" charset="0"/>
              </a:rPr>
              <a:t>as well </a:t>
            </a:r>
            <a:r>
              <a:rPr lang="en-US" sz="2000" dirty="0">
                <a:latin typeface="Arial" pitchFamily="34" charset="0"/>
                <a:cs typeface="Arial" pitchFamily="34" charset="0"/>
              </a:rPr>
              <a:t>as those of the organization and its other stakeholders. </a:t>
            </a:r>
            <a:endParaRPr lang="en-US" sz="2000" dirty="0" smtClean="0">
              <a:latin typeface="Arial" pitchFamily="34" charset="0"/>
              <a:cs typeface="Arial" pitchFamily="34" charset="0"/>
            </a:endParaRPr>
          </a:p>
          <a:p>
            <a:pPr lvl="1"/>
            <a:endParaRPr lang="en-US" sz="2000" dirty="0">
              <a:latin typeface="Arial" pitchFamily="34" charset="0"/>
              <a:cs typeface="Arial" pitchFamily="34" charset="0"/>
            </a:endParaRPr>
          </a:p>
          <a:p>
            <a:pPr lvl="1">
              <a:buNone/>
            </a:pPr>
            <a:r>
              <a:rPr lang="en-US" sz="2000" dirty="0" smtClean="0">
                <a:latin typeface="Arial" pitchFamily="34" charset="0"/>
                <a:cs typeface="Arial" pitchFamily="34" charset="0"/>
              </a:rPr>
              <a:t>    As </a:t>
            </a:r>
            <a:r>
              <a:rPr lang="en-US" sz="2000" dirty="0" err="1">
                <a:latin typeface="Arial" pitchFamily="34" charset="0"/>
                <a:cs typeface="Arial" pitchFamily="34" charset="0"/>
              </a:rPr>
              <a:t>Boxall</a:t>
            </a:r>
            <a:r>
              <a:rPr lang="en-US" sz="2000" dirty="0">
                <a:latin typeface="Arial" pitchFamily="34" charset="0"/>
                <a:cs typeface="Arial" pitchFamily="34" charset="0"/>
              </a:rPr>
              <a:t> </a:t>
            </a:r>
            <a:r>
              <a:rPr lang="en-US" sz="2000" dirty="0" smtClean="0">
                <a:latin typeface="Arial" pitchFamily="34" charset="0"/>
                <a:cs typeface="Arial" pitchFamily="34" charset="0"/>
              </a:rPr>
              <a:t>and Purcell </a:t>
            </a:r>
            <a:r>
              <a:rPr lang="en-US" sz="2000" dirty="0">
                <a:latin typeface="Arial" pitchFamily="34" charset="0"/>
                <a:cs typeface="Arial" pitchFamily="34" charset="0"/>
              </a:rPr>
              <a:t>(2003) emphasize, ‘HR planning should aim to meet the needs </a:t>
            </a:r>
            <a:r>
              <a:rPr lang="en-US" sz="2000" dirty="0" smtClean="0">
                <a:latin typeface="Arial" pitchFamily="34" charset="0"/>
                <a:cs typeface="Arial" pitchFamily="34" charset="0"/>
              </a:rPr>
              <a:t>of the </a:t>
            </a:r>
            <a:r>
              <a:rPr lang="en-US" sz="2000" dirty="0">
                <a:latin typeface="Arial" pitchFamily="34" charset="0"/>
                <a:cs typeface="Arial" pitchFamily="34" charset="0"/>
              </a:rPr>
              <a:t>key stakeholder groups involved in people management in the firm.’</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pitchFamily="34" charset="0"/>
                <a:cs typeface="Arial" pitchFamily="34" charset="0"/>
              </a:rPr>
              <a:t>DEVELOPING HR STRATEGIES</a:t>
            </a:r>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Five fundamental questions that need to be asked in formulating </a:t>
            </a:r>
            <a:r>
              <a:rPr lang="en-US" sz="2400" dirty="0" smtClean="0">
                <a:latin typeface="Arial" pitchFamily="34" charset="0"/>
                <a:cs typeface="Arial" pitchFamily="34" charset="0"/>
              </a:rPr>
              <a:t>HR strategies </a:t>
            </a:r>
            <a:r>
              <a:rPr lang="en-US" sz="2400" dirty="0">
                <a:latin typeface="Arial" pitchFamily="34" charset="0"/>
                <a:cs typeface="Arial" pitchFamily="34" charset="0"/>
              </a:rPr>
              <a:t>have been posed by Becker and </a:t>
            </a:r>
            <a:r>
              <a:rPr lang="en-US" sz="2400" dirty="0" err="1">
                <a:latin typeface="Arial" pitchFamily="34" charset="0"/>
                <a:cs typeface="Arial" pitchFamily="34" charset="0"/>
              </a:rPr>
              <a:t>Huselid</a:t>
            </a:r>
            <a:r>
              <a:rPr lang="en-US" sz="2400" dirty="0">
                <a:latin typeface="Arial" pitchFamily="34" charset="0"/>
                <a:cs typeface="Arial" pitchFamily="34" charset="0"/>
              </a:rPr>
              <a:t> (1998):</a:t>
            </a:r>
          </a:p>
          <a:p>
            <a:pPr lvl="1"/>
            <a:r>
              <a:rPr lang="en-US" sz="2000" dirty="0">
                <a:latin typeface="Arial" pitchFamily="34" charset="0"/>
                <a:cs typeface="Arial" pitchFamily="34" charset="0"/>
              </a:rPr>
              <a:t>1. What are the firm’s strategic objectives?</a:t>
            </a:r>
          </a:p>
          <a:p>
            <a:pPr lvl="1"/>
            <a:r>
              <a:rPr lang="en-US" sz="2000" dirty="0">
                <a:latin typeface="Arial" pitchFamily="34" charset="0"/>
                <a:cs typeface="Arial" pitchFamily="34" charset="0"/>
              </a:rPr>
              <a:t>2. How are these translated into unit objectives?</a:t>
            </a:r>
          </a:p>
          <a:p>
            <a:pPr lvl="1"/>
            <a:r>
              <a:rPr lang="en-US" sz="2000" dirty="0">
                <a:latin typeface="Arial" pitchFamily="34" charset="0"/>
                <a:cs typeface="Arial" pitchFamily="34" charset="0"/>
              </a:rPr>
              <a:t>3. What do unit managers consider are the ‘performance drivers’ of </a:t>
            </a:r>
            <a:r>
              <a:rPr lang="en-US" sz="2000" dirty="0" smtClean="0">
                <a:latin typeface="Arial" pitchFamily="34" charset="0"/>
                <a:cs typeface="Arial" pitchFamily="34" charset="0"/>
              </a:rPr>
              <a:t>those objectives</a:t>
            </a:r>
            <a:r>
              <a:rPr lang="en-US" sz="2000" dirty="0">
                <a:latin typeface="Arial" pitchFamily="34" charset="0"/>
                <a:cs typeface="Arial" pitchFamily="34" charset="0"/>
              </a:rPr>
              <a:t>?</a:t>
            </a:r>
          </a:p>
          <a:p>
            <a:pPr lvl="1"/>
            <a:r>
              <a:rPr lang="en-US" sz="2000" dirty="0">
                <a:latin typeface="Arial" pitchFamily="34" charset="0"/>
                <a:cs typeface="Arial" pitchFamily="34" charset="0"/>
              </a:rPr>
              <a:t>4. How do the skills, motivation and structure of the firm’s </a:t>
            </a:r>
            <a:r>
              <a:rPr lang="en-US" sz="2000" dirty="0" smtClean="0">
                <a:latin typeface="Arial" pitchFamily="34" charset="0"/>
                <a:cs typeface="Arial" pitchFamily="34" charset="0"/>
              </a:rPr>
              <a:t>workforce influence </a:t>
            </a:r>
            <a:r>
              <a:rPr lang="en-US" sz="2000" dirty="0">
                <a:latin typeface="Arial" pitchFamily="34" charset="0"/>
                <a:cs typeface="Arial" pitchFamily="34" charset="0"/>
              </a:rPr>
              <a:t>these performance drivers?</a:t>
            </a:r>
          </a:p>
          <a:p>
            <a:pPr lvl="1"/>
            <a:r>
              <a:rPr lang="en-US" sz="2000" dirty="0">
                <a:latin typeface="Arial" pitchFamily="34" charset="0"/>
                <a:cs typeface="Arial" pitchFamily="34" charset="0"/>
              </a:rPr>
              <a:t>5. How does the HR system influence the skills, motivation and structure </a:t>
            </a:r>
            <a:r>
              <a:rPr lang="en-US" sz="2000" dirty="0" smtClean="0">
                <a:latin typeface="Arial" pitchFamily="34" charset="0"/>
                <a:cs typeface="Arial" pitchFamily="34" charset="0"/>
              </a:rPr>
              <a:t>of the </a:t>
            </a:r>
            <a:r>
              <a:rPr lang="en-US" sz="2000" dirty="0">
                <a:latin typeface="Arial" pitchFamily="34" charset="0"/>
                <a:cs typeface="Arial" pitchFamily="34" charset="0"/>
              </a:rPr>
              <a:t>workforce?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DEVELOPING HR STRATEGIES</a:t>
            </a:r>
            <a:endParaRPr lang="en-US" dirty="0"/>
          </a:p>
        </p:txBody>
      </p:sp>
      <p:sp>
        <p:nvSpPr>
          <p:cNvPr id="3" name="Content Placeholder 2"/>
          <p:cNvSpPr>
            <a:spLocks noGrp="1"/>
          </p:cNvSpPr>
          <p:nvPr>
            <p:ph sz="quarter" idx="1"/>
          </p:nvPr>
        </p:nvSpPr>
        <p:spPr/>
        <p:txBody>
          <a:bodyPr>
            <a:normAutofit fontScale="55000" lnSpcReduction="20000"/>
          </a:bodyPr>
          <a:lstStyle/>
          <a:p>
            <a:r>
              <a:rPr lang="en-US" sz="3800" dirty="0">
                <a:latin typeface="Arial" pitchFamily="34" charset="0"/>
                <a:cs typeface="Arial" pitchFamily="34" charset="0"/>
              </a:rPr>
              <a:t>The following six-step approach is proposed by </a:t>
            </a:r>
            <a:r>
              <a:rPr lang="en-US" sz="3800" dirty="0" err="1">
                <a:latin typeface="Arial" pitchFamily="34" charset="0"/>
                <a:cs typeface="Arial" pitchFamily="34" charset="0"/>
              </a:rPr>
              <a:t>Gratton</a:t>
            </a:r>
            <a:r>
              <a:rPr lang="en-US" sz="3800" dirty="0">
                <a:latin typeface="Arial" pitchFamily="34" charset="0"/>
                <a:cs typeface="Arial" pitchFamily="34" charset="0"/>
              </a:rPr>
              <a:t> (2000</a:t>
            </a:r>
            <a:r>
              <a:rPr lang="en-US" sz="3800" dirty="0" smtClean="0">
                <a:latin typeface="Arial" pitchFamily="34" charset="0"/>
                <a:cs typeface="Arial" pitchFamily="34" charset="0"/>
              </a:rPr>
              <a:t>):</a:t>
            </a:r>
          </a:p>
          <a:p>
            <a:endParaRPr lang="en-US" sz="3800" dirty="0">
              <a:latin typeface="Arial" pitchFamily="34" charset="0"/>
              <a:cs typeface="Arial" pitchFamily="34" charset="0"/>
            </a:endParaRPr>
          </a:p>
          <a:p>
            <a:pPr lvl="1"/>
            <a:r>
              <a:rPr lang="en-US" sz="3200" dirty="0">
                <a:latin typeface="Arial" pitchFamily="34" charset="0"/>
                <a:cs typeface="Arial" pitchFamily="34" charset="0"/>
              </a:rPr>
              <a:t>1. </a:t>
            </a:r>
            <a:r>
              <a:rPr lang="en-US" sz="3200" i="1" dirty="0">
                <a:latin typeface="Arial" pitchFamily="34" charset="0"/>
                <a:cs typeface="Arial" pitchFamily="34" charset="0"/>
              </a:rPr>
              <a:t>Build the guiding coalition – involve people from all parts of the business.</a:t>
            </a:r>
          </a:p>
          <a:p>
            <a:pPr lvl="1"/>
            <a:r>
              <a:rPr lang="en-US" sz="3200" dirty="0">
                <a:latin typeface="Arial" pitchFamily="34" charset="0"/>
                <a:cs typeface="Arial" pitchFamily="34" charset="0"/>
              </a:rPr>
              <a:t>2. </a:t>
            </a:r>
            <a:r>
              <a:rPr lang="en-US" sz="3200" i="1" dirty="0">
                <a:latin typeface="Arial" pitchFamily="34" charset="0"/>
                <a:cs typeface="Arial" pitchFamily="34" charset="0"/>
              </a:rPr>
              <a:t>Image the future – create a shared vision of areas of strategic importance.</a:t>
            </a:r>
          </a:p>
          <a:p>
            <a:pPr lvl="1"/>
            <a:r>
              <a:rPr lang="en-US" sz="3200" dirty="0">
                <a:latin typeface="Arial" pitchFamily="34" charset="0"/>
                <a:cs typeface="Arial" pitchFamily="34" charset="0"/>
              </a:rPr>
              <a:t>3. </a:t>
            </a:r>
            <a:r>
              <a:rPr lang="en-US" sz="3200" i="1" dirty="0">
                <a:latin typeface="Arial" pitchFamily="34" charset="0"/>
                <a:cs typeface="Arial" pitchFamily="34" charset="0"/>
              </a:rPr>
              <a:t>Understand current capabilities and identify the gap – establish ‘where </a:t>
            </a:r>
            <a:r>
              <a:rPr lang="en-US" sz="3200" i="1" dirty="0" smtClean="0">
                <a:latin typeface="Arial" pitchFamily="34" charset="0"/>
                <a:cs typeface="Arial" pitchFamily="34" charset="0"/>
              </a:rPr>
              <a:t>the </a:t>
            </a:r>
            <a:r>
              <a:rPr lang="en-US" sz="3200" dirty="0" smtClean="0">
                <a:latin typeface="Arial" pitchFamily="34" charset="0"/>
                <a:cs typeface="Arial" pitchFamily="34" charset="0"/>
              </a:rPr>
              <a:t>organization </a:t>
            </a:r>
            <a:r>
              <a:rPr lang="en-US" sz="3200" dirty="0">
                <a:latin typeface="Arial" pitchFamily="34" charset="0"/>
                <a:cs typeface="Arial" pitchFamily="34" charset="0"/>
              </a:rPr>
              <a:t>is now and the gap between aspirations for the future </a:t>
            </a:r>
            <a:r>
              <a:rPr lang="en-US" sz="3200" dirty="0" smtClean="0">
                <a:latin typeface="Arial" pitchFamily="34" charset="0"/>
                <a:cs typeface="Arial" pitchFamily="34" charset="0"/>
              </a:rPr>
              <a:t>and the </a:t>
            </a:r>
            <a:r>
              <a:rPr lang="en-US" sz="3200" dirty="0">
                <a:latin typeface="Arial" pitchFamily="34" charset="0"/>
                <a:cs typeface="Arial" pitchFamily="34" charset="0"/>
              </a:rPr>
              <a:t>reality of the present’.</a:t>
            </a:r>
          </a:p>
          <a:p>
            <a:pPr lvl="1"/>
            <a:r>
              <a:rPr lang="en-US" sz="3200" dirty="0">
                <a:latin typeface="Arial" pitchFamily="34" charset="0"/>
                <a:cs typeface="Arial" pitchFamily="34" charset="0"/>
              </a:rPr>
              <a:t>4. </a:t>
            </a:r>
            <a:r>
              <a:rPr lang="en-US" sz="3200" i="1" dirty="0">
                <a:latin typeface="Arial" pitchFamily="34" charset="0"/>
                <a:cs typeface="Arial" pitchFamily="34" charset="0"/>
              </a:rPr>
              <a:t>Create a map of the system – ‘ensure that the parts can be built into a </a:t>
            </a:r>
            <a:r>
              <a:rPr lang="en-US" sz="3200" i="1" dirty="0" smtClean="0">
                <a:latin typeface="Arial" pitchFamily="34" charset="0"/>
                <a:cs typeface="Arial" pitchFamily="34" charset="0"/>
              </a:rPr>
              <a:t>meaningful </a:t>
            </a:r>
            <a:r>
              <a:rPr lang="en-US" sz="3200" dirty="0" smtClean="0">
                <a:latin typeface="Arial" pitchFamily="34" charset="0"/>
                <a:cs typeface="Arial" pitchFamily="34" charset="0"/>
              </a:rPr>
              <a:t>whole</a:t>
            </a:r>
            <a:r>
              <a:rPr lang="en-US" sz="3200" dirty="0">
                <a:latin typeface="Arial" pitchFamily="34" charset="0"/>
                <a:cs typeface="Arial" pitchFamily="34" charset="0"/>
              </a:rPr>
              <a:t>’.</a:t>
            </a:r>
          </a:p>
          <a:p>
            <a:pPr lvl="1"/>
            <a:r>
              <a:rPr lang="en-US" sz="3200" dirty="0">
                <a:latin typeface="Arial" pitchFamily="34" charset="0"/>
                <a:cs typeface="Arial" pitchFamily="34" charset="0"/>
              </a:rPr>
              <a:t>5. </a:t>
            </a:r>
            <a:r>
              <a:rPr lang="en-US" sz="3200" i="1" dirty="0">
                <a:latin typeface="Arial" pitchFamily="34" charset="0"/>
                <a:cs typeface="Arial" pitchFamily="34" charset="0"/>
              </a:rPr>
              <a:t>Model the dynamics of the system – ensure that the dynamic nature of </a:t>
            </a:r>
            <a:r>
              <a:rPr lang="en-US" sz="3200" i="1" dirty="0" smtClean="0">
                <a:latin typeface="Arial" pitchFamily="34" charset="0"/>
                <a:cs typeface="Arial" pitchFamily="34" charset="0"/>
              </a:rPr>
              <a:t>the </a:t>
            </a:r>
            <a:r>
              <a:rPr lang="en-US" sz="3200" dirty="0" smtClean="0">
                <a:latin typeface="Arial" pitchFamily="34" charset="0"/>
                <a:cs typeface="Arial" pitchFamily="34" charset="0"/>
              </a:rPr>
              <a:t>future </a:t>
            </a:r>
            <a:r>
              <a:rPr lang="en-US" sz="3200" dirty="0">
                <a:latin typeface="Arial" pitchFamily="34" charset="0"/>
                <a:cs typeface="Arial" pitchFamily="34" charset="0"/>
              </a:rPr>
              <a:t>is taken into account.</a:t>
            </a:r>
          </a:p>
          <a:p>
            <a:pPr lvl="1"/>
            <a:r>
              <a:rPr lang="en-US" sz="3200" dirty="0">
                <a:latin typeface="Arial" pitchFamily="34" charset="0"/>
                <a:cs typeface="Arial" pitchFamily="34" charset="0"/>
              </a:rPr>
              <a:t>6. </a:t>
            </a:r>
            <a:r>
              <a:rPr lang="en-US" sz="3200" i="1" dirty="0">
                <a:latin typeface="Arial" pitchFamily="34" charset="0"/>
                <a:cs typeface="Arial" pitchFamily="34" charset="0"/>
              </a:rPr>
              <a:t>Bridge into action – agree the broad themes for action and the </a:t>
            </a:r>
            <a:r>
              <a:rPr lang="en-US" sz="3200" i="1" dirty="0" smtClean="0">
                <a:latin typeface="Arial" pitchFamily="34" charset="0"/>
                <a:cs typeface="Arial" pitchFamily="34" charset="0"/>
              </a:rPr>
              <a:t>specific </a:t>
            </a:r>
            <a:r>
              <a:rPr lang="en-US" sz="3200" dirty="0" smtClean="0">
                <a:latin typeface="Arial" pitchFamily="34" charset="0"/>
                <a:cs typeface="Arial" pitchFamily="34" charset="0"/>
              </a:rPr>
              <a:t>issues </a:t>
            </a:r>
            <a:r>
              <a:rPr lang="en-US" sz="3200" dirty="0">
                <a:latin typeface="Arial" pitchFamily="34" charset="0"/>
                <a:cs typeface="Arial" pitchFamily="34" charset="0"/>
              </a:rPr>
              <a:t>related to those themes, develop guiding principles, involve </a:t>
            </a:r>
            <a:r>
              <a:rPr lang="en-US" sz="3200" dirty="0" smtClean="0">
                <a:latin typeface="Arial" pitchFamily="34" charset="0"/>
                <a:cs typeface="Arial" pitchFamily="34" charset="0"/>
              </a:rPr>
              <a:t>line managers </a:t>
            </a:r>
            <a:r>
              <a:rPr lang="en-US" sz="3200" dirty="0">
                <a:latin typeface="Arial" pitchFamily="34" charset="0"/>
                <a:cs typeface="Arial" pitchFamily="34" charset="0"/>
              </a:rPr>
              <a:t>and create cross-functional teams to identify goals </a:t>
            </a:r>
            <a:r>
              <a:rPr lang="en-US" sz="3200" dirty="0" smtClean="0">
                <a:latin typeface="Arial" pitchFamily="34" charset="0"/>
                <a:cs typeface="Arial" pitchFamily="34" charset="0"/>
              </a:rPr>
              <a:t>and performance </a:t>
            </a:r>
            <a:r>
              <a:rPr lang="en-US" sz="3200" dirty="0">
                <a:latin typeface="Arial" pitchFamily="34" charset="0"/>
                <a:cs typeface="Arial" pitchFamily="34" charset="0"/>
              </a:rPr>
              <a:t>indicators.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Arial" pitchFamily="34" charset="0"/>
                <a:cs typeface="Arial" pitchFamily="34" charset="0"/>
              </a:rPr>
              <a:t>A methodology for formulating HR strategies</a:t>
            </a:r>
          </a:p>
        </p:txBody>
      </p:sp>
      <p:sp>
        <p:nvSpPr>
          <p:cNvPr id="3" name="Content Placeholder 2"/>
          <p:cNvSpPr>
            <a:spLocks noGrp="1"/>
          </p:cNvSpPr>
          <p:nvPr>
            <p:ph sz="quarter" idx="1"/>
          </p:nvPr>
        </p:nvSpPr>
        <p:spPr/>
        <p:txBody>
          <a:bodyPr>
            <a:normAutofit/>
          </a:bodyPr>
          <a:lstStyle/>
          <a:p>
            <a:r>
              <a:rPr lang="en-US" sz="2000" dirty="0">
                <a:latin typeface="Arial" pitchFamily="34" charset="0"/>
                <a:cs typeface="Arial" pitchFamily="34" charset="0"/>
              </a:rPr>
              <a:t>A methodology for formulating HR strategies was developed by Dyer </a:t>
            </a:r>
            <a:r>
              <a:rPr lang="en-US" sz="2000" dirty="0" smtClean="0">
                <a:latin typeface="Arial" pitchFamily="34" charset="0"/>
                <a:cs typeface="Arial" pitchFamily="34" charset="0"/>
              </a:rPr>
              <a:t>and Holder </a:t>
            </a:r>
            <a:r>
              <a:rPr lang="en-US" sz="2000" dirty="0">
                <a:latin typeface="Arial" pitchFamily="34" charset="0"/>
                <a:cs typeface="Arial" pitchFamily="34" charset="0"/>
              </a:rPr>
              <a:t>(1988) as follows</a:t>
            </a:r>
            <a:r>
              <a:rPr lang="en-US" sz="2000" dirty="0" smtClean="0">
                <a:latin typeface="Arial" pitchFamily="34" charset="0"/>
                <a:cs typeface="Arial" pitchFamily="34" charset="0"/>
              </a:rPr>
              <a:t>:</a:t>
            </a:r>
          </a:p>
          <a:p>
            <a:r>
              <a:rPr lang="en-US" sz="2000" dirty="0">
                <a:latin typeface="Arial" pitchFamily="34" charset="0"/>
                <a:cs typeface="Arial" pitchFamily="34" charset="0"/>
              </a:rPr>
              <a:t>1. </a:t>
            </a:r>
            <a:r>
              <a:rPr lang="en-US" sz="2000" i="1" u="sng" dirty="0">
                <a:latin typeface="Arial" pitchFamily="34" charset="0"/>
                <a:cs typeface="Arial" pitchFamily="34" charset="0"/>
              </a:rPr>
              <a:t>Assess feasibility. </a:t>
            </a:r>
            <a:r>
              <a:rPr lang="en-US" sz="2000" i="1" dirty="0">
                <a:latin typeface="Arial" pitchFamily="34" charset="0"/>
                <a:cs typeface="Arial" pitchFamily="34" charset="0"/>
              </a:rPr>
              <a:t>From an HR point of view, feasibility depends </a:t>
            </a:r>
            <a:r>
              <a:rPr lang="en-US" sz="2000" i="1" dirty="0" smtClean="0">
                <a:latin typeface="Arial" pitchFamily="34" charset="0"/>
                <a:cs typeface="Arial" pitchFamily="34" charset="0"/>
              </a:rPr>
              <a:t>on </a:t>
            </a:r>
            <a:r>
              <a:rPr lang="en-US" sz="2000" dirty="0" smtClean="0">
                <a:latin typeface="Arial" pitchFamily="34" charset="0"/>
                <a:cs typeface="Arial" pitchFamily="34" charset="0"/>
              </a:rPr>
              <a:t>whether </a:t>
            </a:r>
            <a:r>
              <a:rPr lang="en-US" sz="2000" dirty="0">
                <a:latin typeface="Arial" pitchFamily="34" charset="0"/>
                <a:cs typeface="Arial" pitchFamily="34" charset="0"/>
              </a:rPr>
              <a:t>the numbers and types of key people required to make </a:t>
            </a:r>
            <a:r>
              <a:rPr lang="en-US" sz="2000" dirty="0" smtClean="0">
                <a:latin typeface="Arial" pitchFamily="34" charset="0"/>
                <a:cs typeface="Arial" pitchFamily="34" charset="0"/>
              </a:rPr>
              <a:t>the proposal </a:t>
            </a:r>
            <a:r>
              <a:rPr lang="en-US" sz="2000" dirty="0">
                <a:latin typeface="Arial" pitchFamily="34" charset="0"/>
                <a:cs typeface="Arial" pitchFamily="34" charset="0"/>
              </a:rPr>
              <a:t>succeed can be obtained on a timely basis and at a </a:t>
            </a:r>
            <a:r>
              <a:rPr lang="en-US" sz="2000" dirty="0" smtClean="0">
                <a:latin typeface="Arial" pitchFamily="34" charset="0"/>
                <a:cs typeface="Arial" pitchFamily="34" charset="0"/>
              </a:rPr>
              <a:t>reasonable cost</a:t>
            </a:r>
            <a:r>
              <a:rPr lang="en-US" sz="2000" dirty="0">
                <a:latin typeface="Arial" pitchFamily="34" charset="0"/>
                <a:cs typeface="Arial" pitchFamily="34" charset="0"/>
              </a:rPr>
              <a:t>, and whether the </a:t>
            </a:r>
            <a:r>
              <a:rPr lang="en-US" sz="2000" dirty="0" err="1">
                <a:latin typeface="Arial" pitchFamily="34" charset="0"/>
                <a:cs typeface="Arial" pitchFamily="34" charset="0"/>
              </a:rPr>
              <a:t>behavioural</a:t>
            </a:r>
            <a:r>
              <a:rPr lang="en-US" sz="2000" dirty="0">
                <a:latin typeface="Arial" pitchFamily="34" charset="0"/>
                <a:cs typeface="Arial" pitchFamily="34" charset="0"/>
              </a:rPr>
              <a:t> expectations assumed by the </a:t>
            </a:r>
            <a:r>
              <a:rPr lang="en-US" sz="2000" dirty="0" smtClean="0">
                <a:latin typeface="Arial" pitchFamily="34" charset="0"/>
                <a:cs typeface="Arial" pitchFamily="34" charset="0"/>
              </a:rPr>
              <a:t>strategy are </a:t>
            </a:r>
            <a:r>
              <a:rPr lang="en-US" sz="2000" dirty="0">
                <a:latin typeface="Arial" pitchFamily="34" charset="0"/>
                <a:cs typeface="Arial" pitchFamily="34" charset="0"/>
              </a:rPr>
              <a:t>realistic (</a:t>
            </a:r>
            <a:r>
              <a:rPr lang="en-US" sz="2000" dirty="0" err="1">
                <a:latin typeface="Arial" pitchFamily="34" charset="0"/>
                <a:cs typeface="Arial" pitchFamily="34" charset="0"/>
              </a:rPr>
              <a:t>eg</a:t>
            </a:r>
            <a:r>
              <a:rPr lang="en-US" sz="2000" dirty="0">
                <a:latin typeface="Arial" pitchFamily="34" charset="0"/>
                <a:cs typeface="Arial" pitchFamily="34" charset="0"/>
              </a:rPr>
              <a:t> retention rates and productivity levels</a:t>
            </a:r>
            <a:r>
              <a:rPr lang="en-US" sz="2000" dirty="0" smtClean="0">
                <a:latin typeface="Arial" pitchFamily="34" charset="0"/>
                <a:cs typeface="Arial" pitchFamily="34" charset="0"/>
              </a:rPr>
              <a: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2</a:t>
            </a:r>
            <a:r>
              <a:rPr lang="en-US" sz="2000" dirty="0">
                <a:latin typeface="Arial" pitchFamily="34" charset="0"/>
                <a:cs typeface="Arial" pitchFamily="34" charset="0"/>
              </a:rPr>
              <a:t>. </a:t>
            </a:r>
            <a:r>
              <a:rPr lang="en-US" sz="2000" i="1" u="sng" dirty="0">
                <a:latin typeface="Arial" pitchFamily="34" charset="0"/>
                <a:cs typeface="Arial" pitchFamily="34" charset="0"/>
              </a:rPr>
              <a:t>Determine desirability. </a:t>
            </a:r>
            <a:r>
              <a:rPr lang="en-US" sz="2000" i="1" dirty="0">
                <a:latin typeface="Arial" pitchFamily="34" charset="0"/>
                <a:cs typeface="Arial" pitchFamily="34" charset="0"/>
              </a:rPr>
              <a:t>Examine the implications of strategy in terms </a:t>
            </a:r>
            <a:r>
              <a:rPr lang="en-US" sz="2000" i="1" dirty="0" smtClean="0">
                <a:latin typeface="Arial" pitchFamily="34" charset="0"/>
                <a:cs typeface="Arial" pitchFamily="34" charset="0"/>
              </a:rPr>
              <a:t>of </a:t>
            </a:r>
            <a:r>
              <a:rPr lang="en-US" sz="2000" dirty="0" smtClean="0">
                <a:latin typeface="Arial" pitchFamily="34" charset="0"/>
                <a:cs typeface="Arial" pitchFamily="34" charset="0"/>
              </a:rPr>
              <a:t>sacrosanct </a:t>
            </a:r>
            <a:r>
              <a:rPr lang="en-US" sz="2000" dirty="0">
                <a:latin typeface="Arial" pitchFamily="34" charset="0"/>
                <a:cs typeface="Arial" pitchFamily="34" charset="0"/>
              </a:rPr>
              <a:t>HR policies (</a:t>
            </a:r>
            <a:r>
              <a:rPr lang="en-US" sz="2000" dirty="0" err="1">
                <a:latin typeface="Arial" pitchFamily="34" charset="0"/>
                <a:cs typeface="Arial" pitchFamily="34" charset="0"/>
              </a:rPr>
              <a:t>eg</a:t>
            </a:r>
            <a:r>
              <a:rPr lang="en-US" sz="2000" dirty="0">
                <a:latin typeface="Arial" pitchFamily="34" charset="0"/>
                <a:cs typeface="Arial" pitchFamily="34" charset="0"/>
              </a:rPr>
              <a:t> a strategy of rapid retrenchment would </a:t>
            </a:r>
            <a:r>
              <a:rPr lang="en-US" sz="2000" dirty="0" smtClean="0">
                <a:latin typeface="Arial" pitchFamily="34" charset="0"/>
                <a:cs typeface="Arial" pitchFamily="34" charset="0"/>
              </a:rPr>
              <a:t>have to </a:t>
            </a:r>
            <a:r>
              <a:rPr lang="en-US" sz="2000" dirty="0">
                <a:latin typeface="Arial" pitchFamily="34" charset="0"/>
                <a:cs typeface="Arial" pitchFamily="34" charset="0"/>
              </a:rPr>
              <a:t>be called into question by a company with a full employment policy).</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Arial" pitchFamily="34" charset="0"/>
                <a:cs typeface="Arial" pitchFamily="34" charset="0"/>
              </a:rPr>
              <a:t>A methodology for formulating HR 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r>
              <a:rPr lang="en-US" sz="2000" dirty="0">
                <a:latin typeface="Arial" pitchFamily="34" charset="0"/>
                <a:cs typeface="Arial" pitchFamily="34" charset="0"/>
              </a:rPr>
              <a:t>3. </a:t>
            </a:r>
            <a:r>
              <a:rPr lang="en-US" sz="2000" i="1" u="sng" dirty="0">
                <a:latin typeface="Arial" pitchFamily="34" charset="0"/>
                <a:cs typeface="Arial" pitchFamily="34" charset="0"/>
              </a:rPr>
              <a:t>Determine goals. </a:t>
            </a:r>
            <a:r>
              <a:rPr lang="en-US" sz="2000" i="1" dirty="0">
                <a:latin typeface="Arial" pitchFamily="34" charset="0"/>
                <a:cs typeface="Arial" pitchFamily="34" charset="0"/>
              </a:rPr>
              <a:t>These indicate the main issues to be worked on </a:t>
            </a:r>
            <a:r>
              <a:rPr lang="en-US" sz="2000" i="1" dirty="0" smtClean="0">
                <a:latin typeface="Arial" pitchFamily="34" charset="0"/>
                <a:cs typeface="Arial" pitchFamily="34" charset="0"/>
              </a:rPr>
              <a:t>and </a:t>
            </a:r>
            <a:r>
              <a:rPr lang="en-US" sz="2000" dirty="0" smtClean="0">
                <a:latin typeface="Arial" pitchFamily="34" charset="0"/>
                <a:cs typeface="Arial" pitchFamily="34" charset="0"/>
              </a:rPr>
              <a:t>they </a:t>
            </a:r>
            <a:r>
              <a:rPr lang="en-US" sz="2000" dirty="0">
                <a:latin typeface="Arial" pitchFamily="34" charset="0"/>
                <a:cs typeface="Arial" pitchFamily="34" charset="0"/>
              </a:rPr>
              <a:t>derive primarily from the content of the business strategy. </a:t>
            </a:r>
            <a:r>
              <a:rPr lang="en-US" sz="2000" dirty="0" smtClean="0">
                <a:latin typeface="Arial" pitchFamily="34" charset="0"/>
                <a:cs typeface="Arial" pitchFamily="34" charset="0"/>
              </a:rPr>
              <a:t>For example</a:t>
            </a:r>
            <a:r>
              <a:rPr lang="en-US" sz="2000" dirty="0">
                <a:latin typeface="Arial" pitchFamily="34" charset="0"/>
                <a:cs typeface="Arial" pitchFamily="34" charset="0"/>
              </a:rPr>
              <a:t>, a strategy to become a lower-cost producer would require </a:t>
            </a:r>
            <a:r>
              <a:rPr lang="en-US" sz="2000" dirty="0" smtClean="0">
                <a:latin typeface="Arial" pitchFamily="34" charset="0"/>
                <a:cs typeface="Arial" pitchFamily="34" charset="0"/>
              </a:rPr>
              <a:t>the reduction </a:t>
            </a:r>
            <a:r>
              <a:rPr lang="en-US" sz="2000" dirty="0">
                <a:latin typeface="Arial" pitchFamily="34" charset="0"/>
                <a:cs typeface="Arial" pitchFamily="34" charset="0"/>
              </a:rPr>
              <a:t>of </a:t>
            </a:r>
            <a:r>
              <a:rPr lang="en-US" sz="2000" dirty="0" err="1">
                <a:latin typeface="Arial" pitchFamily="34" charset="0"/>
                <a:cs typeface="Arial" pitchFamily="34" charset="0"/>
              </a:rPr>
              <a:t>labour</a:t>
            </a:r>
            <a:r>
              <a:rPr lang="en-US" sz="2000" dirty="0">
                <a:latin typeface="Arial" pitchFamily="34" charset="0"/>
                <a:cs typeface="Arial" pitchFamily="34" charset="0"/>
              </a:rPr>
              <a:t> costs. This in turn translates into two types of </a:t>
            </a:r>
            <a:r>
              <a:rPr lang="en-US" sz="2000" dirty="0" smtClean="0">
                <a:latin typeface="Arial" pitchFamily="34" charset="0"/>
                <a:cs typeface="Arial" pitchFamily="34" charset="0"/>
              </a:rPr>
              <a:t>HR goals</a:t>
            </a:r>
            <a:r>
              <a:rPr lang="en-US" sz="2000" dirty="0">
                <a:latin typeface="Arial" pitchFamily="34" charset="0"/>
                <a:cs typeface="Arial" pitchFamily="34" charset="0"/>
              </a:rPr>
              <a:t>: higher performance standards (contribution) and reduced </a:t>
            </a:r>
            <a:r>
              <a:rPr lang="en-US" sz="2000" dirty="0" smtClean="0">
                <a:latin typeface="Arial" pitchFamily="34" charset="0"/>
                <a:cs typeface="Arial" pitchFamily="34" charset="0"/>
              </a:rPr>
              <a:t>headcounts (composition).</a:t>
            </a:r>
          </a:p>
          <a:p>
            <a:r>
              <a:rPr lang="en-US" sz="2000" dirty="0">
                <a:latin typeface="Arial" pitchFamily="34" charset="0"/>
                <a:cs typeface="Arial" pitchFamily="34" charset="0"/>
              </a:rPr>
              <a:t>4. </a:t>
            </a:r>
            <a:r>
              <a:rPr lang="en-US" sz="2000" i="1" u="sng" dirty="0">
                <a:latin typeface="Arial" pitchFamily="34" charset="0"/>
                <a:cs typeface="Arial" pitchFamily="34" charset="0"/>
              </a:rPr>
              <a:t>Decide means of achieving goals. </a:t>
            </a:r>
            <a:r>
              <a:rPr lang="en-US" sz="2000" i="1" dirty="0">
                <a:latin typeface="Arial" pitchFamily="34" charset="0"/>
                <a:cs typeface="Arial" pitchFamily="34" charset="0"/>
              </a:rPr>
              <a:t>The general rule is that the closer </a:t>
            </a:r>
            <a:r>
              <a:rPr lang="en-US" sz="2000" i="1" dirty="0" smtClean="0">
                <a:latin typeface="Arial" pitchFamily="34" charset="0"/>
                <a:cs typeface="Arial" pitchFamily="34" charset="0"/>
              </a:rPr>
              <a:t>the </a:t>
            </a:r>
            <a:r>
              <a:rPr lang="en-US" sz="2000" dirty="0" smtClean="0">
                <a:latin typeface="Arial" pitchFamily="34" charset="0"/>
                <a:cs typeface="Arial" pitchFamily="34" charset="0"/>
              </a:rPr>
              <a:t>external </a:t>
            </a:r>
            <a:r>
              <a:rPr lang="en-US" sz="2000" dirty="0">
                <a:latin typeface="Arial" pitchFamily="34" charset="0"/>
                <a:cs typeface="Arial" pitchFamily="34" charset="0"/>
              </a:rPr>
              <a:t>and internal fit, the better the strategy, consistent with the </a:t>
            </a:r>
            <a:r>
              <a:rPr lang="en-US" sz="2000" dirty="0" smtClean="0">
                <a:latin typeface="Arial" pitchFamily="34" charset="0"/>
                <a:cs typeface="Arial" pitchFamily="34" charset="0"/>
              </a:rPr>
              <a:t>need to </a:t>
            </a:r>
            <a:r>
              <a:rPr lang="en-US" sz="2000" dirty="0">
                <a:latin typeface="Arial" pitchFamily="34" charset="0"/>
                <a:cs typeface="Arial" pitchFamily="34" charset="0"/>
              </a:rPr>
              <a:t>adapt flexibly to change. External fit refers to the degree of </a:t>
            </a:r>
            <a:r>
              <a:rPr lang="en-US" sz="2000" dirty="0" smtClean="0">
                <a:latin typeface="Arial" pitchFamily="34" charset="0"/>
                <a:cs typeface="Arial" pitchFamily="34" charset="0"/>
              </a:rPr>
              <a:t>consistency between </a:t>
            </a:r>
            <a:r>
              <a:rPr lang="en-US" sz="2000" dirty="0">
                <a:latin typeface="Arial" pitchFamily="34" charset="0"/>
                <a:cs typeface="Arial" pitchFamily="34" charset="0"/>
              </a:rPr>
              <a:t>HR goals on the one hand and the exigencies of the </a:t>
            </a:r>
            <a:r>
              <a:rPr lang="en-US" sz="2000" dirty="0" smtClean="0">
                <a:latin typeface="Arial" pitchFamily="34" charset="0"/>
                <a:cs typeface="Arial" pitchFamily="34" charset="0"/>
              </a:rPr>
              <a:t>underlying business </a:t>
            </a:r>
            <a:r>
              <a:rPr lang="en-US" sz="2000" dirty="0">
                <a:latin typeface="Arial" pitchFamily="34" charset="0"/>
                <a:cs typeface="Arial" pitchFamily="34" charset="0"/>
              </a:rPr>
              <a:t>strategy and relevant environmental conditions on the </a:t>
            </a:r>
            <a:r>
              <a:rPr lang="en-US" sz="2000" dirty="0" smtClean="0">
                <a:latin typeface="Arial" pitchFamily="34" charset="0"/>
                <a:cs typeface="Arial" pitchFamily="34" charset="0"/>
              </a:rPr>
              <a:t>other. Internal </a:t>
            </a:r>
            <a:r>
              <a:rPr lang="en-US" sz="2000" dirty="0">
                <a:latin typeface="Arial" pitchFamily="34" charset="0"/>
                <a:cs typeface="Arial" pitchFamily="34" charset="0"/>
              </a:rPr>
              <a:t>fit measures the extent to which HR means follow from the </a:t>
            </a:r>
            <a:r>
              <a:rPr lang="en-US" sz="2000" dirty="0" smtClean="0">
                <a:latin typeface="Arial" pitchFamily="34" charset="0"/>
                <a:cs typeface="Arial" pitchFamily="34" charset="0"/>
              </a:rPr>
              <a:t>HR goals </a:t>
            </a:r>
            <a:r>
              <a:rPr lang="en-US" sz="2000" dirty="0">
                <a:latin typeface="Arial" pitchFamily="34" charset="0"/>
                <a:cs typeface="Arial" pitchFamily="34" charset="0"/>
              </a:rPr>
              <a:t>and other relevant environmental conditions, as well as the </a:t>
            </a:r>
            <a:r>
              <a:rPr lang="en-US" sz="2000" dirty="0" smtClean="0">
                <a:latin typeface="Arial" pitchFamily="34" charset="0"/>
                <a:cs typeface="Arial" pitchFamily="34" charset="0"/>
              </a:rPr>
              <a:t>degree of </a:t>
            </a:r>
            <a:r>
              <a:rPr lang="en-US" sz="2000" dirty="0">
                <a:latin typeface="Arial" pitchFamily="34" charset="0"/>
                <a:cs typeface="Arial" pitchFamily="34" charset="0"/>
              </a:rPr>
              <a:t>coherency or synergy among the various HR means.</a:t>
            </a:r>
            <a:endParaRPr lang="en-US" sz="2000" dirty="0" smtClean="0">
              <a:latin typeface="Arial" pitchFamily="34" charset="0"/>
              <a:cs typeface="Arial" pitchFamily="34" charset="0"/>
            </a:endParaRPr>
          </a:p>
          <a:p>
            <a:endParaRPr lang="en-US" sz="2000" dirty="0">
              <a:latin typeface="Arial" pitchFamily="34" charset="0"/>
              <a:cs typeface="Arial" pitchFamily="34"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Setting out the strategy</a:t>
            </a:r>
          </a:p>
        </p:txBody>
      </p:sp>
      <p:sp>
        <p:nvSpPr>
          <p:cNvPr id="3" name="Content Placeholder 2"/>
          <p:cNvSpPr>
            <a:spLocks noGrp="1"/>
          </p:cNvSpPr>
          <p:nvPr>
            <p:ph sz="quarter" idx="1"/>
          </p:nvPr>
        </p:nvSpPr>
        <p:spPr/>
        <p:txBody>
          <a:bodyPr>
            <a:normAutofit fontScale="70000" lnSpcReduction="20000"/>
          </a:bodyPr>
          <a:lstStyle/>
          <a:p>
            <a:r>
              <a:rPr lang="en-US" dirty="0">
                <a:latin typeface="Arial" pitchFamily="34" charset="0"/>
                <a:cs typeface="Arial" pitchFamily="34" charset="0"/>
              </a:rPr>
              <a:t>There is no standard model of how an HR strategy should be set out. It </a:t>
            </a:r>
            <a:r>
              <a:rPr lang="en-US" dirty="0" smtClean="0">
                <a:latin typeface="Arial" pitchFamily="34" charset="0"/>
                <a:cs typeface="Arial" pitchFamily="34" charset="0"/>
              </a:rPr>
              <a:t>all depends </a:t>
            </a:r>
            <a:r>
              <a:rPr lang="en-US" dirty="0">
                <a:latin typeface="Arial" pitchFamily="34" charset="0"/>
                <a:cs typeface="Arial" pitchFamily="34" charset="0"/>
              </a:rPr>
              <a:t>on the circumstances of the organization. But the following are </a:t>
            </a:r>
            <a:r>
              <a:rPr lang="en-US" dirty="0" smtClean="0">
                <a:latin typeface="Arial" pitchFamily="34" charset="0"/>
                <a:cs typeface="Arial" pitchFamily="34" charset="0"/>
              </a:rPr>
              <a:t>the typical </a:t>
            </a:r>
            <a:r>
              <a:rPr lang="en-US" dirty="0">
                <a:latin typeface="Arial" pitchFamily="34" charset="0"/>
                <a:cs typeface="Arial" pitchFamily="34" charset="0"/>
              </a:rPr>
              <a:t>areas that may be covered in a written strategy</a:t>
            </a:r>
            <a:r>
              <a:rPr lang="en-US" dirty="0" smtClean="0">
                <a:latin typeface="Arial" pitchFamily="34" charset="0"/>
                <a:cs typeface="Arial" pitchFamily="34" charset="0"/>
              </a:rPr>
              <a:t>:</a:t>
            </a:r>
          </a:p>
          <a:p>
            <a:endParaRPr lang="en-US" dirty="0">
              <a:latin typeface="Arial" pitchFamily="34" charset="0"/>
              <a:cs typeface="Arial" pitchFamily="34" charset="0"/>
            </a:endParaRPr>
          </a:p>
          <a:p>
            <a:r>
              <a:rPr lang="en-US" dirty="0">
                <a:latin typeface="Arial" pitchFamily="34" charset="0"/>
                <a:cs typeface="Arial" pitchFamily="34" charset="0"/>
              </a:rPr>
              <a:t>1. </a:t>
            </a:r>
            <a:r>
              <a:rPr lang="en-US" i="1" u="sng" dirty="0">
                <a:latin typeface="Arial" pitchFamily="34" charset="0"/>
                <a:cs typeface="Arial" pitchFamily="34" charset="0"/>
              </a:rPr>
              <a:t>Basis</a:t>
            </a:r>
            <a:r>
              <a:rPr lang="en-US" i="1" dirty="0">
                <a:latin typeface="Arial" pitchFamily="34" charset="0"/>
                <a:cs typeface="Arial" pitchFamily="34" charset="0"/>
              </a:rPr>
              <a:t>:</a:t>
            </a:r>
          </a:p>
          <a:p>
            <a:pPr lvl="1"/>
            <a:r>
              <a:rPr lang="en-US" dirty="0" smtClean="0">
                <a:latin typeface="Arial" pitchFamily="34" charset="0"/>
                <a:cs typeface="Arial" pitchFamily="34" charset="0"/>
              </a:rPr>
              <a:t>business </a:t>
            </a:r>
            <a:r>
              <a:rPr lang="en-US" dirty="0">
                <a:latin typeface="Arial" pitchFamily="34" charset="0"/>
                <a:cs typeface="Arial" pitchFamily="34" charset="0"/>
              </a:rPr>
              <a:t>needs in terms of the key elements of the business strategy;</a:t>
            </a:r>
          </a:p>
          <a:p>
            <a:pPr lvl="1"/>
            <a:r>
              <a:rPr lang="en-US" dirty="0" smtClean="0">
                <a:latin typeface="Arial" pitchFamily="34" charset="0"/>
                <a:cs typeface="Arial" pitchFamily="34" charset="0"/>
              </a:rPr>
              <a:t>environmental </a:t>
            </a:r>
            <a:r>
              <a:rPr lang="en-US" dirty="0">
                <a:latin typeface="Arial" pitchFamily="34" charset="0"/>
                <a:cs typeface="Arial" pitchFamily="34" charset="0"/>
              </a:rPr>
              <a:t>factors and analysis (SWOT/PESTLE);</a:t>
            </a:r>
          </a:p>
          <a:p>
            <a:pPr lvl="1"/>
            <a:r>
              <a:rPr lang="en-US" dirty="0" smtClean="0">
                <a:latin typeface="Arial" pitchFamily="34" charset="0"/>
                <a:cs typeface="Arial" pitchFamily="34" charset="0"/>
              </a:rPr>
              <a:t>–cultural </a:t>
            </a:r>
            <a:r>
              <a:rPr lang="en-US" dirty="0">
                <a:latin typeface="Arial" pitchFamily="34" charset="0"/>
                <a:cs typeface="Arial" pitchFamily="34" charset="0"/>
              </a:rPr>
              <a:t>factors: possible helps or hindrances to implementation.</a:t>
            </a:r>
          </a:p>
          <a:p>
            <a:r>
              <a:rPr lang="en-US" dirty="0">
                <a:latin typeface="Arial" pitchFamily="34" charset="0"/>
                <a:cs typeface="Arial" pitchFamily="34" charset="0"/>
              </a:rPr>
              <a:t>2. </a:t>
            </a:r>
            <a:r>
              <a:rPr lang="en-US" i="1" u="sng" dirty="0">
                <a:latin typeface="Arial" pitchFamily="34" charset="0"/>
                <a:cs typeface="Arial" pitchFamily="34" charset="0"/>
              </a:rPr>
              <a:t>Content:</a:t>
            </a:r>
            <a:r>
              <a:rPr lang="en-US" i="1" dirty="0">
                <a:latin typeface="Arial" pitchFamily="34" charset="0"/>
                <a:cs typeface="Arial" pitchFamily="34" charset="0"/>
              </a:rPr>
              <a:t> details of the proposed HR strategy.</a:t>
            </a:r>
          </a:p>
          <a:p>
            <a:r>
              <a:rPr lang="en-US" i="1" dirty="0">
                <a:latin typeface="Arial" pitchFamily="34" charset="0"/>
                <a:cs typeface="Arial" pitchFamily="34" charset="0"/>
              </a:rPr>
              <a:t>3. </a:t>
            </a:r>
            <a:r>
              <a:rPr lang="en-US" i="1" u="sng" dirty="0">
                <a:latin typeface="Arial" pitchFamily="34" charset="0"/>
                <a:cs typeface="Arial" pitchFamily="34" charset="0"/>
              </a:rPr>
              <a:t>Rationale</a:t>
            </a:r>
            <a:r>
              <a:rPr lang="en-US" i="1" dirty="0">
                <a:latin typeface="Arial" pitchFamily="34" charset="0"/>
                <a:cs typeface="Arial" pitchFamily="34" charset="0"/>
              </a:rPr>
              <a:t>: the business case for the strategy against the background </a:t>
            </a:r>
            <a:r>
              <a:rPr lang="en-US" i="1" dirty="0" smtClean="0">
                <a:latin typeface="Arial" pitchFamily="34" charset="0"/>
                <a:cs typeface="Arial" pitchFamily="34" charset="0"/>
              </a:rPr>
              <a:t>of </a:t>
            </a:r>
            <a:r>
              <a:rPr lang="en-US" dirty="0" smtClean="0">
                <a:latin typeface="Arial" pitchFamily="34" charset="0"/>
                <a:cs typeface="Arial" pitchFamily="34" charset="0"/>
              </a:rPr>
              <a:t>business </a:t>
            </a:r>
            <a:r>
              <a:rPr lang="en-US" dirty="0">
                <a:latin typeface="Arial" pitchFamily="34" charset="0"/>
                <a:cs typeface="Arial" pitchFamily="34" charset="0"/>
              </a:rPr>
              <a:t>needs and environmental/cultural factors.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Setting out the strategy</a:t>
            </a:r>
            <a:endParaRPr lang="en-US" dirty="0"/>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4</a:t>
            </a:r>
            <a:r>
              <a:rPr lang="en-US" sz="2400" dirty="0">
                <a:latin typeface="Arial" pitchFamily="34" charset="0"/>
                <a:cs typeface="Arial" pitchFamily="34" charset="0"/>
              </a:rPr>
              <a:t>. </a:t>
            </a:r>
            <a:r>
              <a:rPr lang="en-US" sz="2400" i="1" dirty="0">
                <a:latin typeface="Arial" pitchFamily="34" charset="0"/>
                <a:cs typeface="Arial" pitchFamily="34" charset="0"/>
              </a:rPr>
              <a:t>Implementation plan</a:t>
            </a:r>
            <a:r>
              <a:rPr lang="en-US" sz="2400" i="1" dirty="0" smtClean="0">
                <a:latin typeface="Arial" pitchFamily="34" charset="0"/>
                <a:cs typeface="Arial" pitchFamily="34" charset="0"/>
              </a:rPr>
              <a:t>:</a:t>
            </a:r>
          </a:p>
          <a:p>
            <a:endParaRPr lang="en-US" sz="2400" i="1" dirty="0">
              <a:latin typeface="Arial" pitchFamily="34" charset="0"/>
              <a:cs typeface="Arial" pitchFamily="34" charset="0"/>
            </a:endParaRPr>
          </a:p>
          <a:p>
            <a:pPr lvl="1"/>
            <a:r>
              <a:rPr lang="en-US" sz="2000" dirty="0" smtClean="0">
                <a:latin typeface="Arial" pitchFamily="34" charset="0"/>
                <a:cs typeface="Arial" pitchFamily="34" charset="0"/>
              </a:rPr>
              <a:t>action </a:t>
            </a:r>
            <a:r>
              <a:rPr lang="en-US" sz="2000" dirty="0" err="1">
                <a:latin typeface="Arial" pitchFamily="34" charset="0"/>
                <a:cs typeface="Arial" pitchFamily="34" charset="0"/>
              </a:rPr>
              <a:t>programme</a:t>
            </a:r>
            <a:r>
              <a:rPr lang="en-US" sz="2000" dirty="0">
                <a:latin typeface="Arial" pitchFamily="34" charset="0"/>
                <a:cs typeface="Arial" pitchFamily="34" charset="0"/>
              </a:rPr>
              <a:t>;</a:t>
            </a:r>
          </a:p>
          <a:p>
            <a:pPr lvl="1"/>
            <a:r>
              <a:rPr lang="en-US" sz="2000" dirty="0" smtClean="0">
                <a:latin typeface="Arial" pitchFamily="34" charset="0"/>
                <a:cs typeface="Arial" pitchFamily="34" charset="0"/>
              </a:rPr>
              <a:t>responsibility </a:t>
            </a:r>
            <a:r>
              <a:rPr lang="en-US" sz="2000" dirty="0">
                <a:latin typeface="Arial" pitchFamily="34" charset="0"/>
                <a:cs typeface="Arial" pitchFamily="34" charset="0"/>
              </a:rPr>
              <a:t>for each stage;</a:t>
            </a:r>
          </a:p>
          <a:p>
            <a:pPr lvl="1"/>
            <a:r>
              <a:rPr lang="en-US" sz="2000" dirty="0" smtClean="0">
                <a:latin typeface="Arial" pitchFamily="34" charset="0"/>
                <a:cs typeface="Arial" pitchFamily="34" charset="0"/>
              </a:rPr>
              <a:t>resources </a:t>
            </a:r>
            <a:r>
              <a:rPr lang="en-US" sz="2000" dirty="0">
                <a:latin typeface="Arial" pitchFamily="34" charset="0"/>
                <a:cs typeface="Arial" pitchFamily="34" charset="0"/>
              </a:rPr>
              <a:t>required;</a:t>
            </a:r>
          </a:p>
          <a:p>
            <a:pPr lvl="1"/>
            <a:r>
              <a:rPr lang="en-US" sz="2000" dirty="0" smtClean="0">
                <a:latin typeface="Arial" pitchFamily="34" charset="0"/>
                <a:cs typeface="Arial" pitchFamily="34" charset="0"/>
              </a:rPr>
              <a:t>proposed </a:t>
            </a:r>
            <a:r>
              <a:rPr lang="en-US" sz="2000" dirty="0">
                <a:latin typeface="Arial" pitchFamily="34" charset="0"/>
                <a:cs typeface="Arial" pitchFamily="34" charset="0"/>
              </a:rPr>
              <a:t>arrangements for communication, consultation, </a:t>
            </a:r>
            <a:r>
              <a:rPr lang="en-US" sz="2000" dirty="0" smtClean="0">
                <a:latin typeface="Arial" pitchFamily="34" charset="0"/>
                <a:cs typeface="Arial" pitchFamily="34" charset="0"/>
              </a:rPr>
              <a:t>involvement and </a:t>
            </a:r>
            <a:r>
              <a:rPr lang="en-US" sz="2000" dirty="0">
                <a:latin typeface="Arial" pitchFamily="34" charset="0"/>
                <a:cs typeface="Arial" pitchFamily="34" charset="0"/>
              </a:rPr>
              <a:t>training;</a:t>
            </a:r>
          </a:p>
          <a:p>
            <a:pPr lvl="1"/>
            <a:r>
              <a:rPr lang="en-US" sz="2000" dirty="0" smtClean="0">
                <a:latin typeface="Arial" pitchFamily="34" charset="0"/>
                <a:cs typeface="Arial" pitchFamily="34" charset="0"/>
              </a:rPr>
              <a:t>project </a:t>
            </a:r>
            <a:r>
              <a:rPr lang="en-US" sz="2000" dirty="0">
                <a:latin typeface="Arial" pitchFamily="34" charset="0"/>
                <a:cs typeface="Arial" pitchFamily="34" charset="0"/>
              </a:rPr>
              <a:t>management arrangements.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Setting out the strategy</a:t>
            </a:r>
            <a:endParaRPr lang="en-US" dirty="0"/>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5. </a:t>
            </a:r>
            <a:r>
              <a:rPr lang="en-US" sz="2400" i="1" dirty="0">
                <a:latin typeface="Arial" pitchFamily="34" charset="0"/>
                <a:cs typeface="Arial" pitchFamily="34" charset="0"/>
              </a:rPr>
              <a:t>Costs and benefits analysis: an assessment of the resource implications </a:t>
            </a:r>
            <a:r>
              <a:rPr lang="en-US" sz="2400" i="1" dirty="0" smtClean="0">
                <a:latin typeface="Arial" pitchFamily="34" charset="0"/>
                <a:cs typeface="Arial" pitchFamily="34" charset="0"/>
              </a:rPr>
              <a:t>of </a:t>
            </a:r>
            <a:r>
              <a:rPr lang="en-US" sz="2400" dirty="0" smtClean="0">
                <a:latin typeface="Arial" pitchFamily="34" charset="0"/>
                <a:cs typeface="Arial" pitchFamily="34" charset="0"/>
              </a:rPr>
              <a:t>the </a:t>
            </a:r>
            <a:r>
              <a:rPr lang="en-US" sz="2400" dirty="0">
                <a:latin typeface="Arial" pitchFamily="34" charset="0"/>
                <a:cs typeface="Arial" pitchFamily="34" charset="0"/>
              </a:rPr>
              <a:t>plan (costs, people and facilities) and the benefits that will accrue, </a:t>
            </a:r>
            <a:r>
              <a:rPr lang="en-US" sz="2400" dirty="0" smtClean="0">
                <a:latin typeface="Arial" pitchFamily="34" charset="0"/>
                <a:cs typeface="Arial" pitchFamily="34" charset="0"/>
              </a:rPr>
              <a:t>for the </a:t>
            </a:r>
            <a:r>
              <a:rPr lang="en-US" sz="2400" dirty="0">
                <a:latin typeface="Arial" pitchFamily="34" charset="0"/>
                <a:cs typeface="Arial" pitchFamily="34" charset="0"/>
              </a:rPr>
              <a:t>organization as a whole, for line managers and for </a:t>
            </a:r>
            <a:r>
              <a:rPr lang="en-US" sz="2400" dirty="0" smtClean="0">
                <a:latin typeface="Arial" pitchFamily="34" charset="0"/>
                <a:cs typeface="Arial" pitchFamily="34" charset="0"/>
              </a:rPr>
              <a:t>individual employees </a:t>
            </a:r>
            <a:r>
              <a:rPr lang="en-US" sz="2400" dirty="0">
                <a:latin typeface="Arial" pitchFamily="34" charset="0"/>
                <a:cs typeface="Arial" pitchFamily="34" charset="0"/>
              </a:rPr>
              <a:t>(so far as possible these benefits should be quantified in </a:t>
            </a:r>
            <a:r>
              <a:rPr lang="en-US" sz="2400" dirty="0" smtClean="0">
                <a:latin typeface="Arial" pitchFamily="34" charset="0"/>
                <a:cs typeface="Arial" pitchFamily="34" charset="0"/>
              </a:rPr>
              <a:t>terms of </a:t>
            </a:r>
            <a:r>
              <a:rPr lang="en-US" sz="2400" dirty="0">
                <a:latin typeface="Arial" pitchFamily="34" charset="0"/>
                <a:cs typeface="Arial" pitchFamily="34" charset="0"/>
              </a:rPr>
              <a:t>return on investment or value added).</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Imran\Desktop\fig1.jpg"/>
          <p:cNvPicPr>
            <a:picLocks noChangeAspect="1" noChangeArrowheads="1"/>
          </p:cNvPicPr>
          <p:nvPr/>
        </p:nvPicPr>
        <p:blipFill>
          <a:blip r:embed="rId2"/>
          <a:srcRect/>
          <a:stretch>
            <a:fillRect/>
          </a:stretch>
        </p:blipFill>
        <p:spPr bwMode="auto">
          <a:xfrm>
            <a:off x="304800" y="681038"/>
            <a:ext cx="8458200" cy="5495925"/>
          </a:xfrm>
          <a:prstGeom prst="rect">
            <a:avLst/>
          </a:prstGeom>
          <a:noFill/>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Imran\Desktop\fig2.jpg"/>
          <p:cNvPicPr>
            <a:picLocks noChangeAspect="1" noChangeArrowheads="1"/>
          </p:cNvPicPr>
          <p:nvPr/>
        </p:nvPicPr>
        <p:blipFill>
          <a:blip r:embed="rId2"/>
          <a:srcRect/>
          <a:stretch>
            <a:fillRect/>
          </a:stretch>
        </p:blipFill>
        <p:spPr bwMode="auto">
          <a:xfrm>
            <a:off x="228600" y="804863"/>
            <a:ext cx="8686800" cy="5443537"/>
          </a:xfrm>
          <a:prstGeom prst="rect">
            <a:avLst/>
          </a:prstGeom>
          <a:noFill/>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dirty="0"/>
          </a:p>
        </p:txBody>
      </p:sp>
      <p:pic>
        <p:nvPicPr>
          <p:cNvPr id="4" name="Picture 2" descr="C:\Users\Imran\Desktop\shrm\photo (3).PNG"/>
          <p:cNvPicPr>
            <a:picLocks noChangeAspect="1" noChangeArrowheads="1"/>
          </p:cNvPicPr>
          <p:nvPr/>
        </p:nvPicPr>
        <p:blipFill>
          <a:blip r:embed="rId2"/>
          <a:srcRect/>
          <a:stretch>
            <a:fillRect/>
          </a:stretch>
        </p:blipFill>
        <p:spPr bwMode="auto">
          <a:xfrm>
            <a:off x="457200" y="0"/>
            <a:ext cx="8458200" cy="6854613"/>
          </a:xfrm>
          <a:prstGeom prst="rect">
            <a:avLst/>
          </a:prstGeom>
          <a:noFill/>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lnSpcReduction="10000"/>
          </a:bodyPr>
          <a:lstStyle/>
          <a:p>
            <a:pPr algn="ctr">
              <a:buNone/>
            </a:pPr>
            <a:endParaRPr lang="en-US" sz="4800" dirty="0" smtClean="0"/>
          </a:p>
          <a:p>
            <a:pPr algn="ctr">
              <a:buNone/>
            </a:pPr>
            <a:endParaRPr lang="en-US" sz="4800" dirty="0" smtClean="0"/>
          </a:p>
          <a:p>
            <a:pPr algn="ctr">
              <a:buNone/>
            </a:pPr>
            <a:r>
              <a:rPr lang="en-US" sz="4800" dirty="0" smtClean="0"/>
              <a:t>Thank you </a:t>
            </a:r>
          </a:p>
          <a:p>
            <a:pPr algn="ctr">
              <a:buNone/>
            </a:pPr>
            <a:r>
              <a:rPr lang="en-US" sz="4800" dirty="0" smtClean="0"/>
              <a:t>For any question or query contact through </a:t>
            </a:r>
          </a:p>
          <a:p>
            <a:pPr algn="ctr">
              <a:buNone/>
            </a:pPr>
            <a:r>
              <a:rPr lang="en-US" sz="4800" dirty="0" smtClean="0"/>
              <a:t>twitter: @</a:t>
            </a:r>
            <a:r>
              <a:rPr lang="en-US" sz="4800" dirty="0" err="1" smtClean="0"/>
              <a:t>ighaznavi</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83</TotalTime>
  <Words>6393</Words>
  <Application>Microsoft Office PowerPoint</Application>
  <PresentationFormat>On-screen Show (4:3)</PresentationFormat>
  <Paragraphs>574</Paragraphs>
  <Slides>113</Slides>
  <Notes>7</Notes>
  <HiddenSlides>0</HiddenSlides>
  <MMClips>0</MMClips>
  <ScaleCrop>false</ScaleCrop>
  <HeadingPairs>
    <vt:vector size="4" baseType="variant">
      <vt:variant>
        <vt:lpstr>Theme</vt:lpstr>
      </vt:variant>
      <vt:variant>
        <vt:i4>1</vt:i4>
      </vt:variant>
      <vt:variant>
        <vt:lpstr>Slide Titles</vt:lpstr>
      </vt:variant>
      <vt:variant>
        <vt:i4>113</vt:i4>
      </vt:variant>
    </vt:vector>
  </HeadingPairs>
  <TitlesOfParts>
    <vt:vector size="114" baseType="lpstr">
      <vt:lpstr>Equity</vt:lpstr>
      <vt:lpstr>Strategic Human Resource Management</vt:lpstr>
      <vt:lpstr>Slide 2</vt:lpstr>
      <vt:lpstr>Lecture outline</vt:lpstr>
      <vt:lpstr>Current Issues in HRM</vt:lpstr>
      <vt:lpstr>Current Issues in HRM</vt:lpstr>
      <vt:lpstr>Current Issues in HRM</vt:lpstr>
      <vt:lpstr>Current Issues in HRM</vt:lpstr>
      <vt:lpstr>The concept of strategy</vt:lpstr>
      <vt:lpstr>Strategy </vt:lpstr>
      <vt:lpstr>Strategy defined</vt:lpstr>
      <vt:lpstr>Strategy Defined</vt:lpstr>
      <vt:lpstr>Strategy Defined</vt:lpstr>
      <vt:lpstr>Strategy Defined</vt:lpstr>
      <vt:lpstr>Strategy Defined</vt:lpstr>
      <vt:lpstr>The Concept of Strategy</vt:lpstr>
      <vt:lpstr>Concept of Strategy </vt:lpstr>
      <vt:lpstr>Distinctive capabilities</vt:lpstr>
      <vt:lpstr>Strategic intent</vt:lpstr>
      <vt:lpstr>Strategic intent</vt:lpstr>
      <vt:lpstr>Strategic capability</vt:lpstr>
      <vt:lpstr>The resource-based view</vt:lpstr>
      <vt:lpstr>Strategic management</vt:lpstr>
      <vt:lpstr>Strategic Management </vt:lpstr>
      <vt:lpstr>Strategic Management </vt:lpstr>
      <vt:lpstr>The process of strategic management</vt:lpstr>
      <vt:lpstr>The process of strategic management</vt:lpstr>
      <vt:lpstr>Strategic goals</vt:lpstr>
      <vt:lpstr>Strategic plans</vt:lpstr>
      <vt:lpstr>The process of strategic management</vt:lpstr>
      <vt:lpstr>The Formulation of Strategy</vt:lpstr>
      <vt:lpstr>Approaches to strategy formulation</vt:lpstr>
      <vt:lpstr>Approaches to strategy formulation: Classical</vt:lpstr>
      <vt:lpstr>Approaches to strategy formulation: Evolutionary</vt:lpstr>
      <vt:lpstr>Approaches to strategy formulation: Processual</vt:lpstr>
      <vt:lpstr>Approaches to strategy formulation: Systemic</vt:lpstr>
      <vt:lpstr>The classical approach to formulating strategy</vt:lpstr>
      <vt:lpstr>The classical approach to formulating strategy</vt:lpstr>
      <vt:lpstr>The classical approach to formulating strategy</vt:lpstr>
      <vt:lpstr>The classical approach to formulating strategy</vt:lpstr>
      <vt:lpstr>Slide 40</vt:lpstr>
      <vt:lpstr>The concept of SHRM</vt:lpstr>
      <vt:lpstr>SHRM Defined </vt:lpstr>
      <vt:lpstr>SHRM Defined</vt:lpstr>
      <vt:lpstr>Basis of SHRM</vt:lpstr>
      <vt:lpstr>Principles of SHRM</vt:lpstr>
      <vt:lpstr>Principles of SHRM</vt:lpstr>
      <vt:lpstr>Principles of SHRM</vt:lpstr>
      <vt:lpstr>Principles of SHRM</vt:lpstr>
      <vt:lpstr>AIM of SHRM</vt:lpstr>
      <vt:lpstr>AIM of SHRM</vt:lpstr>
      <vt:lpstr>Concepts of Strategic HRM</vt:lpstr>
      <vt:lpstr>Concepts of Strategic HRM</vt:lpstr>
      <vt:lpstr>The resource-based view</vt:lpstr>
      <vt:lpstr>The resource-based view</vt:lpstr>
      <vt:lpstr>The resource-based view</vt:lpstr>
      <vt:lpstr>Concepts of Strategic HRM</vt:lpstr>
      <vt:lpstr>Concepts of Strategic HRM</vt:lpstr>
      <vt:lpstr>Strategic flexibility</vt:lpstr>
      <vt:lpstr>Perspectives on SHRM</vt:lpstr>
      <vt:lpstr>Perspectives on SHRM</vt:lpstr>
      <vt:lpstr>Perspectives on SHRM</vt:lpstr>
      <vt:lpstr>Perspectives on SHRM</vt:lpstr>
      <vt:lpstr>Best Practice Approach </vt:lpstr>
      <vt:lpstr>Best Practice Approach </vt:lpstr>
      <vt:lpstr>The Best-Fit Approach</vt:lpstr>
      <vt:lpstr>The Best-Fit Approach</vt:lpstr>
      <vt:lpstr>Best fit approach : Life cycle model</vt:lpstr>
      <vt:lpstr>Best fit :Competitive strategies</vt:lpstr>
      <vt:lpstr>Slide 69</vt:lpstr>
      <vt:lpstr>Strategic Configuration</vt:lpstr>
      <vt:lpstr>Strategic configuration</vt:lpstr>
      <vt:lpstr> Strategic Configuration</vt:lpstr>
      <vt:lpstr>Strategic Configuration</vt:lpstr>
      <vt:lpstr>Strategic Configuration</vt:lpstr>
      <vt:lpstr>Strategic Configuration</vt:lpstr>
      <vt:lpstr>Strategic Configuration</vt:lpstr>
      <vt:lpstr>Strategic Configuration</vt:lpstr>
      <vt:lpstr>Bundling </vt:lpstr>
      <vt:lpstr>Slide 79</vt:lpstr>
      <vt:lpstr>HR strategies</vt:lpstr>
      <vt:lpstr>HR Strategies</vt:lpstr>
      <vt:lpstr>WHAT ARE HR STRATEGIES?</vt:lpstr>
      <vt:lpstr>WHAT ARE HR STRATEGIES?</vt:lpstr>
      <vt:lpstr>WHAT IS THE PURPOSE OF HR STRATEGIES?</vt:lpstr>
      <vt:lpstr>WHAT IS THE PURPOSE OF HR STRATEGIES?</vt:lpstr>
      <vt:lpstr>OVERALL HR STRATEGIES</vt:lpstr>
      <vt:lpstr>OVERALL HR STRATEGIES</vt:lpstr>
      <vt:lpstr>OVERALL HR STRATEGIES</vt:lpstr>
      <vt:lpstr>OVERALL HR STRATEGIES</vt:lpstr>
      <vt:lpstr>High-performance management</vt:lpstr>
      <vt:lpstr>High-involvement management</vt:lpstr>
      <vt:lpstr>High-commitment management</vt:lpstr>
      <vt:lpstr>High-commitment management</vt:lpstr>
      <vt:lpstr>SPECIFIC HR STRATEGIES</vt:lpstr>
      <vt:lpstr>SPECIFIC HR STRATEGIES</vt:lpstr>
      <vt:lpstr>SPECIFIC HR STRATEGIES</vt:lpstr>
      <vt:lpstr>SPECIFIC HR STRATEGIES</vt:lpstr>
      <vt:lpstr>SPECIFIC HR STRATEGIES</vt:lpstr>
      <vt:lpstr>SPECIFIC HR STRATEGIES</vt:lpstr>
      <vt:lpstr>SPECIFIC HR STRATEGIES</vt:lpstr>
      <vt:lpstr>CRITERIA FOR AN EFFECTIVE HR STRATEGY</vt:lpstr>
      <vt:lpstr>CRITERIA FOR AN EFFECTIVE HR STRATEGY</vt:lpstr>
      <vt:lpstr>DEVELOPING HR STRATEGIES</vt:lpstr>
      <vt:lpstr>DEVELOPING HR STRATEGIES</vt:lpstr>
      <vt:lpstr>A methodology for formulating HR strategies</vt:lpstr>
      <vt:lpstr>A methodology for formulating HR strategies</vt:lpstr>
      <vt:lpstr>Setting out the strategy</vt:lpstr>
      <vt:lpstr>Setting out the strategy</vt:lpstr>
      <vt:lpstr>Setting out the strategy</vt:lpstr>
      <vt:lpstr>Slide 110</vt:lpstr>
      <vt:lpstr>Slide 111</vt:lpstr>
      <vt:lpstr>Slide 112</vt:lpstr>
      <vt:lpstr>Slide 113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dc:title>
  <dc:creator>DELL</dc:creator>
  <cp:lastModifiedBy>stdc_lp</cp:lastModifiedBy>
  <cp:revision>5</cp:revision>
  <dcterms:created xsi:type="dcterms:W3CDTF">2014-07-18T05:32:03Z</dcterms:created>
  <dcterms:modified xsi:type="dcterms:W3CDTF">2014-07-19T02:02:17Z</dcterms:modified>
</cp:coreProperties>
</file>