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1"/>
  </p:notesMasterIdLst>
  <p:sldIdLst>
    <p:sldId id="257" r:id="rId2"/>
    <p:sldId id="258" r:id="rId3"/>
    <p:sldId id="259" r:id="rId4"/>
    <p:sldId id="342" r:id="rId5"/>
    <p:sldId id="343" r:id="rId6"/>
    <p:sldId id="344" r:id="rId7"/>
    <p:sldId id="345" r:id="rId8"/>
    <p:sldId id="346" r:id="rId9"/>
    <p:sldId id="347" r:id="rId10"/>
    <p:sldId id="348" r:id="rId11"/>
    <p:sldId id="349" r:id="rId12"/>
    <p:sldId id="260" r:id="rId13"/>
    <p:sldId id="350" r:id="rId14"/>
    <p:sldId id="351" r:id="rId15"/>
    <p:sldId id="352" r:id="rId16"/>
    <p:sldId id="353" r:id="rId17"/>
    <p:sldId id="354" r:id="rId18"/>
    <p:sldId id="355" r:id="rId19"/>
    <p:sldId id="356" r:id="rId20"/>
    <p:sldId id="357" r:id="rId21"/>
    <p:sldId id="358" r:id="rId22"/>
    <p:sldId id="359" r:id="rId23"/>
    <p:sldId id="360" r:id="rId24"/>
    <p:sldId id="361" r:id="rId25"/>
    <p:sldId id="362" r:id="rId26"/>
    <p:sldId id="261" r:id="rId27"/>
    <p:sldId id="262" r:id="rId28"/>
    <p:sldId id="263" r:id="rId29"/>
    <p:sldId id="264" r:id="rId30"/>
    <p:sldId id="265" r:id="rId31"/>
    <p:sldId id="266" r:id="rId32"/>
    <p:sldId id="267" r:id="rId33"/>
    <p:sldId id="268" r:id="rId34"/>
    <p:sldId id="269" r:id="rId35"/>
    <p:sldId id="270" r:id="rId36"/>
    <p:sldId id="271" r:id="rId37"/>
    <p:sldId id="272" r:id="rId38"/>
    <p:sldId id="273" r:id="rId39"/>
    <p:sldId id="274" r:id="rId40"/>
    <p:sldId id="275" r:id="rId41"/>
    <p:sldId id="276" r:id="rId42"/>
    <p:sldId id="277" r:id="rId43"/>
    <p:sldId id="278" r:id="rId44"/>
    <p:sldId id="279" r:id="rId45"/>
    <p:sldId id="280" r:id="rId46"/>
    <p:sldId id="281" r:id="rId47"/>
    <p:sldId id="282" r:id="rId48"/>
    <p:sldId id="283" r:id="rId49"/>
    <p:sldId id="284" r:id="rId50"/>
    <p:sldId id="285" r:id="rId51"/>
    <p:sldId id="286" r:id="rId52"/>
    <p:sldId id="287" r:id="rId53"/>
    <p:sldId id="288" r:id="rId54"/>
    <p:sldId id="289" r:id="rId55"/>
    <p:sldId id="290" r:id="rId56"/>
    <p:sldId id="291" r:id="rId57"/>
    <p:sldId id="292" r:id="rId58"/>
    <p:sldId id="293" r:id="rId59"/>
    <p:sldId id="363"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362" autoAdjust="0"/>
    <p:restoredTop sz="94660"/>
  </p:normalViewPr>
  <p:slideViewPr>
    <p:cSldViewPr>
      <p:cViewPr varScale="1">
        <p:scale>
          <a:sx n="50" d="100"/>
          <a:sy n="50" d="100"/>
        </p:scale>
        <p:origin x="-1262"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869C670-03E4-4B13-99AA-EDD58F0C17F3}" type="datetimeFigureOut">
              <a:rPr lang="en-US" smtClean="0"/>
              <a:pPr/>
              <a:t>7/18/2014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CEC672-2997-4634-94D6-721CE4D56A8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HRM strategies aim to support </a:t>
            </a:r>
            <a:r>
              <a:rPr lang="en-US" sz="1200" kern="1200" baseline="0" dirty="0" err="1" smtClean="0">
                <a:solidFill>
                  <a:schemeClr val="tx1"/>
                </a:solidFill>
                <a:latin typeface="+mn-lt"/>
                <a:ea typeface="+mn-ea"/>
                <a:cs typeface="+mn-cs"/>
              </a:rPr>
              <a:t>programmes</a:t>
            </a:r>
            <a:r>
              <a:rPr lang="en-US" sz="1200" kern="1200" baseline="0" dirty="0" smtClean="0">
                <a:solidFill>
                  <a:schemeClr val="tx1"/>
                </a:solidFill>
                <a:latin typeface="+mn-lt"/>
                <a:ea typeface="+mn-ea"/>
                <a:cs typeface="+mn-cs"/>
              </a:rPr>
              <a:t> for improving organizational effectiveness by developing policies in such areas as </a:t>
            </a:r>
            <a:r>
              <a:rPr lang="en-US" sz="1200" b="1" kern="1200" baseline="0" dirty="0" smtClean="0">
                <a:solidFill>
                  <a:schemeClr val="tx1"/>
                </a:solidFill>
                <a:latin typeface="+mn-lt"/>
                <a:ea typeface="+mn-ea"/>
                <a:cs typeface="+mn-cs"/>
              </a:rPr>
              <a:t>knowledge management</a:t>
            </a:r>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talent management </a:t>
            </a:r>
            <a:r>
              <a:rPr lang="en-US" sz="1200" kern="1200" baseline="0" dirty="0" smtClean="0">
                <a:solidFill>
                  <a:schemeClr val="tx1"/>
                </a:solidFill>
                <a:latin typeface="+mn-lt"/>
                <a:ea typeface="+mn-ea"/>
                <a:cs typeface="+mn-cs"/>
              </a:rPr>
              <a:t>and generally creating </a:t>
            </a:r>
            <a:r>
              <a:rPr lang="en-US" sz="1200" b="1" kern="1200" baseline="0" dirty="0" smtClean="0">
                <a:solidFill>
                  <a:schemeClr val="tx1"/>
                </a:solidFill>
                <a:latin typeface="+mn-lt"/>
                <a:ea typeface="+mn-ea"/>
                <a:cs typeface="+mn-cs"/>
              </a:rPr>
              <a:t>‘a great place to work</a:t>
            </a:r>
            <a:r>
              <a:rPr lang="en-US" sz="1200"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DB8B8075-EB90-4500-AD7C-5F8CC203B554}" type="slidenum">
              <a:rPr lang="en-US" smtClean="0"/>
              <a:pPr/>
              <a:t>45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600" indent="-228600">
              <a:buAutoNum type="arabicPeriod"/>
            </a:pPr>
            <a:r>
              <a:rPr lang="en-US" sz="1200" kern="1200" baseline="0" dirty="0" smtClean="0">
                <a:solidFill>
                  <a:schemeClr val="tx1"/>
                </a:solidFill>
                <a:latin typeface="+mn-lt"/>
                <a:ea typeface="+mn-ea"/>
                <a:cs typeface="+mn-cs"/>
              </a:rPr>
              <a:t>The human capital of an organization consists of the people who work there and on whom the success of the business depends.</a:t>
            </a:r>
          </a:p>
          <a:p>
            <a:pPr marL="228600" indent="-228600">
              <a:buNone/>
            </a:pPr>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2. Human capital can be regarded as the prime asset of an organization, and businesses need to invest in that asset to ensure their survival and growth.</a:t>
            </a:r>
            <a:endParaRPr lang="en-US" dirty="0"/>
          </a:p>
        </p:txBody>
      </p:sp>
      <p:sp>
        <p:nvSpPr>
          <p:cNvPr id="4" name="Slide Number Placeholder 3"/>
          <p:cNvSpPr>
            <a:spLocks noGrp="1"/>
          </p:cNvSpPr>
          <p:nvPr>
            <p:ph type="sldNum" sz="quarter" idx="10"/>
          </p:nvPr>
        </p:nvSpPr>
        <p:spPr/>
        <p:txBody>
          <a:bodyPr/>
          <a:lstStyle/>
          <a:p>
            <a:fld id="{DB8B8075-EB90-4500-AD7C-5F8CC203B554}" type="slidenum">
              <a:rPr lang="en-US" smtClean="0"/>
              <a:pPr/>
              <a:t>46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HRM aims to support the development of firm-specific knowledge and skills that are the result of organizational learning processes.</a:t>
            </a:r>
            <a:endParaRPr lang="en-US" dirty="0"/>
          </a:p>
        </p:txBody>
      </p:sp>
      <p:sp>
        <p:nvSpPr>
          <p:cNvPr id="4" name="Slide Number Placeholder 3"/>
          <p:cNvSpPr>
            <a:spLocks noGrp="1"/>
          </p:cNvSpPr>
          <p:nvPr>
            <p:ph type="sldNum" sz="quarter" idx="10"/>
          </p:nvPr>
        </p:nvSpPr>
        <p:spPr/>
        <p:txBody>
          <a:bodyPr/>
          <a:lstStyle/>
          <a:p>
            <a:fld id="{DB8B8075-EB90-4500-AD7C-5F8CC203B554}" type="slidenum">
              <a:rPr lang="en-US" smtClean="0"/>
              <a:pPr/>
              <a:t>47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 overarching aim of HRM is to bridge this gap by making every attempt to ensure that aspirations are translated into sustained and effective action</a:t>
            </a:r>
            <a:endParaRPr lang="en-US" dirty="0"/>
          </a:p>
        </p:txBody>
      </p:sp>
      <p:sp>
        <p:nvSpPr>
          <p:cNvPr id="4" name="Slide Number Placeholder 3"/>
          <p:cNvSpPr>
            <a:spLocks noGrp="1"/>
          </p:cNvSpPr>
          <p:nvPr>
            <p:ph type="sldNum" sz="quarter" idx="10"/>
          </p:nvPr>
        </p:nvSpPr>
        <p:spPr/>
        <p:txBody>
          <a:bodyPr/>
          <a:lstStyle/>
          <a:p>
            <a:fld id="{DB8B8075-EB90-4500-AD7C-5F8CC203B554}" type="slidenum">
              <a:rPr lang="en-US" smtClean="0"/>
              <a:pPr/>
              <a:t>51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3523BE48-55C9-4DC8-93A9-162633D519C5}" type="datetimeFigureOut">
              <a:rPr lang="en-US" smtClean="0"/>
              <a:pPr/>
              <a:t>7/18/2014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908671EC-CE90-4BA4-BEC1-F3B7D61417A6}"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523BE48-55C9-4DC8-93A9-162633D519C5}"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671EC-CE90-4BA4-BEC1-F3B7D61417A6}"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523BE48-55C9-4DC8-93A9-162633D519C5}" type="datetimeFigureOut">
              <a:rPr lang="en-US" smtClean="0"/>
              <a:pPr/>
              <a:t>7/18/2014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08671EC-CE90-4BA4-BEC1-F3B7D61417A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523BE48-55C9-4DC8-93A9-162633D519C5}"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8671EC-CE90-4BA4-BEC1-F3B7D61417A6}"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3523BE48-55C9-4DC8-93A9-162633D519C5}" type="datetimeFigureOut">
              <a:rPr lang="en-US" smtClean="0"/>
              <a:pPr/>
              <a:t>7/18/2014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8671EC-CE90-4BA4-BEC1-F3B7D61417A6}"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523BE48-55C9-4DC8-93A9-162633D519C5}" type="datetimeFigureOut">
              <a:rPr lang="en-US" smtClean="0"/>
              <a:pPr/>
              <a:t>7/18/2014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8671EC-CE90-4BA4-BEC1-F3B7D61417A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3BE48-55C9-4DC8-93A9-162633D519C5}" type="datetimeFigureOut">
              <a:rPr lang="en-US" smtClean="0"/>
              <a:pPr/>
              <a:t>7/18/2014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8671EC-CE90-4BA4-BEC1-F3B7D61417A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523BE48-55C9-4DC8-93A9-162633D519C5}"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8671EC-CE90-4BA4-BEC1-F3B7D61417A6}"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523BE48-55C9-4DC8-93A9-162633D519C5}" type="datetimeFigureOut">
              <a:rPr lang="en-US" smtClean="0"/>
              <a:pPr/>
              <a:t>7/18/2014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908671EC-CE90-4BA4-BEC1-F3B7D61417A6}"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523BE48-55C9-4DC8-93A9-162633D519C5}"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671EC-CE90-4BA4-BEC1-F3B7D61417A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523BE48-55C9-4DC8-93A9-162633D519C5}"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8671EC-CE90-4BA4-BEC1-F3B7D61417A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3523BE48-55C9-4DC8-93A9-162633D519C5}" type="datetimeFigureOut">
              <a:rPr lang="en-US" smtClean="0"/>
              <a:pPr/>
              <a:t>7/18/2014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908671EC-CE90-4BA4-BEC1-F3B7D61417A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fontScale="92500" lnSpcReduction="20000"/>
          </a:bodyPr>
          <a:lstStyle/>
          <a:p>
            <a:r>
              <a:rPr lang="en-US" dirty="0" smtClean="0"/>
              <a:t>Imran Ghaznavi</a:t>
            </a:r>
          </a:p>
          <a:p>
            <a:r>
              <a:rPr lang="en-US" dirty="0" smtClean="0"/>
              <a:t>Twitter: @</a:t>
            </a:r>
            <a:r>
              <a:rPr lang="en-US" dirty="0" err="1" smtClean="0"/>
              <a:t>ighaznavi</a:t>
            </a:r>
            <a:endParaRPr lang="en-US" dirty="0" smtClean="0"/>
          </a:p>
          <a:p>
            <a:r>
              <a:rPr lang="en-US" dirty="0" smtClean="0"/>
              <a:t>Course Code: MGT557</a:t>
            </a:r>
          </a:p>
          <a:p>
            <a:r>
              <a:rPr lang="en-US" dirty="0" smtClean="0"/>
              <a:t>COMSATS</a:t>
            </a:r>
            <a:endParaRPr lang="en-US" dirty="0"/>
          </a:p>
        </p:txBody>
      </p:sp>
      <p:sp>
        <p:nvSpPr>
          <p:cNvPr id="3" name="Title 2"/>
          <p:cNvSpPr>
            <a:spLocks noGrp="1"/>
          </p:cNvSpPr>
          <p:nvPr>
            <p:ph type="ctrTitle"/>
          </p:nvPr>
        </p:nvSpPr>
        <p:spPr/>
        <p:txBody>
          <a:bodyPr/>
          <a:lstStyle/>
          <a:p>
            <a:r>
              <a:rPr smtClean="0">
                <a:latin typeface="Arial" pitchFamily="34" charset="0"/>
                <a:cs typeface="Arial" pitchFamily="34" charset="0"/>
              </a:rPr>
              <a:t>Strategic</a:t>
            </a:r>
            <a:r>
              <a:rPr smtClean="0"/>
              <a:t> Human Resource Management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a:bodyPr>
          <a:lstStyle/>
          <a:p>
            <a:pPr algn="ctr">
              <a:buNone/>
            </a:pPr>
            <a:endParaRPr lang="en-US" sz="6000" dirty="0" smtClean="0">
              <a:latin typeface="Arial" pitchFamily="34" charset="0"/>
              <a:cs typeface="Arial" pitchFamily="34" charset="0"/>
            </a:endParaRPr>
          </a:p>
          <a:p>
            <a:pPr algn="ctr">
              <a:buNone/>
            </a:pPr>
            <a:r>
              <a:rPr lang="en-US" sz="6000" dirty="0" smtClean="0">
                <a:latin typeface="Arial" pitchFamily="34" charset="0"/>
                <a:cs typeface="Arial" pitchFamily="34" charset="0"/>
              </a:rPr>
              <a:t>Lecture 31</a:t>
            </a:r>
            <a:endParaRPr lang="en-US" sz="6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14400" y="274638"/>
            <a:ext cx="7772400" cy="1143000"/>
          </a:xfrm>
        </p:spPr>
        <p:txBody>
          <a:bodyPr/>
          <a:lstStyle/>
          <a:p>
            <a:r>
              <a:rPr lang="en-US" dirty="0" smtClean="0">
                <a:latin typeface="Arial" pitchFamily="34" charset="0"/>
                <a:cs typeface="Arial" pitchFamily="34" charset="0"/>
              </a:rPr>
              <a:t>Lecture outline</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Review</a:t>
            </a:r>
          </a:p>
          <a:p>
            <a:r>
              <a:rPr lang="en-US" sz="2800" dirty="0" smtClean="0">
                <a:latin typeface="Arial" pitchFamily="34" charset="0"/>
                <a:cs typeface="Arial" pitchFamily="34" charset="0"/>
              </a:rPr>
              <a:t>HRM</a:t>
            </a:r>
          </a:p>
          <a:p>
            <a:r>
              <a:rPr lang="en-US" sz="2800" dirty="0" smtClean="0">
                <a:latin typeface="Arial" pitchFamily="34" charset="0"/>
                <a:cs typeface="Arial" pitchFamily="34" charset="0"/>
              </a:rPr>
              <a:t>Strategy</a:t>
            </a:r>
          </a:p>
          <a:p>
            <a:r>
              <a:rPr lang="en-US" sz="2800" dirty="0" smtClean="0">
                <a:latin typeface="Arial" pitchFamily="34" charset="0"/>
                <a:cs typeface="Arial" pitchFamily="34" charset="0"/>
              </a:rPr>
              <a:t>Strategic HRM</a:t>
            </a:r>
          </a:p>
          <a:p>
            <a:endParaRPr lang="en-US" sz="2800" dirty="0" smtClean="0">
              <a:latin typeface="Arial" pitchFamily="34" charset="0"/>
              <a:cs typeface="Arial" pitchFamily="34" charset="0"/>
            </a:endParaRPr>
          </a:p>
          <a:p>
            <a:pPr>
              <a:buNone/>
            </a:pP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pPr>
              <a:buNone/>
            </a:pPr>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Text Placeholder 2"/>
          <p:cNvSpPr>
            <a:spLocks noGrp="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HR </a:t>
            </a:r>
            <a:r>
              <a:rPr lang="en-US" dirty="0" smtClean="0">
                <a:latin typeface="Arial" pitchFamily="34" charset="0"/>
                <a:cs typeface="Arial" pitchFamily="34" charset="0"/>
              </a:rPr>
              <a:t>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Human </a:t>
            </a:r>
            <a:r>
              <a:rPr lang="en-US" sz="2400" dirty="0">
                <a:latin typeface="Arial" pitchFamily="34" charset="0"/>
                <a:cs typeface="Arial" pitchFamily="34" charset="0"/>
              </a:rPr>
              <a:t>capital </a:t>
            </a:r>
            <a:r>
              <a:rPr lang="en-US" sz="2400" dirty="0" smtClean="0">
                <a:latin typeface="Arial" pitchFamily="34" charset="0"/>
                <a:cs typeface="Arial" pitchFamily="34" charset="0"/>
              </a:rPr>
              <a:t>management strategy</a:t>
            </a:r>
          </a:p>
          <a:p>
            <a:r>
              <a:rPr lang="en-US" sz="2400" dirty="0">
                <a:latin typeface="Arial" pitchFamily="34" charset="0"/>
                <a:cs typeface="Arial" pitchFamily="34" charset="0"/>
              </a:rPr>
              <a:t>High-performance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Corporate </a:t>
            </a:r>
            <a:r>
              <a:rPr lang="en-US" sz="2400" dirty="0" smtClean="0">
                <a:latin typeface="Arial" pitchFamily="34" charset="0"/>
                <a:cs typeface="Arial" pitchFamily="34" charset="0"/>
              </a:rPr>
              <a:t>social responsibility strategy</a:t>
            </a:r>
          </a:p>
          <a:p>
            <a:r>
              <a:rPr lang="en-US" sz="2400" dirty="0">
                <a:latin typeface="Arial" pitchFamily="34" charset="0"/>
                <a:cs typeface="Arial" pitchFamily="34" charset="0"/>
              </a:rPr>
              <a:t>Organization </a:t>
            </a:r>
            <a:r>
              <a:rPr lang="en-US" sz="2400" dirty="0" smtClean="0">
                <a:latin typeface="Arial" pitchFamily="34" charset="0"/>
                <a:cs typeface="Arial" pitchFamily="34" charset="0"/>
              </a:rPr>
              <a:t>development strategy</a:t>
            </a:r>
          </a:p>
          <a:p>
            <a:r>
              <a:rPr lang="en-US" sz="2400" dirty="0">
                <a:latin typeface="Arial" pitchFamily="34" charset="0"/>
                <a:cs typeface="Arial" pitchFamily="34" charset="0"/>
              </a:rPr>
              <a:t>Employee </a:t>
            </a:r>
            <a:r>
              <a:rPr lang="en-US" sz="2400" dirty="0" smtClean="0">
                <a:latin typeface="Arial" pitchFamily="34" charset="0"/>
                <a:cs typeface="Arial" pitchFamily="34" charset="0"/>
              </a:rPr>
              <a:t>engagement strategy</a:t>
            </a:r>
          </a:p>
          <a:p>
            <a:r>
              <a:rPr lang="en-US" sz="2400" dirty="0">
                <a:latin typeface="Arial" pitchFamily="34" charset="0"/>
                <a:cs typeface="Arial" pitchFamily="34" charset="0"/>
              </a:rPr>
              <a:t>Knowledge </a:t>
            </a:r>
            <a:r>
              <a:rPr lang="en-US" sz="2400" dirty="0" smtClean="0">
                <a:latin typeface="Arial" pitchFamily="34" charset="0"/>
                <a:cs typeface="Arial" pitchFamily="34" charset="0"/>
              </a:rPr>
              <a:t>management strategy</a:t>
            </a:r>
          </a:p>
          <a:p>
            <a:r>
              <a:rPr lang="en-US" sz="2400" dirty="0">
                <a:latin typeface="Arial" pitchFamily="34" charset="0"/>
                <a:cs typeface="Arial" pitchFamily="34" charset="0"/>
              </a:rPr>
              <a:t>Employee resourcing strategy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HR Strategies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Talent </a:t>
            </a:r>
            <a:r>
              <a:rPr lang="en-US" sz="2400" dirty="0">
                <a:latin typeface="Arial" pitchFamily="34" charset="0"/>
                <a:cs typeface="Arial" pitchFamily="34" charset="0"/>
              </a:rPr>
              <a:t>management </a:t>
            </a:r>
            <a:r>
              <a:rPr lang="en-US" sz="2400" dirty="0" smtClean="0">
                <a:latin typeface="Arial" pitchFamily="34" charset="0"/>
                <a:cs typeface="Arial" pitchFamily="34" charset="0"/>
              </a:rPr>
              <a:t>strategy</a:t>
            </a:r>
          </a:p>
          <a:p>
            <a:r>
              <a:rPr lang="en-US" sz="2400" dirty="0">
                <a:latin typeface="Arial" pitchFamily="34" charset="0"/>
                <a:cs typeface="Arial" pitchFamily="34" charset="0"/>
              </a:rPr>
              <a:t>Learning and </a:t>
            </a:r>
            <a:r>
              <a:rPr lang="en-US" sz="2400" dirty="0" smtClean="0">
                <a:latin typeface="Arial" pitchFamily="34" charset="0"/>
                <a:cs typeface="Arial" pitchFamily="34" charset="0"/>
              </a:rPr>
              <a:t>development strategy</a:t>
            </a:r>
          </a:p>
          <a:p>
            <a:r>
              <a:rPr lang="en-US" sz="2400" dirty="0">
                <a:latin typeface="Arial" pitchFamily="34" charset="0"/>
                <a:cs typeface="Arial" pitchFamily="34" charset="0"/>
              </a:rPr>
              <a:t>Reward </a:t>
            </a:r>
            <a:r>
              <a:rPr lang="en-US" sz="2400" dirty="0" smtClean="0">
                <a:latin typeface="Arial" pitchFamily="34" charset="0"/>
                <a:cs typeface="Arial" pitchFamily="34" charset="0"/>
              </a:rPr>
              <a:t>strategy</a:t>
            </a:r>
          </a:p>
          <a:p>
            <a:r>
              <a:rPr lang="en-US" sz="2400" b="1" u="sng" dirty="0">
                <a:latin typeface="Arial" pitchFamily="34" charset="0"/>
                <a:cs typeface="Arial" pitchFamily="34" charset="0"/>
              </a:rPr>
              <a:t>Employee relations strategy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u="sng" dirty="0">
                <a:latin typeface="Arial" pitchFamily="34" charset="0"/>
                <a:cs typeface="Arial" pitchFamily="34" charset="0"/>
              </a:rPr>
              <a:t/>
            </a:r>
            <a:br>
              <a:rPr lang="en-US" u="sng" dirty="0">
                <a:latin typeface="Arial" pitchFamily="34" charset="0"/>
                <a:cs typeface="Arial" pitchFamily="34" charset="0"/>
              </a:rPr>
            </a:br>
            <a:endParaRPr lang="en-US" dirty="0"/>
          </a:p>
        </p:txBody>
      </p:sp>
      <p:sp>
        <p:nvSpPr>
          <p:cNvPr id="3" name="Text Placeholder 2"/>
          <p:cNvSpPr>
            <a:spLocks noGrp="1"/>
          </p:cNvSpPr>
          <p:nvPr>
            <p:ph type="body" idx="1"/>
          </p:nvPr>
        </p:nvSpPr>
        <p:spPr/>
        <p:txBody>
          <a:bodyPr/>
          <a:lstStyle/>
          <a:p>
            <a:r>
              <a:rPr lang="en-US" sz="4000" dirty="0" smtClean="0">
                <a:solidFill>
                  <a:schemeClr val="tx1"/>
                </a:solidFill>
                <a:latin typeface="Arial" pitchFamily="34" charset="0"/>
                <a:cs typeface="Arial" pitchFamily="34" charset="0"/>
              </a:rPr>
              <a:t>Employee relations strategy</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lstStyle/>
          <a:p>
            <a:endParaRPr lang="en-US"/>
          </a:p>
        </p:txBody>
      </p:sp>
      <p:pic>
        <p:nvPicPr>
          <p:cNvPr id="4" name="Picture 2" descr="C:\Users\Imran\Desktop\shrm\photo (3).PNG"/>
          <p:cNvPicPr>
            <a:picLocks noChangeAspect="1" noChangeArrowheads="1"/>
          </p:cNvPicPr>
          <p:nvPr/>
        </p:nvPicPr>
        <p:blipFill>
          <a:blip r:embed="rId2"/>
          <a:srcRect/>
          <a:stretch>
            <a:fillRect/>
          </a:stretch>
        </p:blipFill>
        <p:spPr bwMode="auto">
          <a:xfrm>
            <a:off x="457200" y="0"/>
            <a:ext cx="8458200" cy="6854613"/>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Arial" pitchFamily="34" charset="0"/>
                <a:cs typeface="Arial" pitchFamily="34" charset="0"/>
              </a:rPr>
              <a:t>Employee relations strategy</a:t>
            </a:r>
            <a:endParaRPr lang="en-US" dirty="0"/>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Employee relations strategies define the intentions of the organization </a:t>
            </a:r>
            <a:r>
              <a:rPr lang="en-US" sz="2400" dirty="0" smtClean="0">
                <a:latin typeface="Arial" pitchFamily="34" charset="0"/>
                <a:cs typeface="Arial" pitchFamily="34" charset="0"/>
              </a:rPr>
              <a:t>about what </a:t>
            </a:r>
            <a:r>
              <a:rPr lang="en-US" sz="2400" dirty="0">
                <a:latin typeface="Arial" pitchFamily="34" charset="0"/>
                <a:cs typeface="Arial" pitchFamily="34" charset="0"/>
              </a:rPr>
              <a:t>needs to be done and what needs to be changed in the ways in </a:t>
            </a:r>
            <a:r>
              <a:rPr lang="en-US" sz="2400" dirty="0" smtClean="0">
                <a:latin typeface="Arial" pitchFamily="34" charset="0"/>
                <a:cs typeface="Arial" pitchFamily="34" charset="0"/>
              </a:rPr>
              <a:t>which the </a:t>
            </a:r>
            <a:r>
              <a:rPr lang="en-US" sz="2400" dirty="0">
                <a:latin typeface="Arial" pitchFamily="34" charset="0"/>
                <a:cs typeface="Arial" pitchFamily="34" charset="0"/>
              </a:rPr>
              <a:t>organization manages its relationships with employees and their </a:t>
            </a:r>
            <a:r>
              <a:rPr lang="en-US" sz="2400" dirty="0" smtClean="0">
                <a:latin typeface="Arial" pitchFamily="34" charset="0"/>
                <a:cs typeface="Arial" pitchFamily="34" charset="0"/>
              </a:rPr>
              <a:t>trade unions.</a:t>
            </a:r>
          </a:p>
          <a:p>
            <a:endParaRPr lang="en-US" sz="2400" dirty="0" smtClean="0">
              <a:latin typeface="Arial" pitchFamily="34" charset="0"/>
              <a:cs typeface="Arial" pitchFamily="34" charset="0"/>
            </a:endParaRPr>
          </a:p>
          <a:p>
            <a:r>
              <a:rPr lang="en-US" sz="2400" dirty="0">
                <a:latin typeface="Arial" pitchFamily="34" charset="0"/>
                <a:cs typeface="Arial" pitchFamily="34" charset="0"/>
              </a:rPr>
              <a:t>Like all other aspects of HR strategy, employee relations </a:t>
            </a:r>
            <a:r>
              <a:rPr lang="en-US" sz="2400" dirty="0" smtClean="0">
                <a:latin typeface="Arial" pitchFamily="34" charset="0"/>
                <a:cs typeface="Arial" pitchFamily="34" charset="0"/>
              </a:rPr>
              <a:t>strategies will </a:t>
            </a:r>
            <a:r>
              <a:rPr lang="en-US" sz="2400" dirty="0">
                <a:latin typeface="Arial" pitchFamily="34" charset="0"/>
                <a:cs typeface="Arial" pitchFamily="34" charset="0"/>
              </a:rPr>
              <a:t>flow from the business strategy but will also aim to support it</a:t>
            </a:r>
            <a:r>
              <a:rPr lang="en-US" sz="2400" dirty="0" smtClean="0">
                <a:latin typeface="Arial" pitchFamily="34" charset="0"/>
                <a:cs typeface="Arial" pitchFamily="34" charset="0"/>
              </a:rPr>
              <a:t>.</a:t>
            </a:r>
          </a:p>
          <a:p>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Arial" pitchFamily="34" charset="0"/>
                <a:cs typeface="Arial" pitchFamily="34" charset="0"/>
              </a:rPr>
              <a:t>CONCERNS OF EMPLOYEE RELATIONS STRATEGY</a:t>
            </a:r>
          </a:p>
        </p:txBody>
      </p:sp>
      <p:sp>
        <p:nvSpPr>
          <p:cNvPr id="3" name="Content Placeholder 2"/>
          <p:cNvSpPr>
            <a:spLocks noGrp="1"/>
          </p:cNvSpPr>
          <p:nvPr>
            <p:ph sz="quarter" idx="1"/>
          </p:nvPr>
        </p:nvSpPr>
        <p:spPr/>
        <p:txBody>
          <a:bodyPr>
            <a:normAutofit/>
          </a:bodyPr>
          <a:lstStyle/>
          <a:p>
            <a:r>
              <a:rPr lang="en-US" sz="2400" dirty="0">
                <a:latin typeface="Arial" pitchFamily="34" charset="0"/>
                <a:cs typeface="Arial" pitchFamily="34" charset="0"/>
              </a:rPr>
              <a:t>Employee relations strategy will be concerned with how to:</a:t>
            </a:r>
          </a:p>
          <a:p>
            <a:r>
              <a:rPr lang="en-US" sz="2400" b="1" dirty="0" smtClean="0">
                <a:latin typeface="Arial" pitchFamily="34" charset="0"/>
                <a:cs typeface="Arial" pitchFamily="34" charset="0"/>
              </a:rPr>
              <a:t>build </a:t>
            </a:r>
            <a:r>
              <a:rPr lang="en-US" sz="2400" b="1" dirty="0">
                <a:latin typeface="Arial" pitchFamily="34" charset="0"/>
                <a:cs typeface="Arial" pitchFamily="34" charset="0"/>
              </a:rPr>
              <a:t>stable and cooperative relationships with employees that </a:t>
            </a:r>
            <a:r>
              <a:rPr lang="en-US" sz="2400" b="1" dirty="0" smtClean="0">
                <a:latin typeface="Arial" pitchFamily="34" charset="0"/>
                <a:cs typeface="Arial" pitchFamily="34" charset="0"/>
              </a:rPr>
              <a:t>minimize </a:t>
            </a:r>
            <a:r>
              <a:rPr lang="en-US" sz="2400" dirty="0" smtClean="0">
                <a:latin typeface="Arial" pitchFamily="34" charset="0"/>
                <a:cs typeface="Arial" pitchFamily="34" charset="0"/>
              </a:rPr>
              <a:t>conflict</a:t>
            </a:r>
            <a:r>
              <a:rPr lang="en-US" sz="2400" dirty="0">
                <a:latin typeface="Arial" pitchFamily="34" charset="0"/>
                <a:cs typeface="Arial" pitchFamily="34" charset="0"/>
              </a:rPr>
              <a:t>;</a:t>
            </a:r>
          </a:p>
          <a:p>
            <a:r>
              <a:rPr lang="en-US" sz="2400" b="1" dirty="0" smtClean="0">
                <a:latin typeface="Arial" pitchFamily="34" charset="0"/>
                <a:cs typeface="Arial" pitchFamily="34" charset="0"/>
              </a:rPr>
              <a:t>achieve </a:t>
            </a:r>
            <a:r>
              <a:rPr lang="en-US" sz="2400" b="1" dirty="0">
                <a:latin typeface="Arial" pitchFamily="34" charset="0"/>
                <a:cs typeface="Arial" pitchFamily="34" charset="0"/>
              </a:rPr>
              <a:t>commitment through employee involvement and </a:t>
            </a:r>
            <a:r>
              <a:rPr lang="en-US" sz="2400" b="1" dirty="0" smtClean="0">
                <a:latin typeface="Arial" pitchFamily="34" charset="0"/>
                <a:cs typeface="Arial" pitchFamily="34" charset="0"/>
              </a:rPr>
              <a:t>communications </a:t>
            </a:r>
            <a:r>
              <a:rPr lang="en-US" sz="2400" dirty="0" smtClean="0">
                <a:latin typeface="Arial" pitchFamily="34" charset="0"/>
                <a:cs typeface="Arial" pitchFamily="34" charset="0"/>
              </a:rPr>
              <a:t>processes</a:t>
            </a:r>
            <a:r>
              <a:rPr lang="en-US" sz="2400" dirty="0">
                <a:latin typeface="Arial" pitchFamily="34" charset="0"/>
                <a:cs typeface="Arial" pitchFamily="34" charset="0"/>
              </a:rPr>
              <a:t>;</a:t>
            </a:r>
          </a:p>
          <a:p>
            <a:r>
              <a:rPr lang="en-US" sz="2400" b="1" dirty="0" smtClean="0">
                <a:latin typeface="Arial" pitchFamily="34" charset="0"/>
                <a:cs typeface="Arial" pitchFamily="34" charset="0"/>
              </a:rPr>
              <a:t>develop </a:t>
            </a:r>
            <a:r>
              <a:rPr lang="en-US" sz="2400" b="1" dirty="0">
                <a:latin typeface="Arial" pitchFamily="34" charset="0"/>
                <a:cs typeface="Arial" pitchFamily="34" charset="0"/>
              </a:rPr>
              <a:t>mutuality – a common interest in achieving the </a:t>
            </a:r>
            <a:r>
              <a:rPr lang="en-US" sz="2400" b="1" dirty="0" smtClean="0">
                <a:latin typeface="Arial" pitchFamily="34" charset="0"/>
                <a:cs typeface="Arial" pitchFamily="34" charset="0"/>
              </a:rPr>
              <a:t>organization’s </a:t>
            </a:r>
            <a:r>
              <a:rPr lang="en-US" sz="2400" dirty="0" smtClean="0">
                <a:latin typeface="Arial" pitchFamily="34" charset="0"/>
                <a:cs typeface="Arial" pitchFamily="34" charset="0"/>
              </a:rPr>
              <a:t>goals </a:t>
            </a:r>
            <a:r>
              <a:rPr lang="en-US" sz="2400" dirty="0">
                <a:latin typeface="Arial" pitchFamily="34" charset="0"/>
                <a:cs typeface="Arial" pitchFamily="34" charset="0"/>
              </a:rPr>
              <a:t>through the development of organizational cultures based </a:t>
            </a:r>
            <a:r>
              <a:rPr lang="en-US" sz="2400" dirty="0" smtClean="0">
                <a:latin typeface="Arial" pitchFamily="34" charset="0"/>
                <a:cs typeface="Arial" pitchFamily="34" charset="0"/>
              </a:rPr>
              <a:t>on shared </a:t>
            </a:r>
            <a:r>
              <a:rPr lang="en-US" sz="2400" dirty="0">
                <a:latin typeface="Arial" pitchFamily="34" charset="0"/>
                <a:cs typeface="Arial" pitchFamily="34" charset="0"/>
              </a:rPr>
              <a:t>values between management and employees.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b="1" dirty="0">
                <a:latin typeface="Arial" pitchFamily="34" charset="0"/>
                <a:cs typeface="Arial" pitchFamily="34" charset="0"/>
              </a:rPr>
              <a:t>THE BACKGROUND TO EMPLOYEE </a:t>
            </a:r>
            <a:r>
              <a:rPr lang="en-US" sz="3200" b="1" dirty="0" smtClean="0">
                <a:latin typeface="Arial" pitchFamily="34" charset="0"/>
                <a:cs typeface="Arial" pitchFamily="34" charset="0"/>
              </a:rPr>
              <a:t>RELATIONS STRATEGIES</a:t>
            </a:r>
            <a:endParaRPr lang="en-US" sz="3200"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92500" lnSpcReduction="10000"/>
          </a:bodyPr>
          <a:lstStyle/>
          <a:p>
            <a:r>
              <a:rPr lang="en-US" dirty="0">
                <a:latin typeface="Arial" pitchFamily="34" charset="0"/>
                <a:cs typeface="Arial" pitchFamily="34" charset="0"/>
              </a:rPr>
              <a:t>Four approaches to employee relations have been identified by </a:t>
            </a:r>
            <a:r>
              <a:rPr lang="en-US" dirty="0" smtClean="0">
                <a:latin typeface="Arial" pitchFamily="34" charset="0"/>
                <a:cs typeface="Arial" pitchFamily="34" charset="0"/>
              </a:rPr>
              <a:t>Industrial Relations </a:t>
            </a:r>
            <a:r>
              <a:rPr lang="en-US" dirty="0">
                <a:latin typeface="Arial" pitchFamily="34" charset="0"/>
                <a:cs typeface="Arial" pitchFamily="34" charset="0"/>
              </a:rPr>
              <a:t>Services (1993):</a:t>
            </a:r>
          </a:p>
          <a:p>
            <a:pPr lvl="1"/>
            <a:r>
              <a:rPr lang="en-US" dirty="0">
                <a:latin typeface="Arial" pitchFamily="34" charset="0"/>
                <a:cs typeface="Arial" pitchFamily="34" charset="0"/>
              </a:rPr>
              <a:t>1. </a:t>
            </a:r>
            <a:r>
              <a:rPr lang="en-US" i="1" dirty="0">
                <a:latin typeface="Arial" pitchFamily="34" charset="0"/>
                <a:cs typeface="Arial" pitchFamily="34" charset="0"/>
              </a:rPr>
              <a:t>Adversarial – the organization decides what it wants to do, </a:t>
            </a:r>
            <a:r>
              <a:rPr lang="en-US" i="1" dirty="0" smtClean="0">
                <a:latin typeface="Arial" pitchFamily="34" charset="0"/>
                <a:cs typeface="Arial" pitchFamily="34" charset="0"/>
              </a:rPr>
              <a:t>and </a:t>
            </a:r>
            <a:r>
              <a:rPr lang="en-US" dirty="0" smtClean="0">
                <a:latin typeface="Arial" pitchFamily="34" charset="0"/>
                <a:cs typeface="Arial" pitchFamily="34" charset="0"/>
              </a:rPr>
              <a:t>employees </a:t>
            </a:r>
            <a:r>
              <a:rPr lang="en-US" dirty="0">
                <a:latin typeface="Arial" pitchFamily="34" charset="0"/>
                <a:cs typeface="Arial" pitchFamily="34" charset="0"/>
              </a:rPr>
              <a:t>are expected to fit in. Employees only exercise power </a:t>
            </a:r>
            <a:r>
              <a:rPr lang="en-US" dirty="0" smtClean="0">
                <a:latin typeface="Arial" pitchFamily="34" charset="0"/>
                <a:cs typeface="Arial" pitchFamily="34" charset="0"/>
              </a:rPr>
              <a:t>by refusing </a:t>
            </a:r>
            <a:r>
              <a:rPr lang="en-US" dirty="0">
                <a:latin typeface="Arial" pitchFamily="34" charset="0"/>
                <a:cs typeface="Arial" pitchFamily="34" charset="0"/>
              </a:rPr>
              <a:t>to cooperate.</a:t>
            </a:r>
          </a:p>
          <a:p>
            <a:pPr lvl="1"/>
            <a:r>
              <a:rPr lang="en-US" dirty="0">
                <a:latin typeface="Arial" pitchFamily="34" charset="0"/>
                <a:cs typeface="Arial" pitchFamily="34" charset="0"/>
              </a:rPr>
              <a:t>2. </a:t>
            </a:r>
            <a:r>
              <a:rPr lang="en-US" i="1" dirty="0">
                <a:latin typeface="Arial" pitchFamily="34" charset="0"/>
                <a:cs typeface="Arial" pitchFamily="34" charset="0"/>
              </a:rPr>
              <a:t>Traditional – a good day-to-day working relationship but </a:t>
            </a:r>
            <a:r>
              <a:rPr lang="en-US" i="1" dirty="0" smtClean="0">
                <a:latin typeface="Arial" pitchFamily="34" charset="0"/>
                <a:cs typeface="Arial" pitchFamily="34" charset="0"/>
              </a:rPr>
              <a:t>management </a:t>
            </a:r>
            <a:r>
              <a:rPr lang="en-US" dirty="0" smtClean="0">
                <a:latin typeface="Arial" pitchFamily="34" charset="0"/>
                <a:cs typeface="Arial" pitchFamily="34" charset="0"/>
              </a:rPr>
              <a:t>proposes </a:t>
            </a:r>
            <a:r>
              <a:rPr lang="en-US" dirty="0">
                <a:latin typeface="Arial" pitchFamily="34" charset="0"/>
                <a:cs typeface="Arial" pitchFamily="34" charset="0"/>
              </a:rPr>
              <a:t>and the workforce reacts through its elected representatives.</a:t>
            </a:r>
          </a:p>
          <a:p>
            <a:pPr lvl="1"/>
            <a:r>
              <a:rPr lang="en-US" dirty="0">
                <a:latin typeface="Arial" pitchFamily="34" charset="0"/>
                <a:cs typeface="Arial" pitchFamily="34" charset="0"/>
              </a:rPr>
              <a:t>3. </a:t>
            </a:r>
            <a:r>
              <a:rPr lang="en-US" i="1" dirty="0">
                <a:latin typeface="Arial" pitchFamily="34" charset="0"/>
                <a:cs typeface="Arial" pitchFamily="34" charset="0"/>
              </a:rPr>
              <a:t>Partnership – the organization involves employees in the drawing up </a:t>
            </a:r>
            <a:r>
              <a:rPr lang="en-US" i="1" dirty="0" smtClean="0">
                <a:latin typeface="Arial" pitchFamily="34" charset="0"/>
                <a:cs typeface="Arial" pitchFamily="34" charset="0"/>
              </a:rPr>
              <a:t>and </a:t>
            </a:r>
            <a:r>
              <a:rPr lang="en-US" dirty="0" smtClean="0">
                <a:latin typeface="Arial" pitchFamily="34" charset="0"/>
                <a:cs typeface="Arial" pitchFamily="34" charset="0"/>
              </a:rPr>
              <a:t>execution </a:t>
            </a:r>
            <a:r>
              <a:rPr lang="en-US" dirty="0">
                <a:latin typeface="Arial" pitchFamily="34" charset="0"/>
                <a:cs typeface="Arial" pitchFamily="34" charset="0"/>
              </a:rPr>
              <a:t>of organization policies, but retains the right to manage.</a:t>
            </a:r>
          </a:p>
          <a:p>
            <a:pPr lvl="1"/>
            <a:r>
              <a:rPr lang="en-US" dirty="0">
                <a:latin typeface="Arial" pitchFamily="34" charset="0"/>
                <a:cs typeface="Arial" pitchFamily="34" charset="0"/>
              </a:rPr>
              <a:t>4. </a:t>
            </a:r>
            <a:r>
              <a:rPr lang="en-US" i="1" dirty="0">
                <a:latin typeface="Arial" pitchFamily="34" charset="0"/>
                <a:cs typeface="Arial" pitchFamily="34" charset="0"/>
              </a:rPr>
              <a:t>Power sharing – employees are involved in both day-to-day and </a:t>
            </a:r>
            <a:r>
              <a:rPr lang="en-US" i="1" dirty="0" smtClean="0">
                <a:latin typeface="Arial" pitchFamily="34" charset="0"/>
                <a:cs typeface="Arial" pitchFamily="34" charset="0"/>
              </a:rPr>
              <a:t>strategic </a:t>
            </a:r>
            <a:r>
              <a:rPr lang="en-US" dirty="0" smtClean="0">
                <a:latin typeface="Arial" pitchFamily="34" charset="0"/>
                <a:cs typeface="Arial" pitchFamily="34" charset="0"/>
              </a:rPr>
              <a:t>decision </a:t>
            </a:r>
            <a:r>
              <a:rPr lang="en-US" dirty="0">
                <a:latin typeface="Arial" pitchFamily="34" charset="0"/>
                <a:cs typeface="Arial" pitchFamily="34" charset="0"/>
              </a:rPr>
              <a:t>making.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latin typeface="Arial" pitchFamily="34" charset="0"/>
                <a:cs typeface="Arial" pitchFamily="34" charset="0"/>
              </a:rPr>
              <a:t>Human Resource Management Process</a:t>
            </a:r>
            <a:endParaRPr lang="en-US" dirty="0">
              <a:latin typeface="Arial" pitchFamily="34" charset="0"/>
              <a:cs typeface="Arial" pitchFamily="34" charset="0"/>
            </a:endParaRPr>
          </a:p>
        </p:txBody>
      </p:sp>
      <p:pic>
        <p:nvPicPr>
          <p:cNvPr id="4" name="Picture 6"/>
          <p:cNvPicPr>
            <a:picLocks noGrp="1" noChangeAspect="1" noChangeArrowheads="1"/>
          </p:cNvPicPr>
          <p:nvPr>
            <p:ph sz="quarter" idx="1"/>
          </p:nvPr>
        </p:nvPicPr>
        <p:blipFill>
          <a:blip r:embed="rId2"/>
          <a:stretch>
            <a:fillRect/>
          </a:stretch>
        </p:blipFill>
        <p:spPr bwMode="auto">
          <a:xfrm>
            <a:off x="1276790" y="1833297"/>
            <a:ext cx="7047620" cy="3801006"/>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Environmental Factors Affecting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92500" lnSpcReduction="20000"/>
          </a:bodyPr>
          <a:lstStyle/>
          <a:p>
            <a:r>
              <a:rPr lang="en-US" sz="3000" dirty="0" smtClean="0">
                <a:latin typeface="Arial" pitchFamily="34" charset="0"/>
                <a:cs typeface="Arial" pitchFamily="34" charset="0"/>
              </a:rPr>
              <a:t>Employee Labor Unions</a:t>
            </a:r>
          </a:p>
          <a:p>
            <a:pPr lvl="1"/>
            <a:r>
              <a:rPr lang="en-US" dirty="0" smtClean="0">
                <a:latin typeface="Arial" pitchFamily="34" charset="0"/>
                <a:cs typeface="Arial" pitchFamily="34" charset="0"/>
              </a:rPr>
              <a:t>Organizations that represent workers and seek to protect their interests through collective bargaining.</a:t>
            </a:r>
          </a:p>
          <a:p>
            <a:pPr lvl="2"/>
            <a:r>
              <a:rPr lang="en-US" sz="2200" dirty="0" smtClean="0">
                <a:latin typeface="Arial" pitchFamily="34" charset="0"/>
                <a:cs typeface="Arial" pitchFamily="34" charset="0"/>
              </a:rPr>
              <a:t>Collective bargaining agreement</a:t>
            </a:r>
          </a:p>
          <a:p>
            <a:pPr lvl="3"/>
            <a:r>
              <a:rPr lang="en-US" sz="2200" dirty="0" smtClean="0">
                <a:latin typeface="Arial" pitchFamily="34" charset="0"/>
                <a:cs typeface="Arial" pitchFamily="34" charset="0"/>
              </a:rPr>
              <a:t>A contractual agreement between a firm and a union elected to represent a bargaining unit of employees of the firm in bargaining for wage, hours, and working conditions.</a:t>
            </a:r>
          </a:p>
          <a:p>
            <a:r>
              <a:rPr lang="en-US" sz="3000" dirty="0" smtClean="0">
                <a:latin typeface="Arial" pitchFamily="34" charset="0"/>
                <a:cs typeface="Arial" pitchFamily="34" charset="0"/>
              </a:rPr>
              <a:t>Governmental Laws and Regulations</a:t>
            </a:r>
          </a:p>
          <a:p>
            <a:pPr lvl="1"/>
            <a:r>
              <a:rPr lang="en-US" dirty="0" smtClean="0">
                <a:latin typeface="Arial" pitchFamily="34" charset="0"/>
                <a:cs typeface="Arial" pitchFamily="34" charset="0"/>
              </a:rPr>
              <a:t>Limit managerial discretion in hiring, promoting, and discharging employees.</a:t>
            </a:r>
          </a:p>
          <a:p>
            <a:pPr lvl="2"/>
            <a:r>
              <a:rPr lang="en-US" sz="2200" dirty="0" smtClean="0">
                <a:latin typeface="Arial" pitchFamily="34" charset="0"/>
                <a:cs typeface="Arial" pitchFamily="34" charset="0"/>
              </a:rPr>
              <a:t>Affirmative Action: the requirement that organizations take proactive steps to ensure the full participation of protected groups in its workforce</a:t>
            </a:r>
            <a:r>
              <a:rPr lang="en-US" sz="2200" dirty="0" smtClean="0"/>
              <a:t>.</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13</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Managing Human Resources</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pPr>
              <a:spcBef>
                <a:spcPct val="40000"/>
              </a:spcBef>
            </a:pPr>
            <a:r>
              <a:rPr lang="en-US" dirty="0" smtClean="0">
                <a:latin typeface="Arial" pitchFamily="34" charset="0"/>
                <a:cs typeface="Arial" pitchFamily="34" charset="0"/>
              </a:rPr>
              <a:t>Human Resource (HR) Planning</a:t>
            </a:r>
          </a:p>
          <a:p>
            <a:pPr lvl="1">
              <a:spcBef>
                <a:spcPct val="40000"/>
              </a:spcBef>
            </a:pPr>
            <a:r>
              <a:rPr lang="en-US" dirty="0" smtClean="0">
                <a:latin typeface="Arial" pitchFamily="34" charset="0"/>
                <a:cs typeface="Arial" pitchFamily="34" charset="0"/>
              </a:rPr>
              <a:t>The process by which managers ensure that they have the right number and kinds of people in the right places, and at the right times, who are capable of effectively and efficiently performing their tasks.</a:t>
            </a:r>
          </a:p>
          <a:p>
            <a:pPr lvl="1">
              <a:spcBef>
                <a:spcPct val="40000"/>
              </a:spcBef>
            </a:pPr>
            <a:r>
              <a:rPr lang="en-US" dirty="0" smtClean="0">
                <a:latin typeface="Arial" pitchFamily="34" charset="0"/>
                <a:cs typeface="Arial" pitchFamily="34" charset="0"/>
              </a:rPr>
              <a:t>Helps avoid sudden talent shortages and surpluses.</a:t>
            </a:r>
          </a:p>
          <a:p>
            <a:pPr lvl="1">
              <a:spcBef>
                <a:spcPct val="40000"/>
              </a:spcBef>
            </a:pPr>
            <a:r>
              <a:rPr lang="en-US" dirty="0" smtClean="0">
                <a:latin typeface="Arial" pitchFamily="34" charset="0"/>
                <a:cs typeface="Arial" pitchFamily="34" charset="0"/>
              </a:rPr>
              <a:t>Steps in HR planning:</a:t>
            </a:r>
          </a:p>
          <a:p>
            <a:pPr lvl="2">
              <a:spcBef>
                <a:spcPct val="40000"/>
              </a:spcBef>
            </a:pPr>
            <a:r>
              <a:rPr lang="en-US" dirty="0" smtClean="0">
                <a:latin typeface="Arial" pitchFamily="34" charset="0"/>
                <a:cs typeface="Arial" pitchFamily="34" charset="0"/>
              </a:rPr>
              <a:t>Assessing current human resources</a:t>
            </a:r>
          </a:p>
          <a:p>
            <a:pPr lvl="2">
              <a:spcBef>
                <a:spcPct val="40000"/>
              </a:spcBef>
            </a:pPr>
            <a:r>
              <a:rPr lang="en-US" dirty="0" smtClean="0">
                <a:latin typeface="Arial" pitchFamily="34" charset="0"/>
                <a:cs typeface="Arial" pitchFamily="34" charset="0"/>
              </a:rPr>
              <a:t>Assessing future needs for human resources</a:t>
            </a:r>
          </a:p>
          <a:p>
            <a:pPr lvl="2">
              <a:spcBef>
                <a:spcPct val="40000"/>
              </a:spcBef>
            </a:pPr>
            <a:r>
              <a:rPr lang="en-US" dirty="0" smtClean="0">
                <a:latin typeface="Arial" pitchFamily="34" charset="0"/>
                <a:cs typeface="Arial" pitchFamily="34" charset="0"/>
              </a:rPr>
              <a:t>Developing a program to meet those future needs</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14</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Assessment</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pPr>
              <a:spcBef>
                <a:spcPct val="40000"/>
              </a:spcBef>
            </a:pPr>
            <a:r>
              <a:rPr lang="en-US" sz="2800" dirty="0" smtClean="0">
                <a:latin typeface="Arial" pitchFamily="34" charset="0"/>
                <a:cs typeface="Arial" pitchFamily="34" charset="0"/>
              </a:rPr>
              <a:t>Human Resource Inventory</a:t>
            </a:r>
          </a:p>
          <a:p>
            <a:pPr lvl="1">
              <a:spcBef>
                <a:spcPct val="40000"/>
              </a:spcBef>
            </a:pPr>
            <a:r>
              <a:rPr lang="en-US" dirty="0" smtClean="0">
                <a:latin typeface="Arial" pitchFamily="34" charset="0"/>
                <a:cs typeface="Arial" pitchFamily="34" charset="0"/>
              </a:rPr>
              <a:t>A review of the current make-up of the organization’s current resource status</a:t>
            </a:r>
          </a:p>
          <a:p>
            <a:pPr lvl="1">
              <a:spcBef>
                <a:spcPct val="40000"/>
              </a:spcBef>
            </a:pPr>
            <a:r>
              <a:rPr lang="en-US" dirty="0" smtClean="0">
                <a:latin typeface="Arial" pitchFamily="34" charset="0"/>
                <a:cs typeface="Arial" pitchFamily="34" charset="0"/>
              </a:rPr>
              <a:t>Job Analysis</a:t>
            </a:r>
          </a:p>
          <a:p>
            <a:pPr lvl="2">
              <a:spcBef>
                <a:spcPct val="40000"/>
              </a:spcBef>
            </a:pPr>
            <a:r>
              <a:rPr lang="en-US" dirty="0" smtClean="0">
                <a:latin typeface="Arial" pitchFamily="34" charset="0"/>
                <a:cs typeface="Arial" pitchFamily="34" charset="0"/>
              </a:rPr>
              <a:t>An assessment that defines a job and the behaviors necessary to perform the job</a:t>
            </a:r>
          </a:p>
          <a:p>
            <a:pPr lvl="3">
              <a:spcBef>
                <a:spcPct val="40000"/>
              </a:spcBef>
            </a:pPr>
            <a:r>
              <a:rPr lang="en-US" dirty="0" smtClean="0">
                <a:latin typeface="Arial" pitchFamily="34" charset="0"/>
                <a:cs typeface="Arial" pitchFamily="34" charset="0"/>
              </a:rPr>
              <a:t>Knowledge, skills, and abilities (KSAs)</a:t>
            </a:r>
          </a:p>
          <a:p>
            <a:pPr lvl="2">
              <a:spcBef>
                <a:spcPct val="40000"/>
              </a:spcBef>
            </a:pPr>
            <a:r>
              <a:rPr lang="en-US" dirty="0" smtClean="0">
                <a:latin typeface="Arial" pitchFamily="34" charset="0"/>
                <a:cs typeface="Arial" pitchFamily="34" charset="0"/>
              </a:rPr>
              <a:t>Requires conducting interviews, engaging in direct observation, and collecting the self-reports of employees and their managers.</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15</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Assessment (cont’d)</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Job Description</a:t>
            </a:r>
          </a:p>
          <a:p>
            <a:pPr lvl="1"/>
            <a:r>
              <a:rPr lang="en-US" dirty="0" smtClean="0">
                <a:latin typeface="Arial" pitchFamily="34" charset="0"/>
                <a:cs typeface="Arial" pitchFamily="34" charset="0"/>
              </a:rPr>
              <a:t>A written statement of what the job holder does, how it is done, and why it is done.</a:t>
            </a:r>
          </a:p>
          <a:p>
            <a:pPr lvl="1">
              <a:buNone/>
            </a:pPr>
            <a:endParaRPr lang="en-US" dirty="0" smtClean="0">
              <a:latin typeface="Arial" pitchFamily="34" charset="0"/>
              <a:cs typeface="Arial" pitchFamily="34" charset="0"/>
            </a:endParaRPr>
          </a:p>
          <a:p>
            <a:r>
              <a:rPr lang="en-US" dirty="0" smtClean="0">
                <a:latin typeface="Arial" pitchFamily="34" charset="0"/>
                <a:cs typeface="Arial" pitchFamily="34" charset="0"/>
              </a:rPr>
              <a:t>Job Specification</a:t>
            </a:r>
          </a:p>
          <a:p>
            <a:pPr lvl="1"/>
            <a:r>
              <a:rPr lang="en-US" dirty="0" smtClean="0">
                <a:latin typeface="Arial" pitchFamily="34" charset="0"/>
                <a:cs typeface="Arial" pitchFamily="34" charset="0"/>
              </a:rPr>
              <a:t>A written statement of the minimum qualifications that a person must possess to perform a given job successfully.</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16</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2000"/>
                                        <p:tgtEl>
                                          <p:spTgt spid="3">
                                            <p:txEl>
                                              <p:pRg st="3" end="3"/>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Meeting Future Human Resource Needs</a:t>
            </a:r>
            <a:endParaRPr lang="en-US" dirty="0">
              <a:latin typeface="Arial" pitchFamily="34" charset="0"/>
              <a:cs typeface="Arial" pitchFamily="34" charset="0"/>
            </a:endParaRPr>
          </a:p>
        </p:txBody>
      </p:sp>
      <p:sp>
        <p:nvSpPr>
          <p:cNvPr id="4" name="AutoShape 3"/>
          <p:cNvSpPr>
            <a:spLocks noChangeArrowheads="1"/>
          </p:cNvSpPr>
          <p:nvPr/>
        </p:nvSpPr>
        <p:spPr bwMode="auto">
          <a:xfrm>
            <a:off x="3810000" y="2373313"/>
            <a:ext cx="1524000" cy="1295400"/>
          </a:xfrm>
          <a:prstGeom prst="triangle">
            <a:avLst>
              <a:gd name="adj" fmla="val 50000"/>
            </a:avLst>
          </a:prstGeom>
          <a:solidFill>
            <a:schemeClr val="accent1"/>
          </a:solidFill>
          <a:ln w="9525">
            <a:solidFill>
              <a:schemeClr val="tx1"/>
            </a:solidFill>
            <a:miter lim="800000"/>
            <a:headEnd/>
            <a:tailEnd/>
          </a:ln>
          <a:effectLst/>
        </p:spPr>
        <p:txBody>
          <a:bodyPr wrap="none" anchor="ctr"/>
          <a:lstStyle/>
          <a:p>
            <a:endParaRPr lang="en-US"/>
          </a:p>
        </p:txBody>
      </p:sp>
      <p:sp>
        <p:nvSpPr>
          <p:cNvPr id="5" name="Line 4"/>
          <p:cNvSpPr>
            <a:spLocks noChangeShapeType="1"/>
          </p:cNvSpPr>
          <p:nvPr/>
        </p:nvSpPr>
        <p:spPr bwMode="auto">
          <a:xfrm>
            <a:off x="914400" y="2362200"/>
            <a:ext cx="7467600" cy="0"/>
          </a:xfrm>
          <a:prstGeom prst="line">
            <a:avLst/>
          </a:prstGeom>
          <a:noFill/>
          <a:ln w="28575">
            <a:solidFill>
              <a:schemeClr val="tx1"/>
            </a:solidFill>
            <a:round/>
            <a:headEnd/>
            <a:tailEnd/>
          </a:ln>
          <a:effectLst/>
        </p:spPr>
        <p:txBody>
          <a:bodyPr wrap="none"/>
          <a:lstStyle/>
          <a:p>
            <a:endParaRPr lang="en-US"/>
          </a:p>
        </p:txBody>
      </p:sp>
      <p:grpSp>
        <p:nvGrpSpPr>
          <p:cNvPr id="3" name="Group 5"/>
          <p:cNvGrpSpPr>
            <a:grpSpLocks/>
          </p:cNvGrpSpPr>
          <p:nvPr/>
        </p:nvGrpSpPr>
        <p:grpSpPr bwMode="auto">
          <a:xfrm>
            <a:off x="838200" y="1828800"/>
            <a:ext cx="7610475" cy="457200"/>
            <a:chOff x="528" y="1152"/>
            <a:chExt cx="4794" cy="288"/>
          </a:xfrm>
        </p:grpSpPr>
        <p:sp>
          <p:nvSpPr>
            <p:cNvPr id="7" name="Text Box 6"/>
            <p:cNvSpPr txBox="1">
              <a:spLocks noChangeArrowheads="1"/>
            </p:cNvSpPr>
            <p:nvPr/>
          </p:nvSpPr>
          <p:spPr bwMode="auto">
            <a:xfrm>
              <a:off x="528" y="1152"/>
              <a:ext cx="2056" cy="288"/>
            </a:xfrm>
            <a:prstGeom prst="rect">
              <a:avLst/>
            </a:prstGeom>
            <a:noFill/>
            <a:ln w="9525">
              <a:noFill/>
              <a:miter lim="800000"/>
              <a:headEnd/>
              <a:tailEnd/>
            </a:ln>
            <a:effectLst/>
          </p:spPr>
          <p:txBody>
            <a:bodyPr wrap="none">
              <a:spAutoFit/>
            </a:bodyPr>
            <a:lstStyle/>
            <a:p>
              <a:r>
                <a:rPr lang="en-US" sz="2400" b="1" dirty="0">
                  <a:solidFill>
                    <a:srgbClr val="006699"/>
                  </a:solidFill>
                  <a:latin typeface="Arial" pitchFamily="34" charset="0"/>
                  <a:cs typeface="Arial" pitchFamily="34" charset="0"/>
                </a:rPr>
                <a:t>Supply of Employees</a:t>
              </a:r>
            </a:p>
          </p:txBody>
        </p:sp>
        <p:sp>
          <p:nvSpPr>
            <p:cNvPr id="8" name="Text Box 7"/>
            <p:cNvSpPr txBox="1">
              <a:spLocks noChangeArrowheads="1"/>
            </p:cNvSpPr>
            <p:nvPr/>
          </p:nvSpPr>
          <p:spPr bwMode="auto">
            <a:xfrm>
              <a:off x="3072" y="1152"/>
              <a:ext cx="2250" cy="288"/>
            </a:xfrm>
            <a:prstGeom prst="rect">
              <a:avLst/>
            </a:prstGeom>
            <a:noFill/>
            <a:ln w="9525">
              <a:noFill/>
              <a:miter lim="800000"/>
              <a:headEnd/>
              <a:tailEnd/>
            </a:ln>
            <a:effectLst/>
          </p:spPr>
          <p:txBody>
            <a:bodyPr wrap="none">
              <a:spAutoFit/>
            </a:bodyPr>
            <a:lstStyle/>
            <a:p>
              <a:pPr algn="r"/>
              <a:r>
                <a:rPr lang="en-US" sz="2400" b="1" dirty="0">
                  <a:solidFill>
                    <a:srgbClr val="CC3300"/>
                  </a:solidFill>
                  <a:latin typeface="Arial" pitchFamily="34" charset="0"/>
                  <a:cs typeface="Arial" pitchFamily="34" charset="0"/>
                </a:rPr>
                <a:t>Demand for Employees</a:t>
              </a:r>
            </a:p>
          </p:txBody>
        </p:sp>
      </p:grpSp>
      <p:sp>
        <p:nvSpPr>
          <p:cNvPr id="9" name="Text Box 8"/>
          <p:cNvSpPr txBox="1">
            <a:spLocks noChangeArrowheads="1"/>
          </p:cNvSpPr>
          <p:nvPr/>
        </p:nvSpPr>
        <p:spPr bwMode="auto">
          <a:xfrm>
            <a:off x="1371600" y="3886200"/>
            <a:ext cx="6400800" cy="1828800"/>
          </a:xfrm>
          <a:prstGeom prst="rect">
            <a:avLst/>
          </a:prstGeom>
          <a:noFill/>
          <a:ln w="9525">
            <a:noFill/>
            <a:miter lim="800000"/>
            <a:headEnd/>
            <a:tailEnd/>
          </a:ln>
          <a:effectLst/>
        </p:spPr>
        <p:txBody>
          <a:bodyPr>
            <a:spAutoFit/>
          </a:bodyPr>
          <a:lstStyle/>
          <a:p>
            <a:pPr algn="ctr">
              <a:spcBef>
                <a:spcPct val="50000"/>
              </a:spcBef>
            </a:pPr>
            <a:r>
              <a:rPr lang="en-US" sz="2400" b="1" dirty="0">
                <a:latin typeface="Arial" pitchFamily="34" charset="0"/>
                <a:cs typeface="Arial" pitchFamily="34" charset="0"/>
              </a:rPr>
              <a:t>Factors Affecting Staffing</a:t>
            </a:r>
          </a:p>
          <a:p>
            <a:pPr algn="ctr">
              <a:spcBef>
                <a:spcPct val="50000"/>
              </a:spcBef>
            </a:pPr>
            <a:r>
              <a:rPr lang="en-US" sz="2000" b="1" dirty="0">
                <a:latin typeface="Arial" pitchFamily="34" charset="0"/>
                <a:cs typeface="Arial" pitchFamily="34" charset="0"/>
              </a:rPr>
              <a:t>Strategic Goals</a:t>
            </a:r>
          </a:p>
          <a:p>
            <a:pPr algn="ctr">
              <a:spcBef>
                <a:spcPct val="50000"/>
              </a:spcBef>
            </a:pPr>
            <a:r>
              <a:rPr lang="en-US" sz="2000" b="1" dirty="0">
                <a:latin typeface="Arial" pitchFamily="34" charset="0"/>
                <a:cs typeface="Arial" pitchFamily="34" charset="0"/>
              </a:rPr>
              <a:t>Forecast demand for products and services</a:t>
            </a:r>
          </a:p>
          <a:p>
            <a:pPr algn="ctr">
              <a:spcBef>
                <a:spcPct val="50000"/>
              </a:spcBef>
            </a:pPr>
            <a:r>
              <a:rPr lang="en-US" sz="2000" b="1" dirty="0">
                <a:latin typeface="Arial" pitchFamily="34" charset="0"/>
                <a:cs typeface="Arial" pitchFamily="34" charset="0"/>
              </a:rPr>
              <a:t>Availability of knowledge, skills, and abilities</a:t>
            </a:r>
          </a:p>
        </p:txBody>
      </p:sp>
      <p:sp>
        <p:nvSpPr>
          <p:cNvPr id="10" name="Slide Number Placeholder 9"/>
          <p:cNvSpPr>
            <a:spLocks noGrp="1"/>
          </p:cNvSpPr>
          <p:nvPr>
            <p:ph type="sldNum" sz="quarter" idx="12"/>
          </p:nvPr>
        </p:nvSpPr>
        <p:spPr/>
        <p:txBody>
          <a:bodyPr/>
          <a:lstStyle/>
          <a:p>
            <a:fld id="{6F42FDE4-A7DD-41A7-A0A6-9B649FB43336}" type="slidenum">
              <a:rPr kumimoji="0" lang="en-US" smtClean="0"/>
              <a:pPr/>
              <a:t>17</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7"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7" presetClass="entr" presetSubtype="1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Recruitment and </a:t>
            </a:r>
            <a:r>
              <a:rPr lang="en-US" sz="3600" dirty="0" err="1" smtClean="0">
                <a:latin typeface="Arial" pitchFamily="34" charset="0"/>
                <a:cs typeface="Arial" pitchFamily="34" charset="0"/>
              </a:rPr>
              <a:t>Decruitment</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800" dirty="0" smtClean="0">
                <a:latin typeface="Arial" pitchFamily="34" charset="0"/>
                <a:cs typeface="Arial" pitchFamily="34" charset="0"/>
              </a:rPr>
              <a:t>Recruitment</a:t>
            </a:r>
          </a:p>
          <a:p>
            <a:pPr lvl="1"/>
            <a:r>
              <a:rPr lang="en-US" dirty="0" smtClean="0">
                <a:latin typeface="Arial" pitchFamily="34" charset="0"/>
                <a:cs typeface="Arial" pitchFamily="34" charset="0"/>
              </a:rPr>
              <a:t>The process of locating, identifying, and attracting capable applicants to an organization</a:t>
            </a:r>
          </a:p>
          <a:p>
            <a:r>
              <a:rPr lang="en-US" sz="2800" dirty="0" err="1" smtClean="0">
                <a:latin typeface="Arial" pitchFamily="34" charset="0"/>
                <a:cs typeface="Arial" pitchFamily="34" charset="0"/>
              </a:rPr>
              <a:t>Decruitment</a:t>
            </a:r>
            <a:endParaRPr lang="en-US" sz="2800" dirty="0" smtClean="0">
              <a:latin typeface="Arial" pitchFamily="34" charset="0"/>
              <a:cs typeface="Arial" pitchFamily="34" charset="0"/>
            </a:endParaRPr>
          </a:p>
          <a:p>
            <a:pPr lvl="1"/>
            <a:r>
              <a:rPr lang="en-US" dirty="0" smtClean="0">
                <a:latin typeface="Arial" pitchFamily="34" charset="0"/>
                <a:cs typeface="Arial" pitchFamily="34" charset="0"/>
              </a:rPr>
              <a:t>The process of reducing a surplus of employees in the workforce of an organization</a:t>
            </a:r>
          </a:p>
          <a:p>
            <a:r>
              <a:rPr lang="en-US" sz="2800" dirty="0" smtClean="0">
                <a:latin typeface="Arial" pitchFamily="34" charset="0"/>
                <a:cs typeface="Arial" pitchFamily="34" charset="0"/>
              </a:rPr>
              <a:t>E-recruiting</a:t>
            </a:r>
          </a:p>
          <a:p>
            <a:pPr lvl="1"/>
            <a:r>
              <a:rPr lang="en-US" dirty="0" smtClean="0">
                <a:latin typeface="Arial" pitchFamily="34" charset="0"/>
                <a:cs typeface="Arial" pitchFamily="34" charset="0"/>
              </a:rPr>
              <a:t>Recruitment of employees through the Internet</a:t>
            </a:r>
          </a:p>
          <a:p>
            <a:pPr lvl="2"/>
            <a:r>
              <a:rPr lang="en-US" dirty="0" smtClean="0">
                <a:latin typeface="Arial" pitchFamily="34" charset="0"/>
                <a:cs typeface="Arial" pitchFamily="34" charset="0"/>
              </a:rPr>
              <a:t>Organizational web sites</a:t>
            </a:r>
          </a:p>
          <a:p>
            <a:pPr lvl="2"/>
            <a:r>
              <a:rPr lang="en-US" dirty="0" smtClean="0">
                <a:latin typeface="Arial" pitchFamily="34" charset="0"/>
                <a:cs typeface="Arial" pitchFamily="34" charset="0"/>
              </a:rPr>
              <a:t>Online recruiters</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18</a:t>
            </a:fld>
            <a:endParaRPr kumimoji="0"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solidFill>
                  <a:schemeClr val="tx1"/>
                </a:solidFill>
                <a:latin typeface="Arial" pitchFamily="34" charset="0"/>
                <a:cs typeface="Arial" pitchFamily="34" charset="0"/>
              </a:rPr>
              <a:t>Decruitment</a:t>
            </a:r>
            <a:r>
              <a:rPr lang="en-US" sz="3600" dirty="0" smtClean="0">
                <a:solidFill>
                  <a:schemeClr val="tx1"/>
                </a:solidFill>
                <a:latin typeface="Arial" pitchFamily="34" charset="0"/>
                <a:cs typeface="Arial" pitchFamily="34" charset="0"/>
              </a:rPr>
              <a:t> Options</a:t>
            </a:r>
            <a:endParaRPr lang="en-US" sz="3600" dirty="0">
              <a:latin typeface="Arial" pitchFamily="34" charset="0"/>
              <a:cs typeface="Arial" pitchFamily="34" charset="0"/>
            </a:endParaRPr>
          </a:p>
        </p:txBody>
      </p:sp>
      <p:pic>
        <p:nvPicPr>
          <p:cNvPr id="4" name="Picture 5"/>
          <p:cNvPicPr>
            <a:picLocks noGrp="1" noChangeAspect="1" noChangeArrowheads="1"/>
          </p:cNvPicPr>
          <p:nvPr>
            <p:ph sz="quarter" idx="1"/>
          </p:nvPr>
        </p:nvPicPr>
        <p:blipFill>
          <a:blip r:embed="rId2"/>
          <a:srcRect/>
          <a:stretch>
            <a:fillRect/>
          </a:stretch>
        </p:blipFill>
        <p:spPr bwMode="auto">
          <a:xfrm>
            <a:off x="228600" y="1524000"/>
            <a:ext cx="8589963" cy="4876800"/>
          </a:xfrm>
          <a:prstGeom prst="rect">
            <a:avLst/>
          </a:prstGeom>
          <a:noFill/>
          <a:ln w="12700" algn="ctr">
            <a:solidFill>
              <a:schemeClr val="tx1"/>
            </a:solidFill>
            <a:miter lim="800000"/>
            <a:headEnd/>
            <a:tailEnd/>
          </a:ln>
          <a:effectLst>
            <a:outerShdw dist="107763" dir="2700000" algn="ctr" rotWithShape="0">
              <a:srgbClr val="C0C0C0">
                <a:alpha val="50000"/>
              </a:srgbClr>
            </a:outerShdw>
          </a:effectLst>
        </p:spPr>
      </p:pic>
      <p:sp>
        <p:nvSpPr>
          <p:cNvPr id="5" name="Slide Number Placeholder 4"/>
          <p:cNvSpPr>
            <a:spLocks noGrp="1"/>
          </p:cNvSpPr>
          <p:nvPr>
            <p:ph type="sldNum" sz="quarter" idx="12"/>
          </p:nvPr>
        </p:nvSpPr>
        <p:spPr/>
        <p:txBody>
          <a:bodyPr/>
          <a:lstStyle/>
          <a:p>
            <a:fld id="{6F42FDE4-A7DD-41A7-A0A6-9B649FB43336}" type="slidenum">
              <a:rPr kumimoji="0" lang="en-US" smtClean="0"/>
              <a:pPr/>
              <a:t>19</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Selection</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800" dirty="0" smtClean="0">
                <a:latin typeface="Arial" pitchFamily="34" charset="0"/>
                <a:cs typeface="Arial" pitchFamily="34" charset="0"/>
              </a:rPr>
              <a:t>Selection Process</a:t>
            </a:r>
          </a:p>
          <a:p>
            <a:pPr lvl="1"/>
            <a:r>
              <a:rPr lang="en-US" sz="2200" dirty="0" smtClean="0">
                <a:latin typeface="Arial" pitchFamily="34" charset="0"/>
                <a:cs typeface="Arial" pitchFamily="34" charset="0"/>
              </a:rPr>
              <a:t>The process of screening job applicants to ensure that the most appropriate candidates are hired</a:t>
            </a:r>
          </a:p>
          <a:p>
            <a:r>
              <a:rPr lang="en-US" sz="2800" dirty="0" smtClean="0">
                <a:latin typeface="Arial" pitchFamily="34" charset="0"/>
                <a:cs typeface="Arial" pitchFamily="34" charset="0"/>
              </a:rPr>
              <a:t>What is Selection?</a:t>
            </a:r>
          </a:p>
          <a:p>
            <a:pPr lvl="1"/>
            <a:r>
              <a:rPr lang="en-US" sz="2200" dirty="0" smtClean="0">
                <a:latin typeface="Arial" pitchFamily="34" charset="0"/>
                <a:cs typeface="Arial" pitchFamily="34" charset="0"/>
              </a:rPr>
              <a:t>An exercise in predicting which applicants, if hired, will be (or will not be) successful in performing well on the criteria the organization uses to evaluate performance.</a:t>
            </a:r>
          </a:p>
          <a:p>
            <a:pPr lvl="1"/>
            <a:r>
              <a:rPr lang="en-US" sz="2800" dirty="0" smtClean="0">
                <a:latin typeface="Arial" pitchFamily="34" charset="0"/>
                <a:cs typeface="Arial" pitchFamily="34" charset="0"/>
              </a:rPr>
              <a:t>Selection errors</a:t>
            </a:r>
            <a:r>
              <a:rPr lang="en-US" dirty="0" smtClean="0">
                <a:latin typeface="Arial" pitchFamily="34" charset="0"/>
                <a:cs typeface="Arial" pitchFamily="34" charset="0"/>
              </a:rPr>
              <a:t>:</a:t>
            </a:r>
          </a:p>
          <a:p>
            <a:pPr lvl="2"/>
            <a:r>
              <a:rPr lang="en-US" sz="2200" dirty="0" smtClean="0">
                <a:latin typeface="Arial" pitchFamily="34" charset="0"/>
                <a:cs typeface="Arial" pitchFamily="34" charset="0"/>
              </a:rPr>
              <a:t>Reject errors for potentially successful applicants</a:t>
            </a:r>
          </a:p>
          <a:p>
            <a:pPr lvl="2"/>
            <a:r>
              <a:rPr lang="en-US" sz="2200" dirty="0" smtClean="0">
                <a:latin typeface="Arial" pitchFamily="34" charset="0"/>
                <a:cs typeface="Arial" pitchFamily="34" charset="0"/>
              </a:rPr>
              <a:t>Accept errors for ultimately poor performers</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20</a:t>
            </a:fld>
            <a:endParaRPr kumimoji="0"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tx1"/>
                </a:solidFill>
                <a:latin typeface="Arial" pitchFamily="34" charset="0"/>
                <a:cs typeface="Arial" pitchFamily="34" charset="0"/>
              </a:rPr>
              <a:t>Selection Tools</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pPr marL="222250" indent="-222250">
              <a:spcBef>
                <a:spcPct val="20000"/>
              </a:spcBef>
              <a:buClr>
                <a:schemeClr val="tx1"/>
              </a:buClr>
              <a:buFontTx/>
              <a:buChar char="•"/>
            </a:pPr>
            <a:endParaRPr lang="en-US" sz="2800" dirty="0" smtClean="0">
              <a:latin typeface="Arial" pitchFamily="34" charset="0"/>
              <a:cs typeface="Arial" pitchFamily="34" charset="0"/>
            </a:endParaRPr>
          </a:p>
          <a:p>
            <a:pPr marL="222250" indent="-222250">
              <a:spcBef>
                <a:spcPct val="20000"/>
              </a:spcBef>
              <a:buClr>
                <a:schemeClr val="tx1"/>
              </a:buClr>
              <a:buFontTx/>
              <a:buChar char="•"/>
            </a:pPr>
            <a:r>
              <a:rPr lang="en-US" sz="2800" dirty="0" smtClean="0">
                <a:latin typeface="Arial" pitchFamily="34" charset="0"/>
                <a:cs typeface="Arial" pitchFamily="34" charset="0"/>
              </a:rPr>
              <a:t>Application Forms</a:t>
            </a:r>
          </a:p>
          <a:p>
            <a:pPr marL="222250" indent="-222250">
              <a:spcBef>
                <a:spcPct val="20000"/>
              </a:spcBef>
              <a:buClr>
                <a:schemeClr val="tx1"/>
              </a:buClr>
              <a:buFontTx/>
              <a:buChar char="•"/>
            </a:pPr>
            <a:r>
              <a:rPr lang="en-US" sz="2800" dirty="0" smtClean="0">
                <a:latin typeface="Arial" pitchFamily="34" charset="0"/>
                <a:cs typeface="Arial" pitchFamily="34" charset="0"/>
              </a:rPr>
              <a:t>Written Tests</a:t>
            </a:r>
          </a:p>
          <a:p>
            <a:pPr marL="222250" indent="-222250">
              <a:spcBef>
                <a:spcPct val="20000"/>
              </a:spcBef>
              <a:buClr>
                <a:schemeClr val="tx1"/>
              </a:buClr>
              <a:buFontTx/>
              <a:buChar char="•"/>
            </a:pPr>
            <a:r>
              <a:rPr lang="en-US" sz="2800" dirty="0" smtClean="0">
                <a:latin typeface="Arial" pitchFamily="34" charset="0"/>
                <a:cs typeface="Arial" pitchFamily="34" charset="0"/>
              </a:rPr>
              <a:t>Performance Simulations</a:t>
            </a:r>
          </a:p>
          <a:p>
            <a:pPr marL="222250" indent="-222250">
              <a:spcBef>
                <a:spcPct val="20000"/>
              </a:spcBef>
              <a:buClr>
                <a:schemeClr val="tx1"/>
              </a:buClr>
              <a:buFontTx/>
              <a:buChar char="•"/>
            </a:pPr>
            <a:r>
              <a:rPr lang="en-US" sz="2800" dirty="0" smtClean="0">
                <a:latin typeface="Arial" pitchFamily="34" charset="0"/>
                <a:cs typeface="Arial" pitchFamily="34" charset="0"/>
              </a:rPr>
              <a:t>Interviews</a:t>
            </a:r>
          </a:p>
          <a:p>
            <a:pPr marL="222250" indent="-222250">
              <a:spcBef>
                <a:spcPct val="20000"/>
              </a:spcBef>
              <a:buClr>
                <a:schemeClr val="tx1"/>
              </a:buClr>
              <a:buFontTx/>
              <a:buChar char="•"/>
            </a:pPr>
            <a:r>
              <a:rPr lang="en-US" sz="2800" dirty="0" smtClean="0">
                <a:latin typeface="Arial" pitchFamily="34" charset="0"/>
                <a:cs typeface="Arial" pitchFamily="34" charset="0"/>
              </a:rPr>
              <a:t>Background Investigations</a:t>
            </a:r>
          </a:p>
          <a:p>
            <a:pPr marL="222250" indent="-222250">
              <a:spcBef>
                <a:spcPct val="20000"/>
              </a:spcBef>
              <a:buClr>
                <a:schemeClr val="tx1"/>
              </a:buClr>
              <a:buFontTx/>
              <a:buChar char="•"/>
            </a:pPr>
            <a:r>
              <a:rPr lang="en-US" sz="2800" dirty="0" smtClean="0">
                <a:latin typeface="Arial" pitchFamily="34" charset="0"/>
                <a:cs typeface="Arial" pitchFamily="34" charset="0"/>
              </a:rPr>
              <a:t>Physical examinations</a:t>
            </a:r>
            <a:endParaRPr lang="en-US" sz="2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21</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Written Tests</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normAutofit lnSpcReduction="10000"/>
          </a:bodyPr>
          <a:lstStyle/>
          <a:p>
            <a:r>
              <a:rPr lang="en-US" sz="2800" dirty="0" smtClean="0">
                <a:latin typeface="Arial" pitchFamily="34" charset="0"/>
                <a:cs typeface="Arial" pitchFamily="34" charset="0"/>
              </a:rPr>
              <a:t>Types of Tests</a:t>
            </a:r>
          </a:p>
          <a:p>
            <a:pPr lvl="1"/>
            <a:r>
              <a:rPr lang="en-US" dirty="0" smtClean="0">
                <a:latin typeface="Arial" pitchFamily="34" charset="0"/>
                <a:cs typeface="Arial" pitchFamily="34" charset="0"/>
              </a:rPr>
              <a:t>Intelligence: how smart are you?</a:t>
            </a:r>
          </a:p>
          <a:p>
            <a:pPr lvl="1"/>
            <a:r>
              <a:rPr lang="en-US" dirty="0" smtClean="0">
                <a:latin typeface="Arial" pitchFamily="34" charset="0"/>
                <a:cs typeface="Arial" pitchFamily="34" charset="0"/>
              </a:rPr>
              <a:t>Aptitude: can you learn to do it?</a:t>
            </a:r>
          </a:p>
          <a:p>
            <a:pPr lvl="1"/>
            <a:r>
              <a:rPr lang="en-US" dirty="0" smtClean="0">
                <a:latin typeface="Arial" pitchFamily="34" charset="0"/>
                <a:cs typeface="Arial" pitchFamily="34" charset="0"/>
              </a:rPr>
              <a:t>Attitude: how do you feel about it?</a:t>
            </a:r>
          </a:p>
          <a:p>
            <a:pPr lvl="1"/>
            <a:r>
              <a:rPr lang="en-US" dirty="0" smtClean="0">
                <a:latin typeface="Arial" pitchFamily="34" charset="0"/>
                <a:cs typeface="Arial" pitchFamily="34" charset="0"/>
              </a:rPr>
              <a:t>Ability: can you do it now?</a:t>
            </a:r>
          </a:p>
          <a:p>
            <a:pPr lvl="1"/>
            <a:r>
              <a:rPr lang="en-US" dirty="0" smtClean="0">
                <a:latin typeface="Arial" pitchFamily="34" charset="0"/>
                <a:cs typeface="Arial" pitchFamily="34" charset="0"/>
              </a:rPr>
              <a:t>Interest: do you want to do it?</a:t>
            </a:r>
          </a:p>
          <a:p>
            <a:r>
              <a:rPr lang="en-US" sz="2800" dirty="0" smtClean="0">
                <a:latin typeface="Arial" pitchFamily="34" charset="0"/>
                <a:cs typeface="Arial" pitchFamily="34" charset="0"/>
              </a:rPr>
              <a:t>Legal Challenges to Tests</a:t>
            </a:r>
          </a:p>
          <a:p>
            <a:pPr lvl="1"/>
            <a:r>
              <a:rPr lang="en-US" dirty="0" smtClean="0">
                <a:latin typeface="Arial" pitchFamily="34" charset="0"/>
                <a:cs typeface="Arial" pitchFamily="34" charset="0"/>
              </a:rPr>
              <a:t>Lack of job-relatedness of test items or interview questions to job requirements</a:t>
            </a:r>
          </a:p>
          <a:p>
            <a:pPr lvl="1"/>
            <a:r>
              <a:rPr lang="en-US" dirty="0" smtClean="0">
                <a:latin typeface="Arial" pitchFamily="34" charset="0"/>
                <a:cs typeface="Arial" pitchFamily="34" charset="0"/>
              </a:rPr>
              <a:t>Discrimination in equal employment opportunity against members of protected classes</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22</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2000"/>
                                        <p:tgtEl>
                                          <p:spTgt spid="3">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2000"/>
                                        <p:tgtEl>
                                          <p:spTgt spid="3">
                                            <p:txEl>
                                              <p:pRg st="7" end="7"/>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Performance Simulation Tests</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pPr>
              <a:spcBef>
                <a:spcPct val="30000"/>
              </a:spcBef>
            </a:pPr>
            <a:r>
              <a:rPr lang="en-US" dirty="0" smtClean="0">
                <a:latin typeface="Arial" pitchFamily="34" charset="0"/>
                <a:cs typeface="Arial" pitchFamily="34" charset="0"/>
              </a:rPr>
              <a:t>Testing an applicant’s ability to perform actual job behaviors, use required skills, and demonstrate specific knowledge of the job.</a:t>
            </a:r>
          </a:p>
          <a:p>
            <a:pPr lvl="1">
              <a:spcBef>
                <a:spcPct val="30000"/>
              </a:spcBef>
            </a:pPr>
            <a:r>
              <a:rPr lang="en-US" dirty="0" smtClean="0">
                <a:latin typeface="Arial" pitchFamily="34" charset="0"/>
                <a:cs typeface="Arial" pitchFamily="34" charset="0"/>
              </a:rPr>
              <a:t>Work sampling</a:t>
            </a:r>
          </a:p>
          <a:p>
            <a:pPr lvl="2">
              <a:spcBef>
                <a:spcPct val="30000"/>
              </a:spcBef>
            </a:pPr>
            <a:r>
              <a:rPr lang="en-US" dirty="0" smtClean="0">
                <a:latin typeface="Arial" pitchFamily="34" charset="0"/>
                <a:cs typeface="Arial" pitchFamily="34" charset="0"/>
              </a:rPr>
              <a:t>Requiring applicants to actually perform a task or set of tasks that are central to successful job performance.</a:t>
            </a:r>
          </a:p>
          <a:p>
            <a:pPr lvl="1">
              <a:spcBef>
                <a:spcPct val="30000"/>
              </a:spcBef>
            </a:pPr>
            <a:r>
              <a:rPr lang="en-US" dirty="0" smtClean="0">
                <a:latin typeface="Arial" pitchFamily="34" charset="0"/>
                <a:cs typeface="Arial" pitchFamily="34" charset="0"/>
              </a:rPr>
              <a:t>Assessment centers</a:t>
            </a:r>
          </a:p>
          <a:p>
            <a:pPr lvl="2">
              <a:spcBef>
                <a:spcPct val="30000"/>
              </a:spcBef>
            </a:pPr>
            <a:r>
              <a:rPr lang="en-US" dirty="0" smtClean="0">
                <a:latin typeface="Arial" pitchFamily="34" charset="0"/>
                <a:cs typeface="Arial" pitchFamily="34" charset="0"/>
              </a:rPr>
              <a:t>Dedicated facilities in which job candidates undergo a series of performance simulation tests to evaluate their managerial potential.</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23</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2000"/>
                                        <p:tgtEl>
                                          <p:spTgt spid="3">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2000"/>
                                        <p:tgtEl>
                                          <p:spTgt spid="3">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Other Selection Approaches</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Interviews</a:t>
            </a:r>
          </a:p>
          <a:p>
            <a:pPr lvl="1"/>
            <a:r>
              <a:rPr lang="en-US" dirty="0" smtClean="0">
                <a:latin typeface="Arial" pitchFamily="34" charset="0"/>
                <a:cs typeface="Arial" pitchFamily="34" charset="0"/>
              </a:rPr>
              <a:t>Although used almost universally, managers need to approach interviews carefully.</a:t>
            </a:r>
          </a:p>
          <a:p>
            <a:r>
              <a:rPr lang="en-US" dirty="0" smtClean="0">
                <a:latin typeface="Arial" pitchFamily="34" charset="0"/>
                <a:cs typeface="Arial" pitchFamily="34" charset="0"/>
              </a:rPr>
              <a:t>Background Investigations</a:t>
            </a:r>
          </a:p>
          <a:p>
            <a:pPr lvl="1"/>
            <a:r>
              <a:rPr lang="en-US" dirty="0" smtClean="0">
                <a:latin typeface="Arial" pitchFamily="34" charset="0"/>
                <a:cs typeface="Arial" pitchFamily="34" charset="0"/>
              </a:rPr>
              <a:t>Verification of application data</a:t>
            </a:r>
          </a:p>
          <a:p>
            <a:pPr lvl="1"/>
            <a:r>
              <a:rPr lang="en-US" dirty="0" smtClean="0">
                <a:latin typeface="Arial" pitchFamily="34" charset="0"/>
                <a:cs typeface="Arial" pitchFamily="34" charset="0"/>
              </a:rPr>
              <a:t>Reference checks:</a:t>
            </a:r>
          </a:p>
          <a:p>
            <a:pPr lvl="2"/>
            <a:r>
              <a:rPr lang="en-US" dirty="0" smtClean="0">
                <a:latin typeface="Arial" pitchFamily="34" charset="0"/>
                <a:cs typeface="Arial" pitchFamily="34" charset="0"/>
              </a:rPr>
              <a:t>Lack validity because self-selection of references ensures only positive outcomes.</a:t>
            </a:r>
          </a:p>
          <a:p>
            <a:r>
              <a:rPr lang="en-US" dirty="0" smtClean="0">
                <a:latin typeface="Arial" pitchFamily="34" charset="0"/>
                <a:cs typeface="Arial" pitchFamily="34" charset="0"/>
              </a:rPr>
              <a:t>Physical Examinations</a:t>
            </a:r>
          </a:p>
          <a:p>
            <a:pPr lvl="1"/>
            <a:r>
              <a:rPr lang="en-US" dirty="0" smtClean="0">
                <a:latin typeface="Arial" pitchFamily="34" charset="0"/>
                <a:cs typeface="Arial" pitchFamily="34" charset="0"/>
              </a:rPr>
              <a:t>Useful for physical requirements and for insurance purposes related to pre-existing conditions.</a:t>
            </a:r>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24</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20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20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0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20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20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Other Selection Approaches (cont’d)</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Realistic Job Preview (RJP)</a:t>
            </a:r>
          </a:p>
          <a:p>
            <a:pPr lvl="1"/>
            <a:r>
              <a:rPr lang="en-US" dirty="0" smtClean="0">
                <a:latin typeface="Arial" pitchFamily="34" charset="0"/>
                <a:cs typeface="Arial" pitchFamily="34" charset="0"/>
              </a:rPr>
              <a:t>The process of relating to an applicant both the positive and the negative aspects of the job.</a:t>
            </a:r>
          </a:p>
          <a:p>
            <a:pPr lvl="1">
              <a:buNone/>
            </a:pPr>
            <a:endParaRPr lang="en-US" dirty="0" smtClean="0">
              <a:latin typeface="Arial" pitchFamily="34" charset="0"/>
              <a:cs typeface="Arial" pitchFamily="34" charset="0"/>
            </a:endParaRPr>
          </a:p>
          <a:p>
            <a:pPr lvl="2"/>
            <a:r>
              <a:rPr lang="en-US" dirty="0" smtClean="0">
                <a:latin typeface="Arial" pitchFamily="34" charset="0"/>
                <a:cs typeface="Arial" pitchFamily="34" charset="0"/>
              </a:rPr>
              <a:t>Encourages mismatched applicants to withdraw.</a:t>
            </a:r>
          </a:p>
          <a:p>
            <a:pPr lvl="2"/>
            <a:endParaRPr lang="en-US" dirty="0" smtClean="0">
              <a:latin typeface="Arial" pitchFamily="34" charset="0"/>
              <a:cs typeface="Arial" pitchFamily="34" charset="0"/>
            </a:endParaRPr>
          </a:p>
          <a:p>
            <a:pPr lvl="2"/>
            <a:r>
              <a:rPr lang="en-US" dirty="0" smtClean="0">
                <a:latin typeface="Arial" pitchFamily="34" charset="0"/>
                <a:cs typeface="Arial" pitchFamily="34" charset="0"/>
              </a:rPr>
              <a:t>Aligns successful applicants’ expectations with actual job conditions; reducing turnover</a:t>
            </a:r>
            <a:r>
              <a:rPr lang="en-US" dirty="0" smtClean="0"/>
              <a:t>.</a:t>
            </a:r>
          </a:p>
          <a:p>
            <a:pPr lvl="2"/>
            <a:endParaRPr lang="en-US" dirty="0" smtClean="0"/>
          </a:p>
          <a:p>
            <a:endParaRPr lang="en-US" dirty="0"/>
          </a:p>
        </p:txBody>
      </p:sp>
      <p:sp>
        <p:nvSpPr>
          <p:cNvPr id="4" name="Slide Number Placeholder 3"/>
          <p:cNvSpPr>
            <a:spLocks noGrp="1"/>
          </p:cNvSpPr>
          <p:nvPr>
            <p:ph type="sldNum" sz="quarter" idx="12"/>
          </p:nvPr>
        </p:nvSpPr>
        <p:spPr/>
        <p:txBody>
          <a:bodyPr/>
          <a:lstStyle/>
          <a:p>
            <a:fld id="{6F42FDE4-A7DD-41A7-A0A6-9B649FB43336}" type="slidenum">
              <a:rPr kumimoji="0" lang="en-US" smtClean="0"/>
              <a:pPr/>
              <a:t>25</a:t>
            </a:fld>
            <a:endParaRPr kumimoji="0"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20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Orientation</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pPr>
              <a:spcBef>
                <a:spcPct val="40000"/>
              </a:spcBef>
            </a:pPr>
            <a:r>
              <a:rPr lang="en-US" dirty="0" smtClean="0">
                <a:latin typeface="Arial" pitchFamily="34" charset="0"/>
                <a:cs typeface="Arial" pitchFamily="34" charset="0"/>
              </a:rPr>
              <a:t>Transitioning a new employee into the organization.</a:t>
            </a:r>
          </a:p>
          <a:p>
            <a:pPr lvl="1">
              <a:spcBef>
                <a:spcPct val="40000"/>
              </a:spcBef>
            </a:pPr>
            <a:r>
              <a:rPr lang="en-US" dirty="0" smtClean="0">
                <a:latin typeface="Arial" pitchFamily="34" charset="0"/>
                <a:cs typeface="Arial" pitchFamily="34" charset="0"/>
              </a:rPr>
              <a:t>Work-unit orientation</a:t>
            </a:r>
          </a:p>
          <a:p>
            <a:pPr lvl="2">
              <a:spcBef>
                <a:spcPct val="40000"/>
              </a:spcBef>
            </a:pPr>
            <a:r>
              <a:rPr lang="en-US" dirty="0" smtClean="0">
                <a:latin typeface="Arial" pitchFamily="34" charset="0"/>
                <a:cs typeface="Arial" pitchFamily="34" charset="0"/>
              </a:rPr>
              <a:t>Familiarizes new employee with work-unit goals</a:t>
            </a:r>
          </a:p>
          <a:p>
            <a:pPr lvl="2">
              <a:spcBef>
                <a:spcPct val="40000"/>
              </a:spcBef>
            </a:pPr>
            <a:r>
              <a:rPr lang="en-US" dirty="0" smtClean="0">
                <a:latin typeface="Arial" pitchFamily="34" charset="0"/>
                <a:cs typeface="Arial" pitchFamily="34" charset="0"/>
              </a:rPr>
              <a:t>Clarifies how his or her job contributes to unit goals</a:t>
            </a:r>
          </a:p>
          <a:p>
            <a:pPr lvl="2">
              <a:spcBef>
                <a:spcPct val="40000"/>
              </a:spcBef>
            </a:pPr>
            <a:r>
              <a:rPr lang="en-US" dirty="0" smtClean="0">
                <a:latin typeface="Arial" pitchFamily="34" charset="0"/>
                <a:cs typeface="Arial" pitchFamily="34" charset="0"/>
              </a:rPr>
              <a:t>Introduces he or she to his or her coworkers</a:t>
            </a:r>
          </a:p>
          <a:p>
            <a:pPr lvl="1">
              <a:spcBef>
                <a:spcPct val="40000"/>
              </a:spcBef>
            </a:pPr>
            <a:r>
              <a:rPr lang="en-US" dirty="0" smtClean="0">
                <a:latin typeface="Arial" pitchFamily="34" charset="0"/>
                <a:cs typeface="Arial" pitchFamily="34" charset="0"/>
              </a:rPr>
              <a:t>Organization orientation</a:t>
            </a:r>
          </a:p>
          <a:p>
            <a:pPr lvl="2">
              <a:spcBef>
                <a:spcPct val="40000"/>
              </a:spcBef>
            </a:pPr>
            <a:r>
              <a:rPr lang="en-US" dirty="0" smtClean="0">
                <a:latin typeface="Arial" pitchFamily="34" charset="0"/>
                <a:cs typeface="Arial" pitchFamily="34" charset="0"/>
              </a:rPr>
              <a:t>Informs new employee about the organization’s objectives, history, philosophy, procedures, and rules.</a:t>
            </a:r>
          </a:p>
          <a:p>
            <a:pPr lvl="2">
              <a:spcBef>
                <a:spcPct val="40000"/>
              </a:spcBef>
            </a:pPr>
            <a:r>
              <a:rPr lang="en-US" dirty="0" smtClean="0">
                <a:latin typeface="Arial" pitchFamily="34" charset="0"/>
                <a:cs typeface="Arial" pitchFamily="34" charset="0"/>
              </a:rPr>
              <a:t>Includes a tour of the entire facility</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latin typeface="Arial" pitchFamily="34" charset="0"/>
                <a:cs typeface="Arial" pitchFamily="34" charset="0"/>
              </a:rPr>
              <a:t>Types of Training</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92500"/>
          </a:bodyPr>
          <a:lstStyle/>
          <a:p>
            <a:pPr fontAlgn="base"/>
            <a:r>
              <a:rPr lang="en-US" dirty="0" smtClean="0">
                <a:latin typeface="Arial" pitchFamily="34" charset="0"/>
                <a:cs typeface="Arial" pitchFamily="34" charset="0"/>
              </a:rPr>
              <a:t>General</a:t>
            </a:r>
          </a:p>
          <a:p>
            <a:pPr lvl="1" fontAlgn="base"/>
            <a:r>
              <a:rPr lang="en-US" dirty="0" smtClean="0">
                <a:latin typeface="Arial" pitchFamily="34" charset="0"/>
                <a:cs typeface="Arial" pitchFamily="34" charset="0"/>
              </a:rPr>
              <a:t>Communication skills, computer systems application and programming, customer service, executive development, management skills and development, personal growth, sales, supervisory skills, and technological skills and knowledge</a:t>
            </a:r>
          </a:p>
          <a:p>
            <a:pPr fontAlgn="base"/>
            <a:r>
              <a:rPr lang="en-US" dirty="0" smtClean="0">
                <a:latin typeface="Arial" pitchFamily="34" charset="0"/>
                <a:cs typeface="Arial" pitchFamily="34" charset="0"/>
              </a:rPr>
              <a:t>Specific</a:t>
            </a:r>
          </a:p>
          <a:p>
            <a:pPr lvl="1" fontAlgn="base"/>
            <a:r>
              <a:rPr lang="en-US" dirty="0" smtClean="0">
                <a:latin typeface="Arial" pitchFamily="34" charset="0"/>
                <a:cs typeface="Arial" pitchFamily="34" charset="0"/>
              </a:rPr>
              <a:t>Basic life/work skills, creativity, customer education, diversity/cultural awareness, remedial writing, managing change, leadership, product knowledge, public speaking/presentation skills, safety, ethics, sexual harassment, team building, wellness, and others </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chemeClr val="tx1"/>
                </a:solidFill>
                <a:latin typeface="Arial" pitchFamily="34" charset="0"/>
                <a:cs typeface="Arial" pitchFamily="34" charset="0"/>
              </a:rPr>
              <a:t>Employee Training Methods</a:t>
            </a:r>
            <a:endParaRPr lang="en-US" sz="3600" dirty="0">
              <a:latin typeface="Arial" pitchFamily="34" charset="0"/>
              <a:cs typeface="Arial" pitchFamily="34" charset="0"/>
            </a:endParaRPr>
          </a:p>
        </p:txBody>
      </p:sp>
      <p:sp>
        <p:nvSpPr>
          <p:cNvPr id="3" name="Text Placeholder 2"/>
          <p:cNvSpPr>
            <a:spLocks noGrp="1"/>
          </p:cNvSpPr>
          <p:nvPr>
            <p:ph type="body" idx="1"/>
          </p:nvPr>
        </p:nvSpPr>
        <p:spPr/>
        <p:txBody>
          <a:bodyPr>
            <a:normAutofit lnSpcReduction="10000"/>
          </a:bodyPr>
          <a:lstStyle/>
          <a:p>
            <a:r>
              <a:rPr lang="en-US" dirty="0" smtClean="0">
                <a:solidFill>
                  <a:srgbClr val="336699"/>
                </a:solidFill>
                <a:effectLst>
                  <a:outerShdw blurRad="38100" dist="38100" dir="2700000" algn="tl">
                    <a:srgbClr val="C0C0C0"/>
                  </a:outerShdw>
                </a:effectLst>
                <a:latin typeface="Arial" pitchFamily="34" charset="0"/>
                <a:cs typeface="Arial" pitchFamily="34" charset="0"/>
              </a:rPr>
              <a:t>Traditional </a:t>
            </a:r>
            <a:br>
              <a:rPr lang="en-US" dirty="0" smtClean="0">
                <a:solidFill>
                  <a:srgbClr val="336699"/>
                </a:solidFill>
                <a:effectLst>
                  <a:outerShdw blurRad="38100" dist="38100" dir="2700000" algn="tl">
                    <a:srgbClr val="C0C0C0"/>
                  </a:outerShdw>
                </a:effectLst>
                <a:latin typeface="Arial" pitchFamily="34" charset="0"/>
                <a:cs typeface="Arial" pitchFamily="34" charset="0"/>
              </a:rPr>
            </a:br>
            <a:r>
              <a:rPr lang="en-US" dirty="0" smtClean="0">
                <a:solidFill>
                  <a:srgbClr val="336699"/>
                </a:solidFill>
                <a:effectLst>
                  <a:outerShdw blurRad="38100" dist="38100" dir="2700000" algn="tl">
                    <a:srgbClr val="C0C0C0"/>
                  </a:outerShdw>
                </a:effectLst>
                <a:latin typeface="Arial" pitchFamily="34" charset="0"/>
                <a:cs typeface="Arial" pitchFamily="34" charset="0"/>
              </a:rPr>
              <a:t>Training Methods</a:t>
            </a:r>
          </a:p>
        </p:txBody>
      </p:sp>
      <p:sp>
        <p:nvSpPr>
          <p:cNvPr id="4" name="Text Placeholder 3"/>
          <p:cNvSpPr>
            <a:spLocks noGrp="1"/>
          </p:cNvSpPr>
          <p:nvPr>
            <p:ph type="body" sz="half" idx="3"/>
          </p:nvPr>
        </p:nvSpPr>
        <p:spPr/>
        <p:txBody>
          <a:bodyPr>
            <a:normAutofit lnSpcReduction="10000"/>
          </a:bodyPr>
          <a:lstStyle/>
          <a:p>
            <a:r>
              <a:rPr lang="en-US" dirty="0" smtClean="0">
                <a:solidFill>
                  <a:srgbClr val="336699"/>
                </a:solidFill>
                <a:effectLst>
                  <a:outerShdw blurRad="38100" dist="38100" dir="2700000" algn="tl">
                    <a:srgbClr val="C0C0C0"/>
                  </a:outerShdw>
                </a:effectLst>
                <a:latin typeface="Arial" pitchFamily="34" charset="0"/>
                <a:cs typeface="Arial" pitchFamily="34" charset="0"/>
              </a:rPr>
              <a:t>Technology-Based Training Methods</a:t>
            </a:r>
          </a:p>
        </p:txBody>
      </p:sp>
      <p:sp>
        <p:nvSpPr>
          <p:cNvPr id="5" name="Content Placeholder 4"/>
          <p:cNvSpPr>
            <a:spLocks noGrp="1"/>
          </p:cNvSpPr>
          <p:nvPr>
            <p:ph sz="half" idx="2"/>
          </p:nvPr>
        </p:nvSpPr>
        <p:spPr/>
        <p:txBody>
          <a:bodyPr/>
          <a:lstStyle/>
          <a:p>
            <a:pPr marL="625475" lvl="1" indent="-284163">
              <a:spcBef>
                <a:spcPct val="50000"/>
              </a:spcBef>
              <a:buClr>
                <a:schemeClr val="bg2"/>
              </a:buClr>
              <a:buFont typeface="Wingdings" pitchFamily="2" charset="2"/>
              <a:buChar char="Ø"/>
            </a:pPr>
            <a:r>
              <a:rPr lang="en-US" sz="2000" b="1" dirty="0" smtClean="0">
                <a:latin typeface="Arial" pitchFamily="34" charset="0"/>
                <a:cs typeface="Arial" pitchFamily="34" charset="0"/>
              </a:rPr>
              <a:t>On-the-job</a:t>
            </a:r>
          </a:p>
          <a:p>
            <a:pPr marL="625475" lvl="1" indent="-284163">
              <a:spcBef>
                <a:spcPct val="50000"/>
              </a:spcBef>
              <a:buClr>
                <a:schemeClr val="bg2"/>
              </a:buClr>
              <a:buFont typeface="Wingdings" pitchFamily="2" charset="2"/>
              <a:buChar char="Ø"/>
            </a:pPr>
            <a:r>
              <a:rPr lang="en-US" sz="2000" b="1" dirty="0" smtClean="0">
                <a:latin typeface="Arial" pitchFamily="34" charset="0"/>
                <a:cs typeface="Arial" pitchFamily="34" charset="0"/>
              </a:rPr>
              <a:t>Job rotation</a:t>
            </a:r>
          </a:p>
          <a:p>
            <a:pPr marL="625475" lvl="1" indent="-284163">
              <a:spcBef>
                <a:spcPct val="50000"/>
              </a:spcBef>
              <a:buClr>
                <a:schemeClr val="bg2"/>
              </a:buClr>
              <a:buFont typeface="Wingdings" pitchFamily="2" charset="2"/>
              <a:buChar char="Ø"/>
            </a:pPr>
            <a:r>
              <a:rPr lang="en-US" sz="2000" b="1" dirty="0" smtClean="0">
                <a:latin typeface="Arial" pitchFamily="34" charset="0"/>
                <a:cs typeface="Arial" pitchFamily="34" charset="0"/>
              </a:rPr>
              <a:t>Mentoring and coaching</a:t>
            </a:r>
          </a:p>
          <a:p>
            <a:pPr marL="625475" lvl="1" indent="-284163">
              <a:spcBef>
                <a:spcPct val="50000"/>
              </a:spcBef>
              <a:buClr>
                <a:schemeClr val="bg2"/>
              </a:buClr>
              <a:buFont typeface="Wingdings" pitchFamily="2" charset="2"/>
              <a:buChar char="Ø"/>
            </a:pPr>
            <a:r>
              <a:rPr lang="en-US" sz="2000" b="1" dirty="0" smtClean="0">
                <a:latin typeface="Arial" pitchFamily="34" charset="0"/>
                <a:cs typeface="Arial" pitchFamily="34" charset="0"/>
              </a:rPr>
              <a:t>Experiential exercises</a:t>
            </a:r>
          </a:p>
          <a:p>
            <a:pPr marL="625475" lvl="1" indent="-284163">
              <a:spcBef>
                <a:spcPct val="50000"/>
              </a:spcBef>
              <a:buClr>
                <a:schemeClr val="bg2"/>
              </a:buClr>
              <a:buFont typeface="Wingdings" pitchFamily="2" charset="2"/>
              <a:buChar char="Ø"/>
            </a:pPr>
            <a:r>
              <a:rPr lang="en-US" sz="2000" b="1" dirty="0" smtClean="0">
                <a:latin typeface="Arial" pitchFamily="34" charset="0"/>
                <a:cs typeface="Arial" pitchFamily="34" charset="0"/>
              </a:rPr>
              <a:t>Workbooks/manuals</a:t>
            </a:r>
          </a:p>
          <a:p>
            <a:pPr marL="625475" lvl="1" indent="-284163">
              <a:spcBef>
                <a:spcPct val="50000"/>
              </a:spcBef>
              <a:buClr>
                <a:schemeClr val="bg2"/>
              </a:buClr>
              <a:buFont typeface="Wingdings" pitchFamily="2" charset="2"/>
              <a:buChar char="Ø"/>
            </a:pPr>
            <a:r>
              <a:rPr lang="en-US" sz="2000" b="1" dirty="0" smtClean="0">
                <a:latin typeface="Arial" pitchFamily="34" charset="0"/>
                <a:cs typeface="Arial" pitchFamily="34" charset="0"/>
              </a:rPr>
              <a:t>Classroom lectures</a:t>
            </a:r>
            <a:endParaRPr lang="en-US" dirty="0">
              <a:latin typeface="Arial" pitchFamily="34" charset="0"/>
              <a:cs typeface="Arial" pitchFamily="34" charset="0"/>
            </a:endParaRPr>
          </a:p>
        </p:txBody>
      </p:sp>
      <p:sp>
        <p:nvSpPr>
          <p:cNvPr id="6" name="Content Placeholder 5"/>
          <p:cNvSpPr>
            <a:spLocks noGrp="1"/>
          </p:cNvSpPr>
          <p:nvPr>
            <p:ph sz="half" idx="4"/>
          </p:nvPr>
        </p:nvSpPr>
        <p:spPr/>
        <p:txBody>
          <a:bodyPr/>
          <a:lstStyle/>
          <a:p>
            <a:pPr marL="625475" lvl="1" indent="-284163">
              <a:spcBef>
                <a:spcPct val="50000"/>
              </a:spcBef>
              <a:buClr>
                <a:schemeClr val="bg2"/>
              </a:buClr>
              <a:buFont typeface="Wingdings" pitchFamily="2" charset="2"/>
              <a:buChar char="Ø"/>
            </a:pPr>
            <a:r>
              <a:rPr lang="en-US" sz="2000" b="1" dirty="0" smtClean="0">
                <a:latin typeface="Arial" pitchFamily="34" charset="0"/>
                <a:cs typeface="Arial" pitchFamily="34" charset="0"/>
              </a:rPr>
              <a:t>CD-ROM/DVD/videotapes/ audiotapes</a:t>
            </a:r>
          </a:p>
          <a:p>
            <a:pPr marL="625475" lvl="1" indent="-284163">
              <a:spcBef>
                <a:spcPct val="50000"/>
              </a:spcBef>
              <a:buClr>
                <a:schemeClr val="bg2"/>
              </a:buClr>
              <a:buFont typeface="Wingdings" pitchFamily="2" charset="2"/>
              <a:buChar char="Ø"/>
            </a:pPr>
            <a:r>
              <a:rPr lang="en-US" sz="2000" b="1" dirty="0" smtClean="0">
                <a:latin typeface="Arial" pitchFamily="34" charset="0"/>
                <a:cs typeface="Arial" pitchFamily="34" charset="0"/>
              </a:rPr>
              <a:t>Videoconferencing/ teleconferencing/</a:t>
            </a:r>
            <a:br>
              <a:rPr lang="en-US" sz="2000" b="1" dirty="0" smtClean="0">
                <a:latin typeface="Arial" pitchFamily="34" charset="0"/>
                <a:cs typeface="Arial" pitchFamily="34" charset="0"/>
              </a:rPr>
            </a:br>
            <a:r>
              <a:rPr lang="en-US" sz="2000" b="1" dirty="0" smtClean="0">
                <a:latin typeface="Arial" pitchFamily="34" charset="0"/>
                <a:cs typeface="Arial" pitchFamily="34" charset="0"/>
              </a:rPr>
              <a:t>satellite TV</a:t>
            </a:r>
          </a:p>
          <a:p>
            <a:pPr marL="625475" lvl="1" indent="-284163">
              <a:spcBef>
                <a:spcPct val="50000"/>
              </a:spcBef>
              <a:buClr>
                <a:schemeClr val="bg2"/>
              </a:buClr>
              <a:buFont typeface="Wingdings" pitchFamily="2" charset="2"/>
              <a:buChar char="Ø"/>
            </a:pPr>
            <a:r>
              <a:rPr lang="en-US" sz="2000" b="1" dirty="0" smtClean="0">
                <a:latin typeface="Arial" pitchFamily="34" charset="0"/>
                <a:cs typeface="Arial" pitchFamily="34" charset="0"/>
              </a:rPr>
              <a:t>E-learning</a:t>
            </a:r>
            <a:endParaRPr lang="en-US" b="1"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Employee Performance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latin typeface="Arial" pitchFamily="34" charset="0"/>
              <a:cs typeface="Arial" pitchFamily="34" charset="0"/>
            </a:endParaRPr>
          </a:p>
          <a:p>
            <a:r>
              <a:rPr lang="en-US" dirty="0" smtClean="0">
                <a:latin typeface="Arial" pitchFamily="34" charset="0"/>
                <a:cs typeface="Arial" pitchFamily="34" charset="0"/>
              </a:rPr>
              <a:t>Performance Management System</a:t>
            </a:r>
          </a:p>
          <a:p>
            <a:pPr>
              <a:buNone/>
            </a:pPr>
            <a:endParaRPr lang="en-US" dirty="0" smtClean="0">
              <a:latin typeface="Arial" pitchFamily="34" charset="0"/>
              <a:cs typeface="Arial" pitchFamily="34" charset="0"/>
            </a:endParaRPr>
          </a:p>
          <a:p>
            <a:pPr lvl="1">
              <a:buNone/>
            </a:pPr>
            <a:r>
              <a:rPr lang="en-US" dirty="0" smtClean="0">
                <a:latin typeface="Arial" pitchFamily="34" charset="0"/>
                <a:cs typeface="Arial" pitchFamily="34" charset="0"/>
              </a:rPr>
              <a:t>	A process of establishing performance standards and appraising employee performance in order to arrive at objective HR decisions and to provide documentation in support of those decisions</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Compensation and Benefits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92500"/>
          </a:bodyPr>
          <a:lstStyle/>
          <a:p>
            <a:pPr>
              <a:spcBef>
                <a:spcPct val="35000"/>
              </a:spcBef>
            </a:pPr>
            <a:r>
              <a:rPr lang="en-US" dirty="0" smtClean="0">
                <a:latin typeface="Arial" pitchFamily="34" charset="0"/>
                <a:cs typeface="Arial" pitchFamily="34" charset="0"/>
              </a:rPr>
              <a:t>Benefits of a Fair, Effective, and Appropriate Compensation System</a:t>
            </a:r>
          </a:p>
          <a:p>
            <a:pPr lvl="1">
              <a:spcBef>
                <a:spcPct val="35000"/>
              </a:spcBef>
            </a:pPr>
            <a:r>
              <a:rPr lang="en-US" dirty="0" smtClean="0">
                <a:latin typeface="Arial" pitchFamily="34" charset="0"/>
                <a:cs typeface="Arial" pitchFamily="34" charset="0"/>
              </a:rPr>
              <a:t>Helps attract and retain high-performance employees</a:t>
            </a:r>
          </a:p>
          <a:p>
            <a:pPr lvl="1">
              <a:spcBef>
                <a:spcPct val="35000"/>
              </a:spcBef>
            </a:pPr>
            <a:r>
              <a:rPr lang="en-US" dirty="0" smtClean="0">
                <a:latin typeface="Arial" pitchFamily="34" charset="0"/>
                <a:cs typeface="Arial" pitchFamily="34" charset="0"/>
              </a:rPr>
              <a:t>Impacts on the strategic performance of the firm</a:t>
            </a:r>
          </a:p>
          <a:p>
            <a:pPr>
              <a:spcBef>
                <a:spcPct val="35000"/>
              </a:spcBef>
            </a:pPr>
            <a:r>
              <a:rPr lang="en-US" dirty="0" smtClean="0">
                <a:latin typeface="Arial" pitchFamily="34" charset="0"/>
                <a:cs typeface="Arial" pitchFamily="34" charset="0"/>
              </a:rPr>
              <a:t>Types of Compensation</a:t>
            </a:r>
          </a:p>
          <a:p>
            <a:pPr lvl="1">
              <a:spcBef>
                <a:spcPct val="35000"/>
              </a:spcBef>
            </a:pPr>
            <a:r>
              <a:rPr lang="en-US" dirty="0" smtClean="0">
                <a:latin typeface="Arial" pitchFamily="34" charset="0"/>
                <a:cs typeface="Arial" pitchFamily="34" charset="0"/>
              </a:rPr>
              <a:t>Base wage or salary</a:t>
            </a:r>
          </a:p>
          <a:p>
            <a:pPr lvl="1">
              <a:spcBef>
                <a:spcPct val="35000"/>
              </a:spcBef>
            </a:pPr>
            <a:r>
              <a:rPr lang="en-US" dirty="0" smtClean="0">
                <a:latin typeface="Arial" pitchFamily="34" charset="0"/>
                <a:cs typeface="Arial" pitchFamily="34" charset="0"/>
              </a:rPr>
              <a:t>Wage and salary add-ons</a:t>
            </a:r>
          </a:p>
          <a:p>
            <a:pPr lvl="1">
              <a:spcBef>
                <a:spcPct val="35000"/>
              </a:spcBef>
            </a:pPr>
            <a:r>
              <a:rPr lang="en-US" dirty="0" smtClean="0">
                <a:latin typeface="Arial" pitchFamily="34" charset="0"/>
                <a:cs typeface="Arial" pitchFamily="34" charset="0"/>
              </a:rPr>
              <a:t>Incentive payments</a:t>
            </a:r>
          </a:p>
          <a:p>
            <a:pPr lvl="1">
              <a:spcBef>
                <a:spcPct val="35000"/>
              </a:spcBef>
            </a:pPr>
            <a:r>
              <a:rPr lang="en-US" dirty="0" smtClean="0">
                <a:latin typeface="Arial" pitchFamily="34" charset="0"/>
                <a:cs typeface="Arial" pitchFamily="34" charset="0"/>
              </a:rPr>
              <a:t>Skill-based pay</a:t>
            </a:r>
          </a:p>
          <a:p>
            <a:pPr lvl="1">
              <a:spcBef>
                <a:spcPct val="35000"/>
              </a:spcBef>
            </a:pPr>
            <a:r>
              <a:rPr lang="en-US" dirty="0" smtClean="0">
                <a:latin typeface="Arial" pitchFamily="34" charset="0"/>
                <a:cs typeface="Arial" pitchFamily="34" charset="0"/>
              </a:rPr>
              <a:t>Variable pay</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latin typeface="Arial" pitchFamily="34" charset="0"/>
                <a:cs typeface="Arial" pitchFamily="34" charset="0"/>
              </a:rPr>
              <a:t>Factors That Influence Compensation and Benefits</a:t>
            </a:r>
            <a:endParaRPr lang="en-US" dirty="0">
              <a:latin typeface="Arial" pitchFamily="34" charset="0"/>
              <a:cs typeface="Arial" pitchFamily="34" charset="0"/>
            </a:endParaRPr>
          </a:p>
        </p:txBody>
      </p:sp>
      <p:pic>
        <p:nvPicPr>
          <p:cNvPr id="4" name="Picture 5"/>
          <p:cNvPicPr>
            <a:picLocks noGrp="1" noChangeAspect="1" noChangeArrowheads="1"/>
          </p:cNvPicPr>
          <p:nvPr>
            <p:ph sz="quarter" idx="1"/>
          </p:nvPr>
        </p:nvPicPr>
        <p:blipFill>
          <a:blip r:embed="rId2"/>
          <a:srcRect/>
          <a:stretch>
            <a:fillRect/>
          </a:stretch>
        </p:blipFill>
        <p:spPr bwMode="auto">
          <a:xfrm>
            <a:off x="228600" y="1447800"/>
            <a:ext cx="8763000" cy="4724400"/>
          </a:xfrm>
          <a:prstGeom prst="rect">
            <a:avLst/>
          </a:prstGeom>
          <a:noFill/>
          <a:ln w="9525">
            <a:noFill/>
            <a:miter lim="800000"/>
            <a:headEnd/>
            <a:tailEnd/>
          </a:ln>
          <a:effectLst/>
        </p:spPr>
      </p:pic>
      <p:sp>
        <p:nvSpPr>
          <p:cNvPr id="5" name="Rectangle 4"/>
          <p:cNvSpPr/>
          <p:nvPr/>
        </p:nvSpPr>
        <p:spPr>
          <a:xfrm>
            <a:off x="304800" y="6248400"/>
            <a:ext cx="8305800" cy="461665"/>
          </a:xfrm>
          <a:prstGeom prst="rect">
            <a:avLst/>
          </a:prstGeom>
        </p:spPr>
        <p:txBody>
          <a:bodyPr wrap="square">
            <a:spAutoFit/>
          </a:bodyPr>
          <a:lstStyle/>
          <a:p>
            <a:r>
              <a:rPr lang="en-US" sz="1200" b="1" dirty="0" smtClean="0"/>
              <a:t>Sources:</a:t>
            </a:r>
            <a:r>
              <a:rPr lang="en-US" sz="1200" dirty="0" smtClean="0"/>
              <a:t> Based on R.I. Henderson, Compensation Management, 6</a:t>
            </a:r>
            <a:r>
              <a:rPr lang="en-US" sz="1200" baseline="30000" dirty="0" smtClean="0"/>
              <a:t>th</a:t>
            </a:r>
            <a:r>
              <a:rPr lang="en-US" sz="1200" dirty="0" smtClean="0"/>
              <a:t> ed. (Upper Saddle River, NJ: Prentice Hall, 1994), pp. 3–24; and A. Murray, “Mom, Apple Pie, and Small Business,” Wall Street Journal, August 15, 1994, p. A1</a:t>
            </a:r>
            <a:endParaRPr lang="en-US" sz="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Career Development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lnSpcReduction="10000"/>
          </a:bodyPr>
          <a:lstStyle/>
          <a:p>
            <a:pPr>
              <a:spcBef>
                <a:spcPct val="15000"/>
              </a:spcBef>
            </a:pPr>
            <a:r>
              <a:rPr lang="en-US" dirty="0" smtClean="0">
                <a:latin typeface="Arial" pitchFamily="34" charset="0"/>
                <a:cs typeface="Arial" pitchFamily="34" charset="0"/>
              </a:rPr>
              <a:t>Career Defined</a:t>
            </a:r>
          </a:p>
          <a:p>
            <a:pPr lvl="1">
              <a:spcBef>
                <a:spcPct val="15000"/>
              </a:spcBef>
            </a:pPr>
            <a:r>
              <a:rPr lang="en-US" dirty="0" smtClean="0">
                <a:latin typeface="Arial" pitchFamily="34" charset="0"/>
                <a:cs typeface="Arial" pitchFamily="34" charset="0"/>
              </a:rPr>
              <a:t>The sequence of positions held by a person during his or her lifetime.</a:t>
            </a:r>
          </a:p>
          <a:p>
            <a:pPr lvl="1">
              <a:spcBef>
                <a:spcPct val="15000"/>
              </a:spcBef>
            </a:pPr>
            <a:r>
              <a:rPr lang="en-US" dirty="0" smtClean="0">
                <a:latin typeface="Arial" pitchFamily="34" charset="0"/>
                <a:cs typeface="Arial" pitchFamily="34" charset="0"/>
              </a:rPr>
              <a:t>The Way It Was</a:t>
            </a:r>
          </a:p>
          <a:p>
            <a:pPr lvl="2">
              <a:spcBef>
                <a:spcPct val="15000"/>
              </a:spcBef>
            </a:pPr>
            <a:r>
              <a:rPr lang="en-US" dirty="0" smtClean="0">
                <a:latin typeface="Arial" pitchFamily="34" charset="0"/>
                <a:cs typeface="Arial" pitchFamily="34" charset="0"/>
              </a:rPr>
              <a:t>Career Development</a:t>
            </a:r>
          </a:p>
          <a:p>
            <a:pPr lvl="3">
              <a:spcBef>
                <a:spcPct val="15000"/>
              </a:spcBef>
            </a:pPr>
            <a:r>
              <a:rPr lang="en-US" dirty="0" smtClean="0">
                <a:latin typeface="Arial" pitchFamily="34" charset="0"/>
                <a:cs typeface="Arial" pitchFamily="34" charset="0"/>
              </a:rPr>
              <a:t>Provided for information, assessment, and training</a:t>
            </a:r>
          </a:p>
          <a:p>
            <a:pPr lvl="3">
              <a:spcBef>
                <a:spcPct val="15000"/>
              </a:spcBef>
            </a:pPr>
            <a:r>
              <a:rPr lang="en-US" dirty="0" smtClean="0">
                <a:latin typeface="Arial" pitchFamily="34" charset="0"/>
                <a:cs typeface="Arial" pitchFamily="34" charset="0"/>
              </a:rPr>
              <a:t>Helped attract and retain highly talented people</a:t>
            </a:r>
          </a:p>
          <a:p>
            <a:pPr lvl="2">
              <a:spcBef>
                <a:spcPct val="15000"/>
              </a:spcBef>
            </a:pPr>
            <a:r>
              <a:rPr lang="en-US" dirty="0" smtClean="0">
                <a:latin typeface="Arial" pitchFamily="34" charset="0"/>
                <a:cs typeface="Arial" pitchFamily="34" charset="0"/>
              </a:rPr>
              <a:t>Now</a:t>
            </a:r>
          </a:p>
          <a:p>
            <a:pPr lvl="3">
              <a:spcBef>
                <a:spcPct val="15000"/>
              </a:spcBef>
            </a:pPr>
            <a:r>
              <a:rPr lang="en-US" dirty="0" smtClean="0">
                <a:latin typeface="Arial" pitchFamily="34" charset="0"/>
                <a:cs typeface="Arial" pitchFamily="34" charset="0"/>
              </a:rPr>
              <a:t>Individuals—not the organization—are responsible for designing, guiding, and developing their own careers.</a:t>
            </a:r>
          </a:p>
          <a:p>
            <a:pPr lvl="1">
              <a:spcBef>
                <a:spcPct val="15000"/>
              </a:spcBef>
            </a:pPr>
            <a:r>
              <a:rPr lang="en-US" dirty="0" smtClean="0">
                <a:latin typeface="Arial" pitchFamily="34" charset="0"/>
                <a:cs typeface="Arial" pitchFamily="34" charset="0"/>
              </a:rPr>
              <a:t>Boundary less Career</a:t>
            </a:r>
          </a:p>
          <a:p>
            <a:pPr lvl="2">
              <a:spcBef>
                <a:spcPct val="15000"/>
              </a:spcBef>
            </a:pPr>
            <a:r>
              <a:rPr lang="en-US" dirty="0" smtClean="0">
                <a:latin typeface="Arial" pitchFamily="34" charset="0"/>
                <a:cs typeface="Arial" pitchFamily="34" charset="0"/>
              </a:rPr>
              <a:t>A career in which individuals, not organizations, define career progression and organizational loyalty</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Issues in HRM</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dirty="0" smtClean="0">
                <a:latin typeface="Arial" pitchFamily="34" charset="0"/>
                <a:cs typeface="Arial" pitchFamily="34" charset="0"/>
              </a:rPr>
              <a:t>Managing Downsizing</a:t>
            </a:r>
          </a:p>
          <a:p>
            <a:pPr lvl="1"/>
            <a:r>
              <a:rPr lang="en-US" dirty="0" smtClean="0">
                <a:latin typeface="Arial" pitchFamily="34" charset="0"/>
                <a:cs typeface="Arial" pitchFamily="34" charset="0"/>
              </a:rPr>
              <a:t>The planned elimination of jobs in an organization</a:t>
            </a:r>
          </a:p>
          <a:p>
            <a:pPr lvl="2"/>
            <a:r>
              <a:rPr lang="en-US" dirty="0" smtClean="0">
                <a:latin typeface="Arial" pitchFamily="34" charset="0"/>
                <a:cs typeface="Arial" pitchFamily="34" charset="0"/>
              </a:rPr>
              <a:t>Provide open and honest communication.</a:t>
            </a:r>
          </a:p>
          <a:p>
            <a:pPr lvl="2"/>
            <a:r>
              <a:rPr lang="en-US" dirty="0" smtClean="0">
                <a:latin typeface="Arial" pitchFamily="34" charset="0"/>
                <a:cs typeface="Arial" pitchFamily="34" charset="0"/>
              </a:rPr>
              <a:t>Provide assistance to employees being downsized.</a:t>
            </a:r>
          </a:p>
          <a:p>
            <a:pPr lvl="2"/>
            <a:r>
              <a:rPr lang="en-US" dirty="0" smtClean="0">
                <a:latin typeface="Arial" pitchFamily="34" charset="0"/>
                <a:cs typeface="Arial" pitchFamily="34" charset="0"/>
              </a:rPr>
              <a:t>Reassure and counseling to surviving employees.</a:t>
            </a:r>
          </a:p>
          <a:p>
            <a:r>
              <a:rPr lang="en-US" dirty="0" smtClean="0">
                <a:latin typeface="Arial" pitchFamily="34" charset="0"/>
                <a:cs typeface="Arial" pitchFamily="34" charset="0"/>
              </a:rPr>
              <a:t>Managing Work Force Diversity</a:t>
            </a:r>
          </a:p>
          <a:p>
            <a:pPr lvl="1"/>
            <a:r>
              <a:rPr lang="en-US" dirty="0" smtClean="0">
                <a:latin typeface="Arial" pitchFamily="34" charset="0"/>
                <a:cs typeface="Arial" pitchFamily="34" charset="0"/>
              </a:rPr>
              <a:t>Widen the recruitment net for diversity</a:t>
            </a:r>
          </a:p>
          <a:p>
            <a:pPr lvl="1"/>
            <a:r>
              <a:rPr lang="en-US" dirty="0" smtClean="0">
                <a:latin typeface="Arial" pitchFamily="34" charset="0"/>
                <a:cs typeface="Arial" pitchFamily="34" charset="0"/>
              </a:rPr>
              <a:t>Ensure selection without discrimination</a:t>
            </a:r>
          </a:p>
          <a:p>
            <a:pPr lvl="1"/>
            <a:r>
              <a:rPr lang="en-US" dirty="0" smtClean="0">
                <a:latin typeface="Arial" pitchFamily="34" charset="0"/>
                <a:cs typeface="Arial" pitchFamily="34" charset="0"/>
              </a:rPr>
              <a:t>Provide orientation and training that is effective</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Issues in HRM</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dirty="0" smtClean="0">
                <a:latin typeface="Arial" pitchFamily="34" charset="0"/>
                <a:cs typeface="Arial" pitchFamily="34" charset="0"/>
              </a:rPr>
              <a:t>Sexual Harassment</a:t>
            </a:r>
          </a:p>
          <a:p>
            <a:pPr lvl="1"/>
            <a:r>
              <a:rPr lang="en-US" dirty="0" smtClean="0">
                <a:latin typeface="Arial" pitchFamily="34" charset="0"/>
                <a:cs typeface="Arial" pitchFamily="34" charset="0"/>
              </a:rPr>
              <a:t>An unwanted activity of a sexual nature that affects an individual’s employment.</a:t>
            </a:r>
          </a:p>
          <a:p>
            <a:pPr lvl="2"/>
            <a:r>
              <a:rPr lang="en-US" dirty="0" smtClean="0">
                <a:latin typeface="Arial" pitchFamily="34" charset="0"/>
                <a:cs typeface="Arial" pitchFamily="34" charset="0"/>
              </a:rPr>
              <a:t>Unwanted sexual advances, requests for sexual favors, and other verbal or physical conduct of a sexual nature when submission or rejection of this conduct explicitly or implicitly affects an individual’s employment.</a:t>
            </a:r>
          </a:p>
          <a:p>
            <a:pPr lvl="1"/>
            <a:r>
              <a:rPr lang="en-US" dirty="0" smtClean="0">
                <a:latin typeface="Arial" pitchFamily="34" charset="0"/>
                <a:cs typeface="Arial" pitchFamily="34" charset="0"/>
              </a:rPr>
              <a:t>An offensive or hostile environment</a:t>
            </a:r>
          </a:p>
          <a:p>
            <a:pPr lvl="2"/>
            <a:r>
              <a:rPr lang="en-US" dirty="0" smtClean="0">
                <a:latin typeface="Arial" pitchFamily="34" charset="0"/>
                <a:cs typeface="Arial" pitchFamily="34" charset="0"/>
              </a:rPr>
              <a:t>An environment in which a person is affected by elements of a sexual nature.</a:t>
            </a:r>
          </a:p>
          <a:p>
            <a:r>
              <a:rPr lang="en-US" dirty="0" smtClean="0">
                <a:latin typeface="Arial" pitchFamily="34" charset="0"/>
                <a:cs typeface="Arial" pitchFamily="34" charset="0"/>
              </a:rPr>
              <a:t>Workplace Romances</a:t>
            </a:r>
          </a:p>
          <a:p>
            <a:pPr lvl="1"/>
            <a:r>
              <a:rPr lang="en-US" dirty="0" smtClean="0">
                <a:latin typeface="Arial" pitchFamily="34" charset="0"/>
                <a:cs typeface="Arial" pitchFamily="34" charset="0"/>
              </a:rPr>
              <a:t>Potential liability for harassment</a:t>
            </a:r>
          </a:p>
          <a:p>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Issues in HRM</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dirty="0" smtClean="0">
                <a:latin typeface="Arial" pitchFamily="34" charset="0"/>
                <a:cs typeface="Arial" pitchFamily="34" charset="0"/>
              </a:rPr>
              <a:t>Work-Life Balance</a:t>
            </a:r>
          </a:p>
          <a:p>
            <a:pPr lvl="1"/>
            <a:r>
              <a:rPr lang="en-US" dirty="0" smtClean="0">
                <a:latin typeface="Arial" pitchFamily="34" charset="0"/>
                <a:cs typeface="Arial" pitchFamily="34" charset="0"/>
              </a:rPr>
              <a:t>Employees have personal lives that they don’t leave behind when they come to work.</a:t>
            </a:r>
          </a:p>
          <a:p>
            <a:pPr lvl="1"/>
            <a:r>
              <a:rPr lang="en-US" dirty="0" smtClean="0">
                <a:latin typeface="Arial" pitchFamily="34" charset="0"/>
                <a:cs typeface="Arial" pitchFamily="34" charset="0"/>
              </a:rPr>
              <a:t>Organizations have become more attuned to their employees by offering </a:t>
            </a:r>
            <a:r>
              <a:rPr lang="en-US" b="1" dirty="0" smtClean="0">
                <a:latin typeface="Arial" pitchFamily="34" charset="0"/>
                <a:cs typeface="Arial" pitchFamily="34" charset="0"/>
              </a:rPr>
              <a:t>family-friendly benefits</a:t>
            </a:r>
            <a:r>
              <a:rPr lang="en-US" dirty="0" smtClean="0">
                <a:latin typeface="Arial" pitchFamily="34" charset="0"/>
                <a:cs typeface="Arial" pitchFamily="34" charset="0"/>
              </a:rPr>
              <a:t>:</a:t>
            </a:r>
          </a:p>
          <a:p>
            <a:pPr lvl="2"/>
            <a:r>
              <a:rPr lang="en-US" dirty="0" smtClean="0">
                <a:latin typeface="Arial" pitchFamily="34" charset="0"/>
                <a:cs typeface="Arial" pitchFamily="34" charset="0"/>
              </a:rPr>
              <a:t>On-site child care</a:t>
            </a:r>
          </a:p>
          <a:p>
            <a:pPr lvl="2"/>
            <a:r>
              <a:rPr lang="en-US" dirty="0" smtClean="0">
                <a:latin typeface="Arial" pitchFamily="34" charset="0"/>
                <a:cs typeface="Arial" pitchFamily="34" charset="0"/>
              </a:rPr>
              <a:t>Summer day camps</a:t>
            </a:r>
          </a:p>
          <a:p>
            <a:pPr lvl="2"/>
            <a:r>
              <a:rPr lang="en-US" dirty="0" smtClean="0">
                <a:latin typeface="Arial" pitchFamily="34" charset="0"/>
                <a:cs typeface="Arial" pitchFamily="34" charset="0"/>
              </a:rPr>
              <a:t>Flextime</a:t>
            </a:r>
          </a:p>
          <a:p>
            <a:pPr lvl="2"/>
            <a:r>
              <a:rPr lang="en-US" dirty="0" smtClean="0">
                <a:latin typeface="Arial" pitchFamily="34" charset="0"/>
                <a:cs typeface="Arial" pitchFamily="34" charset="0"/>
              </a:rPr>
              <a:t>Job sharing</a:t>
            </a:r>
          </a:p>
          <a:p>
            <a:pPr lvl="2"/>
            <a:r>
              <a:rPr lang="en-US" dirty="0" smtClean="0">
                <a:latin typeface="Arial" pitchFamily="34" charset="0"/>
                <a:cs typeface="Arial" pitchFamily="34" charset="0"/>
              </a:rPr>
              <a:t>Leave for personal matters</a:t>
            </a:r>
          </a:p>
          <a:p>
            <a:pPr lvl="2"/>
            <a:r>
              <a:rPr lang="en-US" dirty="0" smtClean="0">
                <a:latin typeface="Arial" pitchFamily="34" charset="0"/>
                <a:cs typeface="Arial" pitchFamily="34" charset="0"/>
              </a:rPr>
              <a:t>Flexible job hours</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Arial" pitchFamily="34" charset="0"/>
                <a:cs typeface="Arial" pitchFamily="34" charset="0"/>
              </a:rPr>
              <a:t>Current Issues in HRM</a:t>
            </a:r>
            <a:endParaRPr lang="en-US" sz="3600"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dirty="0" smtClean="0">
                <a:latin typeface="Arial" pitchFamily="34" charset="0"/>
                <a:cs typeface="Arial" pitchFamily="34" charset="0"/>
              </a:rPr>
              <a:t>Controlling HR Costs</a:t>
            </a:r>
          </a:p>
          <a:p>
            <a:pPr lvl="1"/>
            <a:r>
              <a:rPr lang="en-US" dirty="0" smtClean="0">
                <a:latin typeface="Arial" pitchFamily="34" charset="0"/>
                <a:cs typeface="Arial" pitchFamily="34" charset="0"/>
              </a:rPr>
              <a:t>Employee health-care</a:t>
            </a:r>
          </a:p>
          <a:p>
            <a:pPr lvl="2"/>
            <a:r>
              <a:rPr lang="en-US" dirty="0" smtClean="0">
                <a:latin typeface="Arial" pitchFamily="34" charset="0"/>
                <a:cs typeface="Arial" pitchFamily="34" charset="0"/>
              </a:rPr>
              <a:t>Encouraging healthy lifestyles</a:t>
            </a:r>
          </a:p>
          <a:p>
            <a:pPr lvl="3"/>
            <a:r>
              <a:rPr lang="en-US" dirty="0" smtClean="0">
                <a:latin typeface="Arial" pitchFamily="34" charset="0"/>
                <a:cs typeface="Arial" pitchFamily="34" charset="0"/>
              </a:rPr>
              <a:t>Financial incentives</a:t>
            </a:r>
          </a:p>
          <a:p>
            <a:pPr lvl="3"/>
            <a:r>
              <a:rPr lang="en-US" dirty="0" smtClean="0">
                <a:latin typeface="Arial" pitchFamily="34" charset="0"/>
                <a:cs typeface="Arial" pitchFamily="34" charset="0"/>
              </a:rPr>
              <a:t>Wellness programs</a:t>
            </a:r>
          </a:p>
          <a:p>
            <a:pPr lvl="3"/>
            <a:r>
              <a:rPr lang="en-US" dirty="0" smtClean="0">
                <a:latin typeface="Arial" pitchFamily="34" charset="0"/>
                <a:cs typeface="Arial" pitchFamily="34" charset="0"/>
              </a:rPr>
              <a:t>Charging employees with poor health habits more for benefits</a:t>
            </a:r>
          </a:p>
          <a:p>
            <a:pPr lvl="1"/>
            <a:r>
              <a:rPr lang="en-US" dirty="0" smtClean="0">
                <a:latin typeface="Arial" pitchFamily="34" charset="0"/>
                <a:cs typeface="Arial" pitchFamily="34" charset="0"/>
              </a:rPr>
              <a:t>Employee pension plans</a:t>
            </a:r>
          </a:p>
          <a:p>
            <a:pPr lvl="2"/>
            <a:r>
              <a:rPr lang="en-US" dirty="0" smtClean="0">
                <a:latin typeface="Arial" pitchFamily="34" charset="0"/>
                <a:cs typeface="Arial" pitchFamily="34" charset="0"/>
              </a:rPr>
              <a:t>Reducing pension benefits</a:t>
            </a:r>
          </a:p>
          <a:p>
            <a:pPr lvl="2"/>
            <a:r>
              <a:rPr lang="en-US" dirty="0" smtClean="0">
                <a:latin typeface="Arial" pitchFamily="34" charset="0"/>
                <a:cs typeface="Arial" pitchFamily="34" charset="0"/>
              </a:rPr>
              <a:t>No longer providing pension plans</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HUMAN RESOURCE SYSTEMS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92500" lnSpcReduction="10000"/>
          </a:bodyPr>
          <a:lstStyle/>
          <a:p>
            <a:r>
              <a:rPr lang="en-US" dirty="0" smtClean="0">
                <a:latin typeface="Arial" pitchFamily="34" charset="0"/>
                <a:cs typeface="Arial" pitchFamily="34" charset="0"/>
              </a:rPr>
              <a:t>Human resource management operates through </a:t>
            </a:r>
            <a:r>
              <a:rPr lang="en-US" u="sng" dirty="0" smtClean="0">
                <a:latin typeface="Arial" pitchFamily="34" charset="0"/>
                <a:cs typeface="Arial" pitchFamily="34" charset="0"/>
              </a:rPr>
              <a:t>human resource systems </a:t>
            </a:r>
            <a:r>
              <a:rPr lang="en-US" dirty="0" smtClean="0">
                <a:latin typeface="Arial" pitchFamily="34" charset="0"/>
                <a:cs typeface="Arial" pitchFamily="34" charset="0"/>
              </a:rPr>
              <a:t>as illustrated in Figure 1.3. These bring together in a coherent way:</a:t>
            </a:r>
          </a:p>
          <a:p>
            <a:r>
              <a:rPr lang="en-US" sz="2800" b="1" u="sng" dirty="0" smtClean="0">
                <a:latin typeface="Arial" pitchFamily="34" charset="0"/>
                <a:cs typeface="Arial" pitchFamily="34" charset="0"/>
              </a:rPr>
              <a:t>HR philosophies</a:t>
            </a:r>
            <a:r>
              <a:rPr lang="en-US" sz="2800" i="1" dirty="0" smtClean="0">
                <a:latin typeface="Arial" pitchFamily="34" charset="0"/>
                <a:cs typeface="Arial" pitchFamily="34" charset="0"/>
              </a:rPr>
              <a:t>, describing the overarching values and guiding principles </a:t>
            </a:r>
            <a:r>
              <a:rPr lang="en-US" sz="2800" dirty="0" smtClean="0">
                <a:latin typeface="Arial" pitchFamily="34" charset="0"/>
                <a:cs typeface="Arial" pitchFamily="34" charset="0"/>
              </a:rPr>
              <a:t>adopted in managing people;</a:t>
            </a:r>
          </a:p>
          <a:p>
            <a:r>
              <a:rPr lang="en-US" sz="2800" b="1" u="sng" dirty="0" smtClean="0">
                <a:latin typeface="Arial" pitchFamily="34" charset="0"/>
                <a:cs typeface="Arial" pitchFamily="34" charset="0"/>
              </a:rPr>
              <a:t>HR strategies</a:t>
            </a:r>
            <a:r>
              <a:rPr lang="en-US" sz="2800" b="1" i="1" dirty="0" smtClean="0">
                <a:latin typeface="Arial" pitchFamily="34" charset="0"/>
                <a:cs typeface="Arial" pitchFamily="34" charset="0"/>
              </a:rPr>
              <a:t>, </a:t>
            </a:r>
            <a:r>
              <a:rPr lang="en-US" sz="2800" dirty="0" smtClean="0">
                <a:latin typeface="Arial" pitchFamily="34" charset="0"/>
                <a:cs typeface="Arial" pitchFamily="34" charset="0"/>
              </a:rPr>
              <a:t>defining the direction in which HRM intends to go</a:t>
            </a:r>
            <a:r>
              <a:rPr lang="en-US" sz="2800" b="1" i="1" dirty="0" smtClean="0">
                <a:latin typeface="Arial" pitchFamily="34" charset="0"/>
                <a:cs typeface="Arial" pitchFamily="34" charset="0"/>
              </a:rPr>
              <a:t>;</a:t>
            </a:r>
          </a:p>
          <a:p>
            <a:r>
              <a:rPr lang="en-US" sz="2800" b="1" u="sng" dirty="0" smtClean="0">
                <a:latin typeface="Arial" pitchFamily="34" charset="0"/>
                <a:cs typeface="Arial" pitchFamily="34" charset="0"/>
              </a:rPr>
              <a:t>HR policies</a:t>
            </a:r>
            <a:r>
              <a:rPr lang="en-US" sz="2800" b="1" i="1" dirty="0" smtClean="0">
                <a:latin typeface="Arial" pitchFamily="34" charset="0"/>
                <a:cs typeface="Arial" pitchFamily="34" charset="0"/>
              </a:rPr>
              <a:t>, </a:t>
            </a:r>
            <a:r>
              <a:rPr lang="en-US" sz="2800" dirty="0" smtClean="0">
                <a:latin typeface="Arial" pitchFamily="34" charset="0"/>
                <a:cs typeface="Arial" pitchFamily="34" charset="0"/>
              </a:rPr>
              <a:t>which are the guidelines defining how these values, principles and strategies should be applied and implemented in specific areas of HRM;</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Arial" pitchFamily="34" charset="0"/>
                <a:cs typeface="Arial" pitchFamily="34" charset="0"/>
              </a:rPr>
              <a:t>HUMAN RESOURCE SYSTEMS</a:t>
            </a:r>
            <a:endParaRPr lang="en-US" dirty="0"/>
          </a:p>
        </p:txBody>
      </p:sp>
      <p:sp>
        <p:nvSpPr>
          <p:cNvPr id="3" name="Content Placeholder 2"/>
          <p:cNvSpPr>
            <a:spLocks noGrp="1"/>
          </p:cNvSpPr>
          <p:nvPr>
            <p:ph sz="quarter" idx="1"/>
          </p:nvPr>
        </p:nvSpPr>
        <p:spPr/>
        <p:txBody>
          <a:bodyPr/>
          <a:lstStyle/>
          <a:p>
            <a:endParaRPr lang="en-US" sz="2400" b="1" i="1" dirty="0" smtClean="0">
              <a:latin typeface="Arial" pitchFamily="34" charset="0"/>
              <a:cs typeface="Arial" pitchFamily="34" charset="0"/>
            </a:endParaRPr>
          </a:p>
          <a:p>
            <a:r>
              <a:rPr lang="en-US" sz="2400" b="1" u="sng" dirty="0" smtClean="0">
                <a:latin typeface="Arial" pitchFamily="34" charset="0"/>
                <a:cs typeface="Arial" pitchFamily="34" charset="0"/>
              </a:rPr>
              <a:t>HR processes</a:t>
            </a:r>
            <a:r>
              <a:rPr lang="en-US" sz="2400" b="1" i="1" dirty="0" smtClean="0">
                <a:latin typeface="Arial" pitchFamily="34" charset="0"/>
                <a:cs typeface="Arial" pitchFamily="34" charset="0"/>
              </a:rPr>
              <a:t>, </a:t>
            </a:r>
            <a:r>
              <a:rPr lang="en-US" sz="2400" dirty="0" smtClean="0">
                <a:latin typeface="Arial" pitchFamily="34" charset="0"/>
                <a:cs typeface="Arial" pitchFamily="34" charset="0"/>
              </a:rPr>
              <a:t>consisting of the formal procedures and methods used to put HR strategic plans and policies into effect;</a:t>
            </a:r>
          </a:p>
          <a:p>
            <a:r>
              <a:rPr lang="en-US" sz="2400" b="1" dirty="0" smtClean="0">
                <a:latin typeface="Arial" pitchFamily="34" charset="0"/>
                <a:cs typeface="Arial" pitchFamily="34" charset="0"/>
              </a:rPr>
              <a:t> </a:t>
            </a:r>
            <a:r>
              <a:rPr lang="en-US" sz="2400" b="1" u="sng" dirty="0" smtClean="0">
                <a:latin typeface="Arial" pitchFamily="34" charset="0"/>
                <a:cs typeface="Arial" pitchFamily="34" charset="0"/>
              </a:rPr>
              <a:t>HR practices</a:t>
            </a:r>
            <a:r>
              <a:rPr lang="en-US" sz="2400" b="1" i="1" dirty="0" smtClean="0">
                <a:latin typeface="Arial" pitchFamily="34" charset="0"/>
                <a:cs typeface="Arial" pitchFamily="34" charset="0"/>
              </a:rPr>
              <a:t>, </a:t>
            </a:r>
            <a:r>
              <a:rPr lang="en-US" sz="2400" dirty="0" smtClean="0">
                <a:latin typeface="Arial" pitchFamily="34" charset="0"/>
                <a:cs typeface="Arial" pitchFamily="34" charset="0"/>
              </a:rPr>
              <a:t>consisting of the informal approaches used in  managing people;</a:t>
            </a:r>
          </a:p>
          <a:p>
            <a:r>
              <a:rPr lang="en-US" sz="2400" b="1" dirty="0" smtClean="0">
                <a:latin typeface="Arial" pitchFamily="34" charset="0"/>
                <a:cs typeface="Arial" pitchFamily="34" charset="0"/>
              </a:rPr>
              <a:t> </a:t>
            </a:r>
            <a:r>
              <a:rPr lang="en-US" sz="2400" b="1" u="sng" dirty="0" smtClean="0">
                <a:latin typeface="Arial" pitchFamily="34" charset="0"/>
                <a:cs typeface="Arial" pitchFamily="34" charset="0"/>
              </a:rPr>
              <a:t>HR programs</a:t>
            </a:r>
            <a:r>
              <a:rPr lang="en-US" sz="2400" b="1" i="1" dirty="0" smtClean="0">
                <a:latin typeface="Arial" pitchFamily="34" charset="0"/>
                <a:cs typeface="Arial" pitchFamily="34" charset="0"/>
              </a:rPr>
              <a:t>, </a:t>
            </a:r>
            <a:r>
              <a:rPr lang="en-US" sz="2400" dirty="0" smtClean="0">
                <a:latin typeface="Arial" pitchFamily="34" charset="0"/>
                <a:cs typeface="Arial" pitchFamily="34" charset="0"/>
              </a:rPr>
              <a:t>which enable HR strategies, policies and practices to be implemented according to plan.</a:t>
            </a:r>
            <a:endParaRPr lang="en-US"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Imran\Desktop\photo (3).PNG"/>
          <p:cNvPicPr>
            <a:picLocks noChangeAspect="1" noChangeArrowheads="1"/>
          </p:cNvPicPr>
          <p:nvPr/>
        </p:nvPicPr>
        <p:blipFill>
          <a:blip r:embed="rId2"/>
          <a:srcRect/>
          <a:stretch>
            <a:fillRect/>
          </a:stretch>
        </p:blipFill>
        <p:spPr bwMode="auto">
          <a:xfrm>
            <a:off x="0" y="-55984"/>
            <a:ext cx="9143999" cy="6913984"/>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pitchFamily="34" charset="0"/>
                <a:cs typeface="Arial" pitchFamily="34" charset="0"/>
              </a:rPr>
              <a:t>AIMS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Autofit/>
          </a:bodyPr>
          <a:lstStyle/>
          <a:p>
            <a:r>
              <a:rPr lang="en-US" sz="2200" dirty="0" smtClean="0">
                <a:latin typeface="Arial" pitchFamily="34" charset="0"/>
                <a:cs typeface="Arial" pitchFamily="34" charset="0"/>
              </a:rPr>
              <a:t>Twelve policy goals for HRM have been identified by Caldwell (2004):</a:t>
            </a:r>
          </a:p>
          <a:p>
            <a:pPr lvl="1"/>
            <a:r>
              <a:rPr lang="en-US" sz="2200" dirty="0" smtClean="0">
                <a:latin typeface="Arial" pitchFamily="34" charset="0"/>
                <a:cs typeface="Arial" pitchFamily="34" charset="0"/>
              </a:rPr>
              <a:t>1. managing people as assets that are fundamental to the competitive advantage of the organization;</a:t>
            </a:r>
          </a:p>
          <a:p>
            <a:pPr lvl="1"/>
            <a:r>
              <a:rPr lang="en-US" sz="2200" dirty="0" smtClean="0">
                <a:latin typeface="Arial" pitchFamily="34" charset="0"/>
                <a:cs typeface="Arial" pitchFamily="34" charset="0"/>
              </a:rPr>
              <a:t>2. aligning HRM policies with business policies and corporate strategy;</a:t>
            </a:r>
          </a:p>
          <a:p>
            <a:pPr lvl="1"/>
            <a:r>
              <a:rPr lang="en-US" sz="2200" dirty="0" smtClean="0">
                <a:latin typeface="Arial" pitchFamily="34" charset="0"/>
                <a:cs typeface="Arial" pitchFamily="34" charset="0"/>
              </a:rPr>
              <a:t>3. developing a close fit of HR policies, procedures and systems with one another;</a:t>
            </a:r>
          </a:p>
          <a:p>
            <a:pPr lvl="1"/>
            <a:r>
              <a:rPr lang="en-US" sz="2200" dirty="0" smtClean="0">
                <a:latin typeface="Arial" pitchFamily="34" charset="0"/>
                <a:cs typeface="Arial" pitchFamily="34" charset="0"/>
              </a:rPr>
              <a:t>4. creating a flatter and more flexible organization capable of responding more quickly to change;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Policy goals for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5. encouraging team working and cooperation across internal organizational boundaries;</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6. creating a strong customer-first philosophy throughout the organization;</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7. empowering employees to manage their own self development and learning;</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8. developing reward strategies designed to support a performance-driven culture;</a:t>
            </a:r>
          </a:p>
          <a:p>
            <a:pPr lvl="1"/>
            <a:endParaRPr lang="en-US" sz="2200" dirty="0" smtClean="0">
              <a:latin typeface="Arial" pitchFamily="34" charset="0"/>
              <a:cs typeface="Arial" pitchFamily="34" charset="0"/>
            </a:endParaRPr>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Policy goals for HRM</a:t>
            </a:r>
            <a:endParaRPr lang="en-US" dirty="0"/>
          </a:p>
        </p:txBody>
      </p:sp>
      <p:sp>
        <p:nvSpPr>
          <p:cNvPr id="3" name="Content Placeholder 2"/>
          <p:cNvSpPr>
            <a:spLocks noGrp="1"/>
          </p:cNvSpPr>
          <p:nvPr>
            <p:ph sz="quarter" idx="1"/>
          </p:nvPr>
        </p:nvSpPr>
        <p:spPr/>
        <p:txBody>
          <a:bodyPr>
            <a:normAutofit/>
          </a:bodyPr>
          <a:lstStyle/>
          <a:p>
            <a:pPr lvl="1"/>
            <a:endParaRPr lang="en-US" dirty="0" smtClean="0"/>
          </a:p>
          <a:p>
            <a:pPr lvl="1"/>
            <a:r>
              <a:rPr lang="en-US" sz="2200" dirty="0" smtClean="0">
                <a:latin typeface="Arial" pitchFamily="34" charset="0"/>
                <a:cs typeface="Arial" pitchFamily="34" charset="0"/>
              </a:rPr>
              <a:t>9. improving employee involvement through better internal communication;</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10. building greater employee commitment to the organization;</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11. increasing line management responsibility for HR policies;</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12. developing the facilitating role of managers as enablers.</a:t>
            </a:r>
            <a:endParaRPr lang="en-US"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AIM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Dyer and Holder (1988) emphasize:</a:t>
            </a:r>
          </a:p>
          <a:p>
            <a:endParaRPr lang="en-US" sz="2400" dirty="0" smtClean="0">
              <a:latin typeface="Arial" pitchFamily="34" charset="0"/>
              <a:cs typeface="Arial" pitchFamily="34" charset="0"/>
            </a:endParaRPr>
          </a:p>
          <a:p>
            <a:pPr lvl="1">
              <a:buNone/>
            </a:pPr>
            <a:r>
              <a:rPr lang="en-US" sz="2200" dirty="0" smtClean="0">
                <a:latin typeface="Arial" pitchFamily="34" charset="0"/>
                <a:cs typeface="Arial" pitchFamily="34" charset="0"/>
              </a:rPr>
              <a:t>  ‘HRM goals vary according to competitive choices, technologies or service tangibles, characteristics of their employees (</a:t>
            </a:r>
            <a:r>
              <a:rPr lang="en-US" sz="2200" dirty="0" err="1" smtClean="0">
                <a:latin typeface="Arial" pitchFamily="34" charset="0"/>
                <a:cs typeface="Arial" pitchFamily="34" charset="0"/>
              </a:rPr>
              <a:t>e.g</a:t>
            </a:r>
            <a:r>
              <a:rPr lang="en-US" sz="2200" dirty="0" smtClean="0">
                <a:latin typeface="Arial" pitchFamily="34" charset="0"/>
                <a:cs typeface="Arial" pitchFamily="34" charset="0"/>
              </a:rPr>
              <a:t> could be different for managers), the state of the </a:t>
            </a:r>
            <a:r>
              <a:rPr lang="en-US" sz="2200" dirty="0" err="1" smtClean="0">
                <a:latin typeface="Arial" pitchFamily="34" charset="0"/>
                <a:cs typeface="Arial" pitchFamily="34" charset="0"/>
              </a:rPr>
              <a:t>labour</a:t>
            </a:r>
            <a:r>
              <a:rPr lang="en-US" sz="2200" dirty="0" smtClean="0">
                <a:latin typeface="Arial" pitchFamily="34" charset="0"/>
                <a:cs typeface="Arial" pitchFamily="34" charset="0"/>
              </a:rPr>
              <a:t> market and the societal regulations and national culture.</a:t>
            </a:r>
          </a:p>
          <a:p>
            <a:endParaRPr lang="en-US" sz="2400" dirty="0" smtClean="0">
              <a:latin typeface="Arial" pitchFamily="34" charset="0"/>
              <a:cs typeface="Arial" pitchFamily="34" charset="0"/>
            </a:endParaRPr>
          </a:p>
          <a:p>
            <a:r>
              <a:rPr lang="en-US" sz="2400" dirty="0" err="1" smtClean="0">
                <a:latin typeface="Arial" pitchFamily="34" charset="0"/>
                <a:cs typeface="Arial" pitchFamily="34" charset="0"/>
              </a:rPr>
              <a:t>Boxall</a:t>
            </a:r>
            <a:r>
              <a:rPr lang="en-US" sz="2400" dirty="0" smtClean="0">
                <a:latin typeface="Arial" pitchFamily="34" charset="0"/>
                <a:cs typeface="Arial" pitchFamily="34" charset="0"/>
              </a:rPr>
              <a:t>, Purcell and Wright (2007) note that </a:t>
            </a:r>
          </a:p>
          <a:p>
            <a:endParaRPr lang="en-US" sz="2400" dirty="0" smtClean="0">
              <a:latin typeface="Arial" pitchFamily="34" charset="0"/>
              <a:cs typeface="Arial" pitchFamily="34" charset="0"/>
            </a:endParaRPr>
          </a:p>
          <a:p>
            <a:pPr lvl="1">
              <a:buNone/>
            </a:pPr>
            <a:r>
              <a:rPr lang="en-US" sz="2200" dirty="0" smtClean="0">
                <a:latin typeface="Arial" pitchFamily="34" charset="0"/>
                <a:cs typeface="Arial" pitchFamily="34" charset="0"/>
              </a:rPr>
              <a:t> ‘The general motives of HRM are multiple.’</a:t>
            </a:r>
            <a:endParaRPr lang="en-US"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Aim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400" dirty="0" smtClean="0">
                <a:latin typeface="Arial" pitchFamily="34" charset="0"/>
                <a:cs typeface="Arial" pitchFamily="34" charset="0"/>
              </a:rPr>
              <a:t>HRM is concerned with achieving objectives in the areas;</a:t>
            </a:r>
          </a:p>
          <a:p>
            <a:pPr lvl="1"/>
            <a:r>
              <a:rPr lang="en-US" sz="2200" b="1" dirty="0" smtClean="0">
                <a:latin typeface="Arial" pitchFamily="34" charset="0"/>
                <a:cs typeface="Arial" pitchFamily="34" charset="0"/>
              </a:rPr>
              <a:t>Organizational effectiveness</a:t>
            </a:r>
          </a:p>
          <a:p>
            <a:pPr lvl="1"/>
            <a:r>
              <a:rPr lang="en-US" sz="2200" b="1" dirty="0" smtClean="0">
                <a:latin typeface="Arial" pitchFamily="34" charset="0"/>
                <a:cs typeface="Arial" pitchFamily="34" charset="0"/>
              </a:rPr>
              <a:t>Human capital management</a:t>
            </a:r>
          </a:p>
          <a:p>
            <a:pPr lvl="1"/>
            <a:r>
              <a:rPr lang="en-US" sz="2200" b="1" dirty="0" smtClean="0">
                <a:latin typeface="Arial" pitchFamily="34" charset="0"/>
                <a:cs typeface="Arial" pitchFamily="34" charset="0"/>
              </a:rPr>
              <a:t>Knowledge management</a:t>
            </a:r>
          </a:p>
          <a:p>
            <a:pPr lvl="1"/>
            <a:r>
              <a:rPr lang="en-US" sz="2200" b="1" dirty="0" smtClean="0">
                <a:latin typeface="Arial" pitchFamily="34" charset="0"/>
                <a:cs typeface="Arial" pitchFamily="34" charset="0"/>
              </a:rPr>
              <a:t>Reward management</a:t>
            </a:r>
          </a:p>
          <a:p>
            <a:pPr lvl="1"/>
            <a:r>
              <a:rPr lang="en-US" sz="2200" b="1" dirty="0" smtClean="0">
                <a:latin typeface="Arial" pitchFamily="34" charset="0"/>
                <a:cs typeface="Arial" pitchFamily="34" charset="0"/>
              </a:rPr>
              <a:t>Employee relations</a:t>
            </a:r>
          </a:p>
          <a:p>
            <a:pPr lvl="1"/>
            <a:r>
              <a:rPr lang="en-US" sz="2200" b="1" dirty="0" smtClean="0">
                <a:latin typeface="Arial" pitchFamily="34" charset="0"/>
                <a:cs typeface="Arial" pitchFamily="34" charset="0"/>
              </a:rPr>
              <a:t>Meeting diverse needs</a:t>
            </a:r>
          </a:p>
          <a:p>
            <a:pPr lvl="1"/>
            <a:r>
              <a:rPr lang="en-US" sz="2200" b="1" dirty="0" smtClean="0">
                <a:latin typeface="Arial" pitchFamily="34" charset="0"/>
                <a:cs typeface="Arial" pitchFamily="34" charset="0"/>
              </a:rPr>
              <a:t>Bridging the gap between rhetoric and reality</a:t>
            </a:r>
            <a:br>
              <a:rPr lang="en-US" sz="2200" b="1" dirty="0" smtClean="0">
                <a:latin typeface="Arial" pitchFamily="34" charset="0"/>
                <a:cs typeface="Arial" pitchFamily="34" charset="0"/>
              </a:rPr>
            </a:br>
            <a:endParaRPr lang="en-US" sz="2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Organizational effectiveness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Distinctive human resource practices shape the core competencies that determine how firms compete’</a:t>
            </a:r>
          </a:p>
          <a:p>
            <a:pPr lvl="2" algn="r">
              <a:buNone/>
            </a:pPr>
            <a:r>
              <a:rPr lang="en-US" sz="2200" dirty="0" smtClean="0">
                <a:latin typeface="Arial" pitchFamily="34" charset="0"/>
                <a:cs typeface="Arial" pitchFamily="34" charset="0"/>
              </a:rPr>
              <a:t> (</a:t>
            </a:r>
            <a:r>
              <a:rPr lang="en-US" sz="2200" dirty="0" err="1" smtClean="0">
                <a:latin typeface="Arial" pitchFamily="34" charset="0"/>
                <a:cs typeface="Arial" pitchFamily="34" charset="0"/>
              </a:rPr>
              <a:t>Cappelli</a:t>
            </a:r>
            <a:r>
              <a:rPr lang="en-US" sz="2200" dirty="0" smtClean="0">
                <a:latin typeface="Arial" pitchFamily="34" charset="0"/>
                <a:cs typeface="Arial" pitchFamily="34" charset="0"/>
              </a:rPr>
              <a:t> and Crocker-</a:t>
            </a:r>
            <a:r>
              <a:rPr lang="en-US" sz="2200" dirty="0" err="1" smtClean="0">
                <a:latin typeface="Arial" pitchFamily="34" charset="0"/>
                <a:cs typeface="Arial" pitchFamily="34" charset="0"/>
              </a:rPr>
              <a:t>Hefter</a:t>
            </a:r>
            <a:r>
              <a:rPr lang="en-US" sz="2200" dirty="0" smtClean="0">
                <a:latin typeface="Arial" pitchFamily="34" charset="0"/>
                <a:cs typeface="Arial" pitchFamily="34" charset="0"/>
              </a:rPr>
              <a:t>, 1996).</a:t>
            </a:r>
          </a:p>
          <a:p>
            <a:pPr lvl="2">
              <a:buNone/>
            </a:pPr>
            <a:endParaRPr lang="en-US" sz="2200" dirty="0" smtClean="0">
              <a:latin typeface="Arial" pitchFamily="34" charset="0"/>
              <a:cs typeface="Arial" pitchFamily="34" charset="0"/>
            </a:endParaRPr>
          </a:p>
          <a:p>
            <a:endParaRPr lang="en-US" sz="2200" dirty="0" smtClean="0">
              <a:latin typeface="Arial" pitchFamily="34" charset="0"/>
              <a:cs typeface="Arial" pitchFamily="34" charset="0"/>
            </a:endParaRPr>
          </a:p>
          <a:p>
            <a:r>
              <a:rPr lang="en-US" sz="2200" dirty="0" smtClean="0">
                <a:latin typeface="Arial" pitchFamily="34" charset="0"/>
                <a:cs typeface="Arial" pitchFamily="34" charset="0"/>
              </a:rPr>
              <a:t>Extensive research has shown that such practices can make a significant impact on firm performance.</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Human capital management</a:t>
            </a:r>
            <a:endParaRPr lang="en-US" dirty="0"/>
          </a:p>
        </p:txBody>
      </p:sp>
      <p:sp>
        <p:nvSpPr>
          <p:cNvPr id="3" name="Content Placeholder 2"/>
          <p:cNvSpPr>
            <a:spLocks noGrp="1"/>
          </p:cNvSpPr>
          <p:nvPr>
            <p:ph sz="quarter" idx="1"/>
          </p:nvPr>
        </p:nvSpPr>
        <p:spPr/>
        <p:txBody>
          <a:bodyPr>
            <a:normAutofit/>
          </a:bodyPr>
          <a:lstStyle/>
          <a:p>
            <a:r>
              <a:rPr lang="en-US" dirty="0" smtClean="0"/>
              <a:t>Human capital represents the human factor in the organization; the combined </a:t>
            </a:r>
            <a:r>
              <a:rPr lang="en-US" b="1" dirty="0" smtClean="0"/>
              <a:t>intelligence</a:t>
            </a:r>
            <a:r>
              <a:rPr lang="en-US" dirty="0" smtClean="0"/>
              <a:t>, </a:t>
            </a:r>
            <a:r>
              <a:rPr lang="en-US" b="1" dirty="0" smtClean="0"/>
              <a:t>skills</a:t>
            </a:r>
            <a:r>
              <a:rPr lang="en-US" dirty="0" smtClean="0"/>
              <a:t> and </a:t>
            </a:r>
            <a:r>
              <a:rPr lang="en-US" b="1" dirty="0" smtClean="0"/>
              <a:t>expertise </a:t>
            </a:r>
            <a:r>
              <a:rPr lang="en-US" dirty="0" smtClean="0"/>
              <a:t>that </a:t>
            </a:r>
            <a:r>
              <a:rPr lang="en-US" u="sng" dirty="0" smtClean="0"/>
              <a:t>gives the organization its distinctive character</a:t>
            </a:r>
            <a:r>
              <a:rPr lang="en-US" dirty="0" smtClean="0"/>
              <a:t>. </a:t>
            </a:r>
          </a:p>
          <a:p>
            <a:r>
              <a:rPr lang="en-US" dirty="0" smtClean="0"/>
              <a:t>The human elements of the organization are those that are capable of </a:t>
            </a:r>
            <a:r>
              <a:rPr lang="en-US" b="1" dirty="0" smtClean="0"/>
              <a:t>learning</a:t>
            </a:r>
            <a:r>
              <a:rPr lang="en-US" dirty="0" smtClean="0"/>
              <a:t>, </a:t>
            </a:r>
            <a:r>
              <a:rPr lang="en-US" b="1" dirty="0" smtClean="0"/>
              <a:t>changing</a:t>
            </a:r>
            <a:r>
              <a:rPr lang="en-US" dirty="0" smtClean="0"/>
              <a:t>, </a:t>
            </a:r>
            <a:r>
              <a:rPr lang="en-US" b="1" dirty="0" smtClean="0"/>
              <a:t>innovating</a:t>
            </a:r>
            <a:r>
              <a:rPr lang="en-US" dirty="0" smtClean="0"/>
              <a:t> and </a:t>
            </a:r>
            <a:r>
              <a:rPr lang="en-US" b="1" dirty="0" smtClean="0"/>
              <a:t>providing the creative</a:t>
            </a:r>
            <a:r>
              <a:rPr lang="en-US" dirty="0" smtClean="0"/>
              <a:t> </a:t>
            </a:r>
            <a:r>
              <a:rPr lang="en-US" b="1" dirty="0" smtClean="0"/>
              <a:t>thrust</a:t>
            </a:r>
            <a:r>
              <a:rPr lang="en-US" dirty="0" smtClean="0"/>
              <a:t> which if properly motivated can ensure the long-term survival of the organization.</a:t>
            </a:r>
          </a:p>
          <a:p>
            <a:pPr algn="r">
              <a:buNone/>
            </a:pPr>
            <a:r>
              <a:rPr lang="en-US" dirty="0" err="1" smtClean="0"/>
              <a:t>Bontis</a:t>
            </a:r>
            <a:r>
              <a:rPr lang="en-US" dirty="0" smtClean="0"/>
              <a:t> </a:t>
            </a:r>
            <a:r>
              <a:rPr lang="en-US" i="1" dirty="0" smtClean="0"/>
              <a:t>et al (1999)</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Knowledge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‘Any process or practice of </a:t>
            </a:r>
            <a:r>
              <a:rPr lang="en-US" sz="2400" b="1" dirty="0" smtClean="0">
                <a:latin typeface="Arial" pitchFamily="34" charset="0"/>
                <a:cs typeface="Arial" pitchFamily="34" charset="0"/>
              </a:rPr>
              <a:t>creating, acquiring, capturing, sharing and using knowledge</a:t>
            </a:r>
            <a:r>
              <a:rPr lang="en-US" sz="2400" dirty="0" smtClean="0">
                <a:latin typeface="Arial" pitchFamily="34" charset="0"/>
                <a:cs typeface="Arial" pitchFamily="34" charset="0"/>
              </a:rPr>
              <a:t>, wherever it resides, to enhance learning and performance in organizations’</a:t>
            </a:r>
          </a:p>
          <a:p>
            <a:pPr algn="r">
              <a:buNone/>
            </a:pPr>
            <a:r>
              <a:rPr lang="en-US" sz="2400" dirty="0" smtClean="0">
                <a:latin typeface="Arial" pitchFamily="34" charset="0"/>
                <a:cs typeface="Arial" pitchFamily="34" charset="0"/>
              </a:rPr>
              <a:t> (Scarborough </a:t>
            </a:r>
            <a:r>
              <a:rPr lang="en-US" sz="2400" i="1" dirty="0" smtClean="0">
                <a:latin typeface="Arial" pitchFamily="34" charset="0"/>
                <a:cs typeface="Arial" pitchFamily="34" charset="0"/>
              </a:rPr>
              <a:t>et al, 1999).</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Reward management</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HRM aims to enhance motivation, job engagement and commitment by introducing policies and processes that ensure that people are valued and rewarded for what they do and achieve and for the levels of skill and competence they reach.</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Employee relations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The aim is to create a climate in which productive and harmonious relationships can be maintained through partnerships between management and employees and their trade unions.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Meeting diverse needs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400" dirty="0" smtClean="0">
                <a:latin typeface="Arial" pitchFamily="34" charset="0"/>
                <a:cs typeface="Arial" pitchFamily="34" charset="0"/>
              </a:rPr>
              <a:t>HRM aims to develop and implement policies that balance and adapt to the needs of its stakeholders and provide for the management of a diverse workforce, taking into account individual and group differences in employment, personal needs, work style and aspirations and the provision of equal opportunities for all</a:t>
            </a:r>
            <a:r>
              <a:rPr lang="en-US" dirty="0" smtClean="0"/>
              <a:t>.</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latin typeface="Arial" pitchFamily="34" charset="0"/>
                <a:cs typeface="Arial" pitchFamily="34" charset="0"/>
              </a:rPr>
              <a:t>Bridging the gap between rhetoric and reality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fontScale="92500"/>
          </a:bodyPr>
          <a:lstStyle/>
          <a:p>
            <a:r>
              <a:rPr lang="en-US" dirty="0" smtClean="0">
                <a:latin typeface="Arial" pitchFamily="34" charset="0"/>
                <a:cs typeface="Arial" pitchFamily="34" charset="0"/>
              </a:rPr>
              <a:t>The research conducted by </a:t>
            </a:r>
            <a:r>
              <a:rPr lang="en-US" dirty="0" err="1" smtClean="0">
                <a:latin typeface="Arial" pitchFamily="34" charset="0"/>
                <a:cs typeface="Arial" pitchFamily="34" charset="0"/>
              </a:rPr>
              <a:t>Gratton</a:t>
            </a:r>
            <a:r>
              <a:rPr lang="en-US" dirty="0" smtClean="0">
                <a:latin typeface="Arial" pitchFamily="34" charset="0"/>
                <a:cs typeface="Arial" pitchFamily="34" charset="0"/>
              </a:rPr>
              <a:t> </a:t>
            </a:r>
            <a:r>
              <a:rPr lang="en-US" i="1" dirty="0" smtClean="0">
                <a:latin typeface="Arial" pitchFamily="34" charset="0"/>
                <a:cs typeface="Arial" pitchFamily="34" charset="0"/>
              </a:rPr>
              <a:t>et al (1999) found </a:t>
            </a:r>
            <a:r>
              <a:rPr lang="en-US" i="1" u="sng" dirty="0" smtClean="0">
                <a:latin typeface="Arial" pitchFamily="34" charset="0"/>
                <a:cs typeface="Arial" pitchFamily="34" charset="0"/>
              </a:rPr>
              <a:t>that there was generally </a:t>
            </a:r>
            <a:r>
              <a:rPr lang="en-US" dirty="0" smtClean="0">
                <a:latin typeface="Arial" pitchFamily="34" charset="0"/>
                <a:cs typeface="Arial" pitchFamily="34" charset="0"/>
              </a:rPr>
              <a:t>a wide gap between the sort of rhetoric expressed earlier and reality.</a:t>
            </a:r>
          </a:p>
          <a:p>
            <a:r>
              <a:rPr lang="en-US" dirty="0" smtClean="0">
                <a:latin typeface="Arial" pitchFamily="34" charset="0"/>
                <a:cs typeface="Arial" pitchFamily="34" charset="0"/>
              </a:rPr>
              <a:t>Management with all of its good intentions may implement all or  some  of the areas discussed here but the realization of them is often very difficult.</a:t>
            </a:r>
          </a:p>
          <a:p>
            <a:r>
              <a:rPr lang="en-US" dirty="0" smtClean="0">
                <a:latin typeface="Arial" pitchFamily="34" charset="0"/>
                <a:cs typeface="Arial" pitchFamily="34" charset="0"/>
              </a:rPr>
              <a:t>This arises because of contextual and process problems:</a:t>
            </a:r>
          </a:p>
          <a:p>
            <a:pPr lvl="1"/>
            <a:r>
              <a:rPr lang="en-US" dirty="0" smtClean="0">
                <a:latin typeface="Arial" pitchFamily="34" charset="0"/>
                <a:cs typeface="Arial" pitchFamily="34" charset="0"/>
              </a:rPr>
              <a:t>Other business priorities, short-termism, limited support from line managers, an inadequate infrastructure of supporting processes, lack of resources, resistance to change and lack of trust.</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CHARACTERISTICS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characteristics of the HRM concept are that </a:t>
            </a:r>
            <a:r>
              <a:rPr lang="en-US" sz="2200" dirty="0" smtClean="0">
                <a:latin typeface="Arial" pitchFamily="34" charset="0"/>
                <a:cs typeface="Arial" pitchFamily="34" charset="0"/>
              </a:rPr>
              <a:t>:</a:t>
            </a:r>
          </a:p>
          <a:p>
            <a:pPr lvl="1"/>
            <a:endParaRPr lang="en-US" sz="2200" dirty="0" smtClean="0">
              <a:latin typeface="Arial" pitchFamily="34" charset="0"/>
              <a:cs typeface="Arial" pitchFamily="34" charset="0"/>
            </a:endParaRPr>
          </a:p>
          <a:p>
            <a:pPr lvl="1"/>
            <a:r>
              <a:rPr lang="en-US" sz="2200" dirty="0" smtClean="0">
                <a:latin typeface="Arial" pitchFamily="34" charset="0"/>
                <a:cs typeface="Arial" pitchFamily="34" charset="0"/>
              </a:rPr>
              <a:t>diverse;</a:t>
            </a:r>
          </a:p>
          <a:p>
            <a:pPr lvl="1"/>
            <a:r>
              <a:rPr lang="en-US" sz="2200" dirty="0" smtClean="0">
                <a:latin typeface="Arial" pitchFamily="34" charset="0"/>
                <a:cs typeface="Arial" pitchFamily="34" charset="0"/>
              </a:rPr>
              <a:t>strategic, with an emphasis on integration;</a:t>
            </a:r>
          </a:p>
          <a:p>
            <a:pPr lvl="1"/>
            <a:r>
              <a:rPr lang="en-US" sz="2200" dirty="0" smtClean="0">
                <a:latin typeface="Arial" pitchFamily="34" charset="0"/>
                <a:cs typeface="Arial" pitchFamily="34" charset="0"/>
              </a:rPr>
              <a:t>commitment-orientated;</a:t>
            </a:r>
          </a:p>
          <a:p>
            <a:pPr lvl="1"/>
            <a:r>
              <a:rPr lang="en-US" sz="2200" dirty="0" smtClean="0">
                <a:latin typeface="Arial" pitchFamily="34" charset="0"/>
                <a:cs typeface="Arial" pitchFamily="34" charset="0"/>
              </a:rPr>
              <a:t>based on the belief that people should be treated as assets (human capital);</a:t>
            </a:r>
          </a:p>
          <a:p>
            <a:pPr lvl="1"/>
            <a:r>
              <a:rPr lang="en-US" sz="2200" dirty="0" err="1" smtClean="0">
                <a:latin typeface="Arial" pitchFamily="34" charset="0"/>
                <a:cs typeface="Arial" pitchFamily="34" charset="0"/>
              </a:rPr>
              <a:t>unitarist</a:t>
            </a:r>
            <a:r>
              <a:rPr lang="en-US" sz="2200" dirty="0" smtClean="0">
                <a:latin typeface="Arial" pitchFamily="34" charset="0"/>
                <a:cs typeface="Arial" pitchFamily="34" charset="0"/>
              </a:rPr>
              <a:t> rather than pluralist, individualistic rather than collective, in its approach to employee relations</a:t>
            </a:r>
            <a:r>
              <a:rPr lang="en-US" dirty="0" smtClean="0"/>
              <a:t>;</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CHARACTERISTICS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dirty="0" smtClean="0"/>
          </a:p>
          <a:p>
            <a:r>
              <a:rPr lang="en-US" sz="2400" dirty="0" smtClean="0">
                <a:latin typeface="Arial" pitchFamily="34" charset="0"/>
                <a:cs typeface="Arial" pitchFamily="34" charset="0"/>
              </a:rPr>
              <a:t>a management-driven activity – the delivery of HRM is a line management responsibility;</a:t>
            </a:r>
          </a:p>
          <a:p>
            <a:endParaRPr lang="en-US" sz="2400" dirty="0" smtClean="0">
              <a:latin typeface="Arial" pitchFamily="34" charset="0"/>
              <a:cs typeface="Arial" pitchFamily="34" charset="0"/>
            </a:endParaRPr>
          </a:p>
          <a:p>
            <a:r>
              <a:rPr lang="en-US" sz="2400" b="1" dirty="0" smtClean="0">
                <a:latin typeface="Arial" pitchFamily="34" charset="0"/>
                <a:cs typeface="Arial" pitchFamily="34" charset="0"/>
              </a:rPr>
              <a:t>focused on business values, although this emphasis is being modified in </a:t>
            </a:r>
            <a:r>
              <a:rPr lang="en-US" sz="2400" dirty="0" smtClean="0">
                <a:latin typeface="Arial" pitchFamily="34" charset="0"/>
                <a:cs typeface="Arial" pitchFamily="34" charset="0"/>
              </a:rPr>
              <a:t>some quarters and more recognition is being given to the importance of moral and social values.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The strategic nature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most significant feature of HRM is the importance attached to strategic integration, which flows from top management’s vision and leadership, and which requires the full commitment of people to it.</a:t>
            </a:r>
          </a:p>
          <a:p>
            <a:r>
              <a:rPr lang="en-US" sz="2400" dirty="0" smtClean="0">
                <a:latin typeface="Arial" pitchFamily="34" charset="0"/>
                <a:cs typeface="Arial" pitchFamily="34" charset="0"/>
              </a:rPr>
              <a:t>The key policy goal for HRM, is the ability of the organization to integrate HRM issues into its strategic plans, to ensure that the various aspects of HRM cohere, and to encourage line managers to incorporate an HRM perspective into their decision making.</a:t>
            </a:r>
          </a:p>
          <a:p>
            <a:pPr algn="r">
              <a:buNone/>
            </a:pPr>
            <a:r>
              <a:rPr lang="en-US" sz="2000" dirty="0" smtClean="0">
                <a:latin typeface="Arial" pitchFamily="34" charset="0"/>
                <a:cs typeface="Arial" pitchFamily="34" charset="0"/>
              </a:rPr>
              <a:t>David Guest (1987, 1989a, 1989b, 1991)</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The commitment-orientated nature of HRM</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a:bodyPr>
          <a:lstStyle/>
          <a:p>
            <a:r>
              <a:rPr lang="en-US" sz="2400" dirty="0" smtClean="0">
                <a:latin typeface="Arial" pitchFamily="34" charset="0"/>
                <a:cs typeface="Arial" pitchFamily="34" charset="0"/>
              </a:rPr>
              <a:t>The importance of commitment and mutuality was emphasized by Walton (1985) as follows:</a:t>
            </a:r>
          </a:p>
          <a:p>
            <a:pPr lvl="1">
              <a:buNone/>
            </a:pPr>
            <a:endParaRPr lang="en-US" dirty="0" smtClean="0">
              <a:latin typeface="Arial" pitchFamily="34" charset="0"/>
              <a:cs typeface="Arial" pitchFamily="34" charset="0"/>
            </a:endParaRPr>
          </a:p>
          <a:p>
            <a:pPr lvl="1">
              <a:buNone/>
            </a:pPr>
            <a:r>
              <a:rPr lang="en-US" dirty="0" smtClean="0">
                <a:latin typeface="Arial" pitchFamily="34" charset="0"/>
                <a:cs typeface="Arial" pitchFamily="34" charset="0"/>
              </a:rPr>
              <a:t>“ The new HRM model is composed of policies that promote mutuality – mutual goals, mutual influence, mutual respect, mutual rewards, mutual responsibility. The theory is that policies of mutuality will elicit commitment which in turn will yield both better economic performance and greater human development.”</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People as ‘human capital’</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normAutofit lnSpcReduction="10000"/>
          </a:bodyPr>
          <a:lstStyle/>
          <a:p>
            <a:endParaRPr lang="en-US" dirty="0" smtClean="0"/>
          </a:p>
          <a:p>
            <a:r>
              <a:rPr lang="en-US" sz="2400" dirty="0" smtClean="0">
                <a:latin typeface="Arial" pitchFamily="34" charset="0"/>
                <a:cs typeface="Arial" pitchFamily="34" charset="0"/>
              </a:rPr>
              <a:t>The notion that people should be regarded as </a:t>
            </a:r>
            <a:r>
              <a:rPr lang="en-US" sz="2400" b="1" dirty="0" smtClean="0">
                <a:latin typeface="Arial" pitchFamily="34" charset="0"/>
                <a:cs typeface="Arial" pitchFamily="34" charset="0"/>
              </a:rPr>
              <a:t>assets</a:t>
            </a:r>
            <a:r>
              <a:rPr lang="en-US" sz="2400" dirty="0" smtClean="0">
                <a:latin typeface="Arial" pitchFamily="34" charset="0"/>
                <a:cs typeface="Arial" pitchFamily="34" charset="0"/>
              </a:rPr>
              <a:t> rather than </a:t>
            </a:r>
            <a:r>
              <a:rPr lang="en-US" sz="2400" b="1" dirty="0" smtClean="0">
                <a:latin typeface="Arial" pitchFamily="34" charset="0"/>
                <a:cs typeface="Arial" pitchFamily="34" charset="0"/>
              </a:rPr>
              <a:t>variable </a:t>
            </a:r>
            <a:r>
              <a:rPr lang="en-US" sz="2400" dirty="0" smtClean="0">
                <a:latin typeface="Arial" pitchFamily="34" charset="0"/>
                <a:cs typeface="Arial" pitchFamily="34" charset="0"/>
              </a:rPr>
              <a:t>costs, in other words treated as </a:t>
            </a:r>
            <a:r>
              <a:rPr lang="en-US" sz="2400" b="1" dirty="0" smtClean="0">
                <a:latin typeface="Arial" pitchFamily="34" charset="0"/>
                <a:cs typeface="Arial" pitchFamily="34" charset="0"/>
              </a:rPr>
              <a:t>human capital</a:t>
            </a:r>
            <a:r>
              <a:rPr lang="en-US" sz="2400" dirty="0" smtClean="0">
                <a:latin typeface="Arial" pitchFamily="34" charset="0"/>
                <a:cs typeface="Arial" pitchFamily="34" charset="0"/>
              </a:rPr>
              <a:t>, was originally advanced by Beer </a:t>
            </a:r>
            <a:r>
              <a:rPr lang="en-US" sz="2400" i="1" dirty="0" smtClean="0">
                <a:latin typeface="Arial" pitchFamily="34" charset="0"/>
                <a:cs typeface="Arial" pitchFamily="34" charset="0"/>
              </a:rPr>
              <a:t>et al (1984).</a:t>
            </a:r>
          </a:p>
          <a:p>
            <a:r>
              <a:rPr lang="en-US" sz="2400" dirty="0" smtClean="0">
                <a:latin typeface="Arial" pitchFamily="34" charset="0"/>
                <a:cs typeface="Arial" pitchFamily="34" charset="0"/>
              </a:rPr>
              <a:t>‘People and their collective skills, abilities and experience, coupled with their ability to deploy these in the interests of the employing organization, are now recognized as making a significant contribution to organizational success and as constituting a significant source of competitive advantage.’</a:t>
            </a:r>
          </a:p>
          <a:p>
            <a:pPr algn="r">
              <a:buNone/>
            </a:pPr>
            <a:r>
              <a:rPr lang="en-US" sz="2000" dirty="0" smtClean="0">
                <a:latin typeface="Arial" pitchFamily="34" charset="0"/>
                <a:cs typeface="Arial" pitchFamily="34" charset="0"/>
              </a:rPr>
              <a:t>Armstrong and Baron (2002)</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Arial" pitchFamily="34" charset="0"/>
                <a:cs typeface="Arial" pitchFamily="34" charset="0"/>
              </a:rPr>
              <a:t>HRM as a management-driven activity</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It is a central, senior management-driven strategic activity that is developed, owned and delivered by management as a whole to promote the interests of their organization</a:t>
            </a:r>
            <a:r>
              <a:rPr lang="en-US" dirty="0" smtClean="0"/>
              <a:t>.</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Focus on business values</a:t>
            </a:r>
            <a:endParaRPr lang="en-US" dirty="0">
              <a:latin typeface="Arial" pitchFamily="34" charset="0"/>
              <a:cs typeface="Arial" pitchFamily="34" charset="0"/>
            </a:endParaRPr>
          </a:p>
        </p:txBody>
      </p:sp>
      <p:sp>
        <p:nvSpPr>
          <p:cNvPr id="3" name="Content Placeholder 2"/>
          <p:cNvSpPr>
            <a:spLocks noGrp="1"/>
          </p:cNvSpPr>
          <p:nvPr>
            <p:ph sz="quarter" idx="1"/>
          </p:nvPr>
        </p:nvSpPr>
        <p:spPr/>
        <p:txBody>
          <a:bodyPr/>
          <a:lstStyle/>
          <a:p>
            <a:r>
              <a:rPr lang="en-US" sz="2400" dirty="0" smtClean="0">
                <a:latin typeface="Arial" pitchFamily="34" charset="0"/>
                <a:cs typeface="Arial" pitchFamily="34" charset="0"/>
              </a:rPr>
              <a:t>The concept of HRM has been largely based on a management- and business orientated philosophy</a:t>
            </a:r>
          </a:p>
          <a:p>
            <a:r>
              <a:rPr lang="en-US" sz="2400" dirty="0" smtClean="0">
                <a:latin typeface="Arial" pitchFamily="34" charset="0"/>
                <a:cs typeface="Arial" pitchFamily="34" charset="0"/>
              </a:rPr>
              <a:t>It is concerned with the total interests of the organization</a:t>
            </a:r>
          </a:p>
          <a:p>
            <a:r>
              <a:rPr lang="en-US" sz="2400" dirty="0" smtClean="0">
                <a:latin typeface="Arial" pitchFamily="34" charset="0"/>
                <a:cs typeface="Arial" pitchFamily="34" charset="0"/>
              </a:rPr>
              <a:t>The interests of the members of the organization are recognized but subordinated to those of the enterprise </a:t>
            </a:r>
          </a:p>
          <a:p>
            <a:r>
              <a:rPr lang="en-US" sz="2400" dirty="0" smtClean="0">
                <a:latin typeface="Arial" pitchFamily="34" charset="0"/>
                <a:cs typeface="Arial" pitchFamily="34" charset="0"/>
              </a:rPr>
              <a:t>“HRM policies are adapted to drive business values and are modified in the light of changing business objectives and conditions. “</a:t>
            </a:r>
          </a:p>
          <a:p>
            <a:pPr algn="r">
              <a:buNone/>
            </a:pPr>
            <a:r>
              <a:rPr lang="en-US" sz="2000" dirty="0" smtClean="0">
                <a:latin typeface="Arial" pitchFamily="34" charset="0"/>
                <a:cs typeface="Arial" pitchFamily="34" charset="0"/>
              </a:rPr>
              <a:t>Karen </a:t>
            </a:r>
            <a:r>
              <a:rPr lang="en-US" sz="2000" dirty="0" err="1" smtClean="0">
                <a:latin typeface="Arial" pitchFamily="34" charset="0"/>
                <a:cs typeface="Arial" pitchFamily="34" charset="0"/>
              </a:rPr>
              <a:t>Legge</a:t>
            </a:r>
            <a:r>
              <a:rPr lang="en-US" sz="2000" dirty="0" smtClean="0">
                <a:latin typeface="Arial" pitchFamily="34" charset="0"/>
                <a:cs typeface="Arial" pitchFamily="34" charset="0"/>
              </a:rPr>
              <a:t>  1995</a:t>
            </a:r>
            <a:br>
              <a:rPr lang="en-US" sz="2000" dirty="0" smtClean="0">
                <a:latin typeface="Arial" pitchFamily="34" charset="0"/>
                <a:cs typeface="Arial" pitchFamily="34" charset="0"/>
              </a:rPr>
            </a:b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92500" lnSpcReduction="10000"/>
          </a:bodyPr>
          <a:lstStyle/>
          <a:p>
            <a:pPr algn="ctr">
              <a:buNone/>
            </a:pPr>
            <a:endParaRPr lang="en-US" sz="4800" dirty="0" smtClean="0"/>
          </a:p>
          <a:p>
            <a:pPr algn="ctr">
              <a:buNone/>
            </a:pPr>
            <a:endParaRPr lang="en-US" sz="4800" dirty="0" smtClean="0"/>
          </a:p>
          <a:p>
            <a:pPr algn="ctr">
              <a:buNone/>
            </a:pPr>
            <a:r>
              <a:rPr lang="en-US" sz="4800" dirty="0" smtClean="0"/>
              <a:t>Thank you </a:t>
            </a:r>
          </a:p>
          <a:p>
            <a:pPr algn="ctr">
              <a:buNone/>
            </a:pPr>
            <a:r>
              <a:rPr lang="en-US" sz="4800" dirty="0" smtClean="0"/>
              <a:t>For any question or query contact through </a:t>
            </a:r>
          </a:p>
          <a:p>
            <a:pPr algn="ctr">
              <a:buNone/>
            </a:pPr>
            <a:r>
              <a:rPr lang="en-US" sz="4800" dirty="0" smtClean="0"/>
              <a:t>twitter: @</a:t>
            </a:r>
            <a:r>
              <a:rPr lang="en-US" sz="4800" dirty="0" err="1" smtClean="0"/>
              <a:t>ighaznavi</a:t>
            </a:r>
            <a:endParaRPr lang="en-US"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104</TotalTime>
  <Words>2988</Words>
  <Application>Microsoft Office PowerPoint</Application>
  <PresentationFormat>On-screen Show (4:3)</PresentationFormat>
  <Paragraphs>384</Paragraphs>
  <Slides>59</Slides>
  <Notes>4</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Equity</vt:lpstr>
      <vt:lpstr>Strategic Human Resource Management</vt:lpstr>
      <vt:lpstr>Slide 2</vt:lpstr>
      <vt:lpstr>Lecture outline</vt:lpstr>
      <vt:lpstr>HR Strategies</vt:lpstr>
      <vt:lpstr>HR Strategies</vt:lpstr>
      <vt:lpstr>HR Strategies</vt:lpstr>
      <vt:lpstr> </vt:lpstr>
      <vt:lpstr>Slide 8</vt:lpstr>
      <vt:lpstr>Employee relations strategy</vt:lpstr>
      <vt:lpstr>CONCERNS OF EMPLOYEE RELATIONS STRATEGY</vt:lpstr>
      <vt:lpstr>THE BACKGROUND TO EMPLOYEE RELATIONS STRATEGIES</vt:lpstr>
      <vt:lpstr>Human Resource Management Process</vt:lpstr>
      <vt:lpstr>Environmental Factors Affecting HRM</vt:lpstr>
      <vt:lpstr>Managing Human Resources</vt:lpstr>
      <vt:lpstr>Current Assessment</vt:lpstr>
      <vt:lpstr>Current Assessment (cont’d)</vt:lpstr>
      <vt:lpstr>Meeting Future Human Resource Needs</vt:lpstr>
      <vt:lpstr>Recruitment and Decruitment</vt:lpstr>
      <vt:lpstr>Decruitment Options</vt:lpstr>
      <vt:lpstr>Selection</vt:lpstr>
      <vt:lpstr>Selection Tools</vt:lpstr>
      <vt:lpstr>Written Tests</vt:lpstr>
      <vt:lpstr>Performance Simulation Tests</vt:lpstr>
      <vt:lpstr>Other Selection Approaches</vt:lpstr>
      <vt:lpstr>Other Selection Approaches (cont’d)</vt:lpstr>
      <vt:lpstr>Orientation</vt:lpstr>
      <vt:lpstr>Types of Training</vt:lpstr>
      <vt:lpstr>Employee Training Methods</vt:lpstr>
      <vt:lpstr>Employee Performance Management</vt:lpstr>
      <vt:lpstr>Compensation and Benefits</vt:lpstr>
      <vt:lpstr>Factors That Influence Compensation and Benefits</vt:lpstr>
      <vt:lpstr>Career Development</vt:lpstr>
      <vt:lpstr>Current Issues in HRM</vt:lpstr>
      <vt:lpstr>Current Issues in HRM</vt:lpstr>
      <vt:lpstr>Current Issues in HRM</vt:lpstr>
      <vt:lpstr>Current Issues in HRM</vt:lpstr>
      <vt:lpstr>HUMAN RESOURCE SYSTEMS</vt:lpstr>
      <vt:lpstr>HUMAN RESOURCE SYSTEMS</vt:lpstr>
      <vt:lpstr>Slide 39</vt:lpstr>
      <vt:lpstr>AIMS OF HRM</vt:lpstr>
      <vt:lpstr>Policy goals for HRM</vt:lpstr>
      <vt:lpstr>Policy goals for HRM</vt:lpstr>
      <vt:lpstr>AIM of HRM</vt:lpstr>
      <vt:lpstr>Aim of HRM</vt:lpstr>
      <vt:lpstr>Organizational effectiveness</vt:lpstr>
      <vt:lpstr>Human capital management</vt:lpstr>
      <vt:lpstr>Knowledge management</vt:lpstr>
      <vt:lpstr>Reward management</vt:lpstr>
      <vt:lpstr>Employee relations</vt:lpstr>
      <vt:lpstr>Meeting diverse needs</vt:lpstr>
      <vt:lpstr>Bridging the gap between rhetoric and reality</vt:lpstr>
      <vt:lpstr>CHARACTERISTICS OF HRM</vt:lpstr>
      <vt:lpstr>CHARACTERISTICS OF HRM</vt:lpstr>
      <vt:lpstr>The strategic nature of HRM</vt:lpstr>
      <vt:lpstr>The commitment-orientated nature of HRM</vt:lpstr>
      <vt:lpstr>People as ‘human capital’</vt:lpstr>
      <vt:lpstr>HRM as a management-driven activity</vt:lpstr>
      <vt:lpstr>Focus on business values</vt:lpstr>
      <vt:lpstr>Slide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Human Resource Management</dc:title>
  <dc:creator>DELL</dc:creator>
  <cp:lastModifiedBy>stdc_lp</cp:lastModifiedBy>
  <cp:revision>10</cp:revision>
  <dcterms:created xsi:type="dcterms:W3CDTF">2014-07-18T05:07:17Z</dcterms:created>
  <dcterms:modified xsi:type="dcterms:W3CDTF">2014-07-19T00:55:22Z</dcterms:modified>
</cp:coreProperties>
</file>