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4"/>
  </p:notesMasterIdLst>
  <p:sldIdLst>
    <p:sldId id="292" r:id="rId2"/>
    <p:sldId id="293" r:id="rId3"/>
    <p:sldId id="294" r:id="rId4"/>
    <p:sldId id="291" r:id="rId5"/>
    <p:sldId id="258" r:id="rId6"/>
    <p:sldId id="259" r:id="rId7"/>
    <p:sldId id="260" r:id="rId8"/>
    <p:sldId id="261" r:id="rId9"/>
    <p:sldId id="262" r:id="rId10"/>
    <p:sldId id="263" r:id="rId11"/>
    <p:sldId id="264" r:id="rId12"/>
    <p:sldId id="290" r:id="rId1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2" d="100"/>
          <a:sy n="62" d="100"/>
        </p:scale>
        <p:origin x="-1512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6E95DE7-143C-40A1-AB90-FB3EF9EC04DC}" type="datetimeFigureOut">
              <a:rPr lang="en-US" smtClean="0"/>
              <a:pPr/>
              <a:t>08/07/2014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EE8EE6E-6911-4653-AEC3-704130C00668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3" name="Rounded Rectangle 12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295400" y="3200400"/>
            <a:ext cx="6400800" cy="1600200"/>
          </a:xfrm>
        </p:spPr>
        <p:txBody>
          <a:bodyPr/>
          <a:lstStyle>
            <a:lvl1pPr marL="0" indent="0" algn="ctr">
              <a:buNone/>
              <a:defRPr sz="26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E34C14-F627-44BC-A2A0-798FBA33C712}" type="datetimeFigureOut">
              <a:rPr lang="en-US" smtClean="0"/>
              <a:pPr/>
              <a:t>08/07/2014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/>
        <p:txBody>
          <a:bodyPr lIns="0" tIns="0" rIns="0" bIns="0">
            <a:noAutofit/>
          </a:bodyPr>
          <a:lstStyle>
            <a:lvl1pPr>
              <a:defRPr sz="1400">
                <a:solidFill>
                  <a:srgbClr val="FFFFFF"/>
                </a:solidFill>
              </a:defRPr>
            </a:lvl1pPr>
          </a:lstStyle>
          <a:p>
            <a:fld id="{36A38C59-8098-4463-8F58-5A01C5DC620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62931" y="1449303"/>
            <a:ext cx="9021537" cy="1527349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62931" y="1396720"/>
            <a:ext cx="9021537" cy="120580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62931" y="2976649"/>
            <a:ext cx="9021537" cy="110532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457200" y="1505930"/>
            <a:ext cx="8229600" cy="1470025"/>
          </a:xfrm>
        </p:spPr>
        <p:txBody>
          <a:bodyPr anchor="ctr"/>
          <a:lstStyle>
            <a:lvl1pPr algn="ctr">
              <a:defRPr lang="en-US" dirty="0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E34C14-F627-44BC-A2A0-798FBA33C712}" type="datetimeFigureOut">
              <a:rPr lang="en-US" smtClean="0"/>
              <a:pPr/>
              <a:t>08/07/2014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A38C59-8098-4463-8F58-5A01C5DC620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7772400" cy="45720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0" name="Rounded Rectangle 9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3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952500"/>
            <a:ext cx="7772400" cy="1362075"/>
          </a:xfrm>
        </p:spPr>
        <p:txBody>
          <a:bodyPr anchor="b" anchorCtr="0"/>
          <a:lstStyle>
            <a:lvl1pPr algn="l">
              <a:buNone/>
              <a:defRPr sz="4000" b="0" cap="none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547938"/>
            <a:ext cx="7772400" cy="1338262"/>
          </a:xfrm>
        </p:spPr>
        <p:txBody>
          <a:bodyPr anchor="t" anchorCtr="0"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E34C14-F627-44BC-A2A0-798FBA33C712}" type="datetimeFigureOut">
              <a:rPr lang="en-US" smtClean="0"/>
              <a:pPr/>
              <a:t>08/07/2014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800100" y="6172200"/>
            <a:ext cx="4000500" cy="457200"/>
          </a:xfrm>
        </p:spPr>
        <p:txBody>
          <a:bodyPr/>
          <a:lstStyle/>
          <a:p>
            <a:endParaRPr lang="en-US"/>
          </a:p>
        </p:txBody>
      </p:sp>
      <p:sp>
        <p:nvSpPr>
          <p:cNvPr id="7" name="Rectangle 6"/>
          <p:cNvSpPr/>
          <p:nvPr/>
        </p:nvSpPr>
        <p:spPr>
          <a:xfrm flipV="1">
            <a:off x="69412" y="2376830"/>
            <a:ext cx="9013515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69146" y="2341475"/>
            <a:ext cx="9013781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68306" y="2468880"/>
            <a:ext cx="9014621" cy="45720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36A38C59-8098-4463-8F58-5A01C5DC620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E34C14-F627-44BC-A2A0-798FBA33C712}" type="datetimeFigureOut">
              <a:rPr lang="en-US" smtClean="0"/>
              <a:pPr/>
              <a:t>08/07/2014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A38C59-8098-4463-8F58-5A01C5DC620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93395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9530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E34C14-F627-44BC-A2A0-798FBA33C712}" type="datetimeFigureOut">
              <a:rPr lang="en-US" smtClean="0"/>
              <a:pPr/>
              <a:t>08/07/2014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A38C59-8098-4463-8F58-5A01C5DC620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half" idx="2"/>
          </p:nvPr>
        </p:nvSpPr>
        <p:spPr>
          <a:xfrm>
            <a:off x="9144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half" idx="4"/>
          </p:nvPr>
        </p:nvSpPr>
        <p:spPr>
          <a:xfrm>
            <a:off x="49530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E34C14-F627-44BC-A2A0-798FBA33C712}" type="datetimeFigureOut">
              <a:rPr lang="en-US" smtClean="0"/>
              <a:pPr/>
              <a:t>08/07/2014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A38C59-8098-4463-8F58-5A01C5DC620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E34C14-F627-44BC-A2A0-798FBA33C712}" type="datetimeFigureOut">
              <a:rPr lang="en-US" smtClean="0"/>
              <a:pPr/>
              <a:t>08/07/2014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A38C59-8098-4463-8F58-5A01C5DC620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9" name="Rounded Rectangle 8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 algn="l">
              <a:buNone/>
              <a:defRPr sz="4000" b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914400" y="1600200"/>
            <a:ext cx="1905000" cy="4495800"/>
          </a:xfrm>
        </p:spPr>
        <p:txBody>
          <a:bodyPr/>
          <a:lstStyle>
            <a:lvl1pPr marL="0" indent="0"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E34C14-F627-44BC-A2A0-798FBA33C712}" type="datetimeFigureOut">
              <a:rPr lang="en-US" smtClean="0"/>
              <a:pPr/>
              <a:t>08/07/2014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A38C59-8098-4463-8F58-5A01C5DC620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"/>
          </p:nvPr>
        </p:nvSpPr>
        <p:spPr>
          <a:xfrm>
            <a:off x="2971800" y="1600200"/>
            <a:ext cx="5715000" cy="44958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900550"/>
            <a:ext cx="7315200" cy="522288"/>
          </a:xfrm>
        </p:spPr>
        <p:txBody>
          <a:bodyPr anchor="ctr">
            <a:noAutofit/>
          </a:bodyPr>
          <a:lstStyle>
            <a:lvl1pPr algn="l">
              <a:buNone/>
              <a:defRPr sz="2800" b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5445825"/>
            <a:ext cx="7315200" cy="685800"/>
          </a:xfrm>
        </p:spPr>
        <p:txBody>
          <a:bodyPr/>
          <a:lstStyle>
            <a:lvl1pPr marL="0" indent="0">
              <a:buFontTx/>
              <a:buNone/>
              <a:defRPr sz="16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E34C14-F627-44BC-A2A0-798FBA33C712}" type="datetimeFigureOut">
              <a:rPr lang="en-US" smtClean="0"/>
              <a:pPr/>
              <a:t>08/07/2014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914400" y="6172200"/>
            <a:ext cx="3886200" cy="457200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36A38C59-8098-4463-8F58-5A01C5DC620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Rectangle 10"/>
          <p:cNvSpPr/>
          <p:nvPr/>
        </p:nvSpPr>
        <p:spPr>
          <a:xfrm flipV="1">
            <a:off x="68307" y="4683555"/>
            <a:ext cx="9006840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>
          <a:xfrm>
            <a:off x="68508" y="4650474"/>
            <a:ext cx="9006639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Rectangle 12"/>
          <p:cNvSpPr/>
          <p:nvPr/>
        </p:nvSpPr>
        <p:spPr>
          <a:xfrm>
            <a:off x="68510" y="4773224"/>
            <a:ext cx="9006637" cy="48807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68308" y="66675"/>
            <a:ext cx="9001873" cy="4581525"/>
          </a:xfrm>
          <a:prstGeom prst="round2SameRect">
            <a:avLst>
              <a:gd name="adj1" fmla="val 7101"/>
              <a:gd name="adj2" fmla="val 0"/>
            </a:avLst>
          </a:prstGeom>
          <a:solidFill>
            <a:schemeClr val="bg2"/>
          </a:solidFill>
          <a:ln w="6350">
            <a:solidFill>
              <a:schemeClr val="tx1"/>
            </a:solidFill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E34C14-F627-44BC-A2A0-798FBA33C712}" type="datetimeFigureOut">
              <a:rPr lang="en-US" smtClean="0"/>
              <a:pPr/>
              <a:t>08/07/2014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A38C59-8098-4463-8F58-5A01C5DC620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1"/>
            <a:ext cx="201168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4400" y="274640"/>
            <a:ext cx="55626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E34C14-F627-44BC-A2A0-798FBA33C712}" type="datetimeFigureOut">
              <a:rPr lang="en-US" smtClean="0"/>
              <a:pPr/>
              <a:t>08/07/2014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A38C59-8098-4463-8F58-5A01C5DC620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8" name="Rounded Rectangle 7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1143000"/>
          </a:xfrm>
          <a:prstGeom prst="rect">
            <a:avLst/>
          </a:prstGeom>
        </p:spPr>
        <p:txBody>
          <a:bodyPr bIns="91440" anchor="b" anchorCtr="0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7772400" cy="4572000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172200" y="6191250"/>
            <a:ext cx="2476500" cy="476250"/>
          </a:xfrm>
          <a:prstGeom prst="rect">
            <a:avLst/>
          </a:prstGeom>
        </p:spPr>
        <p:txBody>
          <a:bodyPr anchor="ctr" anchorCtr="0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CFE34C14-F627-44BC-A2A0-798FBA33C712}" type="datetimeFigureOut">
              <a:rPr lang="en-US" smtClean="0"/>
              <a:pPr/>
              <a:t>08/07/2014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914400" y="6172200"/>
            <a:ext cx="3962400" cy="457200"/>
          </a:xfrm>
          <a:prstGeom prst="rect">
            <a:avLst/>
          </a:prstGeom>
        </p:spPr>
        <p:txBody>
          <a:bodyPr anchor="ctr" anchorCtr="0"/>
          <a:lstStyle>
            <a:lvl1pPr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146304" y="6210300"/>
            <a:ext cx="457200" cy="457200"/>
          </a:xfrm>
          <a:prstGeom prst="ellipse">
            <a:avLst/>
          </a:prstGeom>
          <a:solidFill>
            <a:schemeClr val="accent1"/>
          </a:solidFill>
        </p:spPr>
        <p:txBody>
          <a:bodyPr wrap="none" lIns="0" tIns="0" rIns="0" bIns="0" anchor="ctr" anchorCtr="1">
            <a:noAutofit/>
          </a:bodyPr>
          <a:lstStyle>
            <a:lvl1pPr algn="ctr" eaLnBrk="1" latinLnBrk="0" hangingPunct="1">
              <a:defRPr kumimoji="0" sz="140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</a:lstStyle>
          <a:p>
            <a:fld id="{36A38C59-8098-4463-8F58-5A01C5DC620F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580"/>
        </a:spcBef>
        <a:buClr>
          <a:schemeClr val="accent1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28600" algn="l" rtl="0" eaLnBrk="1" latinLnBrk="0" hangingPunct="1">
        <a:spcBef>
          <a:spcPts val="370"/>
        </a:spcBef>
        <a:buClr>
          <a:schemeClr val="accent2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SzPct val="8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ts val="370"/>
        </a:spcBef>
        <a:buClr>
          <a:schemeClr val="accent3"/>
        </a:buClr>
        <a:buSzPct val="80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70"/>
        </a:spcBef>
        <a:buClr>
          <a:schemeClr val="accent3"/>
        </a:buClr>
        <a:buFontTx/>
        <a:buChar char="o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228600" algn="l" rtl="0" eaLnBrk="1" latinLnBrk="0" hangingPunct="1">
        <a:spcBef>
          <a:spcPts val="370"/>
        </a:spcBef>
        <a:buClr>
          <a:schemeClr val="accent3"/>
        </a:buClr>
        <a:buChar char="•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228600" algn="l" rtl="0" eaLnBrk="1" latinLnBrk="0" hangingPunct="1">
        <a:spcBef>
          <a:spcPts val="370"/>
        </a:spcBef>
        <a:buClr>
          <a:schemeClr val="accent2"/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228600" algn="l" rtl="0" eaLnBrk="1" latinLnBrk="0" hangingPunct="1">
        <a:spcBef>
          <a:spcPts val="370"/>
        </a:spcBef>
        <a:buClr>
          <a:schemeClr val="accent2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Imran Ghaznavi</a:t>
            </a:r>
          </a:p>
          <a:p>
            <a:r>
              <a:rPr lang="en-US" dirty="0" smtClean="0"/>
              <a:t>Twitter: @</a:t>
            </a:r>
            <a:r>
              <a:rPr lang="en-US" dirty="0" err="1" smtClean="0"/>
              <a:t>ighaznavi</a:t>
            </a:r>
            <a:endParaRPr lang="en-US" dirty="0" smtClean="0"/>
          </a:p>
          <a:p>
            <a:r>
              <a:rPr lang="en-US" dirty="0" smtClean="0"/>
              <a:t>Course Code: MGT557</a:t>
            </a:r>
          </a:p>
          <a:p>
            <a:r>
              <a:rPr lang="en-US" dirty="0" smtClean="0"/>
              <a:t>COMSATS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smtClean="0">
                <a:latin typeface="Arial" pitchFamily="34" charset="0"/>
                <a:cs typeface="Arial" pitchFamily="34" charset="0"/>
              </a:rPr>
              <a:t>Strategic</a:t>
            </a:r>
            <a:r>
              <a:rPr smtClean="0"/>
              <a:t> Human Resource Management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algn="ctr">
              <a:buNone/>
            </a:pPr>
            <a:endParaRPr lang="en-US" sz="6000" dirty="0" smtClean="0">
              <a:latin typeface="Arial" pitchFamily="34" charset="0"/>
              <a:cs typeface="Arial" pitchFamily="34" charset="0"/>
            </a:endParaRPr>
          </a:p>
          <a:p>
            <a:pPr algn="ctr">
              <a:buNone/>
            </a:pPr>
            <a:r>
              <a:rPr lang="en-US" sz="6000" dirty="0" smtClean="0">
                <a:latin typeface="Arial" pitchFamily="34" charset="0"/>
                <a:cs typeface="Arial" pitchFamily="34" charset="0"/>
              </a:rPr>
              <a:t>Lecture Three</a:t>
            </a:r>
            <a:endParaRPr lang="en-US" sz="60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1143000"/>
          </a:xfrm>
        </p:spPr>
        <p:txBody>
          <a:bodyPr/>
          <a:lstStyle/>
          <a:p>
            <a:r>
              <a:rPr lang="en-US" dirty="0" smtClean="0">
                <a:latin typeface="Arial" pitchFamily="34" charset="0"/>
                <a:cs typeface="Arial" pitchFamily="34" charset="0"/>
              </a:rPr>
              <a:t>Lecture outline</a:t>
            </a:r>
            <a:endParaRPr lang="en-US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endParaRPr lang="en-US" sz="2800" dirty="0" smtClean="0">
              <a:latin typeface="Arial" pitchFamily="34" charset="0"/>
              <a:cs typeface="Arial" pitchFamily="34" charset="0"/>
            </a:endParaRPr>
          </a:p>
          <a:p>
            <a:r>
              <a:rPr lang="en-US" sz="2800" dirty="0" smtClean="0">
                <a:latin typeface="Arial" pitchFamily="34" charset="0"/>
                <a:cs typeface="Arial" pitchFamily="34" charset="0"/>
              </a:rPr>
              <a:t>Overview of 2</a:t>
            </a:r>
            <a:r>
              <a:rPr lang="en-US" sz="2800" baseline="30000" dirty="0" smtClean="0">
                <a:latin typeface="Arial" pitchFamily="34" charset="0"/>
                <a:cs typeface="Arial" pitchFamily="34" charset="0"/>
              </a:rPr>
              <a:t>st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  Lecture</a:t>
            </a:r>
          </a:p>
          <a:p>
            <a:r>
              <a:rPr lang="en-US" sz="2800" dirty="0" smtClean="0">
                <a:latin typeface="Arial" pitchFamily="34" charset="0"/>
                <a:cs typeface="Arial" pitchFamily="34" charset="0"/>
              </a:rPr>
              <a:t>HRM Process</a:t>
            </a:r>
          </a:p>
          <a:p>
            <a:r>
              <a:rPr lang="en-US" sz="2800" dirty="0" smtClean="0">
                <a:latin typeface="Arial" pitchFamily="34" charset="0"/>
                <a:cs typeface="Arial" pitchFamily="34" charset="0"/>
              </a:rPr>
              <a:t>Human Resource System</a:t>
            </a:r>
          </a:p>
          <a:p>
            <a:r>
              <a:rPr lang="en-US" sz="2800" dirty="0" smtClean="0">
                <a:latin typeface="Arial" pitchFamily="34" charset="0"/>
                <a:cs typeface="Arial" pitchFamily="34" charset="0"/>
              </a:rPr>
              <a:t>Aims of HRM</a:t>
            </a:r>
          </a:p>
          <a:p>
            <a:r>
              <a:rPr lang="en-US" sz="2800" dirty="0" smtClean="0">
                <a:latin typeface="Arial" pitchFamily="34" charset="0"/>
                <a:cs typeface="Arial" pitchFamily="34" charset="0"/>
              </a:rPr>
              <a:t>Characteristics of HRM </a:t>
            </a:r>
          </a:p>
          <a:p>
            <a:endParaRPr lang="en-US" sz="2800" dirty="0" smtClean="0">
              <a:latin typeface="Arial" pitchFamily="34" charset="0"/>
              <a:cs typeface="Arial" pitchFamily="34" charset="0"/>
            </a:endParaRPr>
          </a:p>
          <a:p>
            <a:endParaRPr lang="en-US" sz="2800" dirty="0" smtClean="0">
              <a:latin typeface="Arial" pitchFamily="34" charset="0"/>
              <a:cs typeface="Arial" pitchFamily="34" charset="0"/>
            </a:endParaRPr>
          </a:p>
          <a:p>
            <a:endParaRPr lang="en-US" sz="2800" dirty="0" smtClean="0">
              <a:latin typeface="Arial" pitchFamily="34" charset="0"/>
              <a:cs typeface="Arial" pitchFamily="34" charset="0"/>
            </a:endParaRPr>
          </a:p>
          <a:p>
            <a:endParaRPr lang="en-US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Human Resource Management Process</a:t>
            </a:r>
            <a:endParaRPr lang="en-US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4" name="Picture 6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/>
          <a:stretch>
            <a:fillRect/>
          </a:stretch>
        </p:blipFill>
        <p:spPr bwMode="auto">
          <a:xfrm>
            <a:off x="1276790" y="1833297"/>
            <a:ext cx="7047620" cy="38010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Arial" pitchFamily="34" charset="0"/>
                <a:cs typeface="Arial" pitchFamily="34" charset="0"/>
              </a:rPr>
              <a:t>Career Development</a:t>
            </a:r>
            <a:endParaRPr lang="en-US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lnSpcReduction="10000"/>
          </a:bodyPr>
          <a:lstStyle/>
          <a:p>
            <a:pPr>
              <a:spcBef>
                <a:spcPct val="15000"/>
              </a:spcBef>
            </a:pPr>
            <a:r>
              <a:rPr lang="en-US" dirty="0" smtClean="0">
                <a:latin typeface="Arial" pitchFamily="34" charset="0"/>
                <a:cs typeface="Arial" pitchFamily="34" charset="0"/>
              </a:rPr>
              <a:t>Career Defined</a:t>
            </a:r>
          </a:p>
          <a:p>
            <a:pPr lvl="1">
              <a:spcBef>
                <a:spcPct val="15000"/>
              </a:spcBef>
            </a:pPr>
            <a:r>
              <a:rPr lang="en-US" dirty="0" smtClean="0">
                <a:latin typeface="Arial" pitchFamily="34" charset="0"/>
                <a:cs typeface="Arial" pitchFamily="34" charset="0"/>
              </a:rPr>
              <a:t>The sequence of positions held by a person during his or her lifetime.</a:t>
            </a:r>
          </a:p>
          <a:p>
            <a:pPr lvl="1">
              <a:spcBef>
                <a:spcPct val="15000"/>
              </a:spcBef>
            </a:pPr>
            <a:r>
              <a:rPr lang="en-US" dirty="0" smtClean="0">
                <a:latin typeface="Arial" pitchFamily="34" charset="0"/>
                <a:cs typeface="Arial" pitchFamily="34" charset="0"/>
              </a:rPr>
              <a:t>The Way It Was</a:t>
            </a:r>
          </a:p>
          <a:p>
            <a:pPr lvl="2">
              <a:spcBef>
                <a:spcPct val="15000"/>
              </a:spcBef>
            </a:pPr>
            <a:r>
              <a:rPr lang="en-US" dirty="0" smtClean="0">
                <a:latin typeface="Arial" pitchFamily="34" charset="0"/>
                <a:cs typeface="Arial" pitchFamily="34" charset="0"/>
              </a:rPr>
              <a:t>Career Development</a:t>
            </a:r>
          </a:p>
          <a:p>
            <a:pPr lvl="3">
              <a:spcBef>
                <a:spcPct val="15000"/>
              </a:spcBef>
            </a:pPr>
            <a:r>
              <a:rPr lang="en-US" dirty="0" smtClean="0">
                <a:latin typeface="Arial" pitchFamily="34" charset="0"/>
                <a:cs typeface="Arial" pitchFamily="34" charset="0"/>
              </a:rPr>
              <a:t>Provided for information, assessment, and training</a:t>
            </a:r>
          </a:p>
          <a:p>
            <a:pPr lvl="3">
              <a:spcBef>
                <a:spcPct val="15000"/>
              </a:spcBef>
            </a:pPr>
            <a:r>
              <a:rPr lang="en-US" dirty="0" smtClean="0">
                <a:latin typeface="Arial" pitchFamily="34" charset="0"/>
                <a:cs typeface="Arial" pitchFamily="34" charset="0"/>
              </a:rPr>
              <a:t>Helped attract and retain highly talented people</a:t>
            </a:r>
          </a:p>
          <a:p>
            <a:pPr lvl="2">
              <a:spcBef>
                <a:spcPct val="15000"/>
              </a:spcBef>
            </a:pPr>
            <a:r>
              <a:rPr lang="en-US" dirty="0" smtClean="0">
                <a:latin typeface="Arial" pitchFamily="34" charset="0"/>
                <a:cs typeface="Arial" pitchFamily="34" charset="0"/>
              </a:rPr>
              <a:t>Now</a:t>
            </a:r>
          </a:p>
          <a:p>
            <a:pPr lvl="3">
              <a:spcBef>
                <a:spcPct val="15000"/>
              </a:spcBef>
            </a:pPr>
            <a:r>
              <a:rPr lang="en-US" dirty="0" smtClean="0">
                <a:latin typeface="Arial" pitchFamily="34" charset="0"/>
                <a:cs typeface="Arial" pitchFamily="34" charset="0"/>
              </a:rPr>
              <a:t>Individuals—not the organization—are responsible for designing, guiding, and developing their own careers.</a:t>
            </a:r>
          </a:p>
          <a:p>
            <a:pPr lvl="1">
              <a:spcBef>
                <a:spcPct val="15000"/>
              </a:spcBef>
            </a:pPr>
            <a:r>
              <a:rPr lang="en-US" dirty="0" smtClean="0">
                <a:latin typeface="Arial" pitchFamily="34" charset="0"/>
                <a:cs typeface="Arial" pitchFamily="34" charset="0"/>
              </a:rPr>
              <a:t>Boundary less Career</a:t>
            </a:r>
          </a:p>
          <a:p>
            <a:pPr lvl="2">
              <a:spcBef>
                <a:spcPct val="15000"/>
              </a:spcBef>
            </a:pPr>
            <a:r>
              <a:rPr lang="en-US" dirty="0" smtClean="0">
                <a:latin typeface="Arial" pitchFamily="34" charset="0"/>
                <a:cs typeface="Arial" pitchFamily="34" charset="0"/>
              </a:rPr>
              <a:t>A career in which individuals, not organizations, define career progression and organizational loyalty</a:t>
            </a:r>
            <a:endParaRPr lang="en-US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 smtClean="0">
                <a:latin typeface="Arial" pitchFamily="34" charset="0"/>
                <a:cs typeface="Arial" pitchFamily="34" charset="0"/>
              </a:rPr>
              <a:t>Current Issues in HRM</a:t>
            </a:r>
            <a:endParaRPr lang="en-US" sz="36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n-US" dirty="0" smtClean="0">
                <a:latin typeface="Arial" pitchFamily="34" charset="0"/>
                <a:cs typeface="Arial" pitchFamily="34" charset="0"/>
              </a:rPr>
              <a:t>Managing Downsizing</a:t>
            </a:r>
          </a:p>
          <a:p>
            <a:pPr lvl="1"/>
            <a:r>
              <a:rPr lang="en-US" dirty="0" smtClean="0">
                <a:latin typeface="Arial" pitchFamily="34" charset="0"/>
                <a:cs typeface="Arial" pitchFamily="34" charset="0"/>
              </a:rPr>
              <a:t>The planned elimination of jobs in an organization</a:t>
            </a:r>
          </a:p>
          <a:p>
            <a:pPr lvl="2"/>
            <a:r>
              <a:rPr lang="en-US" dirty="0" smtClean="0">
                <a:latin typeface="Arial" pitchFamily="34" charset="0"/>
                <a:cs typeface="Arial" pitchFamily="34" charset="0"/>
              </a:rPr>
              <a:t>Provide open and honest communication.</a:t>
            </a:r>
          </a:p>
          <a:p>
            <a:pPr lvl="2"/>
            <a:r>
              <a:rPr lang="en-US" dirty="0" smtClean="0">
                <a:latin typeface="Arial" pitchFamily="34" charset="0"/>
                <a:cs typeface="Arial" pitchFamily="34" charset="0"/>
              </a:rPr>
              <a:t>Provide assistance to employees being downsized.</a:t>
            </a:r>
          </a:p>
          <a:p>
            <a:pPr lvl="2"/>
            <a:r>
              <a:rPr lang="en-US" dirty="0" smtClean="0">
                <a:latin typeface="Arial" pitchFamily="34" charset="0"/>
                <a:cs typeface="Arial" pitchFamily="34" charset="0"/>
              </a:rPr>
              <a:t>Reassure and counseling to surviving employees.</a:t>
            </a:r>
          </a:p>
          <a:p>
            <a:r>
              <a:rPr lang="en-US" dirty="0" smtClean="0">
                <a:latin typeface="Arial" pitchFamily="34" charset="0"/>
                <a:cs typeface="Arial" pitchFamily="34" charset="0"/>
              </a:rPr>
              <a:t>Managing Work Force Diversity</a:t>
            </a:r>
          </a:p>
          <a:p>
            <a:pPr lvl="1"/>
            <a:r>
              <a:rPr lang="en-US" dirty="0" smtClean="0">
                <a:latin typeface="Arial" pitchFamily="34" charset="0"/>
                <a:cs typeface="Arial" pitchFamily="34" charset="0"/>
              </a:rPr>
              <a:t>Widen the recruitment net for diversity</a:t>
            </a:r>
          </a:p>
          <a:p>
            <a:pPr lvl="1"/>
            <a:r>
              <a:rPr lang="en-US" dirty="0" smtClean="0">
                <a:latin typeface="Arial" pitchFamily="34" charset="0"/>
                <a:cs typeface="Arial" pitchFamily="34" charset="0"/>
              </a:rPr>
              <a:t>Ensure selection without discrimination</a:t>
            </a:r>
          </a:p>
          <a:p>
            <a:pPr lvl="1"/>
            <a:r>
              <a:rPr lang="en-US" dirty="0" smtClean="0">
                <a:latin typeface="Arial" pitchFamily="34" charset="0"/>
                <a:cs typeface="Arial" pitchFamily="34" charset="0"/>
              </a:rPr>
              <a:t>Provide orientation and training that is effective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 smtClean="0">
                <a:latin typeface="Arial" pitchFamily="34" charset="0"/>
                <a:cs typeface="Arial" pitchFamily="34" charset="0"/>
              </a:rPr>
              <a:t>Current Issues in HRM</a:t>
            </a:r>
            <a:endParaRPr lang="en-US" sz="36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n-US" dirty="0" smtClean="0">
                <a:latin typeface="Arial" pitchFamily="34" charset="0"/>
                <a:cs typeface="Arial" pitchFamily="34" charset="0"/>
              </a:rPr>
              <a:t>Sexual Harassment</a:t>
            </a:r>
          </a:p>
          <a:p>
            <a:pPr lvl="1"/>
            <a:r>
              <a:rPr lang="en-US" dirty="0" smtClean="0">
                <a:latin typeface="Arial" pitchFamily="34" charset="0"/>
                <a:cs typeface="Arial" pitchFamily="34" charset="0"/>
              </a:rPr>
              <a:t>An unwanted activity of a that affects an individual’s employment.</a:t>
            </a:r>
          </a:p>
          <a:p>
            <a:pPr lvl="2"/>
            <a:r>
              <a:rPr lang="en-US" dirty="0" smtClean="0">
                <a:latin typeface="Arial" pitchFamily="34" charset="0"/>
                <a:cs typeface="Arial" pitchFamily="34" charset="0"/>
              </a:rPr>
              <a:t>Unwanted advances, requests for illicit favors, and other verbal or physical conduct of a sexual nature when submission or rejection of this conduct explicitly or implicitly affects an individual’s employment.</a:t>
            </a:r>
          </a:p>
          <a:p>
            <a:pPr lvl="1"/>
            <a:r>
              <a:rPr lang="en-US" dirty="0" smtClean="0">
                <a:latin typeface="Arial" pitchFamily="34" charset="0"/>
                <a:cs typeface="Arial" pitchFamily="34" charset="0"/>
              </a:rPr>
              <a:t>An offensive or hostile environment</a:t>
            </a:r>
          </a:p>
          <a:p>
            <a:pPr lvl="2"/>
            <a:r>
              <a:rPr lang="en-US" dirty="0" smtClean="0">
                <a:latin typeface="Arial" pitchFamily="34" charset="0"/>
                <a:cs typeface="Arial" pitchFamily="34" charset="0"/>
              </a:rPr>
              <a:t>An environment in which a person is affected by elements of a sexual nature.</a:t>
            </a:r>
          </a:p>
          <a:p>
            <a:r>
              <a:rPr lang="en-US" dirty="0" smtClean="0">
                <a:latin typeface="Arial" pitchFamily="34" charset="0"/>
                <a:cs typeface="Arial" pitchFamily="34" charset="0"/>
              </a:rPr>
              <a:t>Workplace Romances</a:t>
            </a:r>
          </a:p>
          <a:p>
            <a:pPr lvl="1"/>
            <a:r>
              <a:rPr lang="en-US" dirty="0" smtClean="0">
                <a:latin typeface="Arial" pitchFamily="34" charset="0"/>
                <a:cs typeface="Arial" pitchFamily="34" charset="0"/>
              </a:rPr>
              <a:t>Potential liability for harassment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 smtClean="0">
                <a:latin typeface="Arial" pitchFamily="34" charset="0"/>
                <a:cs typeface="Arial" pitchFamily="34" charset="0"/>
              </a:rPr>
              <a:t>Current Issues in HRM</a:t>
            </a:r>
            <a:endParaRPr lang="en-US" sz="36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n-US" dirty="0" smtClean="0">
                <a:latin typeface="Arial" pitchFamily="34" charset="0"/>
                <a:cs typeface="Arial" pitchFamily="34" charset="0"/>
              </a:rPr>
              <a:t>Work-Life Balance</a:t>
            </a:r>
          </a:p>
          <a:p>
            <a:pPr lvl="1"/>
            <a:r>
              <a:rPr lang="en-US" dirty="0" smtClean="0">
                <a:latin typeface="Arial" pitchFamily="34" charset="0"/>
                <a:cs typeface="Arial" pitchFamily="34" charset="0"/>
              </a:rPr>
              <a:t>Employees have personal lives that they don’t leave behind when they come to work.</a:t>
            </a:r>
          </a:p>
          <a:p>
            <a:pPr lvl="1"/>
            <a:r>
              <a:rPr lang="en-US" dirty="0" smtClean="0">
                <a:latin typeface="Arial" pitchFamily="34" charset="0"/>
                <a:cs typeface="Arial" pitchFamily="34" charset="0"/>
              </a:rPr>
              <a:t>Organizations have become more attuned to their employees by offering </a:t>
            </a:r>
            <a:r>
              <a:rPr lang="en-US" b="1" dirty="0" smtClean="0">
                <a:latin typeface="Arial" pitchFamily="34" charset="0"/>
                <a:cs typeface="Arial" pitchFamily="34" charset="0"/>
              </a:rPr>
              <a:t>family-friendly benefits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:</a:t>
            </a:r>
          </a:p>
          <a:p>
            <a:pPr lvl="2"/>
            <a:r>
              <a:rPr lang="en-US" dirty="0" smtClean="0">
                <a:latin typeface="Arial" pitchFamily="34" charset="0"/>
                <a:cs typeface="Arial" pitchFamily="34" charset="0"/>
              </a:rPr>
              <a:t>On-site child care</a:t>
            </a:r>
          </a:p>
          <a:p>
            <a:pPr lvl="2"/>
            <a:r>
              <a:rPr lang="en-US" dirty="0" smtClean="0">
                <a:latin typeface="Arial" pitchFamily="34" charset="0"/>
                <a:cs typeface="Arial" pitchFamily="34" charset="0"/>
              </a:rPr>
              <a:t>Summer day camps</a:t>
            </a:r>
          </a:p>
          <a:p>
            <a:pPr lvl="2"/>
            <a:r>
              <a:rPr lang="en-US" dirty="0" smtClean="0">
                <a:latin typeface="Arial" pitchFamily="34" charset="0"/>
                <a:cs typeface="Arial" pitchFamily="34" charset="0"/>
              </a:rPr>
              <a:t>Flextime</a:t>
            </a:r>
          </a:p>
          <a:p>
            <a:pPr lvl="2"/>
            <a:r>
              <a:rPr lang="en-US" dirty="0" smtClean="0">
                <a:latin typeface="Arial" pitchFamily="34" charset="0"/>
                <a:cs typeface="Arial" pitchFamily="34" charset="0"/>
              </a:rPr>
              <a:t>Job sharing</a:t>
            </a:r>
          </a:p>
          <a:p>
            <a:pPr lvl="2"/>
            <a:r>
              <a:rPr lang="en-US" dirty="0" smtClean="0">
                <a:latin typeface="Arial" pitchFamily="34" charset="0"/>
                <a:cs typeface="Arial" pitchFamily="34" charset="0"/>
              </a:rPr>
              <a:t>Leave for personal matters</a:t>
            </a:r>
          </a:p>
          <a:p>
            <a:pPr lvl="2"/>
            <a:r>
              <a:rPr lang="en-US" dirty="0" smtClean="0">
                <a:latin typeface="Arial" pitchFamily="34" charset="0"/>
                <a:cs typeface="Arial" pitchFamily="34" charset="0"/>
              </a:rPr>
              <a:t>Flexible job hours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 smtClean="0">
                <a:latin typeface="Arial" pitchFamily="34" charset="0"/>
                <a:cs typeface="Arial" pitchFamily="34" charset="0"/>
              </a:rPr>
              <a:t>Current Issues in HRM</a:t>
            </a:r>
            <a:endParaRPr lang="en-US" sz="36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>
                <a:latin typeface="Arial" pitchFamily="34" charset="0"/>
                <a:cs typeface="Arial" pitchFamily="34" charset="0"/>
              </a:rPr>
              <a:t>Controlling HR Costs</a:t>
            </a:r>
          </a:p>
          <a:p>
            <a:pPr lvl="1"/>
            <a:r>
              <a:rPr lang="en-US" dirty="0" smtClean="0">
                <a:latin typeface="Arial" pitchFamily="34" charset="0"/>
                <a:cs typeface="Arial" pitchFamily="34" charset="0"/>
              </a:rPr>
              <a:t>Employee health-care</a:t>
            </a:r>
          </a:p>
          <a:p>
            <a:pPr lvl="2"/>
            <a:r>
              <a:rPr lang="en-US" dirty="0" smtClean="0">
                <a:latin typeface="Arial" pitchFamily="34" charset="0"/>
                <a:cs typeface="Arial" pitchFamily="34" charset="0"/>
              </a:rPr>
              <a:t>Encouraging healthy lifestyles</a:t>
            </a:r>
          </a:p>
          <a:p>
            <a:pPr lvl="3"/>
            <a:r>
              <a:rPr lang="en-US" dirty="0" smtClean="0">
                <a:latin typeface="Arial" pitchFamily="34" charset="0"/>
                <a:cs typeface="Arial" pitchFamily="34" charset="0"/>
              </a:rPr>
              <a:t>Financial incentives</a:t>
            </a:r>
          </a:p>
          <a:p>
            <a:pPr lvl="3"/>
            <a:r>
              <a:rPr lang="en-US" dirty="0" smtClean="0">
                <a:latin typeface="Arial" pitchFamily="34" charset="0"/>
                <a:cs typeface="Arial" pitchFamily="34" charset="0"/>
              </a:rPr>
              <a:t>Wellness programs</a:t>
            </a:r>
          </a:p>
          <a:p>
            <a:pPr lvl="3"/>
            <a:r>
              <a:rPr lang="en-US" dirty="0" smtClean="0">
                <a:latin typeface="Arial" pitchFamily="34" charset="0"/>
                <a:cs typeface="Arial" pitchFamily="34" charset="0"/>
              </a:rPr>
              <a:t>Charging employees with poor health habits more for benefits</a:t>
            </a:r>
          </a:p>
          <a:p>
            <a:pPr lvl="1"/>
            <a:r>
              <a:rPr lang="en-US" dirty="0" smtClean="0">
                <a:latin typeface="Arial" pitchFamily="34" charset="0"/>
                <a:cs typeface="Arial" pitchFamily="34" charset="0"/>
              </a:rPr>
              <a:t>Employee pension plans</a:t>
            </a:r>
          </a:p>
          <a:p>
            <a:pPr lvl="2"/>
            <a:r>
              <a:rPr lang="en-US" dirty="0" smtClean="0">
                <a:latin typeface="Arial" pitchFamily="34" charset="0"/>
                <a:cs typeface="Arial" pitchFamily="34" charset="0"/>
              </a:rPr>
              <a:t>Reducing pension benefits</a:t>
            </a:r>
          </a:p>
          <a:p>
            <a:pPr lvl="2"/>
            <a:r>
              <a:rPr lang="en-US" dirty="0" smtClean="0">
                <a:latin typeface="Arial" pitchFamily="34" charset="0"/>
                <a:cs typeface="Arial" pitchFamily="34" charset="0"/>
              </a:rPr>
              <a:t>No longer providing pension plans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 smtClean="0">
                <a:latin typeface="Arial" pitchFamily="34" charset="0"/>
                <a:cs typeface="Arial" pitchFamily="34" charset="0"/>
              </a:rPr>
              <a:t>HUMAN RESOURCE SYSTEMS</a:t>
            </a:r>
            <a:endParaRPr lang="en-US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>
                <a:latin typeface="Arial" pitchFamily="34" charset="0"/>
                <a:cs typeface="Arial" pitchFamily="34" charset="0"/>
              </a:rPr>
              <a:t>Human resource management operates through </a:t>
            </a:r>
            <a:r>
              <a:rPr lang="en-US" u="sng" dirty="0" smtClean="0">
                <a:latin typeface="Arial" pitchFamily="34" charset="0"/>
                <a:cs typeface="Arial" pitchFamily="34" charset="0"/>
              </a:rPr>
              <a:t>human resource systems 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as illustrated in Figure 1.3. These bring together in a coherent way:</a:t>
            </a:r>
          </a:p>
          <a:p>
            <a:r>
              <a:rPr lang="en-US" sz="2800" b="1" u="sng" dirty="0" smtClean="0">
                <a:latin typeface="Arial" pitchFamily="34" charset="0"/>
                <a:cs typeface="Arial" pitchFamily="34" charset="0"/>
              </a:rPr>
              <a:t>HR philosophies</a:t>
            </a:r>
            <a:r>
              <a:rPr lang="en-US" sz="2800" i="1" dirty="0" smtClean="0">
                <a:latin typeface="Arial" pitchFamily="34" charset="0"/>
                <a:cs typeface="Arial" pitchFamily="34" charset="0"/>
              </a:rPr>
              <a:t>, describing the overarching values and guiding principles 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adopted in managing people;</a:t>
            </a:r>
          </a:p>
          <a:p>
            <a:r>
              <a:rPr lang="en-US" sz="2800" b="1" u="sng" dirty="0" smtClean="0">
                <a:latin typeface="Arial" pitchFamily="34" charset="0"/>
                <a:cs typeface="Arial" pitchFamily="34" charset="0"/>
              </a:rPr>
              <a:t>HR strategies</a:t>
            </a:r>
            <a:r>
              <a:rPr lang="en-US" sz="2800" b="1" i="1" dirty="0" smtClean="0">
                <a:latin typeface="Arial" pitchFamily="34" charset="0"/>
                <a:cs typeface="Arial" pitchFamily="34" charset="0"/>
              </a:rPr>
              <a:t>, 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defining the direction in which HRM intends to go</a:t>
            </a:r>
            <a:r>
              <a:rPr lang="en-US" sz="2800" b="1" i="1" dirty="0" smtClean="0">
                <a:latin typeface="Arial" pitchFamily="34" charset="0"/>
                <a:cs typeface="Arial" pitchFamily="34" charset="0"/>
              </a:rPr>
              <a:t>;</a:t>
            </a:r>
          </a:p>
          <a:p>
            <a:r>
              <a:rPr lang="en-US" sz="2800" b="1" u="sng" dirty="0" smtClean="0">
                <a:latin typeface="Arial" pitchFamily="34" charset="0"/>
                <a:cs typeface="Arial" pitchFamily="34" charset="0"/>
              </a:rPr>
              <a:t>HR policies</a:t>
            </a:r>
            <a:r>
              <a:rPr lang="en-US" sz="2800" b="1" i="1" dirty="0" smtClean="0">
                <a:latin typeface="Arial" pitchFamily="34" charset="0"/>
                <a:cs typeface="Arial" pitchFamily="34" charset="0"/>
              </a:rPr>
              <a:t>, 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which are the guidelines defining how these values, principles and strategies should be applied and implemented in specific areas of HRM;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latin typeface="Arial" pitchFamily="34" charset="0"/>
                <a:cs typeface="Arial" pitchFamily="34" charset="0"/>
              </a:rPr>
              <a:t>HUMAN RESOURCE SYSTEMS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en-US" sz="2400" b="1" i="1" dirty="0" smtClean="0">
              <a:latin typeface="Arial" pitchFamily="34" charset="0"/>
              <a:cs typeface="Arial" pitchFamily="34" charset="0"/>
            </a:endParaRPr>
          </a:p>
          <a:p>
            <a:r>
              <a:rPr lang="en-US" sz="2400" b="1" u="sng" dirty="0" smtClean="0">
                <a:latin typeface="Arial" pitchFamily="34" charset="0"/>
                <a:cs typeface="Arial" pitchFamily="34" charset="0"/>
              </a:rPr>
              <a:t>HR processes</a:t>
            </a:r>
            <a:r>
              <a:rPr lang="en-US" sz="2400" b="1" i="1" dirty="0" smtClean="0">
                <a:latin typeface="Arial" pitchFamily="34" charset="0"/>
                <a:cs typeface="Arial" pitchFamily="34" charset="0"/>
              </a:rPr>
              <a:t>, 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consisting of the formal procedures and methods used to put HR strategic plans and policies into effect;</a:t>
            </a:r>
          </a:p>
          <a:p>
            <a:r>
              <a:rPr lang="en-US" sz="24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b="1" u="sng" dirty="0" smtClean="0">
                <a:latin typeface="Arial" pitchFamily="34" charset="0"/>
                <a:cs typeface="Arial" pitchFamily="34" charset="0"/>
              </a:rPr>
              <a:t>HR practices</a:t>
            </a:r>
            <a:r>
              <a:rPr lang="en-US" sz="2400" b="1" i="1" dirty="0" smtClean="0">
                <a:latin typeface="Arial" pitchFamily="34" charset="0"/>
                <a:cs typeface="Arial" pitchFamily="34" charset="0"/>
              </a:rPr>
              <a:t>, 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consisting of the informal approaches used in  managing people;</a:t>
            </a:r>
          </a:p>
          <a:p>
            <a:r>
              <a:rPr lang="en-US" sz="24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b="1" u="sng" dirty="0" smtClean="0">
                <a:latin typeface="Arial" pitchFamily="34" charset="0"/>
                <a:cs typeface="Arial" pitchFamily="34" charset="0"/>
              </a:rPr>
              <a:t>HR programs</a:t>
            </a:r>
            <a:r>
              <a:rPr lang="en-US" sz="2400" b="1" i="1" dirty="0" smtClean="0">
                <a:latin typeface="Arial" pitchFamily="34" charset="0"/>
                <a:cs typeface="Arial" pitchFamily="34" charset="0"/>
              </a:rPr>
              <a:t>, 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which enable HR strategies, policies and practices to be implemented according to plan.</a:t>
            </a:r>
            <a:endParaRPr lang="en-US" dirty="0" smtClean="0">
              <a:latin typeface="Arial" pitchFamily="34" charset="0"/>
              <a:cs typeface="Arial" pitchFamily="34" charset="0"/>
            </a:endParaRP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lnSpcReduction="10000"/>
          </a:bodyPr>
          <a:lstStyle/>
          <a:p>
            <a:pPr algn="ctr">
              <a:buNone/>
            </a:pPr>
            <a:endParaRPr lang="en-US" sz="4800" dirty="0" smtClean="0"/>
          </a:p>
          <a:p>
            <a:pPr algn="ctr">
              <a:buNone/>
            </a:pPr>
            <a:endParaRPr lang="en-US" sz="4800" dirty="0" smtClean="0"/>
          </a:p>
          <a:p>
            <a:pPr algn="ctr">
              <a:buNone/>
            </a:pPr>
            <a:r>
              <a:rPr lang="en-US" sz="4800" dirty="0" smtClean="0"/>
              <a:t>Thank you </a:t>
            </a:r>
          </a:p>
          <a:p>
            <a:pPr algn="ctr">
              <a:buNone/>
            </a:pPr>
            <a:r>
              <a:rPr lang="en-US" sz="4800" dirty="0" smtClean="0"/>
              <a:t>For any question or query contact through </a:t>
            </a:r>
          </a:p>
          <a:p>
            <a:pPr algn="ctr">
              <a:buNone/>
            </a:pPr>
            <a:r>
              <a:rPr lang="en-US" sz="4800" dirty="0" smtClean="0"/>
              <a:t>twitter: @</a:t>
            </a:r>
            <a:r>
              <a:rPr lang="en-US" sz="4800" dirty="0" err="1" smtClean="0"/>
              <a:t>ighaznavi</a:t>
            </a:r>
            <a:endParaRPr lang="en-US" sz="48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Equity">
  <a:themeElements>
    <a:clrScheme name="Equity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Equity">
      <a:majorFont>
        <a:latin typeface="Franklin Gothic Book"/>
        <a:ea typeface=""/>
        <a:cs typeface=""/>
        <a:font script="Grek" typeface="Calibri"/>
        <a:font script="Cyrl" typeface="Calibri"/>
        <a:font script="Jpan" typeface="HGｺﾞｼｯｸM"/>
        <a:font script="Hang" typeface="바탕"/>
        <a:font script="Hans" typeface="幼圆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Perpetua"/>
        <a:ea typeface=""/>
        <a:cs typeface=""/>
        <a:font script="Grek" typeface="Cambria"/>
        <a:font script="Cyrl" typeface="Cambria"/>
        <a:font script="Jpan" typeface="HG創英ﾌﾟﾚｾﾞﾝｽEB"/>
        <a:font script="Hang" typeface="맑은 고딕"/>
        <a:font script="Hans" typeface="宋体"/>
        <a:font script="Hant" typeface="新細明體"/>
        <a:font script="Arab" typeface="Times New Roman"/>
        <a:font script="Hebr" typeface="Aharoni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Equity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tint val="30000"/>
                <a:satMod val="300000"/>
              </a:schemeClr>
              <a:schemeClr val="phClr">
                <a:tint val="40000"/>
                <a:satMod val="200000"/>
              </a:schemeClr>
            </a:duotone>
          </a:blip>
          <a:tile tx="0" ty="0" sx="70000" sy="70000" flip="none" algn="ctr"/>
        </a:blipFill>
        <a:blipFill>
          <a:blip xmlns:r="http://schemas.openxmlformats.org/officeDocument/2006/relationships" r:embed="rId1">
            <a:duotone>
              <a:schemeClr val="phClr">
                <a:shade val="22000"/>
                <a:satMod val="160000"/>
              </a:schemeClr>
              <a:schemeClr val="phClr">
                <a:shade val="45000"/>
                <a:satMod val="100000"/>
              </a:schemeClr>
            </a:duotone>
          </a:blip>
          <a:tile tx="0" ty="0" sx="65000" sy="65000" flip="none" algn="ctr"/>
        </a:blipFill>
      </a:fillStyleLst>
      <a:lnStyleLst>
        <a:ln w="9525" cap="flat" cmpd="sng" algn="ctr">
          <a:solidFill>
            <a:schemeClr val="phClr">
              <a:shade val="60000"/>
              <a:satMod val="110000"/>
            </a:schemeClr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50800" dir="5400000" algn="t" rotWithShape="0">
              <a:srgbClr val="000000">
                <a:alpha val="60000"/>
              </a:srgbClr>
            </a:outerShdw>
          </a:effectLst>
          <a:scene3d>
            <a:camera prst="isometricBottomUp" fov="0">
              <a:rot lat="0" lon="0" rev="0"/>
            </a:camera>
            <a:lightRig rig="soft" dir="b">
              <a:rot lat="0" lon="0" rev="9000000"/>
            </a:lightRig>
          </a:scene3d>
          <a:sp3d contourW="35000" prstMaterial="matte">
            <a:bevelT w="45000" h="38100" prst="convex"/>
            <a:contourClr>
              <a:schemeClr val="phClr">
                <a:tint val="1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65000"/>
              </a:schemeClr>
            </a:gs>
            <a:gs pos="50000">
              <a:schemeClr val="phClr">
                <a:shade val="80000"/>
                <a:satMod val="155000"/>
              </a:schemeClr>
            </a:gs>
            <a:gs pos="100000">
              <a:schemeClr val="phClr">
                <a:tint val="95000"/>
                <a:satMod val="20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tint val="95000"/>
                <a:satMod val="200000"/>
              </a:schemeClr>
              <a:schemeClr val="phClr">
                <a:shade val="80000"/>
                <a:satMod val="100000"/>
              </a:schemeClr>
            </a:duotone>
          </a:blip>
          <a:tile tx="0" ty="0" sx="55000" sy="5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Equity</Template>
  <TotalTime>75</TotalTime>
  <Words>477</Words>
  <Application>Microsoft Office PowerPoint</Application>
  <PresentationFormat>On-screen Show (4:3)</PresentationFormat>
  <Paragraphs>81</Paragraphs>
  <Slides>12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3" baseType="lpstr">
      <vt:lpstr>Equity</vt:lpstr>
      <vt:lpstr>Strategic Human Resource Management</vt:lpstr>
      <vt:lpstr>Slide 2</vt:lpstr>
      <vt:lpstr>Lecture outline</vt:lpstr>
      <vt:lpstr>Human Resource Management Process</vt:lpstr>
      <vt:lpstr>Career Development</vt:lpstr>
      <vt:lpstr>Current Issues in HRM</vt:lpstr>
      <vt:lpstr>Current Issues in HRM</vt:lpstr>
      <vt:lpstr>Current Issues in HRM</vt:lpstr>
      <vt:lpstr>Current Issues in HRM</vt:lpstr>
      <vt:lpstr>HUMAN RESOURCE SYSTEMS</vt:lpstr>
      <vt:lpstr>HUMAN RESOURCE SYSTEMS</vt:lpstr>
      <vt:lpstr>Slide 12</vt:lpstr>
    </vt:vector>
  </TitlesOfParts>
  <Company>Grizli777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Strategic Human Resource Management</dc:title>
  <dc:creator>Imran</dc:creator>
  <cp:lastModifiedBy>NTS</cp:lastModifiedBy>
  <cp:revision>2</cp:revision>
  <dcterms:created xsi:type="dcterms:W3CDTF">2014-07-07T18:36:32Z</dcterms:created>
  <dcterms:modified xsi:type="dcterms:W3CDTF">2014-07-08T09:36:54Z</dcterms:modified>
</cp:coreProperties>
</file>