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6" r:id="rId17"/>
    <p:sldId id="277" r:id="rId18"/>
    <p:sldId id="278" r:id="rId19"/>
    <p:sldId id="279" r:id="rId20"/>
    <p:sldId id="280" r:id="rId21"/>
    <p:sldId id="273" r:id="rId22"/>
    <p:sldId id="274" r:id="rId23"/>
    <p:sldId id="275" r:id="rId24"/>
    <p:sldId id="283" r:id="rId25"/>
    <p:sldId id="284" r:id="rId26"/>
    <p:sldId id="285" r:id="rId27"/>
    <p:sldId id="286" r:id="rId28"/>
    <p:sldId id="287" r:id="rId29"/>
    <p:sldId id="282" r:id="rId30"/>
    <p:sldId id="288" r:id="rId31"/>
    <p:sldId id="289" r:id="rId32"/>
    <p:sldId id="290" r:id="rId33"/>
    <p:sldId id="29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F9CFFC8-EAD9-473F-B0CA-F6A27211F710}"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CFFC8-EAD9-473F-B0CA-F6A27211F710}"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F9CFFC8-EAD9-473F-B0CA-F6A27211F71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CFFC8-EAD9-473F-B0CA-F6A27211F710}"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CFFC8-EAD9-473F-B0CA-F6A27211F710}"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9CFFC8-EAD9-473F-B0CA-F6A27211F71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9CFFC8-EAD9-473F-B0CA-F6A27211F7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CFFC8-EAD9-473F-B0CA-F6A27211F710}"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F9CFFC8-EAD9-473F-B0CA-F6A27211F710}"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CFFC8-EAD9-473F-B0CA-F6A27211F71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7EEBAD-FD86-49D3-8E97-B570FE7C0D1F}" type="datetimeFigureOut">
              <a:rPr lang="en-US" smtClean="0"/>
              <a:pPr/>
              <a:t>17/07/2014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CFFC8-EAD9-473F-B0CA-F6A27211F71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87EEBAD-FD86-49D3-8E97-B570FE7C0D1F}" type="datetimeFigureOut">
              <a:rPr lang="en-US" smtClean="0"/>
              <a:pPr/>
              <a:t>17/07/2014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F9CFFC8-EAD9-473F-B0CA-F6A27211F71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smtClean="0"/>
              <a:t>Imran Ghaznavi</a:t>
            </a:r>
          </a:p>
          <a:p>
            <a:r>
              <a:rPr lang="en-US" dirty="0" smtClean="0"/>
              <a:t>Twitter: @</a:t>
            </a:r>
            <a:r>
              <a:rPr lang="en-US" dirty="0" err="1" smtClean="0"/>
              <a:t>ighaznavi</a:t>
            </a:r>
            <a:endParaRPr lang="en-US" dirty="0" smtClean="0"/>
          </a:p>
          <a:p>
            <a:r>
              <a:rPr lang="en-US" dirty="0" smtClean="0"/>
              <a:t>Course Code: MGT557</a:t>
            </a:r>
          </a:p>
          <a:p>
            <a:r>
              <a:rPr lang="en-US" dirty="0" smtClean="0"/>
              <a:t>COMSATS</a:t>
            </a:r>
            <a:endParaRPr lang="en-US" dirty="0"/>
          </a:p>
        </p:txBody>
      </p:sp>
      <p:sp>
        <p:nvSpPr>
          <p:cNvPr id="3" name="Title 2"/>
          <p:cNvSpPr>
            <a:spLocks noGrp="1"/>
          </p:cNvSpPr>
          <p:nvPr>
            <p:ph type="ctrTitle"/>
          </p:nvPr>
        </p:nvSpPr>
        <p:spPr/>
        <p:txBody>
          <a:bodyPr/>
          <a:lstStyle/>
          <a:p>
            <a:r>
              <a:rPr smtClean="0">
                <a:latin typeface="Arial" pitchFamily="34" charset="0"/>
                <a:cs typeface="Arial" pitchFamily="34" charset="0"/>
              </a:rPr>
              <a:t>Strategic</a:t>
            </a:r>
            <a:r>
              <a:rPr smtClean="0"/>
              <a:t> Human Resource Management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6000" dirty="0" smtClean="0">
              <a:latin typeface="Arial" pitchFamily="34" charset="0"/>
              <a:cs typeface="Arial" pitchFamily="34" charset="0"/>
            </a:endParaRPr>
          </a:p>
          <a:p>
            <a:pPr algn="ctr">
              <a:buNone/>
            </a:pPr>
            <a:r>
              <a:rPr lang="en-US" sz="6000" dirty="0" smtClean="0">
                <a:latin typeface="Arial" pitchFamily="34" charset="0"/>
                <a:cs typeface="Arial" pitchFamily="34" charset="0"/>
              </a:rPr>
              <a:t>Lecture 29</a:t>
            </a:r>
            <a:endParaRPr lang="en-US" sz="6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4638"/>
            <a:ext cx="7772400" cy="1143000"/>
          </a:xfrm>
        </p:spPr>
        <p:txBody>
          <a:bodyPr/>
          <a:lstStyle/>
          <a:p>
            <a:r>
              <a:rPr lang="en-US" dirty="0" smtClean="0">
                <a:latin typeface="Arial" pitchFamily="34" charset="0"/>
                <a:cs typeface="Arial" pitchFamily="34" charset="0"/>
              </a:rPr>
              <a:t>Lecture outline</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Overview of 28</a:t>
            </a:r>
            <a:r>
              <a:rPr lang="en-US" sz="2800" baseline="30000" dirty="0" smtClean="0">
                <a:latin typeface="Arial" pitchFamily="34" charset="0"/>
                <a:cs typeface="Arial" pitchFamily="34" charset="0"/>
              </a:rPr>
              <a:t>th</a:t>
            </a:r>
            <a:r>
              <a:rPr lang="en-US" sz="2800" dirty="0" smtClean="0">
                <a:latin typeface="Arial" pitchFamily="34" charset="0"/>
                <a:cs typeface="Arial" pitchFamily="34" charset="0"/>
              </a:rPr>
              <a:t>   Lecture</a:t>
            </a:r>
          </a:p>
          <a:p>
            <a:r>
              <a:rPr lang="en-US" sz="2800" dirty="0" smtClean="0">
                <a:latin typeface="Arial" pitchFamily="34" charset="0"/>
                <a:cs typeface="Arial" pitchFamily="34" charset="0"/>
              </a:rPr>
              <a:t>HR Strategies </a:t>
            </a: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Human </a:t>
            </a:r>
            <a:r>
              <a:rPr lang="en-US" sz="2400" dirty="0">
                <a:latin typeface="Arial" pitchFamily="34" charset="0"/>
                <a:cs typeface="Arial" pitchFamily="34" charset="0"/>
              </a:rPr>
              <a:t>capital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High-performance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Corporate </a:t>
            </a:r>
            <a:r>
              <a:rPr lang="en-US" sz="2400" dirty="0" smtClean="0">
                <a:latin typeface="Arial" pitchFamily="34" charset="0"/>
                <a:cs typeface="Arial" pitchFamily="34" charset="0"/>
              </a:rPr>
              <a:t>social responsibility strategy</a:t>
            </a:r>
          </a:p>
          <a:p>
            <a:r>
              <a:rPr lang="en-US" sz="2400" dirty="0">
                <a:latin typeface="Arial" pitchFamily="34" charset="0"/>
                <a:cs typeface="Arial" pitchFamily="34" charset="0"/>
              </a:rPr>
              <a:t>Organization </a:t>
            </a:r>
            <a:r>
              <a:rPr lang="en-US" sz="2400" dirty="0" smtClean="0">
                <a:latin typeface="Arial" pitchFamily="34" charset="0"/>
                <a:cs typeface="Arial" pitchFamily="34" charset="0"/>
              </a:rPr>
              <a:t>development strategy</a:t>
            </a:r>
          </a:p>
          <a:p>
            <a:r>
              <a:rPr lang="en-US" sz="2400" b="1" u="sng" dirty="0">
                <a:latin typeface="Arial" pitchFamily="34" charset="0"/>
                <a:cs typeface="Arial" pitchFamily="34" charset="0"/>
              </a:rPr>
              <a:t>Employee </a:t>
            </a:r>
            <a:r>
              <a:rPr lang="en-US" sz="2400" b="1" u="sng" dirty="0" smtClean="0">
                <a:latin typeface="Arial" pitchFamily="34" charset="0"/>
                <a:cs typeface="Arial" pitchFamily="34" charset="0"/>
              </a:rPr>
              <a:t>engagement strategy</a:t>
            </a:r>
          </a:p>
          <a:p>
            <a:r>
              <a:rPr lang="en-US" sz="2400" dirty="0">
                <a:latin typeface="Arial" pitchFamily="34" charset="0"/>
                <a:cs typeface="Arial" pitchFamily="34" charset="0"/>
              </a:rPr>
              <a:t>Knowledge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Employee resourcing strategy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Talent </a:t>
            </a:r>
            <a:r>
              <a:rPr lang="en-US" sz="2400" dirty="0">
                <a:latin typeface="Arial" pitchFamily="34" charset="0"/>
                <a:cs typeface="Arial" pitchFamily="34" charset="0"/>
              </a:rPr>
              <a:t>management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Learning and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Reward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Employee relations strategy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0" dirty="0">
                <a:latin typeface="Arial" pitchFamily="34" charset="0"/>
                <a:cs typeface="Arial" pitchFamily="34" charset="0"/>
              </a:rPr>
              <a:t>Employee engagement strategy</a:t>
            </a:r>
            <a:r>
              <a:rPr lang="en-US" u="sng" dirty="0">
                <a:latin typeface="Arial" pitchFamily="34" charset="0"/>
                <a:cs typeface="Arial" pitchFamily="34" charset="0"/>
              </a:rPr>
              <a:t/>
            </a:r>
            <a:br>
              <a:rPr lang="en-US" u="sng" dirty="0">
                <a:latin typeface="Arial" pitchFamily="34" charset="0"/>
                <a:cs typeface="Arial" pitchFamily="34" charset="0"/>
              </a:rPr>
            </a:br>
            <a:r>
              <a:rPr lang="en-US" u="sng" dirty="0">
                <a:latin typeface="Arial" pitchFamily="34" charset="0"/>
                <a:cs typeface="Arial" pitchFamily="34" charset="0"/>
              </a:rPr>
              <a:t/>
            </a:r>
            <a:br>
              <a:rPr lang="en-US" u="sng" dirty="0">
                <a:latin typeface="Arial" pitchFamily="34" charset="0"/>
                <a:cs typeface="Arial" pitchFamily="34" charset="0"/>
              </a:rPr>
            </a:b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2" descr="C:\Users\Imran\Desktop\shrm\photo (3).PNG"/>
          <p:cNvPicPr>
            <a:picLocks noChangeAspect="1" noChangeArrowheads="1"/>
          </p:cNvPicPr>
          <p:nvPr/>
        </p:nvPicPr>
        <p:blipFill>
          <a:blip r:embed="rId2"/>
          <a:srcRect/>
          <a:stretch>
            <a:fillRect/>
          </a:stretch>
        </p:blipFill>
        <p:spPr bwMode="auto">
          <a:xfrm>
            <a:off x="457200" y="0"/>
            <a:ext cx="8458200" cy="685461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Employee engagement strategy</a:t>
            </a:r>
            <a:endParaRPr lang="en-US" dirty="0"/>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Engaged people at work are positive, interested in and even excited about their jobs and prepared to go the extra mile to get them done to the best of their ability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 defined by Towers Perrin (2007), the term employee engagement refers to </a:t>
            </a:r>
          </a:p>
          <a:p>
            <a:pPr lvl="1"/>
            <a:r>
              <a:rPr lang="en-US" sz="2000" dirty="0" smtClean="0">
                <a:latin typeface="Arial" pitchFamily="34" charset="0"/>
                <a:cs typeface="Arial" pitchFamily="34" charset="0"/>
              </a:rPr>
              <a:t>‘the extent to which employees put discretionary effort into their work, beyond the minimum to get the job done, in the form of extra time, brainpower or energy</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ENGAGEMENT AND ORGANIZATIONAL COMMITMENT</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Engagement and organizational commitment are two important concepts affecting work performance and the attraction and retention of employees.</a:t>
            </a:r>
          </a:p>
          <a:p>
            <a:r>
              <a:rPr lang="en-US" sz="2400" dirty="0" smtClean="0">
                <a:latin typeface="Arial" pitchFamily="34" charset="0"/>
                <a:cs typeface="Arial" pitchFamily="34" charset="0"/>
              </a:rPr>
              <a:t>They are indeed closely linked – high organizational commitment can increase engagement and high engagement can increase commitment. </a:t>
            </a:r>
          </a:p>
          <a:p>
            <a:r>
              <a:rPr lang="en-US" sz="2400" dirty="0" smtClean="0">
                <a:latin typeface="Arial" pitchFamily="34" charset="0"/>
                <a:cs typeface="Arial" pitchFamily="34" charset="0"/>
              </a:rPr>
              <a:t>But people can be engaged with their work even when they are not committed to the organization except in so far as it gives them the opportunity to use and develop their skills</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SIGNIFICANCE OF ENGAGEMENT</a:t>
            </a:r>
            <a:endParaRPr lang="en-US" dirty="0"/>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The significance of engagement is at the heart of the employment relationship.</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is about what people do and how they behave in their roles and what makes them act in ways that further the achievement of the objectives of both the organization and themselves.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AN ENGAGED EMPLOYEE?</a:t>
            </a:r>
            <a:endParaRPr lang="en-US" dirty="0"/>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Bevan, Barber and Robinson (1997), who describe an engaged employee as someone ‘who is aware of business context, and works closely with colleagues to improve performance within the job for the benefit of the organization’.</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WHAT ARE THE FACTORS THAT INFLUENCE ENGAGEMENT?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Two key elements that have to be present if genuine engagement is to exist</a:t>
            </a:r>
          </a:p>
          <a:p>
            <a:pPr lvl="1"/>
            <a:r>
              <a:rPr lang="en-US" sz="2000" dirty="0" smtClean="0">
                <a:latin typeface="Arial" pitchFamily="34" charset="0"/>
                <a:cs typeface="Arial" pitchFamily="34" charset="0"/>
              </a:rPr>
              <a:t>The first is the rational aspect, which relates to employees’ understanding of their role, where it fits in the wider organization and how it aligns with business objectives.</a:t>
            </a:r>
          </a:p>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The second is the emotional aspect, which has to do with how people feel about the organization, whether their work gives them a sense of personal accomplishment and how they relate to their manager.</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Factors that</a:t>
            </a:r>
            <a:br>
              <a:rPr lang="en-US" dirty="0" smtClean="0">
                <a:latin typeface="Arial" pitchFamily="34" charset="0"/>
                <a:cs typeface="Arial" pitchFamily="34" charset="0"/>
              </a:rPr>
            </a:br>
            <a:r>
              <a:rPr lang="en-US" dirty="0" smtClean="0">
                <a:latin typeface="Arial" pitchFamily="34" charset="0"/>
                <a:cs typeface="Arial" pitchFamily="34" charset="0"/>
              </a:rPr>
              <a:t>influence levels of engagement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b="1" i="1" dirty="0" smtClean="0">
                <a:latin typeface="Arial" pitchFamily="34" charset="0"/>
                <a:cs typeface="Arial" pitchFamily="34" charset="0"/>
              </a:rPr>
              <a:t>The work itself</a:t>
            </a:r>
          </a:p>
          <a:p>
            <a:pPr lvl="1"/>
            <a:r>
              <a:rPr lang="en-US" dirty="0" smtClean="0">
                <a:latin typeface="Arial" pitchFamily="34" charset="0"/>
                <a:cs typeface="Arial" pitchFamily="34" charset="0"/>
              </a:rPr>
              <a:t>The work itself can create job satisfaction leading to intrinsic motivation and increased engagement.</a:t>
            </a:r>
          </a:p>
          <a:p>
            <a:r>
              <a:rPr lang="en-US" sz="2800" b="1" i="1" dirty="0" smtClean="0">
                <a:latin typeface="Arial" pitchFamily="34" charset="0"/>
                <a:cs typeface="Arial" pitchFamily="34" charset="0"/>
              </a:rPr>
              <a:t>The work environment</a:t>
            </a:r>
          </a:p>
          <a:p>
            <a:pPr lvl="1"/>
            <a:r>
              <a:rPr lang="en-US" dirty="0" smtClean="0">
                <a:latin typeface="Arial" pitchFamily="34" charset="0"/>
                <a:cs typeface="Arial" pitchFamily="34" charset="0"/>
              </a:rPr>
              <a:t>An enabling, supportive and inspirational work environment creates experiences that impact on engagement by influencing how people regard their roles and carry them out.</a:t>
            </a:r>
          </a:p>
          <a:p>
            <a:pPr lvl="1"/>
            <a:r>
              <a:rPr lang="en-US" dirty="0" smtClean="0">
                <a:latin typeface="Arial" pitchFamily="34" charset="0"/>
                <a:cs typeface="Arial" pitchFamily="34" charset="0"/>
              </a:rPr>
              <a:t>An enabling environment will create the conditions that encourage high-performance and effective discretionary </a:t>
            </a:r>
            <a:r>
              <a:rPr lang="en-US" dirty="0" err="1" smtClean="0">
                <a:latin typeface="Arial" pitchFamily="34" charset="0"/>
                <a:cs typeface="Arial" pitchFamily="34" charset="0"/>
              </a:rPr>
              <a:t>behaviour</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Factors that</a:t>
            </a:r>
            <a:br>
              <a:rPr lang="en-US" dirty="0" smtClean="0">
                <a:latin typeface="Arial" pitchFamily="34" charset="0"/>
                <a:cs typeface="Arial" pitchFamily="34" charset="0"/>
              </a:rPr>
            </a:br>
            <a:r>
              <a:rPr lang="en-US" dirty="0" smtClean="0">
                <a:latin typeface="Arial" pitchFamily="34" charset="0"/>
                <a:cs typeface="Arial" pitchFamily="34" charset="0"/>
              </a:rPr>
              <a:t>influence levels of engagement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b="1" i="1" dirty="0" smtClean="0">
                <a:latin typeface="Arial" pitchFamily="34" charset="0"/>
                <a:cs typeface="Arial" pitchFamily="34" charset="0"/>
              </a:rPr>
              <a:t>Leadership</a:t>
            </a:r>
          </a:p>
          <a:p>
            <a:pPr lvl="1"/>
            <a:r>
              <a:rPr lang="en-US" dirty="0" smtClean="0">
                <a:latin typeface="Arial" pitchFamily="34" charset="0"/>
                <a:cs typeface="Arial" pitchFamily="34" charset="0"/>
              </a:rPr>
              <a:t>The degree to which jobs encourage engagement and positive discretionary </a:t>
            </a:r>
            <a:r>
              <a:rPr lang="en-US" dirty="0" err="1" smtClean="0">
                <a:latin typeface="Arial" pitchFamily="34" charset="0"/>
                <a:cs typeface="Arial" pitchFamily="34" charset="0"/>
              </a:rPr>
              <a:t>behaviour</a:t>
            </a:r>
            <a:r>
              <a:rPr lang="en-US" dirty="0" smtClean="0">
                <a:latin typeface="Arial" pitchFamily="34" charset="0"/>
                <a:cs typeface="Arial" pitchFamily="34" charset="0"/>
              </a:rPr>
              <a:t> very much depends upon the ways in which job holders are led and managed.</a:t>
            </a:r>
          </a:p>
          <a:p>
            <a:r>
              <a:rPr lang="en-US" b="1" i="1" dirty="0" smtClean="0">
                <a:latin typeface="Arial" pitchFamily="34" charset="0"/>
                <a:cs typeface="Arial" pitchFamily="34" charset="0"/>
              </a:rPr>
              <a:t>Opportunities for personal growth</a:t>
            </a:r>
          </a:p>
          <a:p>
            <a:pPr lvl="1"/>
            <a:r>
              <a:rPr lang="en-US" dirty="0" smtClean="0">
                <a:latin typeface="Arial" pitchFamily="34" charset="0"/>
                <a:cs typeface="Arial" pitchFamily="34" charset="0"/>
              </a:rPr>
              <a:t>The opportunity to grow and develop is a motivating factor that directly impacts on engagement when it is an intrinsic element of the work.</a:t>
            </a:r>
          </a:p>
          <a:p>
            <a:r>
              <a:rPr lang="en-US" sz="2800" b="1" i="1" dirty="0" smtClean="0">
                <a:latin typeface="Arial" pitchFamily="34" charset="0"/>
                <a:cs typeface="Arial" pitchFamily="34" charset="0"/>
              </a:rPr>
              <a:t>Opportunities to contribute</a:t>
            </a:r>
          </a:p>
          <a:p>
            <a:pPr lvl="1"/>
            <a:r>
              <a:rPr lang="en-US" dirty="0" smtClean="0">
                <a:latin typeface="Arial" pitchFamily="34" charset="0"/>
                <a:cs typeface="Arial" pitchFamily="34" charset="0"/>
              </a:rPr>
              <a:t>Engagement is enhanced if employees have a voice that is listened to. This enables them to feed their ideas and views upwards and feel that they are making a contribution.</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Human </a:t>
            </a:r>
            <a:r>
              <a:rPr lang="en-US" sz="2400" dirty="0">
                <a:latin typeface="Arial" pitchFamily="34" charset="0"/>
                <a:cs typeface="Arial" pitchFamily="34" charset="0"/>
              </a:rPr>
              <a:t>capital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High-performance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Corporate </a:t>
            </a:r>
            <a:r>
              <a:rPr lang="en-US" sz="2400" dirty="0" smtClean="0">
                <a:latin typeface="Arial" pitchFamily="34" charset="0"/>
                <a:cs typeface="Arial" pitchFamily="34" charset="0"/>
              </a:rPr>
              <a:t>social responsibility strategy</a:t>
            </a:r>
          </a:p>
          <a:p>
            <a:r>
              <a:rPr lang="en-US" sz="2400" dirty="0">
                <a:latin typeface="Arial" pitchFamily="34" charset="0"/>
                <a:cs typeface="Arial" pitchFamily="34" charset="0"/>
              </a:rPr>
              <a:t>Organization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Employee </a:t>
            </a:r>
            <a:r>
              <a:rPr lang="en-US" sz="2400" dirty="0" smtClean="0">
                <a:latin typeface="Arial" pitchFamily="34" charset="0"/>
                <a:cs typeface="Arial" pitchFamily="34" charset="0"/>
              </a:rPr>
              <a:t>engagement strategy</a:t>
            </a:r>
          </a:p>
          <a:p>
            <a:r>
              <a:rPr lang="en-US" sz="2400" b="1" u="sng" dirty="0">
                <a:latin typeface="Arial" pitchFamily="34" charset="0"/>
                <a:cs typeface="Arial" pitchFamily="34" charset="0"/>
              </a:rPr>
              <a:t>Knowledge </a:t>
            </a:r>
            <a:r>
              <a:rPr lang="en-US" sz="2400" b="1" u="sng" dirty="0" smtClean="0">
                <a:latin typeface="Arial" pitchFamily="34" charset="0"/>
                <a:cs typeface="Arial" pitchFamily="34" charset="0"/>
              </a:rPr>
              <a:t>management strategy</a:t>
            </a:r>
          </a:p>
          <a:p>
            <a:r>
              <a:rPr lang="en-US" sz="2400" dirty="0">
                <a:latin typeface="Arial" pitchFamily="34" charset="0"/>
                <a:cs typeface="Arial" pitchFamily="34" charset="0"/>
              </a:rPr>
              <a:t>Employee resourcing strategy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Talent </a:t>
            </a:r>
            <a:r>
              <a:rPr lang="en-US" sz="2400" dirty="0">
                <a:latin typeface="Arial" pitchFamily="34" charset="0"/>
                <a:cs typeface="Arial" pitchFamily="34" charset="0"/>
              </a:rPr>
              <a:t>management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Learning and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Reward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Employee relations strategy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u="sng" dirty="0">
                <a:latin typeface="Arial" pitchFamily="34" charset="0"/>
                <a:cs typeface="Arial" pitchFamily="34" charset="0"/>
              </a:rPr>
              <a:t/>
            </a:r>
            <a:br>
              <a:rPr lang="en-US" u="sng" dirty="0">
                <a:latin typeface="Arial" pitchFamily="34" charset="0"/>
                <a:cs typeface="Arial" pitchFamily="34" charset="0"/>
              </a:rPr>
            </a:br>
            <a:r>
              <a:rPr lang="en-US" u="sng" dirty="0">
                <a:latin typeface="Arial" pitchFamily="34" charset="0"/>
                <a:cs typeface="Arial" pitchFamily="34" charset="0"/>
              </a:rPr>
              <a:t/>
            </a:r>
            <a:br>
              <a:rPr lang="en-US" u="sng" dirty="0">
                <a:latin typeface="Arial" pitchFamily="34" charset="0"/>
                <a:cs typeface="Arial" pitchFamily="34" charset="0"/>
              </a:rPr>
            </a:br>
            <a:r>
              <a:rPr lang="en-US" dirty="0" smtClean="0">
                <a:latin typeface="Arial" pitchFamily="34" charset="0"/>
                <a:cs typeface="Arial" pitchFamily="34" charset="0"/>
              </a:rPr>
              <a:t>Knowledge management strategy</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2" descr="C:\Users\Imran\Desktop\shrm\photo (3).PNG"/>
          <p:cNvPicPr>
            <a:picLocks noChangeAspect="1" noChangeArrowheads="1"/>
          </p:cNvPicPr>
          <p:nvPr/>
        </p:nvPicPr>
        <p:blipFill>
          <a:blip r:embed="rId2"/>
          <a:srcRect/>
          <a:stretch>
            <a:fillRect/>
          </a:stretch>
        </p:blipFill>
        <p:spPr bwMode="auto">
          <a:xfrm>
            <a:off x="457200" y="0"/>
            <a:ext cx="8458200" cy="685461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Knowledge management strategy</a:t>
            </a:r>
            <a:endParaRPr lang="en-US" dirty="0"/>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Knowledge management strategies aim to capture an organization’s collective expertise and distribute it to ‘wherever it can achieve the biggest payoff’</a:t>
            </a:r>
          </a:p>
          <a:p>
            <a:r>
              <a:rPr lang="en-US" dirty="0" err="1" smtClean="0">
                <a:latin typeface="Arial" pitchFamily="34" charset="0"/>
                <a:cs typeface="Arial" pitchFamily="34" charset="0"/>
              </a:rPr>
              <a:t>Trussler</a:t>
            </a:r>
            <a:r>
              <a:rPr lang="en-US" dirty="0" smtClean="0">
                <a:latin typeface="Arial" pitchFamily="34" charset="0"/>
                <a:cs typeface="Arial" pitchFamily="34" charset="0"/>
              </a:rPr>
              <a:t> (1998) comments that</a:t>
            </a:r>
          </a:p>
          <a:p>
            <a:pPr lvl="1"/>
            <a:r>
              <a:rPr lang="en-US" dirty="0" smtClean="0">
                <a:latin typeface="Arial" pitchFamily="34" charset="0"/>
                <a:cs typeface="Arial" pitchFamily="34" charset="0"/>
              </a:rPr>
              <a:t> ‘the capability to gather, lever, and use knowledge effectively will become a major source of competitive advantage in many businesses over the next few years’.</a:t>
            </a:r>
          </a:p>
          <a:p>
            <a:pPr lv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PROCESS OF KNOWLEDGE MANAGEMENT</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latin typeface="Arial" pitchFamily="34" charset="0"/>
                <a:cs typeface="Arial" pitchFamily="34" charset="0"/>
              </a:rPr>
              <a:t>Knowledge management is ‘any process or practice of creating, acquiring, capturing, sharing and using knowledge, wherever it resides, to enhance learning and performance in organizations’ </a:t>
            </a:r>
          </a:p>
          <a:p>
            <a:pPr algn="r"/>
            <a:r>
              <a:rPr lang="en-US" dirty="0" smtClean="0">
                <a:latin typeface="Arial" pitchFamily="34" charset="0"/>
                <a:cs typeface="Arial" pitchFamily="34" charset="0"/>
              </a:rPr>
              <a:t>(Scarborough </a:t>
            </a:r>
            <a:r>
              <a:rPr lang="en-US" i="1" dirty="0" smtClean="0">
                <a:latin typeface="Arial" pitchFamily="34" charset="0"/>
                <a:cs typeface="Arial" pitchFamily="34" charset="0"/>
              </a:rPr>
              <a:t>et al 1999).</a:t>
            </a:r>
          </a:p>
          <a:p>
            <a:r>
              <a:rPr lang="en-US" dirty="0" smtClean="0">
                <a:latin typeface="Arial" pitchFamily="34" charset="0"/>
                <a:cs typeface="Arial" pitchFamily="34" charset="0"/>
              </a:rPr>
              <a:t>The purpose of knowledge management is to transfer knowledge from those who have it to those who need it in order to improve organizational effectiveness</a:t>
            </a:r>
          </a:p>
          <a:p>
            <a:r>
              <a:rPr lang="en-US" dirty="0" smtClean="0">
                <a:latin typeface="Arial" pitchFamily="34" charset="0"/>
                <a:cs typeface="Arial" pitchFamily="34" charset="0"/>
              </a:rPr>
              <a:t>Knowledge management strategies promote the sharing of knowledge by linking people with people and by linking them to information so that they learn from documented experiences.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COMPONENTS OF A KNOWLEDGE MANAGEMENTSTRATEGY</a:t>
            </a:r>
            <a:endParaRPr lang="en-US" dirty="0"/>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A Knowledge management strategy could be concerned with </a:t>
            </a:r>
            <a:r>
              <a:rPr lang="en-US" u="sng" dirty="0" smtClean="0">
                <a:latin typeface="Arial" pitchFamily="34" charset="0"/>
                <a:cs typeface="Arial" pitchFamily="34" charset="0"/>
              </a:rPr>
              <a:t>organizational people management processes </a:t>
            </a:r>
            <a:r>
              <a:rPr lang="en-US" dirty="0" smtClean="0">
                <a:latin typeface="Arial" pitchFamily="34" charset="0"/>
                <a:cs typeface="Arial" pitchFamily="34" charset="0"/>
              </a:rPr>
              <a:t>that help to develop an </a:t>
            </a:r>
            <a:r>
              <a:rPr lang="en-US" u="sng" dirty="0" smtClean="0">
                <a:latin typeface="Arial" pitchFamily="34" charset="0"/>
                <a:cs typeface="Arial" pitchFamily="34" charset="0"/>
              </a:rPr>
              <a:t>open culture </a:t>
            </a:r>
            <a:r>
              <a:rPr lang="en-US" dirty="0" smtClean="0">
                <a:latin typeface="Arial" pitchFamily="34" charset="0"/>
                <a:cs typeface="Arial" pitchFamily="34" charset="0"/>
              </a:rPr>
              <a:t>in which the values and norms </a:t>
            </a:r>
            <a:r>
              <a:rPr lang="en-US" u="sng" dirty="0" smtClean="0">
                <a:latin typeface="Arial" pitchFamily="34" charset="0"/>
                <a:cs typeface="Arial" pitchFamily="34" charset="0"/>
              </a:rPr>
              <a:t>emphasize the importance of sharing knowledge </a:t>
            </a:r>
            <a:r>
              <a:rPr lang="en-US" dirty="0" smtClean="0">
                <a:latin typeface="Arial" pitchFamily="34" charset="0"/>
                <a:cs typeface="Arial" pitchFamily="34" charset="0"/>
              </a:rPr>
              <a:t>and </a:t>
            </a:r>
            <a:r>
              <a:rPr lang="en-US" u="sng" dirty="0" smtClean="0">
                <a:latin typeface="Arial" pitchFamily="34" charset="0"/>
                <a:cs typeface="Arial" pitchFamily="34" charset="0"/>
              </a:rPr>
              <a:t>facilitate knowledge sharing through networks.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Human </a:t>
            </a:r>
            <a:r>
              <a:rPr lang="en-US" sz="2400" dirty="0">
                <a:latin typeface="Arial" pitchFamily="34" charset="0"/>
                <a:cs typeface="Arial" pitchFamily="34" charset="0"/>
              </a:rPr>
              <a:t>capital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High-performance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Corporate </a:t>
            </a:r>
            <a:r>
              <a:rPr lang="en-US" sz="2400" dirty="0" smtClean="0">
                <a:latin typeface="Arial" pitchFamily="34" charset="0"/>
                <a:cs typeface="Arial" pitchFamily="34" charset="0"/>
              </a:rPr>
              <a:t>social responsibility strategy</a:t>
            </a:r>
          </a:p>
          <a:p>
            <a:r>
              <a:rPr lang="en-US" sz="2400" dirty="0">
                <a:latin typeface="Arial" pitchFamily="34" charset="0"/>
                <a:cs typeface="Arial" pitchFamily="34" charset="0"/>
              </a:rPr>
              <a:t>Organization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Employee </a:t>
            </a:r>
            <a:r>
              <a:rPr lang="en-US" sz="2400" dirty="0" smtClean="0">
                <a:latin typeface="Arial" pitchFamily="34" charset="0"/>
                <a:cs typeface="Arial" pitchFamily="34" charset="0"/>
              </a:rPr>
              <a:t>engagement strategy</a:t>
            </a:r>
          </a:p>
          <a:p>
            <a:r>
              <a:rPr lang="en-US" sz="2400" dirty="0">
                <a:latin typeface="Arial" pitchFamily="34" charset="0"/>
                <a:cs typeface="Arial" pitchFamily="34" charset="0"/>
              </a:rPr>
              <a:t>Knowledge </a:t>
            </a:r>
            <a:r>
              <a:rPr lang="en-US" sz="2400" dirty="0" smtClean="0">
                <a:latin typeface="Arial" pitchFamily="34" charset="0"/>
                <a:cs typeface="Arial" pitchFamily="34" charset="0"/>
              </a:rPr>
              <a:t>management strategy</a:t>
            </a:r>
          </a:p>
          <a:p>
            <a:r>
              <a:rPr lang="en-US" sz="2400" b="1" u="sng" dirty="0">
                <a:latin typeface="Arial" pitchFamily="34" charset="0"/>
                <a:cs typeface="Arial" pitchFamily="34" charset="0"/>
              </a:rPr>
              <a:t>Employee resourcing strategy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Talent </a:t>
            </a:r>
            <a:r>
              <a:rPr lang="en-US" sz="2400" dirty="0">
                <a:latin typeface="Arial" pitchFamily="34" charset="0"/>
                <a:cs typeface="Arial" pitchFamily="34" charset="0"/>
              </a:rPr>
              <a:t>management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Learning and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Reward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Employee relations strategy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u="sng" dirty="0">
                <a:latin typeface="Arial" pitchFamily="34" charset="0"/>
                <a:cs typeface="Arial" pitchFamily="34" charset="0"/>
              </a:rPr>
              <a:t/>
            </a:r>
            <a:br>
              <a:rPr lang="en-US" u="sng" dirty="0">
                <a:latin typeface="Arial" pitchFamily="34" charset="0"/>
                <a:cs typeface="Arial" pitchFamily="34" charset="0"/>
              </a:rPr>
            </a:br>
            <a:r>
              <a:rPr lang="en-US" u="sng" dirty="0">
                <a:latin typeface="Arial" pitchFamily="34" charset="0"/>
                <a:cs typeface="Arial" pitchFamily="34" charset="0"/>
              </a:rPr>
              <a:t/>
            </a:r>
            <a:br>
              <a:rPr lang="en-US" u="sng" dirty="0">
                <a:latin typeface="Arial" pitchFamily="34" charset="0"/>
                <a:cs typeface="Arial" pitchFamily="34" charset="0"/>
              </a:rPr>
            </a:br>
            <a:r>
              <a:rPr lang="en-US" dirty="0" smtClean="0">
                <a:latin typeface="Arial" pitchFamily="34" charset="0"/>
                <a:cs typeface="Arial" pitchFamily="34" charset="0"/>
              </a:rPr>
              <a:t>Employee resourcing strategy</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2" descr="C:\Users\Imran\Desktop\shrm\photo (3).PNG"/>
          <p:cNvPicPr>
            <a:picLocks noChangeAspect="1" noChangeArrowheads="1"/>
          </p:cNvPicPr>
          <p:nvPr/>
        </p:nvPicPr>
        <p:blipFill>
          <a:blip r:embed="rId2"/>
          <a:srcRect/>
          <a:stretch>
            <a:fillRect/>
          </a:stretch>
        </p:blipFill>
        <p:spPr bwMode="auto">
          <a:xfrm>
            <a:off x="457200" y="0"/>
            <a:ext cx="8458200" cy="6854613"/>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Employee resourcing strategy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latin typeface="Arial" pitchFamily="34" charset="0"/>
                <a:cs typeface="Arial" pitchFamily="34" charset="0"/>
              </a:rPr>
              <a:t>Employee resourcing strategy is concerned with ensuring that the organization obtains and retains the people it needs and employs them efficiently.</a:t>
            </a:r>
          </a:p>
          <a:p>
            <a:r>
              <a:rPr lang="en-US" dirty="0" smtClean="0">
                <a:latin typeface="Arial" pitchFamily="34" charset="0"/>
                <a:cs typeface="Arial" pitchFamily="34" charset="0"/>
              </a:rPr>
              <a:t>It is a key part of the strategic human resource management process, which is fundamentally about matching human resources to the strategic and operational needs of the organization and ensuring the full utilization of those resources</a:t>
            </a:r>
          </a:p>
          <a:p>
            <a:r>
              <a:rPr lang="en-US" dirty="0" smtClean="0">
                <a:latin typeface="Arial" pitchFamily="34" charset="0"/>
                <a:cs typeface="Arial" pitchFamily="34" charset="0"/>
              </a:rPr>
              <a:t>It is concerned not only with obtaining and keeping the number and quality of staff required but also with selecting and promoting people who ‘fit’ the culture and the strategic requirements of the organization.</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OBJECTIVE OF EMPLOYEE RESOURCING STRATEGY</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concept that the strategic capability of a firm depends on its resource capability in the shape of people (the resource-based view) provides the rationale for resourcing strategy.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aim of this strategy is therefore to ensure that a firm achieves competitive advantage by employing more capable people than its rivals.</a:t>
            </a: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COMPONENTS OF EMPLOYEE RESOURCINGSTRATEGY</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latin typeface="Arial" pitchFamily="34" charset="0"/>
                <a:cs typeface="Arial" pitchFamily="34" charset="0"/>
              </a:rPr>
              <a:t>The components of employee resourcing strategy as considered here are:</a:t>
            </a:r>
          </a:p>
          <a:p>
            <a:pPr lvl="1"/>
            <a:r>
              <a:rPr lang="en-US" i="1" dirty="0" smtClean="0">
                <a:latin typeface="Arial" pitchFamily="34" charset="0"/>
                <a:cs typeface="Arial" pitchFamily="34" charset="0"/>
              </a:rPr>
              <a:t>Human resource planning (often referred to, especially in the public sector, as workforce planning) – assessing future business needs and deciding on the </a:t>
            </a:r>
            <a:r>
              <a:rPr lang="en-US" dirty="0" smtClean="0">
                <a:latin typeface="Arial" pitchFamily="34" charset="0"/>
                <a:cs typeface="Arial" pitchFamily="34" charset="0"/>
              </a:rPr>
              <a:t>numbers and types of people required.</a:t>
            </a:r>
          </a:p>
          <a:p>
            <a:pPr lvl="1"/>
            <a:r>
              <a:rPr lang="en-US" b="1" i="1" dirty="0" smtClean="0">
                <a:latin typeface="Arial" pitchFamily="34" charset="0"/>
                <a:cs typeface="Arial" pitchFamily="34" charset="0"/>
              </a:rPr>
              <a:t>Developing the organization’s employee value proposition and its employer </a:t>
            </a:r>
            <a:r>
              <a:rPr lang="en-US" i="1" dirty="0" smtClean="0">
                <a:latin typeface="Arial" pitchFamily="34" charset="0"/>
                <a:cs typeface="Arial" pitchFamily="34" charset="0"/>
              </a:rPr>
              <a:t>brand.</a:t>
            </a:r>
          </a:p>
          <a:p>
            <a:pPr lvl="1"/>
            <a:r>
              <a:rPr lang="en-US" b="1" i="1" dirty="0" smtClean="0">
                <a:latin typeface="Arial" pitchFamily="34" charset="0"/>
                <a:cs typeface="Arial" pitchFamily="34" charset="0"/>
              </a:rPr>
              <a:t>Resourcing plans – preparing plans for finding people from within the </a:t>
            </a:r>
            <a:r>
              <a:rPr lang="en-US" dirty="0" smtClean="0">
                <a:latin typeface="Arial" pitchFamily="34" charset="0"/>
                <a:cs typeface="Arial" pitchFamily="34" charset="0"/>
              </a:rPr>
              <a:t>organization and/or for learning and development </a:t>
            </a:r>
            <a:r>
              <a:rPr lang="en-US" dirty="0" err="1" smtClean="0">
                <a:latin typeface="Arial" pitchFamily="34" charset="0"/>
                <a:cs typeface="Arial" pitchFamily="34" charset="0"/>
              </a:rPr>
              <a:t>programmes</a:t>
            </a:r>
            <a:r>
              <a:rPr lang="en-US" dirty="0" smtClean="0">
                <a:latin typeface="Arial" pitchFamily="34" charset="0"/>
                <a:cs typeface="Arial" pitchFamily="34" charset="0"/>
              </a:rPr>
              <a:t> to help people learn new skills. If needs cannot be satisfied from within the organization, it involves preparing longer-term plans for ensuring that recruitment and selection processes will satisfy them.</a:t>
            </a:r>
          </a:p>
          <a:p>
            <a:pPr lvl="1"/>
            <a:r>
              <a:rPr lang="en-US" b="1" i="1" dirty="0" smtClean="0">
                <a:latin typeface="Arial" pitchFamily="34" charset="0"/>
                <a:cs typeface="Arial" pitchFamily="34" charset="0"/>
              </a:rPr>
              <a:t>Retention strategy – preparing plans for retaining the people the organization </a:t>
            </a:r>
            <a:r>
              <a:rPr lang="en-US" dirty="0" smtClean="0">
                <a:latin typeface="Arial" pitchFamily="34" charset="0"/>
                <a:cs typeface="Arial" pitchFamily="34" charset="0"/>
              </a:rPr>
              <a:t>needs.</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COMPONENTS OF EMPLOYEE RESOURCINGSTRATEGY</a:t>
            </a:r>
            <a:endParaRPr lang="en-US" dirty="0"/>
          </a:p>
        </p:txBody>
      </p:sp>
      <p:sp>
        <p:nvSpPr>
          <p:cNvPr id="3" name="Content Placeholder 2"/>
          <p:cNvSpPr>
            <a:spLocks noGrp="1"/>
          </p:cNvSpPr>
          <p:nvPr>
            <p:ph sz="quarter" idx="1"/>
          </p:nvPr>
        </p:nvSpPr>
        <p:spPr/>
        <p:txBody>
          <a:bodyPr>
            <a:normAutofit/>
          </a:bodyPr>
          <a:lstStyle/>
          <a:p>
            <a:r>
              <a:rPr lang="en-US" sz="2400" i="1" dirty="0" smtClean="0">
                <a:latin typeface="Arial" pitchFamily="34" charset="0"/>
                <a:cs typeface="Arial" pitchFamily="34" charset="0"/>
              </a:rPr>
              <a:t>Flexibility strategy – planning for increased flexibility in the use of human </a:t>
            </a:r>
            <a:r>
              <a:rPr lang="en-US" sz="2400" dirty="0" smtClean="0">
                <a:latin typeface="Arial" pitchFamily="34" charset="0"/>
                <a:cs typeface="Arial" pitchFamily="34" charset="0"/>
              </a:rPr>
              <a:t>resources to enable the organization to make the best use of people and adapt swiftly to changing circumstances.</a:t>
            </a:r>
          </a:p>
          <a:p>
            <a:endParaRPr lang="en-US" sz="2400" dirty="0" smtClean="0">
              <a:latin typeface="Arial" pitchFamily="34" charset="0"/>
              <a:cs typeface="Arial" pitchFamily="34" charset="0"/>
            </a:endParaRPr>
          </a:p>
          <a:p>
            <a:r>
              <a:rPr lang="en-US" sz="2400" b="1" i="1" dirty="0" smtClean="0">
                <a:latin typeface="Arial" pitchFamily="34" charset="0"/>
                <a:cs typeface="Arial" pitchFamily="34" charset="0"/>
              </a:rPr>
              <a:t>Talent management strategy – ensuring that the organization has the </a:t>
            </a:r>
            <a:r>
              <a:rPr lang="en-US" sz="2400" dirty="0" smtClean="0">
                <a:latin typeface="Arial" pitchFamily="34" charset="0"/>
                <a:cs typeface="Arial" pitchFamily="34" charset="0"/>
              </a:rPr>
              <a:t>talented people it requires to provide for management succession and meet present and future business needs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7200" dirty="0" smtClean="0"/>
          </a:p>
          <a:p>
            <a:pPr algn="ctr">
              <a:buNone/>
            </a:pPr>
            <a:r>
              <a:rPr lang="en-US" sz="7200" dirty="0" smtClean="0"/>
              <a:t>Thank you</a:t>
            </a:r>
            <a:endParaRPr lang="en-US" sz="72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162</TotalTime>
  <Words>1200</Words>
  <Application>Microsoft Office PowerPoint</Application>
  <PresentationFormat>On-screen Show (4:3)</PresentationFormat>
  <Paragraphs>135</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Equity</vt:lpstr>
      <vt:lpstr>Strategic Human Resource Management</vt:lpstr>
      <vt:lpstr>Slide 2</vt:lpstr>
      <vt:lpstr>Lecture outline</vt:lpstr>
      <vt:lpstr>HR Strategies</vt:lpstr>
      <vt:lpstr>HR Strategies</vt:lpstr>
      <vt:lpstr>HR Strategies</vt:lpstr>
      <vt:lpstr>Employee engagement strategy  </vt:lpstr>
      <vt:lpstr>Slide 8</vt:lpstr>
      <vt:lpstr>Employee engagement strategy</vt:lpstr>
      <vt:lpstr>ENGAGEMENT AND ORGANIZATIONAL COMMITMENT</vt:lpstr>
      <vt:lpstr>THE SIGNIFICANCE OF ENGAGEMENT</vt:lpstr>
      <vt:lpstr>WHAT IS AN ENGAGED EMPLOYEE?</vt:lpstr>
      <vt:lpstr>WHAT ARE THE FACTORS THAT INFLUENCE ENGAGEMENT?</vt:lpstr>
      <vt:lpstr>Factors that influence levels of engagement</vt:lpstr>
      <vt:lpstr>Factors that influence levels of engagement</vt:lpstr>
      <vt:lpstr>HR Strategies</vt:lpstr>
      <vt:lpstr>HR Strategies</vt:lpstr>
      <vt:lpstr>HR Strategies</vt:lpstr>
      <vt:lpstr>  Knowledge management strategy</vt:lpstr>
      <vt:lpstr>Slide 20</vt:lpstr>
      <vt:lpstr>Knowledge management strategy</vt:lpstr>
      <vt:lpstr>THE PROCESS OF KNOWLEDGE MANAGEMENT</vt:lpstr>
      <vt:lpstr>COMPONENTS OF A KNOWLEDGE MANAGEMENTSTRATEGY</vt:lpstr>
      <vt:lpstr>HR Strategies</vt:lpstr>
      <vt:lpstr>HR Strategies</vt:lpstr>
      <vt:lpstr>HR Strategies</vt:lpstr>
      <vt:lpstr>  Employee resourcing strategy</vt:lpstr>
      <vt:lpstr>Slide 28</vt:lpstr>
      <vt:lpstr>Employee resourcing strategy</vt:lpstr>
      <vt:lpstr>THE OBJECTIVE OF EMPLOYEE RESOURCING STRATEGY</vt:lpstr>
      <vt:lpstr>THE COMPONENTS OF EMPLOYEE RESOURCINGSTRATEGY</vt:lpstr>
      <vt:lpstr>THE COMPONENTS OF EMPLOYEE RESOURCINGSTRATEGY</vt:lpstr>
      <vt:lpstr>Slide 33</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dc:title>
  <dc:creator>Imran</dc:creator>
  <cp:lastModifiedBy>NTS</cp:lastModifiedBy>
  <cp:revision>18</cp:revision>
  <dcterms:created xsi:type="dcterms:W3CDTF">2014-07-16T15:53:50Z</dcterms:created>
  <dcterms:modified xsi:type="dcterms:W3CDTF">2014-07-17T11:57:55Z</dcterms:modified>
</cp:coreProperties>
</file>