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59" r:id="rId4"/>
    <p:sldId id="262" r:id="rId5"/>
    <p:sldId id="263" r:id="rId6"/>
    <p:sldId id="264" r:id="rId7"/>
    <p:sldId id="265" r:id="rId8"/>
    <p:sldId id="260" r:id="rId9"/>
    <p:sldId id="266" r:id="rId10"/>
    <p:sldId id="267" r:id="rId11"/>
    <p:sldId id="268" r:id="rId12"/>
    <p:sldId id="269" r:id="rId13"/>
    <p:sldId id="270" r:id="rId14"/>
    <p:sldId id="286"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8" r:id="rId30"/>
    <p:sldId id="287"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67" autoAdjust="0"/>
  </p:normalViewPr>
  <p:slideViewPr>
    <p:cSldViewPr>
      <p:cViewPr varScale="1">
        <p:scale>
          <a:sx n="63" d="100"/>
          <a:sy n="63" d="100"/>
        </p:scale>
        <p:origin x="-150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0BECCF-571E-4EC4-AB03-3437232302AC}" type="datetimeFigureOut">
              <a:rPr lang="en-US" smtClean="0"/>
              <a:pPr/>
              <a:t>17/07/2014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D04022-DE7F-4772-A9D8-0D6F86CE83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A8FF8D5-F83F-40D2-A4D5-B29CE36969D2}" type="slidenum">
              <a:rPr lang="en-US" smtClean="0"/>
              <a:pPr/>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62F0B5E-71C6-414E-AFB3-0D4C3AA0DB10}"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F0B5E-71C6-414E-AFB3-0D4C3AA0DB10}"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62F0B5E-71C6-414E-AFB3-0D4C3AA0DB1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F0B5E-71C6-414E-AFB3-0D4C3AA0DB10}"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F0B5E-71C6-414E-AFB3-0D4C3AA0DB10}"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F0B5E-71C6-414E-AFB3-0D4C3AA0DB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F0B5E-71C6-414E-AFB3-0D4C3AA0DB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F0B5E-71C6-414E-AFB3-0D4C3AA0DB1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D62F0B5E-71C6-414E-AFB3-0D4C3AA0DB10}"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F0B5E-71C6-414E-AFB3-0D4C3AA0DB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2743A6C-E720-47C0-A527-77C5DB85D345}" type="datetimeFigureOut">
              <a:rPr lang="en-US" smtClean="0"/>
              <a:pPr/>
              <a:t>17/07/2014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F0B5E-71C6-414E-AFB3-0D4C3AA0DB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72743A6C-E720-47C0-A527-77C5DB85D345}" type="datetimeFigureOut">
              <a:rPr lang="en-US" smtClean="0"/>
              <a:pPr/>
              <a:t>17/07/2014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62F0B5E-71C6-414E-AFB3-0D4C3AA0DB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28</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Overview of 27</a:t>
            </a:r>
            <a:r>
              <a:rPr lang="en-US" sz="2800" baseline="30000" dirty="0" smtClean="0">
                <a:latin typeface="Arial" pitchFamily="34" charset="0"/>
                <a:cs typeface="Arial" pitchFamily="34" charset="0"/>
              </a:rPr>
              <a:t>th</a:t>
            </a:r>
            <a:r>
              <a:rPr lang="en-US" sz="2800" dirty="0" smtClean="0">
                <a:latin typeface="Arial" pitchFamily="34" charset="0"/>
                <a:cs typeface="Arial" pitchFamily="34" charset="0"/>
              </a:rPr>
              <a:t>   Lecture</a:t>
            </a:r>
          </a:p>
          <a:p>
            <a:r>
              <a:rPr lang="en-US" sz="2800" dirty="0" smtClean="0">
                <a:latin typeface="Arial" pitchFamily="34" charset="0"/>
                <a:cs typeface="Arial" pitchFamily="34" charset="0"/>
              </a:rPr>
              <a:t>HR Strategies </a:t>
            </a: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b="1" u="sng" dirty="0">
                <a:latin typeface="Arial" pitchFamily="34" charset="0"/>
                <a:cs typeface="Arial" pitchFamily="34" charset="0"/>
              </a:rPr>
              <a:t>Corporate </a:t>
            </a:r>
            <a:r>
              <a:rPr lang="en-US" sz="2400" b="1" u="sng" dirty="0" smtClean="0">
                <a:latin typeface="Arial" pitchFamily="34" charset="0"/>
                <a:cs typeface="Arial" pitchFamily="34" charset="0"/>
              </a:rPr>
              <a:t>social responsibility strategy</a:t>
            </a:r>
          </a:p>
          <a:p>
            <a:r>
              <a:rPr lang="en-US" sz="2400" dirty="0">
                <a:latin typeface="Arial" pitchFamily="34" charset="0"/>
                <a:cs typeface="Arial" pitchFamily="34" charset="0"/>
              </a:rPr>
              <a:t>Organization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Employee </a:t>
            </a:r>
            <a:r>
              <a:rPr lang="en-US" sz="2400" dirty="0" smtClean="0">
                <a:latin typeface="Arial" pitchFamily="34" charset="0"/>
                <a:cs typeface="Arial" pitchFamily="34" charset="0"/>
              </a:rPr>
              <a:t>engagement strategy</a:t>
            </a:r>
          </a:p>
          <a:p>
            <a:r>
              <a:rPr lang="en-US" sz="2400" dirty="0">
                <a:latin typeface="Arial" pitchFamily="34" charset="0"/>
                <a:cs typeface="Arial" pitchFamily="34" charset="0"/>
              </a:rPr>
              <a:t>Knowledge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0" dirty="0">
                <a:latin typeface="Arial" pitchFamily="34" charset="0"/>
                <a:cs typeface="Arial" pitchFamily="34" charset="0"/>
              </a:rPr>
              <a:t>Corporate social responsibility strategy</a:t>
            </a:r>
            <a:r>
              <a:rPr lang="en-US" u="sng" dirty="0">
                <a:latin typeface="Arial" pitchFamily="34" charset="0"/>
                <a:cs typeface="Arial" pitchFamily="34" charset="0"/>
              </a:rPr>
              <a:t/>
            </a:r>
            <a:br>
              <a:rPr lang="en-US" u="sng" dirty="0">
                <a:latin typeface="Arial" pitchFamily="34" charset="0"/>
                <a:cs typeface="Arial" pitchFamily="34" charset="0"/>
              </a:rPr>
            </a:b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Corporate social responsibility strategy</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Corporate social responsibility (CSR) is exercised by organizations when they conduct their business in an ethical way, taking account of the social, environmental and economic impact of how they operate.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‘continuing commitment by business to behave ethically and  contribute to economic development while improving the quality of life of the workforce and their families as well as of the local community and society at large’.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CSR DEFINED</a:t>
            </a:r>
            <a:endParaRPr lang="en-US" dirty="0"/>
          </a:p>
        </p:txBody>
      </p:sp>
      <p:sp>
        <p:nvSpPr>
          <p:cNvPr id="3" name="Content Placeholder 2"/>
          <p:cNvSpPr>
            <a:spLocks noGrp="1"/>
          </p:cNvSpPr>
          <p:nvPr>
            <p:ph sz="quarter" idx="1"/>
          </p:nvPr>
        </p:nvSpPr>
        <p:spPr/>
        <p:txBody>
          <a:bodyPr>
            <a:normAutofit lnSpcReduction="10000"/>
          </a:bodyPr>
          <a:lstStyle/>
          <a:p>
            <a:r>
              <a:rPr lang="en-US" sz="2400" dirty="0" smtClean="0">
                <a:latin typeface="Arial" pitchFamily="34" charset="0"/>
                <a:cs typeface="Arial" pitchFamily="34" charset="0"/>
              </a:rPr>
              <a:t>Strategic CSR is about deciding initially whether or not the firm should be involved in social issues and then creating a corporate social agenda – deciding what social issues to focus on and to what extent.</a:t>
            </a:r>
          </a:p>
          <a:p>
            <a:r>
              <a:rPr lang="en-US" sz="2400" dirty="0" smtClean="0">
                <a:latin typeface="Arial" pitchFamily="34" charset="0"/>
                <a:cs typeface="Arial" pitchFamily="34" charset="0"/>
              </a:rPr>
              <a:t> It is  believed that ‘It is through strategic CSR that the company will make the greatest social impact and reap the greatest business benefits.</a:t>
            </a:r>
          </a:p>
          <a:p>
            <a:r>
              <a:rPr lang="en-US" sz="2400" dirty="0" smtClean="0">
                <a:latin typeface="Arial" pitchFamily="34" charset="0"/>
                <a:cs typeface="Arial" pitchFamily="34" charset="0"/>
              </a:rPr>
              <a:t>CSR strategy needs to be integrated with the business strategy, but it is also closely associated with HR strategy. This is because it is concerned with ethical </a:t>
            </a:r>
            <a:r>
              <a:rPr lang="en-US" sz="2400" dirty="0" err="1" smtClean="0">
                <a:latin typeface="Arial" pitchFamily="34" charset="0"/>
                <a:cs typeface="Arial" pitchFamily="34" charset="0"/>
              </a:rPr>
              <a:t>behaviour</a:t>
            </a:r>
            <a:r>
              <a:rPr lang="en-US" sz="2400" dirty="0" smtClean="0">
                <a:latin typeface="Arial" pitchFamily="34" charset="0"/>
                <a:cs typeface="Arial" pitchFamily="34" charset="0"/>
              </a:rPr>
              <a:t> both outside and within the firm – with society generally and with the internal community.</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CSR ACTIVITIES</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CSR activities as listed by McWilliams </a:t>
            </a:r>
            <a:r>
              <a:rPr lang="en-US" i="1" dirty="0" smtClean="0">
                <a:latin typeface="Arial" pitchFamily="34" charset="0"/>
                <a:cs typeface="Arial" pitchFamily="34" charset="0"/>
              </a:rPr>
              <a:t>et al (2006) include ;</a:t>
            </a:r>
          </a:p>
          <a:p>
            <a:pPr lvl="1"/>
            <a:r>
              <a:rPr lang="en-US" i="1" dirty="0" smtClean="0">
                <a:latin typeface="Arial" pitchFamily="34" charset="0"/>
                <a:cs typeface="Arial" pitchFamily="34" charset="0"/>
              </a:rPr>
              <a:t>incorporating </a:t>
            </a:r>
            <a:r>
              <a:rPr lang="en-US" dirty="0" smtClean="0">
                <a:latin typeface="Arial" pitchFamily="34" charset="0"/>
                <a:cs typeface="Arial" pitchFamily="34" charset="0"/>
              </a:rPr>
              <a:t>social characteristics or features into products and manufacturing processes, adopting progressive human resource management practices, achieving higher levels of environmental performance through recycling and pollution abatement and advancing the goals of community organizations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CSR ACTIVITIES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CSR activities summarized under four headings</a:t>
            </a:r>
          </a:p>
          <a:p>
            <a:r>
              <a:rPr lang="en-US" sz="2400" dirty="0" smtClean="0">
                <a:latin typeface="Arial" pitchFamily="34" charset="0"/>
                <a:cs typeface="Arial" pitchFamily="34" charset="0"/>
              </a:rPr>
              <a:t>1. </a:t>
            </a:r>
            <a:r>
              <a:rPr lang="en-US" sz="2400" i="1" dirty="0" smtClean="0">
                <a:latin typeface="Arial" pitchFamily="34" charset="0"/>
                <a:cs typeface="Arial" pitchFamily="34" charset="0"/>
              </a:rPr>
              <a:t>Community. Skills and education, employability and social exclusion </a:t>
            </a:r>
            <a:r>
              <a:rPr lang="en-US" sz="2400" dirty="0" smtClean="0">
                <a:latin typeface="Arial" pitchFamily="34" charset="0"/>
                <a:cs typeface="Arial" pitchFamily="34" charset="0"/>
              </a:rPr>
              <a:t>were frequently identified as key risks and opportunities. Other major activities were support for local community initiatives and being a responsible and safe </a:t>
            </a:r>
            <a:r>
              <a:rPr lang="en-US" sz="2400" dirty="0" err="1" smtClean="0">
                <a:latin typeface="Arial" pitchFamily="34" charset="0"/>
                <a:cs typeface="Arial" pitchFamily="34" charset="0"/>
              </a:rPr>
              <a:t>neighbour</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2. </a:t>
            </a:r>
            <a:r>
              <a:rPr lang="en-US" sz="2400" i="1" dirty="0" smtClean="0">
                <a:latin typeface="Arial" pitchFamily="34" charset="0"/>
                <a:cs typeface="Arial" pitchFamily="34" charset="0"/>
              </a:rPr>
              <a:t>Environment. Most companies reported climate change and resource use </a:t>
            </a:r>
            <a:r>
              <a:rPr lang="en-US" sz="2400" dirty="0" smtClean="0">
                <a:latin typeface="Arial" pitchFamily="34" charset="0"/>
                <a:cs typeface="Arial" pitchFamily="34" charset="0"/>
              </a:rPr>
              <a:t>as key issues for their business, and 85 per cent of them managed their impacts through an environmental management system.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CSR ACTIVITIES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3. </a:t>
            </a:r>
            <a:r>
              <a:rPr lang="en-US" sz="2400" i="1" dirty="0" smtClean="0">
                <a:latin typeface="Arial" pitchFamily="34" charset="0"/>
                <a:cs typeface="Arial" pitchFamily="34" charset="0"/>
              </a:rPr>
              <a:t>Marketplace. The issues most frequently mentioned by companies were </a:t>
            </a:r>
            <a:r>
              <a:rPr lang="en-US" sz="2400" dirty="0" smtClean="0">
                <a:latin typeface="Arial" pitchFamily="34" charset="0"/>
                <a:cs typeface="Arial" pitchFamily="34" charset="0"/>
              </a:rPr>
              <a:t>research and development, procurement and supply chain, responsible selling, responsible marketing and product safety. There was a rising focus on fair treatment of customers, providing appropriate product information and </a:t>
            </a:r>
            <a:r>
              <a:rPr lang="en-US" sz="2400" dirty="0" err="1" smtClean="0">
                <a:latin typeface="Arial" pitchFamily="34" charset="0"/>
                <a:cs typeface="Arial" pitchFamily="34" charset="0"/>
              </a:rPr>
              <a:t>labelling</a:t>
            </a:r>
            <a:r>
              <a:rPr lang="en-US" sz="2400" dirty="0" smtClean="0">
                <a:latin typeface="Arial" pitchFamily="34" charset="0"/>
                <a:cs typeface="Arial" pitchFamily="34" charset="0"/>
              </a:rPr>
              <a:t>, and the impacts of products on customer health.</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CSR ACTIVITIES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sz="2800" dirty="0" smtClean="0">
                <a:latin typeface="Arial" pitchFamily="34" charset="0"/>
                <a:cs typeface="Arial" pitchFamily="34" charset="0"/>
              </a:rPr>
              <a:t>4. </a:t>
            </a:r>
            <a:r>
              <a:rPr lang="en-US" sz="2800" i="1" dirty="0" smtClean="0">
                <a:latin typeface="Arial" pitchFamily="34" charset="0"/>
                <a:cs typeface="Arial" pitchFamily="34" charset="0"/>
              </a:rPr>
              <a:t>Workplace. This was the strongest management performing area, as most </a:t>
            </a:r>
            <a:r>
              <a:rPr lang="en-US" sz="2800" dirty="0" smtClean="0">
                <a:latin typeface="Arial" pitchFamily="34" charset="0"/>
                <a:cs typeface="Arial" pitchFamily="34" charset="0"/>
              </a:rPr>
              <a:t>companies have established employment management frameworks that can cater for workplace issues as they emerge. Companies recognized the crucial role of employees to achieving responsible business practices. Increasing emphasis was placed on internal communications and training to raise awareness and understanding of why it is relevant to them and valuable for the business. More attention was being paid to health and well-being issues as well as the traditional safety agenda. More work was being done on diversity, both to ensure the business attracts a diverse workforce and to communicate the business care for diversity internally.</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RATIONALE FOR CSR</a:t>
            </a:r>
            <a:endParaRPr lang="en-US" dirty="0"/>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The rationale for CSR as defined by Hillman and </a:t>
            </a:r>
            <a:r>
              <a:rPr lang="en-US" dirty="0" err="1" smtClean="0">
                <a:latin typeface="Arial" pitchFamily="34" charset="0"/>
                <a:cs typeface="Arial" pitchFamily="34" charset="0"/>
              </a:rPr>
              <a:t>Keim</a:t>
            </a:r>
            <a:r>
              <a:rPr lang="en-US" dirty="0" smtClean="0">
                <a:latin typeface="Arial" pitchFamily="34" charset="0"/>
                <a:cs typeface="Arial" pitchFamily="34" charset="0"/>
              </a:rPr>
              <a:t> (2001) is based on two propositions:</a:t>
            </a:r>
          </a:p>
          <a:p>
            <a:pPr lvl="1"/>
            <a:r>
              <a:rPr lang="en-US" dirty="0" smtClean="0">
                <a:latin typeface="Arial" pitchFamily="34" charset="0"/>
                <a:cs typeface="Arial" pitchFamily="34" charset="0"/>
              </a:rPr>
              <a:t> first, there is a moral imperative for businesses to ‘do the right thing’ without regard to how such decisions affect firm performance (the social issues argument); and </a:t>
            </a:r>
          </a:p>
          <a:p>
            <a:pPr lvl="1"/>
            <a:r>
              <a:rPr lang="en-US" dirty="0" smtClean="0">
                <a:latin typeface="Arial" pitchFamily="34" charset="0"/>
                <a:cs typeface="Arial" pitchFamily="34" charset="0"/>
              </a:rPr>
              <a:t>second, firms can achieve competitive advantage by tying CSR activities to primary stakeholders (the stakeholders argument).</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DEVELOPING A CSR STRATEGY</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The basis for developing a CSR strategy is provided by the Competency Framework of the CSR Academy (2006), which is made up of six characteristics:</a:t>
            </a:r>
          </a:p>
          <a:p>
            <a:r>
              <a:rPr lang="en-US" dirty="0" smtClean="0">
                <a:latin typeface="Arial" pitchFamily="34" charset="0"/>
                <a:cs typeface="Arial" pitchFamily="34" charset="0"/>
              </a:rPr>
              <a:t>1. </a:t>
            </a:r>
            <a:r>
              <a:rPr lang="en-US" i="1" dirty="0" smtClean="0">
                <a:latin typeface="Arial" pitchFamily="34" charset="0"/>
                <a:cs typeface="Arial" pitchFamily="34" charset="0"/>
              </a:rPr>
              <a:t>Understanding society – understanding how business operates in the </a:t>
            </a:r>
            <a:r>
              <a:rPr lang="en-US" dirty="0" smtClean="0">
                <a:latin typeface="Arial" pitchFamily="34" charset="0"/>
                <a:cs typeface="Arial" pitchFamily="34" charset="0"/>
              </a:rPr>
              <a:t>broader context and knowing the social and environmental impact that the business has on society.</a:t>
            </a:r>
          </a:p>
          <a:p>
            <a:r>
              <a:rPr lang="en-US" dirty="0" smtClean="0">
                <a:latin typeface="Arial" pitchFamily="34" charset="0"/>
                <a:cs typeface="Arial" pitchFamily="34" charset="0"/>
              </a:rPr>
              <a:t>2. </a:t>
            </a:r>
            <a:r>
              <a:rPr lang="en-US" i="1" dirty="0" smtClean="0">
                <a:latin typeface="Arial" pitchFamily="34" charset="0"/>
                <a:cs typeface="Arial" pitchFamily="34" charset="0"/>
              </a:rPr>
              <a:t>Building capacity – building the capacity of others to help manage the </a:t>
            </a:r>
            <a:r>
              <a:rPr lang="en-US" dirty="0" smtClean="0">
                <a:latin typeface="Arial" pitchFamily="34" charset="0"/>
                <a:cs typeface="Arial" pitchFamily="34" charset="0"/>
              </a:rPr>
              <a:t>business effectively. For example, suppliers understand the business’s approach to the environment and employees can apply social and environmental concerns in their day-to-day roles.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DEVELOPING A CSR STRATEGY</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latin typeface="Arial" pitchFamily="34" charset="0"/>
                <a:cs typeface="Arial" pitchFamily="34" charset="0"/>
              </a:rPr>
              <a:t>3. </a:t>
            </a:r>
            <a:r>
              <a:rPr lang="en-US" i="1" dirty="0" smtClean="0">
                <a:latin typeface="Arial" pitchFamily="34" charset="0"/>
                <a:cs typeface="Arial" pitchFamily="34" charset="0"/>
              </a:rPr>
              <a:t>Questioning business-as-usual – individuals continually questioning the </a:t>
            </a:r>
            <a:r>
              <a:rPr lang="en-US" dirty="0" smtClean="0">
                <a:latin typeface="Arial" pitchFamily="34" charset="0"/>
                <a:cs typeface="Arial" pitchFamily="34" charset="0"/>
              </a:rPr>
              <a:t>business in relation to a more sustainable future and being open to improving the quality of life and the environment.</a:t>
            </a:r>
          </a:p>
          <a:p>
            <a:r>
              <a:rPr lang="en-US" dirty="0" smtClean="0">
                <a:latin typeface="Arial" pitchFamily="34" charset="0"/>
                <a:cs typeface="Arial" pitchFamily="34" charset="0"/>
              </a:rPr>
              <a:t>4. </a:t>
            </a:r>
            <a:r>
              <a:rPr lang="en-US" i="1" dirty="0" smtClean="0">
                <a:latin typeface="Arial" pitchFamily="34" charset="0"/>
                <a:cs typeface="Arial" pitchFamily="34" charset="0"/>
              </a:rPr>
              <a:t>Stakeholder relations – understanding who the key stakeholders are and </a:t>
            </a:r>
            <a:r>
              <a:rPr lang="en-US" dirty="0" smtClean="0">
                <a:latin typeface="Arial" pitchFamily="34" charset="0"/>
                <a:cs typeface="Arial" pitchFamily="34" charset="0"/>
              </a:rPr>
              <a:t>the risks and opportunities they present; working with them through consultation and taking their views into account.</a:t>
            </a:r>
          </a:p>
          <a:p>
            <a:r>
              <a:rPr lang="en-US" dirty="0" smtClean="0">
                <a:latin typeface="Arial" pitchFamily="34" charset="0"/>
                <a:cs typeface="Arial" pitchFamily="34" charset="0"/>
              </a:rPr>
              <a:t>5. </a:t>
            </a:r>
            <a:r>
              <a:rPr lang="en-US" i="1" dirty="0" smtClean="0">
                <a:latin typeface="Arial" pitchFamily="34" charset="0"/>
                <a:cs typeface="Arial" pitchFamily="34" charset="0"/>
              </a:rPr>
              <a:t>Strategic view – ensuring that social and environmental views are </a:t>
            </a:r>
            <a:r>
              <a:rPr lang="en-US" dirty="0" smtClean="0">
                <a:latin typeface="Arial" pitchFamily="34" charset="0"/>
                <a:cs typeface="Arial" pitchFamily="34" charset="0"/>
              </a:rPr>
              <a:t>included in the business strategy, for example that they are integral to the way the business operates.</a:t>
            </a:r>
          </a:p>
          <a:p>
            <a:r>
              <a:rPr lang="en-US" dirty="0" smtClean="0">
                <a:latin typeface="Arial" pitchFamily="34" charset="0"/>
                <a:cs typeface="Arial" pitchFamily="34" charset="0"/>
              </a:rPr>
              <a:t>6. </a:t>
            </a:r>
            <a:r>
              <a:rPr lang="en-US" i="1" dirty="0" smtClean="0">
                <a:latin typeface="Arial" pitchFamily="34" charset="0"/>
                <a:cs typeface="Arial" pitchFamily="34" charset="0"/>
              </a:rPr>
              <a:t>Harnessing diversity – respecting that people are different, which is </a:t>
            </a:r>
            <a:r>
              <a:rPr lang="en-US" dirty="0" smtClean="0">
                <a:latin typeface="Arial" pitchFamily="34" charset="0"/>
                <a:cs typeface="Arial" pitchFamily="34" charset="0"/>
              </a:rPr>
              <a:t>reflected in fair and transparent business practices.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CSR Strategy</a:t>
            </a:r>
            <a:endParaRPr lang="en-US" dirty="0"/>
          </a:p>
        </p:txBody>
      </p:sp>
      <p:sp>
        <p:nvSpPr>
          <p:cNvPr id="3" name="Content Placeholder 2"/>
          <p:cNvSpPr>
            <a:spLocks noGrp="1"/>
          </p:cNvSpPr>
          <p:nvPr>
            <p:ph sz="quarter" idx="1"/>
          </p:nvPr>
        </p:nvSpPr>
        <p:spPr/>
        <p:txBody>
          <a:bodyPr>
            <a:noAutofit/>
          </a:bodyPr>
          <a:lstStyle/>
          <a:p>
            <a:r>
              <a:rPr lang="en-US" sz="2000" dirty="0" smtClean="0">
                <a:latin typeface="Arial" pitchFamily="34" charset="0"/>
                <a:cs typeface="Arial" pitchFamily="34" charset="0"/>
              </a:rPr>
              <a:t>To develop and implement a CSR strategy based on these principles it is necessary to:</a:t>
            </a:r>
          </a:p>
          <a:p>
            <a:pPr lvl="1"/>
            <a:r>
              <a:rPr lang="en-US" sz="1800" dirty="0" smtClean="0">
                <a:latin typeface="Arial" pitchFamily="34" charset="0"/>
                <a:cs typeface="Arial" pitchFamily="34" charset="0"/>
              </a:rPr>
              <a:t>understand the business and social environment in which the firm operates;</a:t>
            </a:r>
          </a:p>
          <a:p>
            <a:pPr lvl="1"/>
            <a:r>
              <a:rPr lang="en-US" sz="1800" dirty="0" smtClean="0">
                <a:latin typeface="Arial" pitchFamily="34" charset="0"/>
                <a:cs typeface="Arial" pitchFamily="34" charset="0"/>
              </a:rPr>
              <a:t>understand the business and HR strategies and how the CSR strategy should be aligned to them;</a:t>
            </a:r>
          </a:p>
          <a:p>
            <a:pPr lvl="1"/>
            <a:r>
              <a:rPr lang="en-US" sz="1800" dirty="0" smtClean="0">
                <a:latin typeface="Arial" pitchFamily="34" charset="0"/>
                <a:cs typeface="Arial" pitchFamily="34" charset="0"/>
              </a:rPr>
              <a:t>know who the stakeholders are (including top management) and find out their views and expectations on CSR;</a:t>
            </a:r>
          </a:p>
          <a:p>
            <a:pPr lvl="1"/>
            <a:r>
              <a:rPr lang="en-US" sz="1800" dirty="0" smtClean="0">
                <a:latin typeface="Arial" pitchFamily="34" charset="0"/>
                <a:cs typeface="Arial" pitchFamily="34" charset="0"/>
              </a:rPr>
              <a:t>identify the areas in which CSR activities might take  place by reference to their relevance in the business context of the organization and an evaluation of their significance to stakeholders;</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CSR Strategy</a:t>
            </a:r>
            <a:endParaRPr lang="en-US" dirty="0"/>
          </a:p>
        </p:txBody>
      </p:sp>
      <p:sp>
        <p:nvSpPr>
          <p:cNvPr id="3" name="Content Placeholder 2"/>
          <p:cNvSpPr>
            <a:spLocks noGrp="1"/>
          </p:cNvSpPr>
          <p:nvPr>
            <p:ph sz="quarter" idx="1"/>
          </p:nvPr>
        </p:nvSpPr>
        <p:spPr/>
        <p:txBody>
          <a:bodyPr>
            <a:normAutofit/>
          </a:bodyPr>
          <a:lstStyle/>
          <a:p>
            <a:pPr lvl="1"/>
            <a:r>
              <a:rPr lang="en-US" sz="2000" dirty="0" smtClean="0">
                <a:latin typeface="Arial" pitchFamily="34" charset="0"/>
                <a:cs typeface="Arial" pitchFamily="34" charset="0"/>
              </a:rPr>
              <a:t>draw up the strategy and make the case for it to top management and the stakeholders;</a:t>
            </a:r>
          </a:p>
          <a:p>
            <a:pPr lvl="1"/>
            <a:r>
              <a:rPr lang="en-US" sz="2000" b="1" dirty="0" smtClean="0">
                <a:latin typeface="Arial" pitchFamily="34" charset="0"/>
                <a:cs typeface="Arial" pitchFamily="34" charset="0"/>
              </a:rPr>
              <a:t>obtain approval for the CSR strategy from top management and key </a:t>
            </a:r>
            <a:r>
              <a:rPr lang="en-US" sz="2000" dirty="0" smtClean="0">
                <a:latin typeface="Arial" pitchFamily="34" charset="0"/>
                <a:cs typeface="Arial" pitchFamily="34" charset="0"/>
              </a:rPr>
              <a:t>stakeholders</a:t>
            </a:r>
          </a:p>
          <a:p>
            <a:pPr lvl="1"/>
            <a:r>
              <a:rPr lang="en-US" sz="2000" dirty="0" smtClean="0">
                <a:latin typeface="Arial" pitchFamily="34" charset="0"/>
                <a:cs typeface="Arial" pitchFamily="34" charset="0"/>
              </a:rPr>
              <a:t>communicate information on the whys and wherefores of the strategy comprehensively and regularly;</a:t>
            </a:r>
          </a:p>
          <a:p>
            <a:pPr lvl="1"/>
            <a:r>
              <a:rPr lang="en-US" sz="2000" b="1" dirty="0" smtClean="0">
                <a:latin typeface="Arial" pitchFamily="34" charset="0"/>
                <a:cs typeface="Arial" pitchFamily="34" charset="0"/>
              </a:rPr>
              <a:t>provide training to employees on the skills they need to use in implementing </a:t>
            </a:r>
            <a:r>
              <a:rPr lang="en-US" sz="2000" dirty="0" smtClean="0">
                <a:latin typeface="Arial" pitchFamily="34" charset="0"/>
                <a:cs typeface="Arial" pitchFamily="34" charset="0"/>
              </a:rPr>
              <a:t>the CSR strategy;</a:t>
            </a:r>
          </a:p>
          <a:p>
            <a:pPr lvl="1"/>
            <a:r>
              <a:rPr lang="en-US" sz="2000" b="1" dirty="0" smtClean="0">
                <a:latin typeface="Arial" pitchFamily="34" charset="0"/>
                <a:cs typeface="Arial" pitchFamily="34" charset="0"/>
              </a:rPr>
              <a:t>measure and evaluate the effectiveness of CSR.</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Corporate </a:t>
            </a:r>
            <a:r>
              <a:rPr lang="en-US" sz="2400" dirty="0" smtClean="0">
                <a:latin typeface="Arial" pitchFamily="34" charset="0"/>
                <a:cs typeface="Arial" pitchFamily="34" charset="0"/>
              </a:rPr>
              <a:t>social responsibility strategy</a:t>
            </a:r>
          </a:p>
          <a:p>
            <a:r>
              <a:rPr lang="en-US" sz="2400" b="1" u="sng" dirty="0">
                <a:latin typeface="Arial" pitchFamily="34" charset="0"/>
                <a:cs typeface="Arial" pitchFamily="34" charset="0"/>
              </a:rPr>
              <a:t>Organization </a:t>
            </a:r>
            <a:r>
              <a:rPr lang="en-US" sz="2400" b="1" u="sng" dirty="0" smtClean="0">
                <a:latin typeface="Arial" pitchFamily="34" charset="0"/>
                <a:cs typeface="Arial" pitchFamily="34" charset="0"/>
              </a:rPr>
              <a:t>development strategy</a:t>
            </a:r>
          </a:p>
          <a:p>
            <a:r>
              <a:rPr lang="en-US" sz="2400" dirty="0">
                <a:latin typeface="Arial" pitchFamily="34" charset="0"/>
                <a:cs typeface="Arial" pitchFamily="34" charset="0"/>
              </a:rPr>
              <a:t>Employee </a:t>
            </a:r>
            <a:r>
              <a:rPr lang="en-US" sz="2400" dirty="0" smtClean="0">
                <a:latin typeface="Arial" pitchFamily="34" charset="0"/>
                <a:cs typeface="Arial" pitchFamily="34" charset="0"/>
              </a:rPr>
              <a:t>engagement strategy</a:t>
            </a:r>
          </a:p>
          <a:p>
            <a:r>
              <a:rPr lang="en-US" sz="2400" dirty="0">
                <a:latin typeface="Arial" pitchFamily="34" charset="0"/>
                <a:cs typeface="Arial" pitchFamily="34" charset="0"/>
              </a:rPr>
              <a:t>Knowledge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u="sng" dirty="0">
                <a:latin typeface="Arial" pitchFamily="34" charset="0"/>
                <a:cs typeface="Arial" pitchFamily="34" charset="0"/>
              </a:rPr>
              <a:t/>
            </a:r>
            <a:br>
              <a:rPr lang="en-US" u="sng" dirty="0">
                <a:latin typeface="Arial" pitchFamily="34" charset="0"/>
                <a:cs typeface="Arial" pitchFamily="34" charset="0"/>
              </a:rPr>
            </a:br>
            <a:endParaRPr lang="en-US" dirty="0"/>
          </a:p>
        </p:txBody>
      </p:sp>
      <p:sp>
        <p:nvSpPr>
          <p:cNvPr id="3" name="Text Placeholder 2"/>
          <p:cNvSpPr>
            <a:spLocks noGrp="1"/>
          </p:cNvSpPr>
          <p:nvPr>
            <p:ph type="body" idx="1"/>
          </p:nvPr>
        </p:nvSpPr>
        <p:spPr/>
        <p:txBody>
          <a:bodyPr/>
          <a:lstStyle/>
          <a:p>
            <a:endParaRPr lang="en-US"/>
          </a:p>
        </p:txBody>
      </p:sp>
      <p:sp>
        <p:nvSpPr>
          <p:cNvPr id="4" name="Rectangle 3"/>
          <p:cNvSpPr/>
          <p:nvPr/>
        </p:nvSpPr>
        <p:spPr>
          <a:xfrm>
            <a:off x="533400" y="1447800"/>
            <a:ext cx="8229600" cy="707886"/>
          </a:xfrm>
          <a:prstGeom prst="rect">
            <a:avLst/>
          </a:prstGeom>
        </p:spPr>
        <p:txBody>
          <a:bodyPr wrap="square">
            <a:spAutoFit/>
          </a:bodyPr>
          <a:lstStyle/>
          <a:p>
            <a:r>
              <a:rPr lang="en-US" sz="4000" dirty="0" smtClean="0">
                <a:latin typeface="Arial" pitchFamily="34" charset="0"/>
                <a:cs typeface="Arial" pitchFamily="34" charset="0"/>
              </a:rPr>
              <a:t>Organization development strategy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ORGANIZATION DEVELOPMENT DEFINED</a:t>
            </a:r>
            <a:endParaRPr lang="en-US" dirty="0"/>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Organization development aims to help people work more effectively together, improve organizational processes such as the formulation and implementation of strategy and facilitate the transformation of the organization and the management of change.</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ORGANIZATION DEVELOPMENT</a:t>
            </a:r>
            <a:endParaRPr lang="en-US" dirty="0"/>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A planned systematic process in which applied </a:t>
            </a:r>
            <a:r>
              <a:rPr lang="en-US" dirty="0" err="1" smtClean="0">
                <a:latin typeface="Arial" pitchFamily="34" charset="0"/>
                <a:cs typeface="Arial" pitchFamily="34" charset="0"/>
              </a:rPr>
              <a:t>behavioural</a:t>
            </a:r>
            <a:r>
              <a:rPr lang="en-US" dirty="0" smtClean="0">
                <a:latin typeface="Arial" pitchFamily="34" charset="0"/>
                <a:cs typeface="Arial" pitchFamily="34" charset="0"/>
              </a:rPr>
              <a:t> science principles and practices are introduced into an ongoing organization towards the goals of effecting organizational improvement, greater organizational competence, and greater organizational effectiveness. The focus is on organizations and their improvement or, to put it another way, </a:t>
            </a:r>
            <a:r>
              <a:rPr lang="en-US" i="1" dirty="0" smtClean="0">
                <a:latin typeface="Arial" pitchFamily="34" charset="0"/>
                <a:cs typeface="Arial" pitchFamily="34" charset="0"/>
              </a:rPr>
              <a:t>total systems change. The orientation is </a:t>
            </a:r>
            <a:r>
              <a:rPr lang="en-US" dirty="0" smtClean="0">
                <a:latin typeface="Arial" pitchFamily="34" charset="0"/>
                <a:cs typeface="Arial" pitchFamily="34" charset="0"/>
              </a:rPr>
              <a:t>on action – achieving desired results as a result of planned activities.</a:t>
            </a:r>
          </a:p>
          <a:p>
            <a:pPr algn="r">
              <a:buNone/>
            </a:pPr>
            <a:r>
              <a:rPr lang="en-US" dirty="0" smtClean="0">
                <a:latin typeface="Arial" pitchFamily="34" charset="0"/>
                <a:cs typeface="Arial" pitchFamily="34" charset="0"/>
              </a:rPr>
              <a:t>French and Bell (1990)</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OD STRATEGIES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OD strategies concentrate on </a:t>
            </a:r>
            <a:r>
              <a:rPr lang="en-US" i="1" dirty="0" smtClean="0">
                <a:latin typeface="Arial" pitchFamily="34" charset="0"/>
                <a:cs typeface="Arial" pitchFamily="34" charset="0"/>
              </a:rPr>
              <a:t>how things are done as well as what is done. </a:t>
            </a:r>
            <a:r>
              <a:rPr lang="en-US" dirty="0" smtClean="0">
                <a:latin typeface="Arial" pitchFamily="34" charset="0"/>
                <a:cs typeface="Arial" pitchFamily="34" charset="0"/>
              </a:rPr>
              <a:t>They are concerned with system-wide change and are developed as </a:t>
            </a:r>
            <a:r>
              <a:rPr lang="en-US" dirty="0" err="1" smtClean="0">
                <a:latin typeface="Arial" pitchFamily="34" charset="0"/>
                <a:cs typeface="Arial" pitchFamily="34" charset="0"/>
              </a:rPr>
              <a:t>programmes</a:t>
            </a:r>
            <a:r>
              <a:rPr lang="en-US" dirty="0" smtClean="0">
                <a:latin typeface="Arial" pitchFamily="34" charset="0"/>
                <a:cs typeface="Arial" pitchFamily="34" charset="0"/>
              </a:rPr>
              <a:t> with the following features:</a:t>
            </a:r>
          </a:p>
          <a:p>
            <a:pPr lvl="1"/>
            <a:r>
              <a:rPr lang="en-US" dirty="0" smtClean="0">
                <a:latin typeface="Arial" pitchFamily="34" charset="0"/>
                <a:cs typeface="Arial" pitchFamily="34" charset="0"/>
              </a:rPr>
              <a:t>1. They are managed, or at least strongly supported, from the top but may make use of third parties or ‘change agents’ to diagnose problems and to manage change by various kinds of planned activity or ‘intervention’.</a:t>
            </a:r>
          </a:p>
          <a:p>
            <a:pPr lvl="1"/>
            <a:r>
              <a:rPr lang="en-US" dirty="0" smtClean="0">
                <a:latin typeface="Arial" pitchFamily="34" charset="0"/>
                <a:cs typeface="Arial" pitchFamily="34" charset="0"/>
              </a:rPr>
              <a:t>2. The plans for organization development are based upon  systematic analysis and diagnosis of the strategies and circumstances of the organization and the changes and problems affecting it.</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OD STRATEGIES</a:t>
            </a:r>
            <a:endParaRPr lang="en-US" dirty="0"/>
          </a:p>
        </p:txBody>
      </p:sp>
      <p:sp>
        <p:nvSpPr>
          <p:cNvPr id="3" name="Content Placeholder 2"/>
          <p:cNvSpPr>
            <a:spLocks noGrp="1"/>
          </p:cNvSpPr>
          <p:nvPr>
            <p:ph sz="quarter" idx="1"/>
          </p:nvPr>
        </p:nvSpPr>
        <p:spPr/>
        <p:txBody>
          <a:bodyPr>
            <a:normAutofit/>
          </a:bodyPr>
          <a:lstStyle/>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3. They use </a:t>
            </a:r>
            <a:r>
              <a:rPr lang="en-US" sz="2200" dirty="0" err="1" smtClean="0">
                <a:latin typeface="Arial" pitchFamily="34" charset="0"/>
                <a:cs typeface="Arial" pitchFamily="34" charset="0"/>
              </a:rPr>
              <a:t>behavioural</a:t>
            </a:r>
            <a:r>
              <a:rPr lang="en-US" sz="2200" dirty="0" smtClean="0">
                <a:latin typeface="Arial" pitchFamily="34" charset="0"/>
                <a:cs typeface="Arial" pitchFamily="34" charset="0"/>
              </a:rPr>
              <a:t> science knowledge and aim to improve the way the organization copes in times of change through such processes as interaction, communications, participation, planning and conflict management.</a:t>
            </a:r>
          </a:p>
          <a:p>
            <a:pPr lvl="1"/>
            <a:r>
              <a:rPr lang="en-US" sz="2200" dirty="0" smtClean="0">
                <a:latin typeface="Arial" pitchFamily="34" charset="0"/>
                <a:cs typeface="Arial" pitchFamily="34" charset="0"/>
              </a:rPr>
              <a:t>4. They focus on ways of ensuring that business and HR strategies are implemented and change is managed effectively.</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mran\Desktop\case 27.jpg"/>
          <p:cNvPicPr>
            <a:picLocks noChangeAspect="1" noChangeArrowheads="1"/>
          </p:cNvPicPr>
          <p:nvPr/>
        </p:nvPicPr>
        <p:blipFill>
          <a:blip r:embed="rId3"/>
          <a:srcRect/>
          <a:stretch>
            <a:fillRect/>
          </a:stretch>
        </p:blipFill>
        <p:spPr bwMode="auto">
          <a:xfrm>
            <a:off x="457199" y="0"/>
            <a:ext cx="8153401" cy="670559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buNone/>
            </a:pPr>
            <a:endParaRPr lang="en-US" sz="7200" dirty="0" smtClean="0">
              <a:latin typeface="Arial" pitchFamily="34" charset="0"/>
              <a:cs typeface="Arial" pitchFamily="34" charset="0"/>
            </a:endParaRPr>
          </a:p>
          <a:p>
            <a:pPr algn="ctr">
              <a:buNone/>
            </a:pPr>
            <a:r>
              <a:rPr lang="en-US" sz="7200" dirty="0" smtClean="0">
                <a:latin typeface="Arial" pitchFamily="34" charset="0"/>
                <a:cs typeface="Arial" pitchFamily="34" charset="0"/>
              </a:rPr>
              <a:t>Thank you</a:t>
            </a:r>
            <a:endParaRPr lang="en-US" sz="7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130</TotalTime>
  <Words>1355</Words>
  <Application>Microsoft Office PowerPoint</Application>
  <PresentationFormat>On-screen Show (4:3)</PresentationFormat>
  <Paragraphs>115</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Equity</vt:lpstr>
      <vt:lpstr>Strategic Human Resource Management</vt:lpstr>
      <vt:lpstr>Slide 2</vt:lpstr>
      <vt:lpstr>Lecture outline</vt:lpstr>
      <vt:lpstr>HR Strategies</vt:lpstr>
      <vt:lpstr>HR Strategies</vt:lpstr>
      <vt:lpstr>HR Strategies</vt:lpstr>
      <vt:lpstr>Corporate social responsibility strategy </vt:lpstr>
      <vt:lpstr>Slide 8</vt:lpstr>
      <vt:lpstr>Corporate social responsibility strategy</vt:lpstr>
      <vt:lpstr>STRATEGIC CSR DEFINED</vt:lpstr>
      <vt:lpstr>CSR ACTIVITIES</vt:lpstr>
      <vt:lpstr>CSR ACTIVITIES</vt:lpstr>
      <vt:lpstr>CSR ACTIVITIES</vt:lpstr>
      <vt:lpstr>CSR ACTIVITIES</vt:lpstr>
      <vt:lpstr>THE RATIONALE FOR CSR</vt:lpstr>
      <vt:lpstr>DEVELOPING A CSR STRATEGY</vt:lpstr>
      <vt:lpstr>DEVELOPING A CSR STRATEGY</vt:lpstr>
      <vt:lpstr>CSR Strategy</vt:lpstr>
      <vt:lpstr>CSR Strategy</vt:lpstr>
      <vt:lpstr>HR Strategies</vt:lpstr>
      <vt:lpstr>HR Strategies</vt:lpstr>
      <vt:lpstr>HR Strategies</vt:lpstr>
      <vt:lpstr> </vt:lpstr>
      <vt:lpstr>Slide 24</vt:lpstr>
      <vt:lpstr>ORGANIZATION DEVELOPMENT DEFINED</vt:lpstr>
      <vt:lpstr>ORGANIZATION DEVELOPMENT</vt:lpstr>
      <vt:lpstr>OD STRATEGIES</vt:lpstr>
      <vt:lpstr>OD STRATEGIES</vt:lpstr>
      <vt:lpstr>Case study</vt:lpstr>
      <vt:lpstr>Slide 30</vt:lpstr>
      <vt:lpstr>Slide 31</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Imran</dc:creator>
  <cp:lastModifiedBy>NTS</cp:lastModifiedBy>
  <cp:revision>16</cp:revision>
  <dcterms:created xsi:type="dcterms:W3CDTF">2014-07-16T15:03:34Z</dcterms:created>
  <dcterms:modified xsi:type="dcterms:W3CDTF">2014-07-17T10:39:57Z</dcterms:modified>
</cp:coreProperties>
</file>