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7" r:id="rId2"/>
    <p:sldId id="258" r:id="rId3"/>
    <p:sldId id="279" r:id="rId4"/>
    <p:sldId id="280" r:id="rId5"/>
    <p:sldId id="281" r:id="rId6"/>
    <p:sldId id="282" r:id="rId7"/>
    <p:sldId id="283"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605CF5-3AC6-406D-97BC-07E9206994BA}" type="datetimeFigureOut">
              <a:rPr lang="en-US" smtClean="0"/>
              <a:pPr/>
              <a:t>14/07/2014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A21B42-5398-488B-9967-67970068148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Dependent </a:t>
            </a:r>
            <a:endParaRPr lang="en-US" dirty="0"/>
          </a:p>
        </p:txBody>
      </p:sp>
      <p:sp>
        <p:nvSpPr>
          <p:cNvPr id="4" name="Slide Number Placeholder 3"/>
          <p:cNvSpPr>
            <a:spLocks noGrp="1"/>
          </p:cNvSpPr>
          <p:nvPr>
            <p:ph type="sldNum" sz="quarter" idx="10"/>
          </p:nvPr>
        </p:nvSpPr>
        <p:spPr/>
        <p:txBody>
          <a:bodyPr/>
          <a:lstStyle/>
          <a:p>
            <a:fld id="{742CF316-96B9-4BC6-93BF-3968925EEFC6}"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High-performance management practices include rigorous recruitment and selection procedures, extensive and relevant training and management development activities, incentive pay systems and performance management processes</a:t>
            </a:r>
            <a:endParaRPr lang="en-US" dirty="0"/>
          </a:p>
        </p:txBody>
      </p:sp>
      <p:sp>
        <p:nvSpPr>
          <p:cNvPr id="4" name="Slide Number Placeholder 3"/>
          <p:cNvSpPr>
            <a:spLocks noGrp="1"/>
          </p:cNvSpPr>
          <p:nvPr>
            <p:ph type="sldNum" sz="quarter" idx="10"/>
          </p:nvPr>
        </p:nvSpPr>
        <p:spPr/>
        <p:txBody>
          <a:bodyPr/>
          <a:lstStyle/>
          <a:p>
            <a:fld id="{68097FF9-4AC3-4EF4-840C-D7B9320927E6}"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8E8AD88-DBC6-4B67-B11A-802E0992875D}" type="datetimeFigureOut">
              <a:rPr lang="en-US" smtClean="0"/>
              <a:pPr/>
              <a:t>14/07/2014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9908A8B-661C-43F2-A955-4438CF03ED5A}"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8E8AD88-DBC6-4B67-B11A-802E0992875D}" type="datetimeFigureOut">
              <a:rPr lang="en-US" smtClean="0"/>
              <a:pPr/>
              <a:t>14/07/2014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08A8B-661C-43F2-A955-4438CF03ED5A}"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8E8AD88-DBC6-4B67-B11A-802E0992875D}" type="datetimeFigureOut">
              <a:rPr lang="en-US" smtClean="0"/>
              <a:pPr/>
              <a:t>14/07/2014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9908A8B-661C-43F2-A955-4438CF03ED5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8E8AD88-DBC6-4B67-B11A-802E0992875D}" type="datetimeFigureOut">
              <a:rPr lang="en-US" smtClean="0"/>
              <a:pPr/>
              <a:t>14/07/2014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908A8B-661C-43F2-A955-4438CF03ED5A}"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8E8AD88-DBC6-4B67-B11A-802E0992875D}" type="datetimeFigureOut">
              <a:rPr lang="en-US" smtClean="0"/>
              <a:pPr/>
              <a:t>14/07/2014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908A8B-661C-43F2-A955-4438CF03ED5A}"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8E8AD88-DBC6-4B67-B11A-802E0992875D}" type="datetimeFigureOut">
              <a:rPr lang="en-US" smtClean="0"/>
              <a:pPr/>
              <a:t>14/07/2014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908A8B-661C-43F2-A955-4438CF03ED5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E8AD88-DBC6-4B67-B11A-802E0992875D}" type="datetimeFigureOut">
              <a:rPr lang="en-US" smtClean="0"/>
              <a:pPr/>
              <a:t>14/07/2014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908A8B-661C-43F2-A955-4438CF03ED5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8E8AD88-DBC6-4B67-B11A-802E0992875D}" type="datetimeFigureOut">
              <a:rPr lang="en-US" smtClean="0"/>
              <a:pPr/>
              <a:t>14/07/2014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908A8B-661C-43F2-A955-4438CF03ED5A}"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8E8AD88-DBC6-4B67-B11A-802E0992875D}" type="datetimeFigureOut">
              <a:rPr lang="en-US" smtClean="0"/>
              <a:pPr/>
              <a:t>14/07/2014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9908A8B-661C-43F2-A955-4438CF03ED5A}"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E8AD88-DBC6-4B67-B11A-802E0992875D}" type="datetimeFigureOut">
              <a:rPr lang="en-US" smtClean="0"/>
              <a:pPr/>
              <a:t>14/07/2014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08A8B-661C-43F2-A955-4438CF03ED5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E8AD88-DBC6-4B67-B11A-802E0992875D}" type="datetimeFigureOut">
              <a:rPr lang="en-US" smtClean="0"/>
              <a:pPr/>
              <a:t>14/07/2014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908A8B-661C-43F2-A955-4438CF03ED5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8E8AD88-DBC6-4B67-B11A-802E0992875D}" type="datetimeFigureOut">
              <a:rPr lang="en-US" smtClean="0"/>
              <a:pPr/>
              <a:t>14/07/2014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9908A8B-661C-43F2-A955-4438CF03ED5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20000"/>
          </a:bodyPr>
          <a:lstStyle/>
          <a:p>
            <a:r>
              <a:rPr lang="en-US" dirty="0" smtClean="0"/>
              <a:t>Imran Ghaznavi</a:t>
            </a:r>
          </a:p>
          <a:p>
            <a:r>
              <a:rPr lang="en-US" dirty="0" smtClean="0"/>
              <a:t>Twitter: @</a:t>
            </a:r>
            <a:r>
              <a:rPr lang="en-US" dirty="0" err="1" smtClean="0"/>
              <a:t>ighaznavi</a:t>
            </a:r>
            <a:endParaRPr lang="en-US" dirty="0" smtClean="0"/>
          </a:p>
          <a:p>
            <a:r>
              <a:rPr lang="en-US" dirty="0" smtClean="0"/>
              <a:t>Course Code: MGT557</a:t>
            </a:r>
          </a:p>
          <a:p>
            <a:r>
              <a:rPr lang="en-US" dirty="0" smtClean="0"/>
              <a:t>COMSATS</a:t>
            </a:r>
            <a:endParaRPr lang="en-US" dirty="0"/>
          </a:p>
        </p:txBody>
      </p:sp>
      <p:sp>
        <p:nvSpPr>
          <p:cNvPr id="3" name="Title 2"/>
          <p:cNvSpPr>
            <a:spLocks noGrp="1"/>
          </p:cNvSpPr>
          <p:nvPr>
            <p:ph type="ctrTitle"/>
          </p:nvPr>
        </p:nvSpPr>
        <p:spPr/>
        <p:txBody>
          <a:bodyPr/>
          <a:lstStyle/>
          <a:p>
            <a:r>
              <a:rPr smtClean="0">
                <a:latin typeface="Arial" pitchFamily="34" charset="0"/>
                <a:cs typeface="Arial" pitchFamily="34" charset="0"/>
              </a:rPr>
              <a:t>Strategic</a:t>
            </a:r>
            <a:r>
              <a:rPr smtClean="0"/>
              <a:t> Human Resource Management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ctr">
              <a:buNone/>
            </a:pPr>
            <a:endParaRPr lang="en-US" sz="6000" dirty="0" smtClean="0">
              <a:latin typeface="Arial" pitchFamily="34" charset="0"/>
              <a:cs typeface="Arial" pitchFamily="34" charset="0"/>
            </a:endParaRPr>
          </a:p>
          <a:p>
            <a:pPr algn="ctr">
              <a:buNone/>
            </a:pPr>
            <a:r>
              <a:rPr lang="en-US" sz="6000" dirty="0" smtClean="0">
                <a:latin typeface="Arial" pitchFamily="34" charset="0"/>
                <a:cs typeface="Arial" pitchFamily="34" charset="0"/>
              </a:rPr>
              <a:t>Lecture 18</a:t>
            </a:r>
            <a:endParaRPr lang="en-US" sz="6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274638"/>
            <a:ext cx="7772400" cy="1143000"/>
          </a:xfrm>
        </p:spPr>
        <p:txBody>
          <a:bodyPr/>
          <a:lstStyle/>
          <a:p>
            <a:r>
              <a:rPr lang="en-US" dirty="0" smtClean="0">
                <a:latin typeface="Arial" pitchFamily="34" charset="0"/>
                <a:cs typeface="Arial" pitchFamily="34" charset="0"/>
              </a:rPr>
              <a:t>Lecture outline</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Overview of 17</a:t>
            </a:r>
            <a:r>
              <a:rPr lang="en-US" sz="2800" baseline="30000" dirty="0" smtClean="0">
                <a:latin typeface="Arial" pitchFamily="34" charset="0"/>
                <a:cs typeface="Arial" pitchFamily="34" charset="0"/>
              </a:rPr>
              <a:t>th</a:t>
            </a:r>
            <a:r>
              <a:rPr lang="en-US" sz="2800" dirty="0" smtClean="0">
                <a:latin typeface="Arial" pitchFamily="34" charset="0"/>
                <a:cs typeface="Arial" pitchFamily="34" charset="0"/>
              </a:rPr>
              <a:t>   Lecture</a:t>
            </a:r>
          </a:p>
          <a:p>
            <a:r>
              <a:rPr lang="en-US" sz="2800" dirty="0" smtClean="0">
                <a:latin typeface="Arial" pitchFamily="34" charset="0"/>
                <a:cs typeface="Arial" pitchFamily="34" charset="0"/>
              </a:rPr>
              <a:t>HR Practices </a:t>
            </a:r>
          </a:p>
          <a:p>
            <a:r>
              <a:rPr lang="en-US" sz="2800" dirty="0" smtClean="0">
                <a:latin typeface="Arial" pitchFamily="34" charset="0"/>
                <a:cs typeface="Arial" pitchFamily="34" charset="0"/>
              </a:rPr>
              <a:t>Case Study</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pPr>
              <a:buNone/>
            </a:pPr>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Arial" pitchFamily="34" charset="0"/>
                <a:cs typeface="Arial" pitchFamily="34" charset="0"/>
              </a:rPr>
              <a:t>SHRM : The Best-Practice Approach</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This </a:t>
            </a:r>
            <a:r>
              <a:rPr lang="en-US" sz="2400" dirty="0">
                <a:latin typeface="Arial" pitchFamily="34" charset="0"/>
                <a:cs typeface="Arial" pitchFamily="34" charset="0"/>
              </a:rPr>
              <a:t>approach is based on the assumption that there is a set of best </a:t>
            </a:r>
            <a:r>
              <a:rPr lang="en-US" sz="2400" dirty="0" smtClean="0">
                <a:latin typeface="Arial" pitchFamily="34" charset="0"/>
                <a:cs typeface="Arial" pitchFamily="34" charset="0"/>
              </a:rPr>
              <a:t>HRM practices </a:t>
            </a:r>
            <a:r>
              <a:rPr lang="en-US" sz="2400" dirty="0">
                <a:latin typeface="Arial" pitchFamily="34" charset="0"/>
                <a:cs typeface="Arial" pitchFamily="34" charset="0"/>
              </a:rPr>
              <a:t>and that adopting them will inevitably lead to superior </a:t>
            </a:r>
            <a:r>
              <a:rPr lang="en-US" sz="2400" dirty="0" smtClean="0">
                <a:latin typeface="Arial" pitchFamily="34" charset="0"/>
                <a:cs typeface="Arial" pitchFamily="34" charset="0"/>
              </a:rPr>
              <a:t>organizational performance</a:t>
            </a:r>
            <a:r>
              <a:rPr lang="en-US" sz="2400" dirty="0">
                <a:latin typeface="Arial" pitchFamily="34" charset="0"/>
                <a:cs typeface="Arial" pitchFamily="34" charset="0"/>
              </a:rPr>
              <a:t>. </a:t>
            </a:r>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They </a:t>
            </a:r>
            <a:r>
              <a:rPr lang="en-US" sz="2400" dirty="0">
                <a:latin typeface="Arial" pitchFamily="34" charset="0"/>
                <a:cs typeface="Arial" pitchFamily="34" charset="0"/>
              </a:rPr>
              <a:t>are universal in the sense that they are best in </a:t>
            </a:r>
            <a:r>
              <a:rPr lang="en-US" sz="2400" dirty="0" smtClean="0">
                <a:latin typeface="Arial" pitchFamily="34" charset="0"/>
                <a:cs typeface="Arial" pitchFamily="34" charset="0"/>
              </a:rPr>
              <a:t>any situation</a:t>
            </a:r>
            <a:r>
              <a:rPr lang="en-US" sz="2400" dirty="0">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Best-Fit Approach</a:t>
            </a:r>
            <a:endParaRPr lang="en-US" dirty="0"/>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t>
            </a:r>
            <a:r>
              <a:rPr lang="en-US" sz="2400" dirty="0">
                <a:latin typeface="Arial" pitchFamily="34" charset="0"/>
                <a:cs typeface="Arial" pitchFamily="34" charset="0"/>
              </a:rPr>
              <a:t>best-fit approach emphasizes that </a:t>
            </a:r>
            <a:r>
              <a:rPr lang="en-US" sz="2400" u="sng" dirty="0">
                <a:latin typeface="Arial" pitchFamily="34" charset="0"/>
                <a:cs typeface="Arial" pitchFamily="34" charset="0"/>
              </a:rPr>
              <a:t>HR strategies </a:t>
            </a:r>
            <a:r>
              <a:rPr lang="en-US" sz="2400" dirty="0">
                <a:latin typeface="Arial" pitchFamily="34" charset="0"/>
                <a:cs typeface="Arial" pitchFamily="34" charset="0"/>
              </a:rPr>
              <a:t>should be </a:t>
            </a:r>
            <a:r>
              <a:rPr lang="en-US" sz="2400" u="sng" dirty="0">
                <a:latin typeface="Arial" pitchFamily="34" charset="0"/>
                <a:cs typeface="Arial" pitchFamily="34" charset="0"/>
              </a:rPr>
              <a:t>contingen</a:t>
            </a:r>
            <a:r>
              <a:rPr lang="en-US" sz="2400" dirty="0">
                <a:latin typeface="Arial" pitchFamily="34" charset="0"/>
                <a:cs typeface="Arial" pitchFamily="34" charset="0"/>
              </a:rPr>
              <a:t>t </a:t>
            </a:r>
            <a:r>
              <a:rPr lang="en-US" sz="2400" dirty="0" smtClean="0">
                <a:latin typeface="Arial" pitchFamily="34" charset="0"/>
                <a:cs typeface="Arial" pitchFamily="34" charset="0"/>
              </a:rPr>
              <a:t>on the </a:t>
            </a:r>
            <a:r>
              <a:rPr lang="en-US" sz="2400" u="sng" dirty="0">
                <a:latin typeface="Arial" pitchFamily="34" charset="0"/>
                <a:cs typeface="Arial" pitchFamily="34" charset="0"/>
              </a:rPr>
              <a:t>context, circumstances of the organization and its type</a:t>
            </a:r>
            <a:r>
              <a:rPr lang="en-US" sz="2400" dirty="0" smtClean="0">
                <a:latin typeface="Arial" pitchFamily="34" charset="0"/>
                <a:cs typeface="Arial" pitchFamily="34" charset="0"/>
              </a:rPr>
              <a:t>.</a:t>
            </a:r>
          </a:p>
          <a:p>
            <a:r>
              <a:rPr lang="en-US" sz="2400" dirty="0" smtClean="0">
                <a:latin typeface="Arial" pitchFamily="34" charset="0"/>
                <a:cs typeface="Arial" pitchFamily="34" charset="0"/>
              </a:rPr>
              <a:t> </a:t>
            </a:r>
            <a:r>
              <a:rPr lang="en-US" sz="2400" dirty="0">
                <a:latin typeface="Arial" pitchFamily="34" charset="0"/>
                <a:cs typeface="Arial" pitchFamily="34" charset="0"/>
              </a:rPr>
              <a:t>‘Best fit’ can </a:t>
            </a:r>
            <a:r>
              <a:rPr lang="en-US" sz="2400" dirty="0" smtClean="0">
                <a:latin typeface="Arial" pitchFamily="34" charset="0"/>
                <a:cs typeface="Arial" pitchFamily="34" charset="0"/>
              </a:rPr>
              <a:t>be perceived </a:t>
            </a:r>
            <a:r>
              <a:rPr lang="en-US" sz="2400" dirty="0">
                <a:latin typeface="Arial" pitchFamily="34" charset="0"/>
                <a:cs typeface="Arial" pitchFamily="34" charset="0"/>
              </a:rPr>
              <a:t>in terms of vertical integration or alignment between the </a:t>
            </a:r>
            <a:r>
              <a:rPr lang="en-US" sz="2400" dirty="0" smtClean="0">
                <a:latin typeface="Arial" pitchFamily="34" charset="0"/>
                <a:cs typeface="Arial" pitchFamily="34" charset="0"/>
              </a:rPr>
              <a:t>organization’s </a:t>
            </a:r>
            <a:r>
              <a:rPr lang="en-US" sz="2400" u="sng" dirty="0" smtClean="0">
                <a:latin typeface="Arial" pitchFamily="34" charset="0"/>
                <a:cs typeface="Arial" pitchFamily="34" charset="0"/>
              </a:rPr>
              <a:t>business </a:t>
            </a:r>
            <a:r>
              <a:rPr lang="en-US" sz="2400" u="sng" dirty="0">
                <a:latin typeface="Arial" pitchFamily="34" charset="0"/>
                <a:cs typeface="Arial" pitchFamily="34" charset="0"/>
              </a:rPr>
              <a:t>and HR</a:t>
            </a:r>
            <a:r>
              <a:rPr lang="en-US" sz="2400" dirty="0">
                <a:latin typeface="Arial" pitchFamily="34" charset="0"/>
                <a:cs typeface="Arial" pitchFamily="34" charset="0"/>
              </a:rPr>
              <a:t> strategies. </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There </a:t>
            </a:r>
            <a:r>
              <a:rPr lang="en-US" sz="2400" dirty="0">
                <a:latin typeface="Arial" pitchFamily="34" charset="0"/>
                <a:cs typeface="Arial" pitchFamily="34" charset="0"/>
              </a:rPr>
              <a:t>is a choice of models, namely </a:t>
            </a:r>
            <a:r>
              <a:rPr lang="en-US" sz="2400" u="sng" dirty="0" smtClean="0">
                <a:latin typeface="Arial" pitchFamily="34" charset="0"/>
                <a:cs typeface="Arial" pitchFamily="34" charset="0"/>
              </a:rPr>
              <a:t>life cycle</a:t>
            </a:r>
            <a:r>
              <a:rPr lang="en-US" sz="2400" u="sng" dirty="0">
                <a:latin typeface="Arial" pitchFamily="34" charset="0"/>
                <a:cs typeface="Arial" pitchFamily="34" charset="0"/>
              </a:rPr>
              <a:t>, competitive strategy, and </a:t>
            </a:r>
            <a:r>
              <a:rPr lang="en-US" sz="2400" u="sng" dirty="0" smtClean="0">
                <a:latin typeface="Arial" pitchFamily="34" charset="0"/>
                <a:cs typeface="Arial" pitchFamily="34" charset="0"/>
              </a:rPr>
              <a:t>strategic configuration</a:t>
            </a:r>
            <a:r>
              <a:rPr lang="en-US" sz="2400" u="sng" dirty="0">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Bundling </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‘A strategy’s success turns on combining “vertical” or external fit and “horizontal” or internal fit.’</a:t>
            </a:r>
          </a:p>
          <a:p>
            <a:pPr lvl="1"/>
            <a:r>
              <a:rPr lang="en-US" sz="2000" dirty="0" smtClean="0">
                <a:latin typeface="Arial" pitchFamily="34" charset="0"/>
                <a:cs typeface="Arial" pitchFamily="34" charset="0"/>
              </a:rPr>
              <a:t>Richardson and Thompson (1999) conclude that a firm with bundles of associated HR practices should have a higher level of performance, providing it also achieves high levels of fit with its competitive strategy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‘Bundling’ is the development and implementation of several HR practices together so that they are interrelated and therefore complement and reinforce each other.</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2050" name="Picture 2" descr="C:\Users\Imran\Desktop\pay for performance.jpg"/>
          <p:cNvPicPr>
            <a:picLocks noChangeAspect="1" noChangeArrowheads="1"/>
          </p:cNvPicPr>
          <p:nvPr/>
        </p:nvPicPr>
        <p:blipFill>
          <a:blip r:embed="rId2"/>
          <a:srcRect/>
          <a:stretch>
            <a:fillRect/>
          </a:stretch>
        </p:blipFill>
        <p:spPr bwMode="auto">
          <a:xfrm>
            <a:off x="252412" y="228600"/>
            <a:ext cx="8739188" cy="63246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ctr">
              <a:buNone/>
            </a:pPr>
            <a:endParaRPr lang="en-US" sz="4400" dirty="0" smtClean="0">
              <a:latin typeface="Arial" pitchFamily="34" charset="0"/>
              <a:cs typeface="Arial" pitchFamily="34" charset="0"/>
            </a:endParaRPr>
          </a:p>
          <a:p>
            <a:pPr algn="ctr">
              <a:buNone/>
            </a:pPr>
            <a:endParaRPr lang="en-US" sz="4400" dirty="0" smtClean="0">
              <a:latin typeface="Arial" pitchFamily="34" charset="0"/>
              <a:cs typeface="Arial" pitchFamily="34" charset="0"/>
            </a:endParaRPr>
          </a:p>
          <a:p>
            <a:pPr algn="ctr">
              <a:buNone/>
            </a:pPr>
            <a:r>
              <a:rPr lang="en-US" sz="4400" dirty="0" smtClean="0">
                <a:latin typeface="Arial" pitchFamily="34" charset="0"/>
                <a:cs typeface="Arial" pitchFamily="34" charset="0"/>
              </a:rPr>
              <a:t>The practice of strategic HRM</a:t>
            </a:r>
            <a:endParaRPr lang="en-US" sz="4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HR strategies</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dirty="0" smtClean="0">
                <a:latin typeface="Arial" pitchFamily="34" charset="0"/>
                <a:cs typeface="Arial" pitchFamily="34" charset="0"/>
              </a:rPr>
              <a:t>As we have discussed that </a:t>
            </a:r>
            <a:r>
              <a:rPr lang="en-US" u="sng" dirty="0" smtClean="0">
                <a:latin typeface="Arial" pitchFamily="34" charset="0"/>
                <a:cs typeface="Arial" pitchFamily="34" charset="0"/>
              </a:rPr>
              <a:t>strategic HRM </a:t>
            </a:r>
            <a:r>
              <a:rPr lang="en-US" dirty="0" smtClean="0">
                <a:latin typeface="Arial" pitchFamily="34" charset="0"/>
                <a:cs typeface="Arial" pitchFamily="34" charset="0"/>
              </a:rPr>
              <a:t>is a </a:t>
            </a:r>
            <a:r>
              <a:rPr lang="en-US" u="sng" dirty="0" smtClean="0">
                <a:latin typeface="Arial" pitchFamily="34" charset="0"/>
                <a:cs typeface="Arial" pitchFamily="34" charset="0"/>
              </a:rPr>
              <a:t>mindset</a:t>
            </a:r>
            <a:r>
              <a:rPr lang="en-US" dirty="0" smtClean="0">
                <a:latin typeface="Arial" pitchFamily="34" charset="0"/>
                <a:cs typeface="Arial" pitchFamily="34" charset="0"/>
              </a:rPr>
              <a:t>, which leads to strategic actions and reactions, in the form of either overall or specific HR strategies or strategic behavior on the part of HR professionals</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HR Strategies</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Lets focuses on HR strategies under the following headings:</a:t>
            </a:r>
          </a:p>
          <a:p>
            <a:pPr lvl="1"/>
            <a:r>
              <a:rPr lang="en-US" sz="2200" dirty="0" smtClean="0">
                <a:latin typeface="Arial" pitchFamily="34" charset="0"/>
                <a:cs typeface="Arial" pitchFamily="34" charset="0"/>
              </a:rPr>
              <a:t>What are HR strategies?</a:t>
            </a:r>
          </a:p>
          <a:p>
            <a:pPr lvl="1"/>
            <a:r>
              <a:rPr lang="en-US" sz="2200" dirty="0" smtClean="0">
                <a:latin typeface="Arial" pitchFamily="34" charset="0"/>
                <a:cs typeface="Arial" pitchFamily="34" charset="0"/>
              </a:rPr>
              <a:t>What is the purpose of HR strategies?</a:t>
            </a:r>
          </a:p>
          <a:p>
            <a:pPr lvl="1"/>
            <a:r>
              <a:rPr lang="en-US" sz="2200" dirty="0" smtClean="0">
                <a:latin typeface="Arial" pitchFamily="34" charset="0"/>
                <a:cs typeface="Arial" pitchFamily="34" charset="0"/>
              </a:rPr>
              <a:t> What are the main types of overall HR strategies?</a:t>
            </a:r>
          </a:p>
          <a:p>
            <a:pPr lvl="1"/>
            <a:r>
              <a:rPr lang="en-US" sz="2200" dirty="0" smtClean="0">
                <a:latin typeface="Arial" pitchFamily="34" charset="0"/>
                <a:cs typeface="Arial" pitchFamily="34" charset="0"/>
              </a:rPr>
              <a:t> What are the main areas in which specific HR strategies are developed?</a:t>
            </a:r>
          </a:p>
          <a:p>
            <a:pPr lvl="1"/>
            <a:r>
              <a:rPr lang="en-US" sz="2200" dirty="0" smtClean="0">
                <a:latin typeface="Arial" pitchFamily="34" charset="0"/>
                <a:cs typeface="Arial" pitchFamily="34" charset="0"/>
              </a:rPr>
              <a:t>What are the criteria for an effective HR strategy?</a:t>
            </a:r>
          </a:p>
          <a:p>
            <a:pPr lvl="1"/>
            <a:r>
              <a:rPr lang="en-US" sz="2200" dirty="0" smtClean="0">
                <a:latin typeface="Arial" pitchFamily="34" charset="0"/>
                <a:cs typeface="Arial" pitchFamily="34" charset="0"/>
              </a:rPr>
              <a:t>How should HR strategies be developed?</a:t>
            </a:r>
          </a:p>
          <a:p>
            <a:pPr lvl="1"/>
            <a:r>
              <a:rPr lang="en-US" sz="2200" dirty="0" smtClean="0">
                <a:latin typeface="Arial" pitchFamily="34" charset="0"/>
                <a:cs typeface="Arial" pitchFamily="34" charset="0"/>
              </a:rPr>
              <a:t>How should HR strategies be implemented?</a:t>
            </a:r>
            <a:endParaRPr lang="en-US" sz="2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WHAT ARE HR STRATEGIES?</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HR strategies set out what the organization intends to do about its human resource management policies and practices and how they should be integrated with the business strategy and each other.</a:t>
            </a:r>
          </a:p>
          <a:p>
            <a:r>
              <a:rPr lang="en-US" sz="2400" dirty="0" smtClean="0">
                <a:latin typeface="Arial" pitchFamily="34" charset="0"/>
                <a:cs typeface="Arial" pitchFamily="34" charset="0"/>
              </a:rPr>
              <a:t>They are described by Dyer and Reeves (1995) as ‘internally consistent bundles of human resource practices’, and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In the words of Peter </a:t>
            </a:r>
            <a:r>
              <a:rPr lang="en-US" sz="2400" dirty="0" err="1" smtClean="0">
                <a:latin typeface="Arial" pitchFamily="34" charset="0"/>
                <a:cs typeface="Arial" pitchFamily="34" charset="0"/>
              </a:rPr>
              <a:t>Boxall</a:t>
            </a:r>
            <a:r>
              <a:rPr lang="en-US" sz="2400" dirty="0" smtClean="0">
                <a:latin typeface="Arial" pitchFamily="34" charset="0"/>
                <a:cs typeface="Arial" pitchFamily="34" charset="0"/>
              </a:rPr>
              <a:t> (1996) they provide ‘a framework of critical ends and means’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WHAT ARE HR STRATEGIES?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latin typeface="Arial" pitchFamily="34" charset="0"/>
                <a:cs typeface="Arial" pitchFamily="34" charset="0"/>
              </a:rPr>
              <a:t>As we know all organizations are different, all HR strategies are different.</a:t>
            </a:r>
          </a:p>
          <a:p>
            <a:r>
              <a:rPr lang="en-US" dirty="0" smtClean="0">
                <a:latin typeface="Arial" pitchFamily="34" charset="0"/>
                <a:cs typeface="Arial" pitchFamily="34" charset="0"/>
              </a:rPr>
              <a:t>There is no such thing as a standard strategy, and research into HR strategy conducted by Armstrong and Long (1994) and Armstrong and Baron (2002) revealed many variations. </a:t>
            </a:r>
          </a:p>
          <a:p>
            <a:r>
              <a:rPr lang="en-US" dirty="0" smtClean="0">
                <a:latin typeface="Arial" pitchFamily="34" charset="0"/>
                <a:cs typeface="Arial" pitchFamily="34" charset="0"/>
              </a:rPr>
              <a:t>Some strategies are simply very general declarations of intent. Others go into much more detail. </a:t>
            </a:r>
          </a:p>
          <a:p>
            <a:r>
              <a:rPr lang="en-US" u="sng" dirty="0" smtClean="0">
                <a:latin typeface="Arial" pitchFamily="34" charset="0"/>
                <a:cs typeface="Arial" pitchFamily="34" charset="0"/>
              </a:rPr>
              <a:t>But two basic types of HR strategies can be identified</a:t>
            </a:r>
            <a:r>
              <a:rPr lang="en-US" dirty="0" smtClean="0">
                <a:latin typeface="Arial" pitchFamily="34" charset="0"/>
                <a:cs typeface="Arial" pitchFamily="34" charset="0"/>
              </a:rPr>
              <a:t>. These are: 1) overall strategies such as high performance working; and </a:t>
            </a:r>
          </a:p>
          <a:p>
            <a:r>
              <a:rPr lang="en-US" dirty="0" smtClean="0">
                <a:latin typeface="Arial" pitchFamily="34" charset="0"/>
                <a:cs typeface="Arial" pitchFamily="34" charset="0"/>
              </a:rPr>
              <a:t>2) specific strategies relating to the different aspects of human resource management such as learning and development and reward.</a:t>
            </a:r>
            <a:endParaRPr lang="en-US"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tx1"/>
                </a:solidFill>
                <a:latin typeface="Arial" pitchFamily="34" charset="0"/>
                <a:cs typeface="Arial" pitchFamily="34" charset="0"/>
              </a:rPr>
              <a:t>WHAT IS THE PURPOSE OF HR STRATEGIES?</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purpose of HR strategies is to articulate what an </a:t>
            </a:r>
            <a:r>
              <a:rPr lang="en-US" sz="2400" u="sng" dirty="0" smtClean="0">
                <a:latin typeface="Arial" pitchFamily="34" charset="0"/>
                <a:cs typeface="Arial" pitchFamily="34" charset="0"/>
              </a:rPr>
              <a:t>organization intends </a:t>
            </a:r>
            <a:r>
              <a:rPr lang="en-US" sz="2400" dirty="0" smtClean="0">
                <a:latin typeface="Arial" pitchFamily="34" charset="0"/>
                <a:cs typeface="Arial" pitchFamily="34" charset="0"/>
              </a:rPr>
              <a:t>to do about its </a:t>
            </a:r>
            <a:r>
              <a:rPr lang="en-US" sz="2400" u="sng" dirty="0" smtClean="0">
                <a:latin typeface="Arial" pitchFamily="34" charset="0"/>
                <a:cs typeface="Arial" pitchFamily="34" charset="0"/>
              </a:rPr>
              <a:t>human resource management policies and practices </a:t>
            </a:r>
            <a:r>
              <a:rPr lang="en-US" sz="2400" b="1" dirty="0" smtClean="0">
                <a:latin typeface="Arial" pitchFamily="34" charset="0"/>
                <a:cs typeface="Arial" pitchFamily="34" charset="0"/>
              </a:rPr>
              <a:t>now and in the longer term,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Bearing in mind the saying of </a:t>
            </a:r>
            <a:r>
              <a:rPr lang="en-US" sz="2400" dirty="0" err="1" smtClean="0">
                <a:latin typeface="Arial" pitchFamily="34" charset="0"/>
                <a:cs typeface="Arial" pitchFamily="34" charset="0"/>
              </a:rPr>
              <a:t>Fombrun</a:t>
            </a:r>
            <a:r>
              <a:rPr lang="en-US" sz="2400" dirty="0" smtClean="0">
                <a:latin typeface="Arial" pitchFamily="34" charset="0"/>
                <a:cs typeface="Arial" pitchFamily="34" charset="0"/>
              </a:rPr>
              <a:t> </a:t>
            </a:r>
            <a:r>
              <a:rPr lang="en-US" sz="2400" i="1" dirty="0" smtClean="0">
                <a:latin typeface="Arial" pitchFamily="34" charset="0"/>
                <a:cs typeface="Arial" pitchFamily="34" charset="0"/>
              </a:rPr>
              <a:t>et al (1984) that </a:t>
            </a:r>
            <a:r>
              <a:rPr lang="en-US" sz="2400" u="sng" dirty="0" smtClean="0">
                <a:latin typeface="Arial" pitchFamily="34" charset="0"/>
                <a:cs typeface="Arial" pitchFamily="34" charset="0"/>
              </a:rPr>
              <a:t>business and managers should perform well in the present to succeed in the future.</a:t>
            </a:r>
            <a:endParaRPr lang="en-US" sz="2400"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tx1"/>
                </a:solidFill>
                <a:latin typeface="Arial" pitchFamily="34" charset="0"/>
                <a:cs typeface="Arial" pitchFamily="34" charset="0"/>
              </a:rPr>
              <a:t>WHAT IS THE PURPOSE OF HR STRATEGIES?</a:t>
            </a:r>
            <a:endParaRPr lang="en-US" dirty="0"/>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HR strategies may </a:t>
            </a:r>
            <a:r>
              <a:rPr lang="en-US" sz="2400" u="sng" dirty="0" smtClean="0">
                <a:latin typeface="Arial" pitchFamily="34" charset="0"/>
                <a:cs typeface="Arial" pitchFamily="34" charset="0"/>
              </a:rPr>
              <a:t>set out intentions and provide a sense of purpose and direction</a:t>
            </a:r>
            <a:r>
              <a:rPr lang="en-US" sz="2400" dirty="0" smtClean="0">
                <a:latin typeface="Arial" pitchFamily="34" charset="0"/>
                <a:cs typeface="Arial" pitchFamily="34" charset="0"/>
              </a:rPr>
              <a:t>, but they are not just long-term plans.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As Lynda </a:t>
            </a:r>
            <a:r>
              <a:rPr lang="en-US" sz="2400" dirty="0" err="1" smtClean="0">
                <a:latin typeface="Arial" pitchFamily="34" charset="0"/>
                <a:cs typeface="Arial" pitchFamily="34" charset="0"/>
              </a:rPr>
              <a:t>Gratton</a:t>
            </a:r>
            <a:r>
              <a:rPr lang="en-US" sz="2400" dirty="0" smtClean="0">
                <a:latin typeface="Arial" pitchFamily="34" charset="0"/>
                <a:cs typeface="Arial" pitchFamily="34" charset="0"/>
              </a:rPr>
              <a:t> (2000) commented, ‘There is no great strategy, only great execution.’</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OVERALL HR 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Overall strategies describe the general intentions of the organization about how people should be managed and developed and what steps should be taken to ensure that the organization can attract and retain the people it needs and ensure so far as possible that employees are committed, motivated and engaged.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There are four categories of overall strategy</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OVERALL HR STRATEGIES</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1. An emergent, evolutionary and possibly unarticulated understanding of the required approach to human resource management. This will be influenced by the business strategy as it develops, the position of the organization in its life cycle, and the organizational configuration (prospector, defender or </a:t>
            </a:r>
            <a:r>
              <a:rPr lang="en-US" sz="2400" dirty="0" err="1" smtClean="0">
                <a:latin typeface="Arial" pitchFamily="34" charset="0"/>
                <a:cs typeface="Arial" pitchFamily="34" charset="0"/>
              </a:rPr>
              <a:t>analyser</a:t>
            </a:r>
            <a:r>
              <a:rPr lang="en-US" sz="2400" dirty="0" smtClean="0">
                <a:latin typeface="Arial" pitchFamily="34" charset="0"/>
                <a:cs typeface="Arial" pitchFamily="34" charset="0"/>
              </a:rPr>
              <a:t>). It will also be affected by the views, experience and management style of the chief executive, senior managers and the head of HR, whose influence will depend on position and credibility.</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OVERALL HR STRATEGIES</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2. Broad-brush statements of aims and purpose that set the scene for more specific strategies. They will be concerned with overall organizational effectiveness – achieving human resource advantage by employing ‘better people in organizations with better process’ and generally creating ‘a great place to work’.</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3. Specific and articulated plans to create ‘bundles’ of HR practices and develop a coherent HR system.</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OVERALL HR STRATEGIES</a:t>
            </a:r>
            <a:endParaRPr lang="en-US" dirty="0"/>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4. The conscious introduction of overall approaches to human resource management such as high-performance management, high-involvement management and high-commitment management</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High-performance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High-performance management aims to make an impact on the performance of the organization through its people in such areas as productivity, quality, levels of customer service, growth, profits and, ultimately, the delivery of increased shareholder value.</a:t>
            </a:r>
          </a:p>
          <a:p>
            <a:r>
              <a:rPr lang="en-US" sz="2400" dirty="0" smtClean="0">
                <a:latin typeface="Arial" pitchFamily="34" charset="0"/>
                <a:cs typeface="Arial" pitchFamily="34" charset="0"/>
              </a:rPr>
              <a:t>As a bundle, these practices are often called high-performance work systems (HPWS)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High-involvement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term ‘high involvement’ was used by Lawler (1986) to describe management systems based on commitment and involvement, as opposed to the old bureaucratic model based on control.</a:t>
            </a:r>
          </a:p>
          <a:p>
            <a:r>
              <a:rPr lang="en-US" sz="2400" dirty="0" smtClean="0">
                <a:latin typeface="Arial" pitchFamily="34" charset="0"/>
                <a:cs typeface="Arial" pitchFamily="34" charset="0"/>
              </a:rPr>
              <a:t>Employees will increase their involvement with the company if they are given the opportunity to control and understand their work</a:t>
            </a:r>
          </a:p>
          <a:p>
            <a:r>
              <a:rPr lang="en-US" sz="2400" dirty="0" smtClean="0">
                <a:latin typeface="Arial" pitchFamily="34" charset="0"/>
                <a:cs typeface="Arial" pitchFamily="34" charset="0"/>
              </a:rPr>
              <a:t>This approach involves treating employees as partners in the enterprise whose interests are respected and who have a voice on matters that concern them.</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High-commitment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One of the defining characteristics of HRM is its emphasis on the importance of enhancing mutual commitment.</a:t>
            </a:r>
          </a:p>
          <a:p>
            <a:r>
              <a:rPr lang="en-US" sz="2400" dirty="0" smtClean="0">
                <a:latin typeface="Arial" pitchFamily="34" charset="0"/>
                <a:cs typeface="Arial" pitchFamily="34" charset="0"/>
              </a:rPr>
              <a:t>‘A form of management which is aimed at eliciting a commitment so that </a:t>
            </a:r>
            <a:r>
              <a:rPr lang="en-US" sz="2400" dirty="0" err="1" smtClean="0">
                <a:latin typeface="Arial" pitchFamily="34" charset="0"/>
                <a:cs typeface="Arial" pitchFamily="34" charset="0"/>
              </a:rPr>
              <a:t>behaviour</a:t>
            </a:r>
            <a:r>
              <a:rPr lang="en-US" sz="2400" dirty="0" smtClean="0">
                <a:latin typeface="Arial" pitchFamily="34" charset="0"/>
                <a:cs typeface="Arial" pitchFamily="34" charset="0"/>
              </a:rPr>
              <a:t> is primarily self regulated rather than controlled by sanctions and pressures external to the individual, and relations within the organization are based on high levels of trust.’</a:t>
            </a:r>
          </a:p>
          <a:p>
            <a:pPr algn="r">
              <a:buNone/>
            </a:pPr>
            <a:r>
              <a:rPr lang="en-US" sz="1800" dirty="0" smtClean="0">
                <a:latin typeface="Arial" pitchFamily="34" charset="0"/>
                <a:cs typeface="Arial" pitchFamily="34" charset="0"/>
              </a:rPr>
              <a:t>High-commitment management has been described by Wood (1996)</a:t>
            </a:r>
            <a:endParaRPr lang="en-US" sz="18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High-commitment management</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latin typeface="Arial" pitchFamily="34" charset="0"/>
                <a:cs typeface="Arial" pitchFamily="34" charset="0"/>
              </a:rPr>
              <a:t>The approaches to achieving high commitment as described by Beer </a:t>
            </a:r>
            <a:r>
              <a:rPr lang="en-US" i="1" dirty="0" smtClean="0">
                <a:latin typeface="Arial" pitchFamily="34" charset="0"/>
                <a:cs typeface="Arial" pitchFamily="34" charset="0"/>
              </a:rPr>
              <a:t>et al </a:t>
            </a:r>
            <a:r>
              <a:rPr lang="en-US" dirty="0" smtClean="0">
                <a:latin typeface="Arial" pitchFamily="34" charset="0"/>
                <a:cs typeface="Arial" pitchFamily="34" charset="0"/>
              </a:rPr>
              <a:t>(1984) and Walton (1985) are:</a:t>
            </a:r>
          </a:p>
          <a:p>
            <a:r>
              <a:rPr lang="en-US" dirty="0" smtClean="0">
                <a:latin typeface="Arial" pitchFamily="34" charset="0"/>
                <a:cs typeface="Arial" pitchFamily="34" charset="0"/>
              </a:rPr>
              <a:t>the development of career ladders and emphasis on trainability and commitment as highly valued characteristics of employees at all levels in the organization;</a:t>
            </a:r>
          </a:p>
          <a:p>
            <a:r>
              <a:rPr lang="en-US" dirty="0" smtClean="0">
                <a:latin typeface="Arial" pitchFamily="34" charset="0"/>
                <a:cs typeface="Arial" pitchFamily="34" charset="0"/>
              </a:rPr>
              <a:t>a high level of functional flexibility, with the abandonment of potentially rigid job descriptions;</a:t>
            </a:r>
          </a:p>
          <a:p>
            <a:r>
              <a:rPr lang="en-US" dirty="0" smtClean="0">
                <a:latin typeface="Arial" pitchFamily="34" charset="0"/>
                <a:cs typeface="Arial" pitchFamily="34" charset="0"/>
              </a:rPr>
              <a:t> the reduction of hierarchies and the ending of status differentials;</a:t>
            </a:r>
          </a:p>
          <a:p>
            <a:r>
              <a:rPr lang="en-US" dirty="0" smtClean="0">
                <a:latin typeface="Arial" pitchFamily="34" charset="0"/>
                <a:cs typeface="Arial" pitchFamily="34" charset="0"/>
              </a:rPr>
              <a:t>a heavy reliance on team structure for disseminating information (team briefing), structuring work (team working) and problem solving (quality circles).</a:t>
            </a:r>
            <a:endParaRPr lang="en-US"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 HRM Skills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2050" name="Picture 2" descr="C:\Users\Imran\Desktop\walmart.jpg"/>
          <p:cNvPicPr>
            <a:picLocks noChangeAspect="1" noChangeArrowheads="1"/>
          </p:cNvPicPr>
          <p:nvPr/>
        </p:nvPicPr>
        <p:blipFill>
          <a:blip r:embed="rId2"/>
          <a:srcRect/>
          <a:stretch>
            <a:fillRect/>
          </a:stretch>
        </p:blipFill>
        <p:spPr bwMode="auto">
          <a:xfrm>
            <a:off x="247650" y="228600"/>
            <a:ext cx="8648700" cy="63246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a:p>
        </p:txBody>
      </p:sp>
      <p:pic>
        <p:nvPicPr>
          <p:cNvPr id="3074" name="Picture 2" descr="C:\Users\Imran\Desktop\N skills.jpg"/>
          <p:cNvPicPr>
            <a:picLocks noChangeAspect="1" noChangeArrowheads="1"/>
          </p:cNvPicPr>
          <p:nvPr/>
        </p:nvPicPr>
        <p:blipFill>
          <a:blip r:embed="rId2"/>
          <a:srcRect/>
          <a:stretch>
            <a:fillRect/>
          </a:stretch>
        </p:blipFill>
        <p:spPr bwMode="auto">
          <a:xfrm>
            <a:off x="228600" y="762000"/>
            <a:ext cx="8639175" cy="57912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a:p>
        </p:txBody>
      </p:sp>
      <p:pic>
        <p:nvPicPr>
          <p:cNvPr id="4098" name="Picture 2" descr="C:\Users\Imran\Desktop\coaching.jpg"/>
          <p:cNvPicPr>
            <a:picLocks noChangeAspect="1" noChangeArrowheads="1"/>
          </p:cNvPicPr>
          <p:nvPr/>
        </p:nvPicPr>
        <p:blipFill>
          <a:blip r:embed="rId2"/>
          <a:srcRect/>
          <a:stretch>
            <a:fillRect/>
          </a:stretch>
        </p:blipFill>
        <p:spPr bwMode="auto">
          <a:xfrm>
            <a:off x="304800" y="1066800"/>
            <a:ext cx="8639175" cy="5343525"/>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lnSpcReduction="10000"/>
          </a:bodyPr>
          <a:lstStyle/>
          <a:p>
            <a:pPr algn="ctr">
              <a:buNone/>
            </a:pPr>
            <a:endParaRPr lang="en-US" sz="4800" dirty="0" smtClean="0"/>
          </a:p>
          <a:p>
            <a:pPr algn="ctr">
              <a:buNone/>
            </a:pPr>
            <a:endParaRPr lang="en-US" sz="4800" dirty="0" smtClean="0"/>
          </a:p>
          <a:p>
            <a:pPr algn="ctr">
              <a:buNone/>
            </a:pPr>
            <a:r>
              <a:rPr lang="en-US" sz="4800" dirty="0" smtClean="0"/>
              <a:t>Thank you </a:t>
            </a:r>
          </a:p>
          <a:p>
            <a:pPr algn="ctr">
              <a:buNone/>
            </a:pPr>
            <a:r>
              <a:rPr lang="en-US" sz="4800" dirty="0" smtClean="0"/>
              <a:t>For any question or query contact through </a:t>
            </a:r>
          </a:p>
          <a:p>
            <a:pPr algn="ctr">
              <a:buNone/>
            </a:pPr>
            <a:r>
              <a:rPr lang="en-US" sz="4800" dirty="0" smtClean="0"/>
              <a:t>twitter: @</a:t>
            </a:r>
            <a:r>
              <a:rPr lang="en-US" sz="4800" dirty="0" err="1" smtClean="0"/>
              <a:t>ighaznavi</a:t>
            </a:r>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83</TotalTime>
  <Words>1267</Words>
  <Application>Microsoft Office PowerPoint</Application>
  <PresentationFormat>On-screen Show (4:3)</PresentationFormat>
  <Paragraphs>107</Paragraphs>
  <Slides>27</Slides>
  <Notes>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Equity</vt:lpstr>
      <vt:lpstr>Strategic Human Resource Management</vt:lpstr>
      <vt:lpstr>Slide 2</vt:lpstr>
      <vt:lpstr>Lecture outline</vt:lpstr>
      <vt:lpstr>SHRM : The Best-Practice Approach</vt:lpstr>
      <vt:lpstr>The Best-Fit Approach</vt:lpstr>
      <vt:lpstr>Bundling </vt:lpstr>
      <vt:lpstr>Slide 7</vt:lpstr>
      <vt:lpstr>Slide 8</vt:lpstr>
      <vt:lpstr>HR strategies</vt:lpstr>
      <vt:lpstr>HR Strategies</vt:lpstr>
      <vt:lpstr>WHAT ARE HR STRATEGIES?</vt:lpstr>
      <vt:lpstr>WHAT ARE HR STRATEGIES?</vt:lpstr>
      <vt:lpstr>WHAT IS THE PURPOSE OF HR STRATEGIES?</vt:lpstr>
      <vt:lpstr>WHAT IS THE PURPOSE OF HR STRATEGIES?</vt:lpstr>
      <vt:lpstr>OVERALL HR STRATEGIES</vt:lpstr>
      <vt:lpstr>OVERALL HR STRATEGIES</vt:lpstr>
      <vt:lpstr>OVERALL HR STRATEGIES</vt:lpstr>
      <vt:lpstr>OVERALL HR STRATEGIES</vt:lpstr>
      <vt:lpstr>High-performance management</vt:lpstr>
      <vt:lpstr>High-involvement management</vt:lpstr>
      <vt:lpstr>High-commitment management</vt:lpstr>
      <vt:lpstr>High-commitment management</vt:lpstr>
      <vt:lpstr>Case Study : HRM Skills   </vt:lpstr>
      <vt:lpstr>Slide 24</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Human Resource Management</dc:title>
  <dc:creator>NTS</dc:creator>
  <cp:lastModifiedBy>NTS</cp:lastModifiedBy>
  <cp:revision>4</cp:revision>
  <dcterms:created xsi:type="dcterms:W3CDTF">2014-07-13T12:15:48Z</dcterms:created>
  <dcterms:modified xsi:type="dcterms:W3CDTF">2014-07-14T09:31:29Z</dcterms:modified>
</cp:coreProperties>
</file>