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7" r:id="rId2"/>
    <p:sldId id="258" r:id="rId3"/>
    <p:sldId id="259" r:id="rId4"/>
    <p:sldId id="262" r:id="rId5"/>
    <p:sldId id="285" r:id="rId6"/>
    <p:sldId id="264" r:id="rId7"/>
    <p:sldId id="263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5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6000" autoAdjust="0"/>
  </p:normalViewPr>
  <p:slideViewPr>
    <p:cSldViewPr>
      <p:cViewPr varScale="1">
        <p:scale>
          <a:sx n="64" d="100"/>
          <a:sy n="64" d="100"/>
        </p:scale>
        <p:origin x="-148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EFD9E-BCDD-4C88-839C-10DD2336B35E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097FF9-4AC3-4EF4-840C-D7B9320927E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097FF9-4AC3-4EF4-840C-D7B9320927E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Dependent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CF316-96B9-4BC6-93BF-3968925EEFC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Dyer and Holder (1988) point out, ‘The inescapable conclusion is that what is best depends.’ It can therefore be claimed that best fit is more important than best practice.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CF316-96B9-4BC6-93BF-3968925EEFC6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13/07/2014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564CF2E0-CCC4-4E1E-9902-C3C36AB3FDA4}" type="datetimeFigureOut">
              <a:rPr lang="en-US" smtClean="0"/>
              <a:pPr algn="r" eaLnBrk="1" latinLnBrk="0" hangingPunct="1"/>
              <a:t>13/07/2014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latinLnBrk="0" hangingPunct="1"/>
            <a:fld id="{6F42FDE4-A7DD-41A7-A0A6-9B649FB43336}" type="slidenum">
              <a:rPr kumimoji="0" lang="en-US" smtClean="0"/>
              <a:pPr algn="ctr" eaLnBrk="1" latinLnBrk="0" hangingPunct="1"/>
              <a:t>‹#›</a:t>
            </a:fld>
            <a:endParaRPr kumimoji="0"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Imran Ghaznavi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ighaznavi</a:t>
            </a:r>
            <a:endParaRPr lang="en-US" dirty="0" smtClean="0"/>
          </a:p>
          <a:p>
            <a:r>
              <a:rPr lang="en-US" dirty="0" smtClean="0"/>
              <a:t>Course Code: MGT557</a:t>
            </a:r>
          </a:p>
          <a:p>
            <a:r>
              <a:rPr lang="en-US" dirty="0" smtClean="0"/>
              <a:t>COMSATS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>
                <a:latin typeface="Arial" pitchFamily="34" charset="0"/>
                <a:cs typeface="Arial" pitchFamily="34" charset="0"/>
              </a:rPr>
              <a:t>Strategic</a:t>
            </a:r>
            <a:r>
              <a:rPr smtClean="0"/>
              <a:t> Human Resource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Lecture 17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outline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Overview of 16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Lecture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Study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HR Practices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 HRM skills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Imran\Desktop\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9144000" cy="624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Imran\Desktop\L15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688" y="457200"/>
            <a:ext cx="8810625" cy="6095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 descr="C:\Users\Imran\Desktop\pay for performanc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609600"/>
            <a:ext cx="8639175" cy="601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	</a:t>
            </a:r>
          </a:p>
          <a:p>
            <a:pPr algn="ctr">
              <a:buNone/>
            </a:pPr>
            <a:r>
              <a:rPr lang="en-US" sz="4400" dirty="0" smtClean="0">
                <a:latin typeface="Arial" pitchFamily="34" charset="0"/>
                <a:cs typeface="Arial" pitchFamily="34" charset="0"/>
              </a:rPr>
              <a:t>Strategic Human Resource Management</a:t>
            </a:r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Best Practice Approach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number of lists of ‘best practices’ have been produced, the best known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of which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was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produced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by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Pfeffer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(1994),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namely</a:t>
            </a:r>
          </a:p>
          <a:p>
            <a:pPr lvl="1"/>
            <a:r>
              <a:rPr lang="en-US" sz="2200" dirty="0">
                <a:latin typeface="Arial" pitchFamily="34" charset="0"/>
                <a:cs typeface="Arial" pitchFamily="34" charset="0"/>
              </a:rPr>
              <a:t>1. employment security;</a:t>
            </a:r>
          </a:p>
          <a:p>
            <a:pPr lvl="1"/>
            <a:r>
              <a:rPr lang="en-US" sz="2200" dirty="0">
                <a:latin typeface="Arial" pitchFamily="34" charset="0"/>
                <a:cs typeface="Arial" pitchFamily="34" charset="0"/>
              </a:rPr>
              <a:t>2. selective hiring;</a:t>
            </a:r>
          </a:p>
          <a:p>
            <a:pPr lvl="1"/>
            <a:r>
              <a:rPr lang="en-US" sz="2200" dirty="0">
                <a:latin typeface="Arial" pitchFamily="34" charset="0"/>
                <a:cs typeface="Arial" pitchFamily="34" charset="0"/>
              </a:rPr>
              <a:t>3. self-managed teams;</a:t>
            </a:r>
          </a:p>
          <a:p>
            <a:pPr lvl="1"/>
            <a:r>
              <a:rPr lang="en-US" sz="2200" dirty="0">
                <a:latin typeface="Arial" pitchFamily="34" charset="0"/>
                <a:cs typeface="Arial" pitchFamily="34" charset="0"/>
              </a:rPr>
              <a:t>4. high compensation contingent on performance;</a:t>
            </a:r>
          </a:p>
          <a:p>
            <a:pPr lvl="1"/>
            <a:r>
              <a:rPr lang="en-US" sz="2200" dirty="0">
                <a:latin typeface="Arial" pitchFamily="34" charset="0"/>
                <a:cs typeface="Arial" pitchFamily="34" charset="0"/>
              </a:rPr>
              <a:t>5. training to provide a skilled and motivated workforce;</a:t>
            </a:r>
          </a:p>
          <a:p>
            <a:pPr lvl="1"/>
            <a:r>
              <a:rPr lang="en-US" sz="2200" dirty="0">
                <a:latin typeface="Arial" pitchFamily="34" charset="0"/>
                <a:cs typeface="Arial" pitchFamily="34" charset="0"/>
              </a:rPr>
              <a:t>6. reduction of status differentials;</a:t>
            </a:r>
          </a:p>
          <a:p>
            <a:pPr lvl="1"/>
            <a:r>
              <a:rPr lang="en-US" sz="2200" dirty="0">
                <a:latin typeface="Arial" pitchFamily="34" charset="0"/>
                <a:cs typeface="Arial" pitchFamily="34" charset="0"/>
              </a:rPr>
              <a:t>7. sharing information.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Best Practice Approach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List  </a:t>
            </a:r>
            <a:r>
              <a:rPr lang="en-US" dirty="0">
                <a:latin typeface="Arial" pitchFamily="34" charset="0"/>
                <a:cs typeface="Arial" pitchFamily="34" charset="0"/>
              </a:rPr>
              <a:t>drawn up by Guest (1999):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1. selection and the careful use of selection tests to identify those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with potential </a:t>
            </a:r>
            <a:r>
              <a:rPr lang="en-US" dirty="0">
                <a:latin typeface="Arial" pitchFamily="34" charset="0"/>
                <a:cs typeface="Arial" pitchFamily="34" charset="0"/>
              </a:rPr>
              <a:t>to make a contribution;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2. training, and in particular a recognition that training is an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ongoing activity</a:t>
            </a:r>
            <a:r>
              <a:rPr lang="en-US" dirty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3. job design to ensure flexibility, commitment and motivation,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including steps </a:t>
            </a:r>
            <a:r>
              <a:rPr lang="en-US" dirty="0">
                <a:latin typeface="Arial" pitchFamily="34" charset="0"/>
                <a:cs typeface="Arial" pitchFamily="34" charset="0"/>
              </a:rPr>
              <a:t>to ensure that employees have the responsibility and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autonomy fully </a:t>
            </a:r>
            <a:r>
              <a:rPr lang="en-US" dirty="0">
                <a:latin typeface="Arial" pitchFamily="34" charset="0"/>
                <a:cs typeface="Arial" pitchFamily="34" charset="0"/>
              </a:rPr>
              <a:t>to use their knowledge and skills;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4. communication to ensure that a two-way process keeps everyone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fully informed;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5. employee share ownership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programms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to increase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employees’ awareness </a:t>
            </a:r>
            <a:r>
              <a:rPr lang="en-US" dirty="0">
                <a:latin typeface="Arial" pitchFamily="34" charset="0"/>
                <a:cs typeface="Arial" pitchFamily="34" charset="0"/>
              </a:rPr>
              <a:t>of the implications of their actions on the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financial performance </a:t>
            </a:r>
            <a:r>
              <a:rPr lang="en-US" dirty="0">
                <a:latin typeface="Arial" pitchFamily="34" charset="0"/>
                <a:cs typeface="Arial" pitchFamily="34" charset="0"/>
              </a:rPr>
              <a:t>of the firm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Best-Fit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best-fit approach emphasizes that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HR strategies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should be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contingen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on the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context, circumstances of the organization and its type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‘Best fit’ can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be perceived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in terms of vertical integration or alignment between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organization’s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business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and HR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strategies.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There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a choice of models, namely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life cycle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, competitive strategy, and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strategic configuration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Best-Fit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The life cycle model</a:t>
            </a:r>
            <a:endParaRPr lang="en-US" b="1" i="1" dirty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The life cycle model is based on the theory that the development of a firm takes place in four stages: start-up, growth, maturity and decline. This is in line with product life cycle theory.</a:t>
            </a:r>
          </a:p>
          <a:p>
            <a:pPr lvl="1"/>
            <a:endParaRPr lang="en-US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Best fit approach : Life cycle model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Human resource management’s effectiveness depends on its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fit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with the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organization’s stage of development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As the organization grows and develops, human resource management programs, practices and procedures must change to meet its needs.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Consistent with growth and development models it can be suggested that human resource management develops through a series of stages as the organization becomes more complex.</a:t>
            </a:r>
          </a:p>
          <a:p>
            <a:pPr algn="r">
              <a:buNone/>
            </a:pPr>
            <a:endParaRPr lang="en-US" sz="2400" dirty="0" smtClean="0"/>
          </a:p>
          <a:p>
            <a:pPr algn="r">
              <a:buNone/>
            </a:pPr>
            <a:r>
              <a:rPr lang="en-US" sz="2000" dirty="0" smtClean="0"/>
              <a:t>Baird and </a:t>
            </a:r>
            <a:r>
              <a:rPr lang="en-US" sz="2000" dirty="0" err="1" smtClean="0"/>
              <a:t>Meshoulam</a:t>
            </a:r>
            <a:r>
              <a:rPr lang="en-US" sz="2000" dirty="0" smtClean="0"/>
              <a:t> (1988)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Best fit :Competitive strategies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Three strategies aimed at achieving competitive advantage have been identified by Porter (1985):</a:t>
            </a: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innovation – being the unique producer;</a:t>
            </a: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quality – delivering high-quality goods and services to customers;</a:t>
            </a: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cost leadership – the planned result of policies aimed at ‘managing away’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expense.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‘Effectiveness can be increased by systematically melding human resource practices with the selected competitive strategy’.</a:t>
            </a:r>
          </a:p>
          <a:p>
            <a:pPr algn="r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Schuler and Jackson (1987)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	They described the HR characteristics of firms pursuing one or other of the three strategies (Table ).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mran\Desktop\tab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90488"/>
            <a:ext cx="9143999" cy="7038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Strategic Configuration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Another approach to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best fit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is the proposition that organizations will be more effective if they adopt a policy of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strategic configuration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by matching their strategy to one of the ideal types defined by theories such as those produced by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Mintzberg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(1979) and Miles and Snow (1978).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Strategic configuration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Mintzberg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(1979) classified them into five ideal types: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simple structure, machine bureaucracy, professional bureaucracy, </a:t>
            </a:r>
            <a:r>
              <a:rPr lang="en-US" sz="2400" u="sng" dirty="0" err="1" smtClean="0">
                <a:latin typeface="Arial" pitchFamily="34" charset="0"/>
                <a:cs typeface="Arial" pitchFamily="34" charset="0"/>
              </a:rPr>
              <a:t>divisionalized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 form and adhocracy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Miles and Snow (1978) identified four types of organizations, classifying the first three types as ‘ideal’ organizations: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Strategic 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Prospectors, which operate in an environment characterized by rapid and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unpredictable changes. They react to this environment by focusing on the development of new products, markets and technologies.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Prospectors have low levels of formalization and specialization and high levels of decentralization. They have relatively few hierarchical levels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Strategic 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2. Defenders, which operate in a more stable and predictable environment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than prospectors and engage in more long-term planning.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They have more mechanistic or bureaucratic structures than prospectors and obtain coordination through formalization, centralization, specialization and vertical differentiation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Strategic 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Analyzers, which are a combination of the prospector and defender types.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They operate in stable environments like defenders and also in markets where new products are constantly required like prospectors.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They are usually not the initiators of change like prospectors but they follow the changes more rapidly than defenders.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Analyzers seek effectiveness through both efficiency and new products or markets.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They may also exhibit higher levels of interdependence than either prospectors or defenders.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Strategic 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4.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Reactors, which are unstable organizations existing in what they believe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to be an unpredictable environment. They lack consistent, well-articulated strategies and do not undertake long-range planning.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Strategic 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Delery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and Doty (1996) suggest that organizations should align their HR systems with the strategy linked to their configuration and identified two systems :</a:t>
            </a:r>
          </a:p>
          <a:p>
            <a:r>
              <a:rPr lang="en-US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u="sng" dirty="0" smtClean="0">
                <a:latin typeface="Arial" pitchFamily="34" charset="0"/>
                <a:cs typeface="Arial" pitchFamily="34" charset="0"/>
              </a:rPr>
              <a:t>market-type system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where hiring is mainly from outside the organization,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little use is made of internal career ladders, there is no formal training, performance appraisal is results-orientated, there is not much security, and jobs are not clearly defined.</a:t>
            </a:r>
          </a:p>
          <a:p>
            <a:r>
              <a:rPr lang="en-US" sz="2400" i="1" u="sng" dirty="0" smtClean="0">
                <a:latin typeface="Arial" pitchFamily="34" charset="0"/>
                <a:cs typeface="Arial" pitchFamily="34" charset="0"/>
              </a:rPr>
              <a:t>internal system 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where hiring is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mainly from within the organization, extensive use is made of career ladders, a lot of formal training is provided, performance is appraised by behavior orientated measures, there is considerable security, and jobs are tightly defined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Strategic 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prospector strategy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requires a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market system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while the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internal system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is appropriate for the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defender strategy</a:t>
            </a:r>
          </a:p>
          <a:p>
            <a:endParaRPr lang="en-US" u="sng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u="sng" dirty="0" smtClean="0">
                <a:latin typeface="Arial" pitchFamily="34" charset="0"/>
                <a:cs typeface="Arial" pitchFamily="34" charset="0"/>
              </a:rPr>
              <a:t>The best-fit model seems to be more realistic than the best-practice model</a:t>
            </a:r>
            <a:endParaRPr lang="en-US" sz="3200" u="sng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Bundling 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‘A strategy’s success turns on combining “vertical” or external fit and “horizontal” or internal fit.’</a:t>
            </a: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Richardson and Thompson (1999) conclude that a firm with bundles of associated HR practices should have a higher level of performance, providing it also achieves high levels of fit with its competitive strategy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‘Bundling’ is the development and implementation of several HR practices together so that they are interrelated and therefore complement and reinforce each other.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r>
              <a:rPr lang="en-US" sz="4800" dirty="0" smtClean="0"/>
              <a:t>Thank you </a:t>
            </a:r>
          </a:p>
          <a:p>
            <a:pPr algn="ctr">
              <a:buNone/>
            </a:pPr>
            <a:r>
              <a:rPr lang="en-US" sz="4800" dirty="0" smtClean="0"/>
              <a:t>For any question or query contact through </a:t>
            </a:r>
          </a:p>
          <a:p>
            <a:pPr algn="ctr">
              <a:buNone/>
            </a:pPr>
            <a:r>
              <a:rPr lang="en-US" sz="4800" dirty="0" smtClean="0"/>
              <a:t>twitter: @</a:t>
            </a:r>
            <a:r>
              <a:rPr lang="en-US" sz="4800" dirty="0" err="1" smtClean="0"/>
              <a:t>ighaznavi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166</TotalTime>
  <Words>1066</Words>
  <Application>Microsoft Office PowerPoint</Application>
  <PresentationFormat>On-screen Show (4:3)</PresentationFormat>
  <Paragraphs>104</Paragraphs>
  <Slides>25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Equity</vt:lpstr>
      <vt:lpstr>Strategic Human Resource Management</vt:lpstr>
      <vt:lpstr>Slide 2</vt:lpstr>
      <vt:lpstr>Lecture outline</vt:lpstr>
      <vt:lpstr>Case Study: HRM skills</vt:lpstr>
      <vt:lpstr>Slide 5</vt:lpstr>
      <vt:lpstr>Slide 6</vt:lpstr>
      <vt:lpstr>Slide 7</vt:lpstr>
      <vt:lpstr>Slide 8</vt:lpstr>
      <vt:lpstr>Best Practice Approach </vt:lpstr>
      <vt:lpstr>Best Practice Approach </vt:lpstr>
      <vt:lpstr>The Best-Fit Approach</vt:lpstr>
      <vt:lpstr>The Best-Fit Approach</vt:lpstr>
      <vt:lpstr>Best fit approach : Life cycle model</vt:lpstr>
      <vt:lpstr>Best fit :Competitive strategies</vt:lpstr>
      <vt:lpstr>Slide 15</vt:lpstr>
      <vt:lpstr>Strategic Configuration</vt:lpstr>
      <vt:lpstr>Strategic configuration</vt:lpstr>
      <vt:lpstr> Strategic Configuration</vt:lpstr>
      <vt:lpstr>Strategic Configuration</vt:lpstr>
      <vt:lpstr>Strategic Configuration</vt:lpstr>
      <vt:lpstr>Strategic Configuration</vt:lpstr>
      <vt:lpstr>Strategic Configuration</vt:lpstr>
      <vt:lpstr>Strategic Configuration</vt:lpstr>
      <vt:lpstr>Bundling </vt:lpstr>
      <vt:lpstr>Slide 25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Human Resource Management</dc:title>
  <dc:creator>Imran</dc:creator>
  <cp:lastModifiedBy>NTS</cp:lastModifiedBy>
  <cp:revision>34</cp:revision>
  <dcterms:created xsi:type="dcterms:W3CDTF">2014-07-13T04:07:47Z</dcterms:created>
  <dcterms:modified xsi:type="dcterms:W3CDTF">2014-07-13T12:17:19Z</dcterms:modified>
</cp:coreProperties>
</file>