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7" r:id="rId2"/>
    <p:sldId id="258" r:id="rId3"/>
    <p:sldId id="259" r:id="rId4"/>
    <p:sldId id="298" r:id="rId5"/>
    <p:sldId id="299" r:id="rId6"/>
    <p:sldId id="300" r:id="rId7"/>
    <p:sldId id="301" r:id="rId8"/>
    <p:sldId id="302" r:id="rId9"/>
    <p:sldId id="303" r:id="rId10"/>
    <p:sldId id="304" r:id="rId11"/>
    <p:sldId id="305" r:id="rId12"/>
    <p:sldId id="306" r:id="rId13"/>
    <p:sldId id="307" r:id="rId14"/>
    <p:sldId id="308" r:id="rId15"/>
    <p:sldId id="309" r:id="rId16"/>
    <p:sldId id="310" r:id="rId17"/>
    <p:sldId id="311" r:id="rId18"/>
    <p:sldId id="281" r:id="rId19"/>
    <p:sldId id="282"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6B9D03-4148-4742-AA1D-BDD48792EB2F}" type="datetimeFigureOut">
              <a:rPr lang="en-US" smtClean="0"/>
              <a:pPr/>
              <a:t>11/07/2014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A17E48-D18D-4C72-AFAE-0361229495D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Porter emphasized the importance of </a:t>
            </a:r>
            <a:r>
              <a:rPr lang="en-US" sz="1200" i="1" kern="1200" baseline="0" dirty="0" smtClean="0">
                <a:solidFill>
                  <a:schemeClr val="tx1"/>
                </a:solidFill>
                <a:latin typeface="+mn-lt"/>
                <a:ea typeface="+mn-ea"/>
                <a:cs typeface="+mn-cs"/>
              </a:rPr>
              <a:t>differentiation, which consists of </a:t>
            </a:r>
            <a:r>
              <a:rPr lang="en-US" sz="1200" kern="1200" baseline="0" dirty="0" smtClean="0">
                <a:solidFill>
                  <a:schemeClr val="tx1"/>
                </a:solidFill>
                <a:latin typeface="+mn-lt"/>
                <a:ea typeface="+mn-ea"/>
                <a:cs typeface="+mn-cs"/>
              </a:rPr>
              <a:t>offering a product or service ‘that is perceived industry-wise as being</a:t>
            </a:r>
          </a:p>
          <a:p>
            <a:r>
              <a:rPr lang="en-US" sz="1200" kern="1200" baseline="0" dirty="0" smtClean="0">
                <a:solidFill>
                  <a:schemeClr val="tx1"/>
                </a:solidFill>
                <a:latin typeface="+mn-lt"/>
                <a:ea typeface="+mn-ea"/>
                <a:cs typeface="+mn-cs"/>
              </a:rPr>
              <a:t>unique’,</a:t>
            </a:r>
            <a:endParaRPr lang="en-US" dirty="0"/>
          </a:p>
        </p:txBody>
      </p:sp>
      <p:sp>
        <p:nvSpPr>
          <p:cNvPr id="4" name="Slide Number Placeholder 3"/>
          <p:cNvSpPr>
            <a:spLocks noGrp="1"/>
          </p:cNvSpPr>
          <p:nvPr>
            <p:ph type="sldNum" sz="quarter" idx="10"/>
          </p:nvPr>
        </p:nvSpPr>
        <p:spPr/>
        <p:txBody>
          <a:bodyPr/>
          <a:lstStyle/>
          <a:p>
            <a:fld id="{72C8F4B1-7D8B-4D8C-BD1C-BDFEC951E560}"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strategic capability of an organization depends on the strategic capabilities of its managers. People who display high levels of strategic capability know where they are going and know how they are going to get there. They recognize that, although they must be successful now to succeed in the future, it is always necessary to create and sustain a sense of purpose and direction.</a:t>
            </a:r>
            <a:endParaRPr lang="en-US" dirty="0"/>
          </a:p>
        </p:txBody>
      </p:sp>
      <p:sp>
        <p:nvSpPr>
          <p:cNvPr id="4" name="Slide Number Placeholder 3"/>
          <p:cNvSpPr>
            <a:spLocks noGrp="1"/>
          </p:cNvSpPr>
          <p:nvPr>
            <p:ph type="sldNum" sz="quarter" idx="10"/>
          </p:nvPr>
        </p:nvSpPr>
        <p:spPr/>
        <p:txBody>
          <a:bodyPr/>
          <a:lstStyle/>
          <a:p>
            <a:fld id="{72C8F4B1-7D8B-4D8C-BD1C-BDFEC951E560}" type="slidenum">
              <a:rPr lang="en-US" smtClean="0"/>
              <a:pPr/>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focus is on identifying the organization’s mission and strategies, but attention is also given to the resource base required to make it succeed.</a:t>
            </a:r>
          </a:p>
          <a:p>
            <a:r>
              <a:rPr lang="en-US" sz="1200" kern="1200" baseline="0" dirty="0" smtClean="0">
                <a:solidFill>
                  <a:schemeClr val="tx1"/>
                </a:solidFill>
                <a:latin typeface="+mn-lt"/>
                <a:ea typeface="+mn-ea"/>
                <a:cs typeface="+mn-cs"/>
              </a:rPr>
              <a:t>Managers who think strategically will have a broad and long-term view of  where they are going</a:t>
            </a:r>
            <a:endParaRPr lang="en-US" dirty="0"/>
          </a:p>
        </p:txBody>
      </p:sp>
      <p:sp>
        <p:nvSpPr>
          <p:cNvPr id="4" name="Slide Number Placeholder 3"/>
          <p:cNvSpPr>
            <a:spLocks noGrp="1"/>
          </p:cNvSpPr>
          <p:nvPr>
            <p:ph type="sldNum" sz="quarter" idx="10"/>
          </p:nvPr>
        </p:nvSpPr>
        <p:spPr/>
        <p:txBody>
          <a:bodyPr/>
          <a:lstStyle/>
          <a:p>
            <a:fld id="{72C8F4B1-7D8B-4D8C-BD1C-BDFEC951E560}" type="slidenum">
              <a:rPr lang="en-US" smtClean="0"/>
              <a:pPr/>
              <a:t>13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C8F4B1-7D8B-4D8C-BD1C-BDFEC951E560}" type="slidenum">
              <a:rPr lang="en-US" smtClean="0"/>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D67F8C08-B8E4-4D53-84D9-F9F436C6E06D}" type="datetimeFigureOut">
              <a:rPr lang="en-US" smtClean="0"/>
              <a:pPr/>
              <a:t>11/07/2014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CABDE47-4E84-4A0B-AF93-825FE2ABFA65}"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D67F8C08-B8E4-4D53-84D9-F9F436C6E06D}" type="datetimeFigureOut">
              <a:rPr lang="en-US" smtClean="0"/>
              <a:pPr/>
              <a:t>11/07/2014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ABDE47-4E84-4A0B-AF93-825FE2ABFA65}"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67F8C08-B8E4-4D53-84D9-F9F436C6E06D}" type="datetimeFigureOut">
              <a:rPr lang="en-US" smtClean="0"/>
              <a:pPr/>
              <a:t>11/07/2014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CABDE47-4E84-4A0B-AF93-825FE2ABFA6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67F8C08-B8E4-4D53-84D9-F9F436C6E06D}" type="datetimeFigureOut">
              <a:rPr lang="en-US" smtClean="0"/>
              <a:pPr/>
              <a:t>11/07/2014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ABDE47-4E84-4A0B-AF93-825FE2ABFA65}"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D67F8C08-B8E4-4D53-84D9-F9F436C6E06D}" type="datetimeFigureOut">
              <a:rPr lang="en-US" smtClean="0"/>
              <a:pPr/>
              <a:t>11/07/2014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ABDE47-4E84-4A0B-AF93-825FE2ABFA65}"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67F8C08-B8E4-4D53-84D9-F9F436C6E06D}" type="datetimeFigureOut">
              <a:rPr lang="en-US" smtClean="0"/>
              <a:pPr/>
              <a:t>11/07/2014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ABDE47-4E84-4A0B-AF93-825FE2ABFA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7F8C08-B8E4-4D53-84D9-F9F436C6E06D}" type="datetimeFigureOut">
              <a:rPr lang="en-US" smtClean="0"/>
              <a:pPr/>
              <a:t>11/07/2014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ABDE47-4E84-4A0B-AF93-825FE2ABFA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67F8C08-B8E4-4D53-84D9-F9F436C6E06D}" type="datetimeFigureOut">
              <a:rPr lang="en-US" smtClean="0"/>
              <a:pPr/>
              <a:t>11/07/2014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ABDE47-4E84-4A0B-AF93-825FE2ABFA65}"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67F8C08-B8E4-4D53-84D9-F9F436C6E06D}" type="datetimeFigureOut">
              <a:rPr lang="en-US" smtClean="0"/>
              <a:pPr/>
              <a:t>11/07/2014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CABDE47-4E84-4A0B-AF93-825FE2ABFA65}"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67F8C08-B8E4-4D53-84D9-F9F436C6E06D}" type="datetimeFigureOut">
              <a:rPr lang="en-US" smtClean="0"/>
              <a:pPr/>
              <a:t>11/07/2014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ABDE47-4E84-4A0B-AF93-825FE2ABFA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67F8C08-B8E4-4D53-84D9-F9F436C6E06D}" type="datetimeFigureOut">
              <a:rPr lang="en-US" smtClean="0"/>
              <a:pPr/>
              <a:t>11/07/2014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ABDE47-4E84-4A0B-AF93-825FE2ABFA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D67F8C08-B8E4-4D53-84D9-F9F436C6E06D}" type="datetimeFigureOut">
              <a:rPr lang="en-US" smtClean="0"/>
              <a:pPr/>
              <a:t>11/07/2014</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CABDE47-4E84-4A0B-AF93-825FE2ABFA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92500" lnSpcReduction="20000"/>
          </a:bodyPr>
          <a:lstStyle/>
          <a:p>
            <a:r>
              <a:rPr lang="en-US" dirty="0" smtClean="0"/>
              <a:t>Imran Ghaznavi</a:t>
            </a:r>
          </a:p>
          <a:p>
            <a:r>
              <a:rPr lang="en-US" dirty="0" smtClean="0"/>
              <a:t>Twitter: @</a:t>
            </a:r>
            <a:r>
              <a:rPr lang="en-US" dirty="0" err="1" smtClean="0"/>
              <a:t>ighaznavi</a:t>
            </a:r>
            <a:endParaRPr lang="en-US" dirty="0" smtClean="0"/>
          </a:p>
          <a:p>
            <a:r>
              <a:rPr lang="en-US" dirty="0" smtClean="0"/>
              <a:t>Course Code: MGT557</a:t>
            </a:r>
          </a:p>
          <a:p>
            <a:r>
              <a:rPr lang="en-US" dirty="0" smtClean="0"/>
              <a:t>COMSATS</a:t>
            </a:r>
            <a:endParaRPr lang="en-US" dirty="0"/>
          </a:p>
        </p:txBody>
      </p:sp>
      <p:sp>
        <p:nvSpPr>
          <p:cNvPr id="3" name="Title 2"/>
          <p:cNvSpPr>
            <a:spLocks noGrp="1"/>
          </p:cNvSpPr>
          <p:nvPr>
            <p:ph type="ctrTitle"/>
          </p:nvPr>
        </p:nvSpPr>
        <p:spPr/>
        <p:txBody>
          <a:bodyPr/>
          <a:lstStyle/>
          <a:p>
            <a:r>
              <a:rPr smtClean="0">
                <a:latin typeface="Arial" pitchFamily="34" charset="0"/>
                <a:cs typeface="Arial" pitchFamily="34" charset="0"/>
              </a:rPr>
              <a:t>Strategic</a:t>
            </a:r>
            <a:r>
              <a:rPr smtClean="0"/>
              <a:t> Human Resource Management</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algn="ctr">
              <a:buNone/>
            </a:pPr>
            <a:endParaRPr lang="en-US" sz="6000" dirty="0" smtClean="0">
              <a:latin typeface="Arial" pitchFamily="34" charset="0"/>
              <a:cs typeface="Arial" pitchFamily="34" charset="0"/>
            </a:endParaRPr>
          </a:p>
          <a:p>
            <a:pPr algn="ctr">
              <a:buNone/>
            </a:pPr>
            <a:r>
              <a:rPr lang="en-US" sz="6000" dirty="0" smtClean="0">
                <a:latin typeface="Arial" pitchFamily="34" charset="0"/>
                <a:cs typeface="Arial" pitchFamily="34" charset="0"/>
              </a:rPr>
              <a:t>Lecture 11</a:t>
            </a:r>
            <a:endParaRPr lang="en-US" sz="6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14400" y="274638"/>
            <a:ext cx="7772400" cy="1143000"/>
          </a:xfrm>
        </p:spPr>
        <p:txBody>
          <a:bodyPr/>
          <a:lstStyle/>
          <a:p>
            <a:r>
              <a:rPr lang="en-US" dirty="0" smtClean="0">
                <a:latin typeface="Arial" pitchFamily="34" charset="0"/>
                <a:cs typeface="Arial" pitchFamily="34" charset="0"/>
              </a:rPr>
              <a:t>Lecture outline</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Overview of 10</a:t>
            </a:r>
            <a:r>
              <a:rPr lang="en-US" sz="2800" baseline="30000" dirty="0" smtClean="0">
                <a:latin typeface="Arial" pitchFamily="34" charset="0"/>
                <a:cs typeface="Arial" pitchFamily="34" charset="0"/>
              </a:rPr>
              <a:t>th</a:t>
            </a:r>
            <a:r>
              <a:rPr lang="en-US" sz="2800" dirty="0" smtClean="0">
                <a:latin typeface="Arial" pitchFamily="34" charset="0"/>
                <a:cs typeface="Arial" pitchFamily="34" charset="0"/>
              </a:rPr>
              <a:t>    Lecture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concept of strategy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a:t>
            </a:r>
            <a:r>
              <a:rPr lang="en-US" sz="2800" dirty="0" smtClean="0">
                <a:latin typeface="Arial" pitchFamily="34" charset="0"/>
                <a:cs typeface="Arial" pitchFamily="34" charset="0"/>
              </a:rPr>
              <a:t>formulation of Strategy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Case Study</a:t>
            </a:r>
          </a:p>
          <a:p>
            <a:endParaRPr lang="en-US" sz="2800" dirty="0" smtClean="0">
              <a:latin typeface="Arial" pitchFamily="34" charset="0"/>
              <a:cs typeface="Arial" pitchFamily="34" charset="0"/>
            </a:endParaRPr>
          </a:p>
          <a:p>
            <a:pPr>
              <a:buNone/>
            </a:pPr>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The Concept of Strategy</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dirty="0" smtClean="0"/>
          </a:p>
          <a:p>
            <a:endParaRPr lang="en-US" dirty="0" smtClean="0"/>
          </a:p>
          <a:p>
            <a:pPr algn="just"/>
            <a:r>
              <a:rPr lang="en-US" sz="2400" dirty="0" smtClean="0">
                <a:latin typeface="Arial" pitchFamily="34" charset="0"/>
                <a:cs typeface="Arial" pitchFamily="34" charset="0"/>
              </a:rPr>
              <a:t>It is based on a number of associated concepts:</a:t>
            </a:r>
          </a:p>
          <a:p>
            <a:pPr algn="just">
              <a:buNone/>
            </a:pPr>
            <a:r>
              <a:rPr lang="en-US" sz="2400" dirty="0" smtClean="0">
                <a:latin typeface="Arial" pitchFamily="34" charset="0"/>
                <a:cs typeface="Arial" pitchFamily="34" charset="0"/>
              </a:rPr>
              <a:t> </a:t>
            </a:r>
            <a:r>
              <a:rPr lang="en-US" sz="2400" b="1" u="sng" dirty="0" smtClean="0">
                <a:latin typeface="Arial" pitchFamily="34" charset="0"/>
                <a:cs typeface="Arial" pitchFamily="34" charset="0"/>
              </a:rPr>
              <a:t>competitive advantage, resource-based strategy, distinctive capabilities, strategic intent, strategic capability, strategic management, strategic goals and strategic plans.</a:t>
            </a:r>
            <a:endParaRPr lang="en-US" sz="2400" b="1" u="sn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Concept of Strategy </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b="1" i="1" dirty="0" smtClean="0">
                <a:latin typeface="Arial" pitchFamily="34" charset="0"/>
                <a:cs typeface="Arial" pitchFamily="34" charset="0"/>
              </a:rPr>
              <a:t>Competitive advantage</a:t>
            </a:r>
          </a:p>
          <a:p>
            <a:pPr>
              <a:buNone/>
            </a:pPr>
            <a:r>
              <a:rPr lang="en-US" sz="2400" dirty="0" smtClean="0">
                <a:latin typeface="Arial" pitchFamily="34" charset="0"/>
                <a:cs typeface="Arial" pitchFamily="34" charset="0"/>
              </a:rPr>
              <a:t>	The concept of competitive advantage was formulated by Michael Porter (1985).</a:t>
            </a:r>
          </a:p>
          <a:p>
            <a:pPr>
              <a:buNone/>
            </a:pPr>
            <a:endParaRPr lang="en-US" sz="2400" dirty="0" smtClean="0">
              <a:latin typeface="Arial" pitchFamily="34" charset="0"/>
              <a:cs typeface="Arial" pitchFamily="34" charset="0"/>
            </a:endParaRPr>
          </a:p>
          <a:p>
            <a:pPr>
              <a:buNone/>
            </a:pPr>
            <a:r>
              <a:rPr lang="en-US" sz="2400" dirty="0" smtClean="0">
                <a:latin typeface="Arial" pitchFamily="34" charset="0"/>
                <a:cs typeface="Arial" pitchFamily="34" charset="0"/>
              </a:rPr>
              <a:t> “Competitive advantage, arises out of a firm creating value for its customers. To achieve it, firms select markets in which they can excel and present a moving target to their competitors by continually improving their position.</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Distinctive capabilities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‘The opportunity for companies to sustain competitive advantage is determined by their capabilities.’</a:t>
            </a:r>
          </a:p>
          <a:p>
            <a:pPr algn="r">
              <a:buNone/>
            </a:pPr>
            <a:r>
              <a:rPr lang="en-US" sz="2400" dirty="0" smtClean="0">
                <a:latin typeface="Arial" pitchFamily="34" charset="0"/>
                <a:cs typeface="Arial" pitchFamily="34" charset="0"/>
              </a:rPr>
              <a:t>Kay (1999)</a:t>
            </a:r>
          </a:p>
          <a:p>
            <a:r>
              <a:rPr lang="en-US" sz="2400" dirty="0" smtClean="0">
                <a:latin typeface="Arial" pitchFamily="34" charset="0"/>
                <a:cs typeface="Arial" pitchFamily="34" charset="0"/>
              </a:rPr>
              <a:t>Distinctive capabilities are those characteristics that cannot be replicated by competitors or can only be imitated with great difficulty.</a:t>
            </a:r>
          </a:p>
          <a:p>
            <a:r>
              <a:rPr lang="en-US" sz="2400" dirty="0" smtClean="0">
                <a:latin typeface="Arial" pitchFamily="34" charset="0"/>
                <a:cs typeface="Arial" pitchFamily="34" charset="0"/>
              </a:rPr>
              <a:t>Distinctive capabilities or core competences describe what the organization is specially or uniquely capable of doing</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Strategic intent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In its simplest form, strategy could be described as an expression of the intentions of the organization </a:t>
            </a:r>
          </a:p>
          <a:p>
            <a:pPr>
              <a:buNone/>
            </a:pPr>
            <a:r>
              <a:rPr lang="en-US" sz="2400" dirty="0" smtClean="0">
                <a:latin typeface="Arial" pitchFamily="34" charset="0"/>
                <a:cs typeface="Arial" pitchFamily="34" charset="0"/>
              </a:rPr>
              <a:t>	– what it means to do and how,</a:t>
            </a:r>
          </a:p>
          <a:p>
            <a:pPr>
              <a:buNone/>
            </a:pP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a:t>
            </a:r>
            <a:r>
              <a:rPr lang="en-US" sz="2400" dirty="0" err="1" smtClean="0">
                <a:latin typeface="Arial" pitchFamily="34" charset="0"/>
                <a:cs typeface="Arial" pitchFamily="34" charset="0"/>
              </a:rPr>
              <a:t>Wickens</a:t>
            </a:r>
            <a:r>
              <a:rPr lang="en-US" sz="2400" dirty="0" smtClean="0">
                <a:latin typeface="Arial" pitchFamily="34" charset="0"/>
                <a:cs typeface="Arial" pitchFamily="34" charset="0"/>
              </a:rPr>
              <a:t> (1987) suggests that the business means to ‘get from here to there’.</a:t>
            </a:r>
            <a:endParaRPr lang="en-US" sz="24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Strategic intent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The strategic intent sequence has been defined by Miller and </a:t>
            </a:r>
            <a:r>
              <a:rPr lang="en-US" sz="2400" dirty="0" err="1" smtClean="0">
                <a:latin typeface="Arial" pitchFamily="34" charset="0"/>
                <a:cs typeface="Arial" pitchFamily="34" charset="0"/>
              </a:rPr>
              <a:t>Dess</a:t>
            </a:r>
            <a:r>
              <a:rPr lang="en-US" sz="2400" dirty="0" smtClean="0">
                <a:latin typeface="Arial" pitchFamily="34" charset="0"/>
                <a:cs typeface="Arial" pitchFamily="34" charset="0"/>
              </a:rPr>
              <a:t> (1996) as:</a:t>
            </a:r>
          </a:p>
          <a:p>
            <a:pPr>
              <a:buNone/>
            </a:pPr>
            <a:r>
              <a:rPr lang="en-US" sz="2400" dirty="0" smtClean="0">
                <a:latin typeface="Arial" pitchFamily="34" charset="0"/>
                <a:cs typeface="Arial" pitchFamily="34" charset="0"/>
              </a:rPr>
              <a:t>	1. a broad </a:t>
            </a:r>
            <a:r>
              <a:rPr lang="en-US" sz="2400" i="1" dirty="0" smtClean="0">
                <a:latin typeface="Arial" pitchFamily="34" charset="0"/>
                <a:cs typeface="Arial" pitchFamily="34" charset="0"/>
              </a:rPr>
              <a:t>vision of what the organization should be;</a:t>
            </a:r>
          </a:p>
          <a:p>
            <a:pPr>
              <a:buNone/>
            </a:pPr>
            <a:r>
              <a:rPr lang="en-US" sz="2400" dirty="0" smtClean="0">
                <a:latin typeface="Arial" pitchFamily="34" charset="0"/>
                <a:cs typeface="Arial" pitchFamily="34" charset="0"/>
              </a:rPr>
              <a:t>	2. the organization’s </a:t>
            </a:r>
            <a:r>
              <a:rPr lang="en-US" sz="2400" i="1" dirty="0" smtClean="0">
                <a:latin typeface="Arial" pitchFamily="34" charset="0"/>
                <a:cs typeface="Arial" pitchFamily="34" charset="0"/>
              </a:rPr>
              <a:t>mission;</a:t>
            </a:r>
          </a:p>
          <a:p>
            <a:pPr>
              <a:buNone/>
            </a:pPr>
            <a:r>
              <a:rPr lang="en-US" sz="2400" dirty="0" smtClean="0">
                <a:latin typeface="Arial" pitchFamily="34" charset="0"/>
                <a:cs typeface="Arial" pitchFamily="34" charset="0"/>
              </a:rPr>
              <a:t>	3. specific </a:t>
            </a:r>
            <a:r>
              <a:rPr lang="en-US" sz="2400" i="1" dirty="0" smtClean="0">
                <a:latin typeface="Arial" pitchFamily="34" charset="0"/>
                <a:cs typeface="Arial" pitchFamily="34" charset="0"/>
              </a:rPr>
              <a:t>goals, which are </a:t>
            </a:r>
            <a:r>
              <a:rPr lang="en-US" sz="2400" i="1" dirty="0" err="1" smtClean="0">
                <a:latin typeface="Arial" pitchFamily="34" charset="0"/>
                <a:cs typeface="Arial" pitchFamily="34" charset="0"/>
              </a:rPr>
              <a:t>operationalized</a:t>
            </a:r>
            <a:r>
              <a:rPr lang="en-US" sz="2400" i="1" dirty="0" smtClean="0">
                <a:latin typeface="Arial" pitchFamily="34" charset="0"/>
                <a:cs typeface="Arial" pitchFamily="34" charset="0"/>
              </a:rPr>
              <a:t> as:</a:t>
            </a:r>
          </a:p>
          <a:p>
            <a:pPr>
              <a:buNone/>
            </a:pPr>
            <a:r>
              <a:rPr lang="en-US" sz="2400" dirty="0" smtClean="0">
                <a:latin typeface="Arial" pitchFamily="34" charset="0"/>
                <a:cs typeface="Arial" pitchFamily="34" charset="0"/>
              </a:rPr>
              <a:t>	4. strategic </a:t>
            </a:r>
            <a:r>
              <a:rPr lang="en-US" sz="2400" i="1" dirty="0" smtClean="0">
                <a:latin typeface="Arial" pitchFamily="34" charset="0"/>
                <a:cs typeface="Arial" pitchFamily="34" charset="0"/>
              </a:rPr>
              <a:t>objectives.</a:t>
            </a:r>
            <a:endParaRPr lang="en-US" sz="24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Strategic capability</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Strategic capability is a concept that refers to the ability of an organization to develop and implement strategies that will achieve sustained competitive advantage</a:t>
            </a:r>
          </a:p>
          <a:p>
            <a:r>
              <a:rPr lang="en-US" sz="2400" dirty="0" smtClean="0">
                <a:latin typeface="Arial" pitchFamily="34" charset="0"/>
                <a:cs typeface="Arial" pitchFamily="34" charset="0"/>
              </a:rPr>
              <a:t>It is therefore about the capacity to select the most appropriate vision, to define realistic intentions, to match resources to opportunities and to prepare and implement strategic plans.</a:t>
            </a:r>
            <a:endParaRPr lang="en-US" sz="24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The resource-based view</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The resource-based view of strategy is that the strategic capability of a firm depends on its resource capability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As </a:t>
            </a:r>
            <a:r>
              <a:rPr lang="en-US" sz="2400" dirty="0" err="1" smtClean="0">
                <a:latin typeface="Arial" pitchFamily="34" charset="0"/>
                <a:cs typeface="Arial" pitchFamily="34" charset="0"/>
              </a:rPr>
              <a:t>Boxall</a:t>
            </a:r>
            <a:r>
              <a:rPr lang="en-US" sz="2400" dirty="0" smtClean="0">
                <a:latin typeface="Arial" pitchFamily="34" charset="0"/>
                <a:cs typeface="Arial" pitchFamily="34" charset="0"/>
              </a:rPr>
              <a:t> (1996)</a:t>
            </a:r>
            <a:r>
              <a:rPr lang="en-US" sz="2400" dirty="0" err="1" smtClean="0">
                <a:latin typeface="Arial" pitchFamily="34" charset="0"/>
                <a:cs typeface="Arial" pitchFamily="34" charset="0"/>
              </a:rPr>
              <a:t>belives</a:t>
            </a:r>
            <a:r>
              <a:rPr lang="en-US" sz="2400" dirty="0" smtClean="0">
                <a:latin typeface="Arial" pitchFamily="34" charset="0"/>
                <a:cs typeface="Arial" pitchFamily="34" charset="0"/>
              </a:rPr>
              <a:t>, ‘Competitive success does not come simply from making choices in the present; it stems from building up distinctive capabilities over significant periods of time.’</a:t>
            </a:r>
            <a:endParaRPr lang="en-US" sz="24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Strategic management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‘Strategic management is the set of decisions and actions resulting in the formulation and implementation of strategies designed to achieve the objectives of an organization.’</a:t>
            </a:r>
          </a:p>
          <a:p>
            <a:pPr algn="r">
              <a:buNone/>
            </a:pPr>
            <a:r>
              <a:rPr lang="en-US" sz="2000" dirty="0" smtClean="0">
                <a:latin typeface="Arial" pitchFamily="34" charset="0"/>
                <a:cs typeface="Arial" pitchFamily="34" charset="0"/>
              </a:rPr>
              <a:t>Pearce and Robinson (1988)</a:t>
            </a:r>
          </a:p>
          <a:p>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Strategic Management </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dirty="0" smtClean="0">
                <a:latin typeface="Arial" pitchFamily="34" charset="0"/>
                <a:cs typeface="Arial" pitchFamily="34" charset="0"/>
              </a:rPr>
              <a:t>Strategic management has been described by Burns (1992) as being primarily concerned with:</a:t>
            </a:r>
          </a:p>
          <a:p>
            <a:pPr lvl="1"/>
            <a:r>
              <a:rPr lang="en-US" dirty="0" smtClean="0">
                <a:latin typeface="Arial" pitchFamily="34" charset="0"/>
                <a:cs typeface="Arial" pitchFamily="34" charset="0"/>
              </a:rPr>
              <a:t>the full scope of an organization’s activities, including corporate objectives and organizational boundaries;</a:t>
            </a:r>
          </a:p>
          <a:p>
            <a:pPr lvl="1"/>
            <a:r>
              <a:rPr lang="en-US" b="1" dirty="0" smtClean="0">
                <a:latin typeface="Arial" pitchFamily="34" charset="0"/>
                <a:cs typeface="Arial" pitchFamily="34" charset="0"/>
              </a:rPr>
              <a:t> matching the activities of an organization to the environment in which it </a:t>
            </a:r>
            <a:r>
              <a:rPr lang="en-US" dirty="0" smtClean="0">
                <a:latin typeface="Arial" pitchFamily="34" charset="0"/>
                <a:cs typeface="Arial" pitchFamily="34" charset="0"/>
              </a:rPr>
              <a:t>operates;</a:t>
            </a:r>
          </a:p>
          <a:p>
            <a:pPr lvl="1"/>
            <a:r>
              <a:rPr lang="en-US" b="1" dirty="0" smtClean="0">
                <a:latin typeface="Arial" pitchFamily="34" charset="0"/>
                <a:cs typeface="Arial" pitchFamily="34" charset="0"/>
              </a:rPr>
              <a:t>ensuring that the internal structures, practices and procedures enable the </a:t>
            </a:r>
            <a:r>
              <a:rPr lang="en-US" dirty="0" smtClean="0">
                <a:latin typeface="Arial" pitchFamily="34" charset="0"/>
                <a:cs typeface="Arial" pitchFamily="34" charset="0"/>
              </a:rPr>
              <a:t>organization to achieve its objectives;</a:t>
            </a:r>
            <a:endParaRPr lang="en-US"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Strategic Management </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matching the activities of an organization to its resource capability, assessing the extent to which sufficient resources can be provided to take advantage of opportunities or to avoid threats in the organization’s environment;</a:t>
            </a:r>
          </a:p>
          <a:p>
            <a:r>
              <a:rPr lang="en-US" sz="2400" b="1" dirty="0" smtClean="0">
                <a:latin typeface="Arial" pitchFamily="34" charset="0"/>
                <a:cs typeface="Arial" pitchFamily="34" charset="0"/>
              </a:rPr>
              <a:t>acquiring, divesting and reallocating resources;</a:t>
            </a:r>
          </a:p>
          <a:p>
            <a:r>
              <a:rPr lang="en-US" sz="2400" b="1" dirty="0" smtClean="0">
                <a:latin typeface="Arial" pitchFamily="34" charset="0"/>
                <a:cs typeface="Arial" pitchFamily="34" charset="0"/>
              </a:rPr>
              <a:t>translating the complex and dynamic set of external and internal variables </a:t>
            </a:r>
            <a:r>
              <a:rPr lang="en-US" sz="2400" dirty="0" smtClean="0">
                <a:latin typeface="Arial" pitchFamily="34" charset="0"/>
                <a:cs typeface="Arial" pitchFamily="34" charset="0"/>
              </a:rPr>
              <a:t>that an organization faces into a structured set of clear future objectives that can then be implemented on a day-to-day basis.</a:t>
            </a:r>
            <a:endParaRPr lang="en-US" sz="24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process of strategic management</a:t>
            </a:r>
            <a:endParaRPr lang="en-US" dirty="0"/>
          </a:p>
        </p:txBody>
      </p:sp>
      <p:pic>
        <p:nvPicPr>
          <p:cNvPr id="1026" name="Picture 2" descr="C:\Users\Imran\Desktop\fig.jpg"/>
          <p:cNvPicPr>
            <a:picLocks noChangeAspect="1" noChangeArrowheads="1"/>
          </p:cNvPicPr>
          <p:nvPr/>
        </p:nvPicPr>
        <p:blipFill>
          <a:blip r:embed="rId2"/>
          <a:srcRect/>
          <a:stretch>
            <a:fillRect/>
          </a:stretch>
        </p:blipFill>
        <p:spPr bwMode="auto">
          <a:xfrm>
            <a:off x="0" y="0"/>
            <a:ext cx="9144000" cy="6850529"/>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The process of strategic management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It involves defining the organization’s mission, analyzing the internal and external environment, exercising strategic choice (there is always choice), formulating corporate and functional strategies and goals, implementing strategies and monitoring and evaluating progress in achieving goals.</a:t>
            </a:r>
          </a:p>
          <a:p>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rial" pitchFamily="34" charset="0"/>
                <a:cs typeface="Arial" pitchFamily="34" charset="0"/>
              </a:rPr>
              <a:t>Strategic goals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Strategic goals define where the organization wants to be. They may be specified in terms of actions, quantified in terms of growth, or expressed in general terms as aspirations rather than specifics.</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Strategic plans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Strategic plans are formal expressions of how an organization intends to attain its strategic goals.</a:t>
            </a:r>
          </a:p>
          <a:p>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Case study</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dirty="0"/>
          </a:p>
        </p:txBody>
      </p:sp>
      <p:pic>
        <p:nvPicPr>
          <p:cNvPr id="2050" name="Picture 2" descr="C:\Users\Imran\Desktop\case 10.jpg"/>
          <p:cNvPicPr>
            <a:picLocks noChangeAspect="1" noChangeArrowheads="1"/>
          </p:cNvPicPr>
          <p:nvPr/>
        </p:nvPicPr>
        <p:blipFill>
          <a:blip r:embed="rId3"/>
          <a:srcRect/>
          <a:stretch>
            <a:fillRect/>
          </a:stretch>
        </p:blipFill>
        <p:spPr bwMode="auto">
          <a:xfrm>
            <a:off x="0" y="1447800"/>
            <a:ext cx="9144000" cy="54102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lnSpcReduction="10000"/>
          </a:bodyPr>
          <a:lstStyle/>
          <a:p>
            <a:pPr algn="ctr">
              <a:buNone/>
            </a:pPr>
            <a:endParaRPr lang="en-US" sz="4800" dirty="0" smtClean="0"/>
          </a:p>
          <a:p>
            <a:pPr algn="ctr">
              <a:buNone/>
            </a:pPr>
            <a:endParaRPr lang="en-US" sz="4800" dirty="0" smtClean="0"/>
          </a:p>
          <a:p>
            <a:pPr algn="ctr">
              <a:buNone/>
            </a:pPr>
            <a:r>
              <a:rPr lang="en-US" sz="4800" dirty="0" smtClean="0"/>
              <a:t>Thank you </a:t>
            </a:r>
          </a:p>
          <a:p>
            <a:pPr algn="ctr">
              <a:buNone/>
            </a:pPr>
            <a:r>
              <a:rPr lang="en-US" sz="4800" dirty="0" smtClean="0"/>
              <a:t>For any question or query contact through </a:t>
            </a:r>
          </a:p>
          <a:p>
            <a:pPr algn="ctr">
              <a:buNone/>
            </a:pPr>
            <a:r>
              <a:rPr lang="en-US" sz="4800" dirty="0" smtClean="0"/>
              <a:t>twitter: @</a:t>
            </a:r>
            <a:r>
              <a:rPr lang="en-US" sz="4800" dirty="0" err="1" smtClean="0"/>
              <a:t>ighaznavi</a:t>
            </a:r>
            <a:endParaRPr lang="en-US" sz="4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128</TotalTime>
  <Words>721</Words>
  <Application>Microsoft Office PowerPoint</Application>
  <PresentationFormat>On-screen Show (4:3)</PresentationFormat>
  <Paragraphs>89</Paragraphs>
  <Slides>19</Slides>
  <Notes>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Equity</vt:lpstr>
      <vt:lpstr>Strategic Human Resource Management</vt:lpstr>
      <vt:lpstr>Slide 2</vt:lpstr>
      <vt:lpstr>Lecture outline</vt:lpstr>
      <vt:lpstr>The Concept of Strategy</vt:lpstr>
      <vt:lpstr>Concept of Strategy </vt:lpstr>
      <vt:lpstr>Distinctive capabilities</vt:lpstr>
      <vt:lpstr>Strategic intent</vt:lpstr>
      <vt:lpstr>Strategic intent</vt:lpstr>
      <vt:lpstr>Strategic capability</vt:lpstr>
      <vt:lpstr>The resource-based view</vt:lpstr>
      <vt:lpstr>Strategic management</vt:lpstr>
      <vt:lpstr>Strategic Management </vt:lpstr>
      <vt:lpstr>Strategic Management </vt:lpstr>
      <vt:lpstr>The process of strategic management</vt:lpstr>
      <vt:lpstr>The process of strategic management</vt:lpstr>
      <vt:lpstr>Strategic goals</vt:lpstr>
      <vt:lpstr>Strategic plans</vt:lpstr>
      <vt:lpstr>Case study</vt:lpstr>
      <vt:lpstr>Slide 19</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Human Resource Management</dc:title>
  <dc:creator>Imran</dc:creator>
  <cp:lastModifiedBy>NTS</cp:lastModifiedBy>
  <cp:revision>18</cp:revision>
  <dcterms:created xsi:type="dcterms:W3CDTF">2014-07-10T18:20:32Z</dcterms:created>
  <dcterms:modified xsi:type="dcterms:W3CDTF">2014-07-11T06:44:23Z</dcterms:modified>
</cp:coreProperties>
</file>