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handoutMasterIdLst>
    <p:handoutMasterId r:id="rId40"/>
  </p:handoutMasterIdLst>
  <p:sldIdLst>
    <p:sldId id="256" r:id="rId2"/>
    <p:sldId id="258" r:id="rId3"/>
    <p:sldId id="364" r:id="rId4"/>
    <p:sldId id="361" r:id="rId5"/>
    <p:sldId id="369" r:id="rId6"/>
    <p:sldId id="370" r:id="rId7"/>
    <p:sldId id="259" r:id="rId8"/>
    <p:sldId id="260" r:id="rId9"/>
    <p:sldId id="262" r:id="rId10"/>
    <p:sldId id="358" r:id="rId11"/>
    <p:sldId id="263"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371" r:id="rId29"/>
    <p:sldId id="372" r:id="rId30"/>
    <p:sldId id="373" r:id="rId31"/>
    <p:sldId id="374" r:id="rId32"/>
    <p:sldId id="375" r:id="rId33"/>
    <p:sldId id="376" r:id="rId34"/>
    <p:sldId id="377" r:id="rId35"/>
    <p:sldId id="378" r:id="rId36"/>
    <p:sldId id="359" r:id="rId37"/>
    <p:sldId id="360" r:id="rId3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6833" autoAdjust="0"/>
  </p:normalViewPr>
  <p:slideViewPr>
    <p:cSldViewPr>
      <p:cViewPr varScale="1">
        <p:scale>
          <a:sx n="57" d="100"/>
          <a:sy n="57" d="100"/>
        </p:scale>
        <p:origin x="-166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55646AAE-548D-472B-84EB-20DDBBB0815F}" type="datetimeFigureOut">
              <a:rPr lang="en-US" smtClean="0"/>
              <a:pPr/>
              <a:t>27/06/2014</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C528B2C2-A840-4AE3-99A7-A9ED5EA11530}"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7F206E6F-8301-402C-8FCD-D62E031816B5}" type="datetimeFigureOut">
              <a:rPr lang="en-US" smtClean="0"/>
              <a:pPr/>
              <a:t>27/06/2014</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DB8B8075-EB90-4500-AD7C-5F8CC203B55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Foundation,  support, reinforcement </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Constellation : collection</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Congruent : matching </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59868BF-F8CB-4DEB-AEC9-391A68EF39D1}" type="datetime1">
              <a:rPr lang="en-US" smtClean="0"/>
              <a:pPr/>
              <a:t>27/06/2014</a:t>
            </a:fld>
            <a:endParaRPr lang="en-US"/>
          </a:p>
        </p:txBody>
      </p:sp>
      <p:sp>
        <p:nvSpPr>
          <p:cNvPr id="17" name="Footer Placeholder 16"/>
          <p:cNvSpPr>
            <a:spLocks noGrp="1"/>
          </p:cNvSpPr>
          <p:nvPr>
            <p:ph type="ftr" sz="quarter" idx="11"/>
          </p:nvPr>
        </p:nvSpPr>
        <p:spPr/>
        <p:txBody>
          <a:bodyPr/>
          <a:lstStyle/>
          <a:p>
            <a:endParaRPr kumimoji="0"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F42FDE4-A7DD-41A7-A0A6-9B649FB43336}" type="slidenum">
              <a:rPr kumimoji="0" lang="en-US" smtClean="0"/>
              <a:pPr/>
              <a:t>‹#›</a:t>
            </a:fld>
            <a:endParaRPr kumimoji="0" lang="en-US" sz="1400" dirty="0">
              <a:solidFill>
                <a:srgbClr val="FFFFFF"/>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4FBF618-30BE-4CB1-90BE-80DD835996B6}" type="datetime1">
              <a:rPr lang="en-US" smtClean="0"/>
              <a:pPr/>
              <a:t>27/06/2014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6C0EBA0-5425-469A-8991-CAE4A2B652DD}" type="datetime1">
              <a:rPr lang="en-US" smtClean="0"/>
              <a:pPr/>
              <a:t>27/06/2014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dirty="0"/>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F42FDE4-A7DD-41A7-A0A6-9B649FB43336}"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32AF191-5A4E-4101-8F4C-B73EE1C5D657}" type="datetime1">
              <a:rPr lang="en-US" smtClean="0"/>
              <a:pPr/>
              <a:t>27/06/2014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91AA78B-D0C0-49B4-9E87-397C4639F6F0}" type="datetime1">
              <a:rPr lang="en-US" smtClean="0"/>
              <a:pPr/>
              <a:t>27/06/2014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C331CD-61F8-4C16-B47C-480590EBDE17}" type="datetime1">
              <a:rPr lang="en-US" smtClean="0"/>
              <a:pPr/>
              <a:t>27/06/2014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27074F-A005-486B-82C5-409B848CE66D}" type="datetime1">
              <a:rPr lang="en-US" smtClean="0"/>
              <a:pPr/>
              <a:t>27/06/2014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1353B46-F0AC-4E51-BB92-5E3A290D89FD}" type="datetime1">
              <a:rPr lang="en-US" smtClean="0"/>
              <a:pPr/>
              <a:t>27/06/2014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76E473A-9976-4064-BB9E-C9F21A967875}" type="datetime1">
              <a:rPr lang="en-US" smtClean="0"/>
              <a:pPr/>
              <a:t>27/06/2014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dirty="0"/>
          </a:p>
        </p:txBody>
      </p:sp>
      <p:sp>
        <p:nvSpPr>
          <p:cNvPr id="7" name="Slide Number Placeholder 6"/>
          <p:cNvSpPr>
            <a:spLocks noGrp="1"/>
          </p:cNvSpPr>
          <p:nvPr>
            <p:ph type="sldNum" sz="quarter" idx="12"/>
          </p:nvPr>
        </p:nvSpPr>
        <p:spPr>
          <a:xfrm>
            <a:off x="146304" y="6208776"/>
            <a:ext cx="457200" cy="457200"/>
          </a:xfrm>
        </p:spPr>
        <p:txBody>
          <a:bodyPr/>
          <a:lstStyle/>
          <a:p>
            <a:fld id="{6F42FDE4-A7DD-41A7-A0A6-9B649FB43336}" type="slidenum">
              <a:rPr kumimoji="0" lang="en-US" smtClean="0"/>
              <a:pPr/>
              <a:t>‹#›</a:t>
            </a:fld>
            <a:endParaRPr kumimoji="0"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11003B-B755-4951-BF6B-ED8D3826F919}" type="datetime1">
              <a:rPr lang="en-US" smtClean="0"/>
              <a:pPr/>
              <a:t>27/06/2014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27E437-7B2E-4FE9-844C-01A991118166}" type="datetime1">
              <a:rPr lang="en-US" smtClean="0"/>
              <a:pPr/>
              <a:t>27/06/2014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r" eaLnBrk="1" latinLnBrk="0" hangingPunct="1"/>
            <a:fld id="{3E92985A-CFF7-4BF7-829E-626972D9D199}" type="datetime1">
              <a:rPr lang="en-US" smtClean="0"/>
              <a:pPr algn="r" eaLnBrk="1" latinLnBrk="0" hangingPunct="1"/>
              <a:t>27/06/2014</a:t>
            </a:fld>
            <a:endParaRPr lang="en-US" sz="1400" dirty="0">
              <a:solidFill>
                <a:schemeClr val="tx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kumimoji="0" lang="en-US" sz="1400" dirty="0">
              <a:solidFill>
                <a:schemeClr val="tx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smtClean="0"/>
              <a:t>Imran Ghaznavi</a:t>
            </a:r>
          </a:p>
          <a:p>
            <a:r>
              <a:rPr lang="en-US" dirty="0" smtClean="0"/>
              <a:t>Twitter: @</a:t>
            </a:r>
            <a:r>
              <a:rPr lang="en-US" dirty="0" err="1" smtClean="0"/>
              <a:t>ighaznavi</a:t>
            </a:r>
            <a:endParaRPr lang="en-US" dirty="0" smtClean="0"/>
          </a:p>
          <a:p>
            <a:r>
              <a:rPr lang="en-US" dirty="0" smtClean="0"/>
              <a:t>Course Code: MGT557</a:t>
            </a:r>
          </a:p>
          <a:p>
            <a:r>
              <a:rPr lang="en-US" dirty="0" smtClean="0"/>
              <a:t>COMSATS</a:t>
            </a:r>
            <a:endParaRPr lang="en-US" dirty="0"/>
          </a:p>
        </p:txBody>
      </p:sp>
      <p:sp>
        <p:nvSpPr>
          <p:cNvPr id="3" name="Title 2"/>
          <p:cNvSpPr>
            <a:spLocks noGrp="1"/>
          </p:cNvSpPr>
          <p:nvPr>
            <p:ph type="ctrTitle"/>
          </p:nvPr>
        </p:nvSpPr>
        <p:spPr/>
        <p:txBody>
          <a:bodyPr/>
          <a:lstStyle/>
          <a:p>
            <a:r>
              <a:rPr smtClean="0">
                <a:latin typeface="Arial" pitchFamily="34" charset="0"/>
                <a:cs typeface="Arial" pitchFamily="34" charset="0"/>
              </a:rPr>
              <a:t>Strategic</a:t>
            </a:r>
            <a:r>
              <a:rPr smtClean="0"/>
              <a:t> Human Resource Management</a:t>
            </a:r>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a:t>
            </a:fld>
            <a:endParaRPr kumimoji="0" lang="en-US" sz="1400"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sz="2800" dirty="0" smtClean="0">
                <a:latin typeface="Arial" pitchFamily="34" charset="0"/>
                <a:cs typeface="Arial" pitchFamily="34" charset="0"/>
              </a:rPr>
              <a:t>Introduction of HRM</a:t>
            </a:r>
          </a:p>
          <a:p>
            <a:r>
              <a:rPr lang="en-US" sz="2800" dirty="0" smtClean="0">
                <a:latin typeface="Arial" pitchFamily="34" charset="0"/>
                <a:cs typeface="Arial" pitchFamily="34" charset="0"/>
              </a:rPr>
              <a:t> The Process</a:t>
            </a:r>
          </a:p>
          <a:p>
            <a:r>
              <a:rPr lang="en-US" sz="2800" dirty="0" smtClean="0">
                <a:latin typeface="Arial" pitchFamily="34" charset="0"/>
                <a:cs typeface="Arial" pitchFamily="34" charset="0"/>
              </a:rPr>
              <a:t>Strategic Management</a:t>
            </a:r>
          </a:p>
          <a:p>
            <a:r>
              <a:rPr lang="en-US" sz="2800" dirty="0" smtClean="0">
                <a:latin typeface="Arial" pitchFamily="34" charset="0"/>
                <a:cs typeface="Arial" pitchFamily="34" charset="0"/>
              </a:rPr>
              <a:t>The concept of strategic human resource management</a:t>
            </a:r>
          </a:p>
          <a:p>
            <a:r>
              <a:rPr lang="en-US" sz="2800" dirty="0" smtClean="0">
                <a:latin typeface="Arial" pitchFamily="34" charset="0"/>
                <a:cs typeface="Arial" pitchFamily="34" charset="0"/>
              </a:rPr>
              <a:t>The practice of Strategic HRM</a:t>
            </a:r>
          </a:p>
          <a:p>
            <a:r>
              <a:rPr lang="en-US" sz="2800" cap="small" dirty="0" smtClean="0">
                <a:latin typeface="Arial" pitchFamily="34" charset="0"/>
                <a:cs typeface="Arial" pitchFamily="34" charset="0"/>
              </a:rPr>
              <a:t>HR </a:t>
            </a:r>
            <a:r>
              <a:rPr lang="en-US" sz="2800" dirty="0" smtClean="0">
                <a:latin typeface="Arial" pitchFamily="34" charset="0"/>
                <a:cs typeface="Arial" pitchFamily="34" charset="0"/>
              </a:rPr>
              <a:t>Strategies </a:t>
            </a:r>
            <a:endParaRPr lang="en-US" sz="2800" cap="small"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a:p>
        </p:txBody>
      </p:sp>
      <p:sp>
        <p:nvSpPr>
          <p:cNvPr id="4" name="Title 1"/>
          <p:cNvSpPr>
            <a:spLocks noGrp="1"/>
          </p:cNvSpPr>
          <p:nvPr>
            <p:ph type="title"/>
          </p:nvPr>
        </p:nvSpPr>
        <p:spPr>
          <a:xfrm>
            <a:off x="914400" y="274638"/>
            <a:ext cx="7772400" cy="1143000"/>
          </a:xfrm>
        </p:spPr>
        <p:txBody>
          <a:bodyPr/>
          <a:lstStyle/>
          <a:p>
            <a:r>
              <a:rPr lang="en-US" dirty="0" smtClean="0">
                <a:latin typeface="Arial" pitchFamily="34" charset="0"/>
                <a:cs typeface="Arial" pitchFamily="34" charset="0"/>
              </a:rPr>
              <a:t>Course outline</a:t>
            </a:r>
            <a:endParaRPr lang="en-US" dirty="0">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2</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US" sz="2800" b="1" dirty="0" smtClean="0">
                <a:latin typeface="Arial" pitchFamily="34" charset="0"/>
                <a:cs typeface="Arial" pitchFamily="34" charset="0"/>
              </a:rPr>
              <a:t>Reference books:</a:t>
            </a:r>
          </a:p>
          <a:p>
            <a:r>
              <a:rPr lang="en-US" sz="2400" dirty="0" smtClean="0">
                <a:latin typeface="Arial" pitchFamily="34" charset="0"/>
                <a:cs typeface="Arial" pitchFamily="34" charset="0"/>
              </a:rPr>
              <a:t>Strategic Human Resource Management</a:t>
            </a:r>
          </a:p>
          <a:p>
            <a:pPr algn="r">
              <a:buNone/>
            </a:pPr>
            <a:r>
              <a:rPr lang="en-US" sz="2000" dirty="0" smtClean="0">
                <a:latin typeface="Arial" pitchFamily="34" charset="0"/>
                <a:cs typeface="Arial" pitchFamily="34" charset="0"/>
              </a:rPr>
              <a:t>By Michael Armstrong</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Human Resource Management</a:t>
            </a:r>
          </a:p>
          <a:p>
            <a:pPr algn="r">
              <a:buNone/>
            </a:pPr>
            <a:r>
              <a:rPr lang="en-US" sz="2000" dirty="0" smtClean="0">
                <a:latin typeface="Arial" pitchFamily="34" charset="0"/>
                <a:cs typeface="Arial" pitchFamily="34" charset="0"/>
              </a:rPr>
              <a:t>By David A. </a:t>
            </a:r>
            <a:r>
              <a:rPr lang="en-US" sz="2000" dirty="0" err="1" smtClean="0">
                <a:latin typeface="Arial" pitchFamily="34" charset="0"/>
                <a:cs typeface="Arial" pitchFamily="34" charset="0"/>
              </a:rPr>
              <a:t>DeCenzo</a:t>
            </a:r>
            <a:r>
              <a:rPr lang="en-US" sz="2000" dirty="0" smtClean="0">
                <a:latin typeface="Arial" pitchFamily="34" charset="0"/>
                <a:cs typeface="Arial" pitchFamily="34" charset="0"/>
              </a:rPr>
              <a:t> &amp; Stephen P. Robbins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Strategic Human Resource Management</a:t>
            </a:r>
          </a:p>
          <a:p>
            <a:pPr algn="r">
              <a:buNone/>
            </a:pPr>
            <a:r>
              <a:rPr lang="en-US" sz="2000" dirty="0" smtClean="0">
                <a:latin typeface="Arial" pitchFamily="34" charset="0"/>
                <a:cs typeface="Arial" pitchFamily="34" charset="0"/>
              </a:rPr>
              <a:t>By Alan Nankervis, Robert Compton &amp; Marian Baird</a:t>
            </a:r>
            <a:endParaRPr lang="en-US"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20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6000" dirty="0" smtClean="0">
              <a:latin typeface="Arial" pitchFamily="34" charset="0"/>
              <a:cs typeface="Arial" pitchFamily="34" charset="0"/>
            </a:endParaRPr>
          </a:p>
          <a:p>
            <a:pPr algn="ctr">
              <a:buNone/>
            </a:pPr>
            <a:r>
              <a:rPr lang="en-US" sz="6000" dirty="0" smtClean="0">
                <a:latin typeface="Arial" pitchFamily="34" charset="0"/>
                <a:cs typeface="Arial" pitchFamily="34" charset="0"/>
              </a:rPr>
              <a:t>Lecture One</a:t>
            </a:r>
            <a:endParaRPr lang="en-US" sz="6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4</a:t>
            </a:fld>
            <a:endParaRPr kumimoji="0"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Strategic Human Resource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SHRM is an approach to the development and implementation of HR strategies that are integrated with business strategies and enable the organization to achieve its goals</a:t>
            </a:r>
          </a:p>
          <a:p>
            <a:pPr>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Conceptually SHRM is to achieve “fit between HR and business strategies</a:t>
            </a:r>
            <a:r>
              <a:rPr lang="en-US" dirty="0" smtClean="0"/>
              <a:t>”</a:t>
            </a:r>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5</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smtClean="0"/>
          </a:p>
          <a:p>
            <a:endParaRPr lang="en-US" dirty="0" smtClean="0"/>
          </a:p>
          <a:p>
            <a:pPr>
              <a:buNone/>
            </a:pPr>
            <a:r>
              <a:rPr lang="en-US" sz="2800" dirty="0" smtClean="0"/>
              <a:t>	</a:t>
            </a:r>
            <a:r>
              <a:rPr lang="en-US" sz="2800" dirty="0" smtClean="0">
                <a:latin typeface="Arial" pitchFamily="34" charset="0"/>
                <a:cs typeface="Arial" pitchFamily="34" charset="0"/>
              </a:rPr>
              <a:t>To understand Strategic Human Resource Management, it is very important to appreciate the concepts of Human Resource Management and Strategy</a:t>
            </a:r>
            <a:endParaRPr lang="en-US" sz="2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6</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Introduction : Human Resource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Human Resource Management</a:t>
            </a:r>
          </a:p>
          <a:p>
            <a:pPr lvl="1"/>
            <a:endParaRPr lang="en-US" sz="2200" dirty="0" smtClean="0">
              <a:latin typeface="Arial" pitchFamily="34" charset="0"/>
              <a:cs typeface="Arial" pitchFamily="34" charset="0"/>
            </a:endParaRPr>
          </a:p>
          <a:p>
            <a:pPr lvl="1">
              <a:buNone/>
            </a:pPr>
            <a:r>
              <a:rPr lang="en-US" sz="2200" dirty="0" smtClean="0">
                <a:latin typeface="Arial" pitchFamily="34" charset="0"/>
                <a:cs typeface="Arial" pitchFamily="34" charset="0"/>
              </a:rPr>
              <a:t>	It is defined as a strategic and coherent approach to the management of an organization’s </a:t>
            </a:r>
            <a:r>
              <a:rPr lang="en-US" sz="2200" u="sng" dirty="0" smtClean="0">
                <a:latin typeface="Arial" pitchFamily="34" charset="0"/>
                <a:cs typeface="Arial" pitchFamily="34" charset="0"/>
              </a:rPr>
              <a:t>most valued assets </a:t>
            </a:r>
            <a:r>
              <a:rPr lang="en-US" sz="2200" dirty="0" smtClean="0">
                <a:latin typeface="Arial" pitchFamily="34" charset="0"/>
                <a:cs typeface="Arial" pitchFamily="34" charset="0"/>
              </a:rPr>
              <a:t>– the people working there, who individually and collectively contribute to the achievement of its objectives.</a:t>
            </a:r>
          </a:p>
          <a:p>
            <a:pPr lvl="1">
              <a:buNone/>
            </a:pPr>
            <a:endParaRPr lang="en-US" sz="2200" dirty="0" smtClean="0">
              <a:latin typeface="Arial" pitchFamily="34" charset="0"/>
              <a:cs typeface="Arial" pitchFamily="34" charset="0"/>
            </a:endParaRPr>
          </a:p>
          <a:p>
            <a:pPr lvl="1"/>
            <a:endParaRPr lang="en-US" sz="2200" dirty="0" smtClean="0">
              <a:latin typeface="Arial" pitchFamily="34" charset="0"/>
              <a:cs typeface="Arial" pitchFamily="34" charset="0"/>
            </a:endParaRPr>
          </a:p>
          <a:p>
            <a:pPr lvl="1"/>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7</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Introduction : Human Resource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200" dirty="0" err="1" smtClean="0">
                <a:latin typeface="Arial" pitchFamily="34" charset="0"/>
                <a:cs typeface="Arial" pitchFamily="34" charset="0"/>
              </a:rPr>
              <a:t>Boxall</a:t>
            </a:r>
            <a:r>
              <a:rPr lang="en-US" sz="2200" dirty="0" smtClean="0">
                <a:latin typeface="Arial" pitchFamily="34" charset="0"/>
                <a:cs typeface="Arial" pitchFamily="34" charset="0"/>
              </a:rPr>
              <a:t> </a:t>
            </a:r>
            <a:r>
              <a:rPr lang="en-US" sz="2200" i="1" dirty="0" smtClean="0">
                <a:latin typeface="Arial" pitchFamily="34" charset="0"/>
                <a:cs typeface="Arial" pitchFamily="34" charset="0"/>
              </a:rPr>
              <a:t>et </a:t>
            </a:r>
            <a:r>
              <a:rPr lang="en-US" sz="2200" dirty="0" smtClean="0">
                <a:latin typeface="Arial" pitchFamily="34" charset="0"/>
                <a:cs typeface="Arial" pitchFamily="34" charset="0"/>
              </a:rPr>
              <a:t>al (2007) describe HRM as</a:t>
            </a:r>
          </a:p>
          <a:p>
            <a:pPr>
              <a:buNone/>
            </a:pPr>
            <a:r>
              <a:rPr lang="en-US" sz="2200" dirty="0" smtClean="0">
                <a:latin typeface="Arial" pitchFamily="34" charset="0"/>
                <a:cs typeface="Arial" pitchFamily="34" charset="0"/>
              </a:rPr>
              <a:t>	 ‘ the management of work and people towards desired   ends’</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John Storey (1989) believes that HRM can be regarded as</a:t>
            </a:r>
          </a:p>
          <a:p>
            <a:pPr>
              <a:buNone/>
            </a:pPr>
            <a:r>
              <a:rPr lang="en-US" sz="2200" dirty="0" smtClean="0">
                <a:latin typeface="Arial" pitchFamily="34" charset="0"/>
                <a:cs typeface="Arial" pitchFamily="34" charset="0"/>
              </a:rPr>
              <a:t>	   ‘Set of interrelated policies with an ideological and philosophical underpinning’</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8</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Human Resource Management</a:t>
            </a:r>
            <a:endParaRPr lang="en-US" dirty="0"/>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John Storey suggests four aspects that constitute the </a:t>
            </a:r>
            <a:r>
              <a:rPr lang="en-US" sz="2800" i="1" dirty="0" smtClean="0">
                <a:latin typeface="Arial" pitchFamily="34" charset="0"/>
                <a:cs typeface="Arial" pitchFamily="34" charset="0"/>
              </a:rPr>
              <a:t>meaningful </a:t>
            </a:r>
            <a:r>
              <a:rPr lang="en-US" sz="2800" dirty="0" smtClean="0">
                <a:latin typeface="Arial" pitchFamily="34" charset="0"/>
                <a:cs typeface="Arial" pitchFamily="34" charset="0"/>
              </a:rPr>
              <a:t>version of HRM:</a:t>
            </a:r>
          </a:p>
          <a:p>
            <a:endParaRPr lang="en-US" sz="2800" dirty="0" smtClean="0">
              <a:latin typeface="Arial" pitchFamily="34" charset="0"/>
              <a:cs typeface="Arial" pitchFamily="34" charset="0"/>
            </a:endParaRPr>
          </a:p>
          <a:p>
            <a:pPr lvl="1">
              <a:buNone/>
            </a:pPr>
            <a:r>
              <a:rPr lang="en-US" dirty="0" smtClean="0">
                <a:latin typeface="Arial" pitchFamily="34" charset="0"/>
                <a:cs typeface="Arial" pitchFamily="34" charset="0"/>
              </a:rPr>
              <a:t>1) a particular constellation of beliefs and assumptions; </a:t>
            </a:r>
          </a:p>
          <a:p>
            <a:pPr lvl="1">
              <a:buNone/>
            </a:pPr>
            <a:r>
              <a:rPr lang="en-US" dirty="0" smtClean="0">
                <a:latin typeface="Arial" pitchFamily="34" charset="0"/>
                <a:cs typeface="Arial" pitchFamily="34" charset="0"/>
              </a:rPr>
              <a:t>2) a strategic thrust informing decisions about people management; </a:t>
            </a:r>
          </a:p>
          <a:p>
            <a:pPr lvl="1">
              <a:buNone/>
            </a:pPr>
            <a:r>
              <a:rPr lang="en-US" dirty="0" smtClean="0">
                <a:latin typeface="Arial" pitchFamily="34" charset="0"/>
                <a:cs typeface="Arial" pitchFamily="34" charset="0"/>
              </a:rPr>
              <a:t>3) the central involvement of line managers; and</a:t>
            </a:r>
          </a:p>
          <a:p>
            <a:pPr lvl="1">
              <a:buNone/>
            </a:pPr>
            <a:r>
              <a:rPr lang="en-US" dirty="0" smtClean="0">
                <a:latin typeface="Arial" pitchFamily="34" charset="0"/>
                <a:cs typeface="Arial" pitchFamily="34" charset="0"/>
              </a:rPr>
              <a:t> 4) reliance upon a set of ‘levers’ to shape the employment relationship.</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9</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20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Arial" pitchFamily="34" charset="0"/>
                <a:cs typeface="Arial" pitchFamily="34" charset="0"/>
              </a:rPr>
              <a:t>Human</a:t>
            </a:r>
            <a:r>
              <a:rPr lang="en-US" dirty="0" smtClean="0">
                <a:latin typeface="Arial" pitchFamily="34" charset="0"/>
                <a:cs typeface="Arial" pitchFamily="34" charset="0"/>
              </a:rPr>
              <a:t> Resource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HRM is further defined by the two models developed by what might be described as its founding fathers</a:t>
            </a:r>
          </a:p>
          <a:p>
            <a:endParaRPr lang="en-US" sz="2400" dirty="0" smtClean="0">
              <a:latin typeface="Arial" pitchFamily="34" charset="0"/>
              <a:cs typeface="Arial" pitchFamily="34" charset="0"/>
            </a:endParaRPr>
          </a:p>
          <a:p>
            <a:r>
              <a:rPr lang="en-US" sz="2800" dirty="0" smtClean="0">
                <a:latin typeface="Arial" pitchFamily="34" charset="0"/>
                <a:cs typeface="Arial" pitchFamily="34" charset="0"/>
              </a:rPr>
              <a:t>The matching model of HRM</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Harvard framework</a:t>
            </a:r>
          </a:p>
          <a:p>
            <a:pPr>
              <a:buNone/>
            </a:pPr>
            <a:endParaRPr lang="en-US" b="1" i="1"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10</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Human Resource Management</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pPr>
              <a:buNone/>
            </a:pPr>
            <a:endParaRPr lang="en-US" dirty="0" smtClean="0">
              <a:latin typeface="Arial" pitchFamily="34" charset="0"/>
              <a:cs typeface="Arial" pitchFamily="34" charset="0"/>
            </a:endParaRPr>
          </a:p>
          <a:p>
            <a:pPr lvl="1"/>
            <a:r>
              <a:rPr lang="en-US" sz="2800" dirty="0" smtClean="0">
                <a:latin typeface="Arial" pitchFamily="34" charset="0"/>
                <a:cs typeface="Arial" pitchFamily="34" charset="0"/>
              </a:rPr>
              <a:t>The matching model of HRM</a:t>
            </a:r>
          </a:p>
          <a:p>
            <a:pPr lvl="1">
              <a:buNone/>
            </a:pPr>
            <a:endParaRPr lang="en-US" sz="2800" dirty="0" smtClean="0">
              <a:latin typeface="Arial" pitchFamily="34" charset="0"/>
              <a:cs typeface="Arial" pitchFamily="34" charset="0"/>
            </a:endParaRPr>
          </a:p>
          <a:p>
            <a:pPr lvl="2">
              <a:buNone/>
            </a:pPr>
            <a:r>
              <a:rPr lang="en-US" sz="2200" dirty="0" smtClean="0">
                <a:latin typeface="Arial" pitchFamily="34" charset="0"/>
                <a:cs typeface="Arial" pitchFamily="34" charset="0"/>
              </a:rPr>
              <a:t>	One of the first explicit statements of the HRM concept  was made by the Michigan School (</a:t>
            </a:r>
            <a:r>
              <a:rPr lang="en-US" sz="2200" dirty="0" err="1" smtClean="0">
                <a:latin typeface="Arial" pitchFamily="34" charset="0"/>
                <a:cs typeface="Arial" pitchFamily="34" charset="0"/>
              </a:rPr>
              <a:t>Fombrun</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Tichy</a:t>
            </a:r>
            <a:r>
              <a:rPr lang="en-US" sz="2200" dirty="0" smtClean="0">
                <a:latin typeface="Arial" pitchFamily="34" charset="0"/>
                <a:cs typeface="Arial" pitchFamily="34" charset="0"/>
              </a:rPr>
              <a:t> and </a:t>
            </a:r>
            <a:r>
              <a:rPr lang="en-US" sz="2200" dirty="0" err="1" smtClean="0">
                <a:latin typeface="Arial" pitchFamily="34" charset="0"/>
                <a:cs typeface="Arial" pitchFamily="34" charset="0"/>
              </a:rPr>
              <a:t>Devanna</a:t>
            </a:r>
            <a:r>
              <a:rPr lang="en-US" sz="2200" dirty="0" smtClean="0">
                <a:latin typeface="Arial" pitchFamily="34" charset="0"/>
                <a:cs typeface="Arial" pitchFamily="34" charset="0"/>
              </a:rPr>
              <a:t>, 1984). They held that </a:t>
            </a:r>
            <a:r>
              <a:rPr lang="en-US" sz="2200" b="1" dirty="0" smtClean="0">
                <a:latin typeface="Arial" pitchFamily="34" charset="0"/>
                <a:cs typeface="Arial" pitchFamily="34" charset="0"/>
              </a:rPr>
              <a:t>HR systems and the organization structure should be managed in a way that is congruent with organizational strategy</a:t>
            </a:r>
            <a:r>
              <a:rPr lang="en-US" sz="2200" dirty="0" smtClean="0">
                <a:latin typeface="Arial" pitchFamily="34" charset="0"/>
                <a:cs typeface="Arial" pitchFamily="34" charset="0"/>
              </a:rPr>
              <a:t> (hence the name ‘matching model’) </a:t>
            </a:r>
          </a:p>
          <a:p>
            <a:pPr lvl="2"/>
            <a:r>
              <a:rPr lang="en-US" dirty="0" smtClean="0"/>
              <a:t> </a:t>
            </a:r>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11</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2000"/>
                                        <p:tgtEl>
                                          <p:spTgt spid="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spcBef>
                <a:spcPct val="0"/>
              </a:spcBef>
            </a:pPr>
            <a:r>
              <a:rPr lang="en-US" sz="3600" dirty="0" smtClean="0">
                <a:latin typeface="Arial" pitchFamily="34" charset="0"/>
                <a:cs typeface="Arial" pitchFamily="34" charset="0"/>
              </a:rPr>
              <a:t>The matching model of HRM</a:t>
            </a:r>
            <a:r>
              <a:rPr lang="en-US" sz="2800" dirty="0" smtClean="0">
                <a:latin typeface="Arial" pitchFamily="34" charset="0"/>
                <a:cs typeface="Arial" pitchFamily="34" charset="0"/>
              </a:rPr>
              <a:t/>
            </a:r>
            <a:br>
              <a:rPr lang="en-US" sz="2800" dirty="0" smtClean="0">
                <a:latin typeface="Arial" pitchFamily="34" charset="0"/>
                <a:cs typeface="Arial" pitchFamily="34" charset="0"/>
              </a:rPr>
            </a:br>
            <a:endParaRPr lang="en-US" dirty="0"/>
          </a:p>
        </p:txBody>
      </p:sp>
      <p:sp>
        <p:nvSpPr>
          <p:cNvPr id="3" name="Content Placeholder 2"/>
          <p:cNvSpPr>
            <a:spLocks noGrp="1"/>
          </p:cNvSpPr>
          <p:nvPr>
            <p:ph sz="quarter" idx="1"/>
          </p:nvPr>
        </p:nvSpPr>
        <p:spPr/>
        <p:txBody>
          <a:bodyPr>
            <a:normAutofit fontScale="92500"/>
          </a:bodyPr>
          <a:lstStyle/>
          <a:p>
            <a:pPr marL="274320" lvl="2" indent="-274320">
              <a:spcBef>
                <a:spcPts val="580"/>
              </a:spcBef>
              <a:buClr>
                <a:schemeClr val="accent1"/>
              </a:buClr>
            </a:pPr>
            <a:r>
              <a:rPr lang="en-US" sz="2200" dirty="0" smtClean="0">
                <a:latin typeface="Arial" pitchFamily="34" charset="0"/>
                <a:cs typeface="Arial" pitchFamily="34" charset="0"/>
              </a:rPr>
              <a:t>The model further explained that there is a human resource cycle (an adaptation of which is illustrated in Figure 1.1), which consists of four generic processes or functions that  are performed in all organizations. These are:</a:t>
            </a:r>
          </a:p>
          <a:p>
            <a:pPr marL="274320" lvl="2" indent="-274320">
              <a:spcBef>
                <a:spcPts val="580"/>
              </a:spcBef>
              <a:buClr>
                <a:schemeClr val="accent1"/>
              </a:buClr>
            </a:pPr>
            <a:endParaRPr lang="en-US" sz="2200" dirty="0" smtClean="0">
              <a:latin typeface="Arial" pitchFamily="34" charset="0"/>
              <a:cs typeface="Arial" pitchFamily="34" charset="0"/>
            </a:endParaRPr>
          </a:p>
          <a:p>
            <a:pPr lvl="1"/>
            <a:r>
              <a:rPr lang="en-US" sz="2200" b="1" i="1" dirty="0" smtClean="0">
                <a:latin typeface="Arial" pitchFamily="34" charset="0"/>
                <a:cs typeface="Arial" pitchFamily="34" charset="0"/>
              </a:rPr>
              <a:t>Selection – matching available human resources to jobs;</a:t>
            </a:r>
          </a:p>
          <a:p>
            <a:pPr lvl="1"/>
            <a:r>
              <a:rPr lang="en-US" sz="2200" b="1" i="1" dirty="0" smtClean="0">
                <a:latin typeface="Arial" pitchFamily="34" charset="0"/>
                <a:cs typeface="Arial" pitchFamily="34" charset="0"/>
              </a:rPr>
              <a:t>Appraisal – performance management;</a:t>
            </a:r>
          </a:p>
          <a:p>
            <a:pPr lvl="1"/>
            <a:r>
              <a:rPr lang="en-US" sz="2200" b="1" i="1" dirty="0" smtClean="0">
                <a:latin typeface="Arial" pitchFamily="34" charset="0"/>
                <a:cs typeface="Arial" pitchFamily="34" charset="0"/>
              </a:rPr>
              <a:t>Rewards – ‘ </a:t>
            </a:r>
            <a:r>
              <a:rPr lang="en-US" sz="2200" dirty="0" smtClean="0">
                <a:latin typeface="Arial" pitchFamily="34" charset="0"/>
                <a:cs typeface="Arial" pitchFamily="34" charset="0"/>
              </a:rPr>
              <a:t>the reward system is one of the most under-utilized and</a:t>
            </a:r>
            <a:r>
              <a:rPr lang="en-US" sz="2200" b="1" i="1" dirty="0" smtClean="0">
                <a:latin typeface="Arial" pitchFamily="34" charset="0"/>
                <a:cs typeface="Arial" pitchFamily="34" charset="0"/>
              </a:rPr>
              <a:t> </a:t>
            </a:r>
            <a:r>
              <a:rPr lang="en-US" sz="2200" dirty="0" smtClean="0">
                <a:latin typeface="Arial" pitchFamily="34" charset="0"/>
                <a:cs typeface="Arial" pitchFamily="34" charset="0"/>
              </a:rPr>
              <a:t>mishandled managerial tools for driving organizational performance’; it must reward short- as well as long-term achievements, bearing in mind that ‘business must perform in the present to succeed in the future’;</a:t>
            </a:r>
          </a:p>
          <a:p>
            <a:pPr lvl="1"/>
            <a:r>
              <a:rPr lang="en-US" sz="2200" b="1" i="1" dirty="0" smtClean="0">
                <a:latin typeface="Arial" pitchFamily="34" charset="0"/>
                <a:cs typeface="Arial" pitchFamily="34" charset="0"/>
              </a:rPr>
              <a:t>Development – developing high-quality employees.</a:t>
            </a:r>
            <a:endParaRPr lang="en-US" sz="2200" dirty="0" smtClean="0">
              <a:latin typeface="Arial" pitchFamily="34" charset="0"/>
              <a:cs typeface="Arial" pitchFamily="34" charset="0"/>
            </a:endParaRP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12</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20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tx1"/>
                </a:solidFill>
                <a:latin typeface="Arial" pitchFamily="34" charset="0"/>
                <a:cs typeface="Arial" pitchFamily="34" charset="0"/>
              </a:rPr>
              <a:t>The matching model of HRM</a:t>
            </a:r>
            <a:endParaRPr lang="en-US" sz="3600" dirty="0">
              <a:solidFill>
                <a:schemeClr val="tx1"/>
              </a:solidFill>
            </a:endParaRPr>
          </a:p>
        </p:txBody>
      </p:sp>
      <p:pic>
        <p:nvPicPr>
          <p:cNvPr id="1026" name="Picture 2" descr="C:\Users\Imran\Desktop\MM.jpg"/>
          <p:cNvPicPr>
            <a:picLocks noChangeAspect="1" noChangeArrowheads="1"/>
          </p:cNvPicPr>
          <p:nvPr/>
        </p:nvPicPr>
        <p:blipFill>
          <a:blip r:embed="rId2"/>
          <a:srcRect/>
          <a:stretch>
            <a:fillRect/>
          </a:stretch>
        </p:blipFill>
        <p:spPr bwMode="auto">
          <a:xfrm>
            <a:off x="500063" y="1524000"/>
            <a:ext cx="8262937" cy="5108194"/>
          </a:xfrm>
          <a:prstGeom prst="rect">
            <a:avLst/>
          </a:prstGeom>
          <a:noFill/>
        </p:spPr>
      </p:pic>
      <p:sp>
        <p:nvSpPr>
          <p:cNvPr id="4" name="Slide Number Placeholder 3"/>
          <p:cNvSpPr>
            <a:spLocks noGrp="1"/>
          </p:cNvSpPr>
          <p:nvPr>
            <p:ph type="sldNum" sz="quarter" idx="12"/>
          </p:nvPr>
        </p:nvSpPr>
        <p:spPr/>
        <p:txBody>
          <a:bodyPr/>
          <a:lstStyle/>
          <a:p>
            <a:fld id="{6F42FDE4-A7DD-41A7-A0A6-9B649FB43336}" type="slidenum">
              <a:rPr kumimoji="0" lang="en-US" smtClean="0"/>
              <a:pPr/>
              <a:t>13</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tx1"/>
                </a:solidFill>
                <a:latin typeface="Arial" pitchFamily="34" charset="0"/>
                <a:cs typeface="Arial" pitchFamily="34" charset="0"/>
              </a:rPr>
              <a:t>Human Resource Management</a:t>
            </a:r>
            <a:endParaRPr lang="en-US" sz="3600"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800" b="1" i="1" dirty="0" smtClean="0">
                <a:latin typeface="Arial" pitchFamily="34" charset="0"/>
                <a:cs typeface="Arial" pitchFamily="34" charset="0"/>
              </a:rPr>
              <a:t>The Harvard framework</a:t>
            </a:r>
          </a:p>
          <a:p>
            <a:pPr lvl="1"/>
            <a:r>
              <a:rPr lang="en-US" sz="2200" dirty="0" smtClean="0">
                <a:latin typeface="Arial" pitchFamily="34" charset="0"/>
                <a:cs typeface="Arial" pitchFamily="34" charset="0"/>
              </a:rPr>
              <a:t>The other pioneers of HRM were the Harvard School of Beer </a:t>
            </a:r>
            <a:r>
              <a:rPr lang="en-US" sz="2200" i="1" dirty="0" smtClean="0">
                <a:latin typeface="Arial" pitchFamily="34" charset="0"/>
                <a:cs typeface="Arial" pitchFamily="34" charset="0"/>
              </a:rPr>
              <a:t>et al (1984), who </a:t>
            </a:r>
            <a:r>
              <a:rPr lang="en-US" sz="2200" dirty="0" smtClean="0">
                <a:latin typeface="Arial" pitchFamily="34" charset="0"/>
                <a:cs typeface="Arial" pitchFamily="34" charset="0"/>
              </a:rPr>
              <a:t>developed ‘Harvard framework’. </a:t>
            </a:r>
          </a:p>
          <a:p>
            <a:pPr lvl="1">
              <a:buNone/>
            </a:pPr>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‘Human resource management involves </a:t>
            </a:r>
            <a:r>
              <a:rPr lang="en-US" sz="2200" u="sng" dirty="0" smtClean="0">
                <a:latin typeface="Arial" pitchFamily="34" charset="0"/>
                <a:cs typeface="Arial" pitchFamily="34" charset="0"/>
              </a:rPr>
              <a:t>all management decisions and action</a:t>
            </a:r>
            <a:r>
              <a:rPr lang="en-US" sz="2200" dirty="0" smtClean="0">
                <a:latin typeface="Arial" pitchFamily="34" charset="0"/>
                <a:cs typeface="Arial" pitchFamily="34" charset="0"/>
              </a:rPr>
              <a:t> that </a:t>
            </a:r>
            <a:r>
              <a:rPr lang="en-US" sz="2200" u="sng" dirty="0" smtClean="0">
                <a:latin typeface="Arial" pitchFamily="34" charset="0"/>
                <a:cs typeface="Arial" pitchFamily="34" charset="0"/>
              </a:rPr>
              <a:t>affect the nature </a:t>
            </a:r>
            <a:r>
              <a:rPr lang="en-US" sz="2200" dirty="0" smtClean="0">
                <a:latin typeface="Arial" pitchFamily="34" charset="0"/>
                <a:cs typeface="Arial" pitchFamily="34" charset="0"/>
              </a:rPr>
              <a:t>of the relationship between the organization and its employees – its human resources.</a:t>
            </a:r>
            <a:endParaRPr lang="en-US" sz="22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14</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The Harvard framework</a:t>
            </a:r>
            <a:endParaRPr lang="en-US" sz="3600" dirty="0"/>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The Harvard school suggested that HRM had two characteristic:</a:t>
            </a:r>
          </a:p>
          <a:p>
            <a:pPr>
              <a:buNone/>
            </a:pPr>
            <a:endParaRPr lang="en-US" sz="2800" dirty="0" smtClean="0">
              <a:latin typeface="Arial" pitchFamily="34" charset="0"/>
              <a:cs typeface="Arial" pitchFamily="34" charset="0"/>
            </a:endParaRPr>
          </a:p>
          <a:p>
            <a:pPr lvl="1">
              <a:buNone/>
            </a:pPr>
            <a:r>
              <a:rPr lang="en-US" dirty="0" smtClean="0">
                <a:latin typeface="Arial" pitchFamily="34" charset="0"/>
                <a:cs typeface="Arial" pitchFamily="34" charset="0"/>
              </a:rPr>
              <a:t>1) line managers accept more responsibility for ensuring the alignment of competitive strategy and personnel policies;</a:t>
            </a:r>
          </a:p>
          <a:p>
            <a:pPr lvl="1">
              <a:buNone/>
            </a:pPr>
            <a:r>
              <a:rPr lang="en-US" dirty="0" smtClean="0">
                <a:latin typeface="Arial" pitchFamily="34" charset="0"/>
                <a:cs typeface="Arial" pitchFamily="34" charset="0"/>
              </a:rPr>
              <a:t>2) personnel has the mission of </a:t>
            </a:r>
            <a:r>
              <a:rPr lang="en-US" u="sng" dirty="0" smtClean="0">
                <a:latin typeface="Arial" pitchFamily="34" charset="0"/>
                <a:cs typeface="Arial" pitchFamily="34" charset="0"/>
              </a:rPr>
              <a:t>setting policies that govern </a:t>
            </a:r>
            <a:r>
              <a:rPr lang="en-US" dirty="0" smtClean="0">
                <a:latin typeface="Arial" pitchFamily="34" charset="0"/>
                <a:cs typeface="Arial" pitchFamily="34" charset="0"/>
              </a:rPr>
              <a:t>how </a:t>
            </a:r>
            <a:r>
              <a:rPr lang="en-US" u="sng" dirty="0" smtClean="0">
                <a:latin typeface="Arial" pitchFamily="34" charset="0"/>
                <a:cs typeface="Arial" pitchFamily="34" charset="0"/>
              </a:rPr>
              <a:t>personnel activities are developed and implemented</a:t>
            </a:r>
            <a:r>
              <a:rPr lang="en-US" dirty="0" smtClean="0">
                <a:latin typeface="Arial" pitchFamily="34" charset="0"/>
                <a:cs typeface="Arial" pitchFamily="34" charset="0"/>
              </a:rPr>
              <a:t> in ways that make them more mutually reinforcing.</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15</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normAutofit/>
          </a:bodyPr>
          <a:lstStyle/>
          <a:p>
            <a:r>
              <a:rPr lang="en-US" sz="3600" dirty="0" smtClean="0">
                <a:latin typeface="Arial" pitchFamily="34" charset="0"/>
                <a:cs typeface="Arial" pitchFamily="34" charset="0"/>
              </a:rPr>
              <a:t>The Harvard framework </a:t>
            </a:r>
            <a:endParaRPr lang="en-US" sz="3600" dirty="0">
              <a:latin typeface="Arial" pitchFamily="34" charset="0"/>
              <a:cs typeface="Arial" pitchFamily="34" charset="0"/>
            </a:endParaRPr>
          </a:p>
        </p:txBody>
      </p:sp>
      <p:pic>
        <p:nvPicPr>
          <p:cNvPr id="2050" name="Picture 2" descr="C:\Users\Imran\Desktop\fig2.jpg"/>
          <p:cNvPicPr>
            <a:picLocks noChangeAspect="1" noChangeArrowheads="1"/>
          </p:cNvPicPr>
          <p:nvPr/>
        </p:nvPicPr>
        <p:blipFill>
          <a:blip r:embed="rId2"/>
          <a:srcRect/>
          <a:stretch>
            <a:fillRect/>
          </a:stretch>
        </p:blipFill>
        <p:spPr bwMode="auto">
          <a:xfrm>
            <a:off x="228600" y="1143000"/>
            <a:ext cx="8610600" cy="5595938"/>
          </a:xfrm>
          <a:prstGeom prst="rect">
            <a:avLst/>
          </a:prstGeom>
          <a:noFill/>
        </p:spPr>
      </p:pic>
      <p:sp>
        <p:nvSpPr>
          <p:cNvPr id="4" name="Slide Number Placeholder 3"/>
          <p:cNvSpPr>
            <a:spLocks noGrp="1"/>
          </p:cNvSpPr>
          <p:nvPr>
            <p:ph type="sldNum" sz="quarter" idx="12"/>
          </p:nvPr>
        </p:nvSpPr>
        <p:spPr/>
        <p:txBody>
          <a:bodyPr/>
          <a:lstStyle/>
          <a:p>
            <a:fld id="{6F42FDE4-A7DD-41A7-A0A6-9B649FB43336}" type="slidenum">
              <a:rPr kumimoji="0" lang="en-US" smtClean="0"/>
              <a:pPr/>
              <a:t>16</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Harvard framework</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latin typeface="Arial" pitchFamily="34" charset="0"/>
                <a:cs typeface="Arial" pitchFamily="34" charset="0"/>
              </a:rPr>
              <a:t>According to </a:t>
            </a:r>
            <a:r>
              <a:rPr lang="en-US" dirty="0" err="1" smtClean="0">
                <a:latin typeface="Arial" pitchFamily="34" charset="0"/>
                <a:cs typeface="Arial" pitchFamily="34" charset="0"/>
              </a:rPr>
              <a:t>Boxall</a:t>
            </a:r>
            <a:r>
              <a:rPr lang="en-US" dirty="0" smtClean="0">
                <a:latin typeface="Arial" pitchFamily="34" charset="0"/>
                <a:cs typeface="Arial" pitchFamily="34" charset="0"/>
              </a:rPr>
              <a:t> (1992) the advantages of this model are:</a:t>
            </a:r>
          </a:p>
          <a:p>
            <a:pPr lvl="1"/>
            <a:r>
              <a:rPr lang="en-US" dirty="0" smtClean="0">
                <a:latin typeface="Arial" pitchFamily="34" charset="0"/>
                <a:cs typeface="Arial" pitchFamily="34" charset="0"/>
              </a:rPr>
              <a:t>It incorporates recognition of a range of stakeholder interests;</a:t>
            </a:r>
          </a:p>
          <a:p>
            <a:pPr lvl="1"/>
            <a:r>
              <a:rPr lang="en-US" dirty="0" smtClean="0">
                <a:latin typeface="Arial" pitchFamily="34" charset="0"/>
                <a:cs typeface="Arial" pitchFamily="34" charset="0"/>
              </a:rPr>
              <a:t>It recognizes the importance of ‘trade-offs’, either explicitly or implicitly, between the interests of owners and those of employees as well as between various interest groups;</a:t>
            </a:r>
          </a:p>
          <a:p>
            <a:pPr lvl="1"/>
            <a:r>
              <a:rPr lang="en-US" dirty="0" smtClean="0">
                <a:latin typeface="Arial" pitchFamily="34" charset="0"/>
                <a:cs typeface="Arial" pitchFamily="34" charset="0"/>
              </a:rPr>
              <a:t> It widens the context of HRM to include ‘employee influence’, the organization of work and the associated question of supervisory style;</a:t>
            </a:r>
          </a:p>
          <a:p>
            <a:pPr lvl="1"/>
            <a:r>
              <a:rPr lang="en-US" dirty="0" smtClean="0">
                <a:latin typeface="Arial" pitchFamily="34" charset="0"/>
                <a:cs typeface="Arial" pitchFamily="34" charset="0"/>
              </a:rPr>
              <a:t> It acknowledges a broad range of contextual influences on management’s choice of strategy</a:t>
            </a:r>
          </a:p>
          <a:p>
            <a:pPr lvl="1"/>
            <a:r>
              <a:rPr lang="en-US" dirty="0" smtClean="0">
                <a:latin typeface="Arial" pitchFamily="34" charset="0"/>
                <a:cs typeface="Arial" pitchFamily="34" charset="0"/>
              </a:rPr>
              <a:t>It emphasizes strategic choice – it is not driven by situational or environmental determinism.</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17</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smtClean="0"/>
          </a:p>
          <a:p>
            <a:endParaRPr lang="en-US" dirty="0" smtClean="0"/>
          </a:p>
          <a:p>
            <a:endParaRPr lang="en-US" dirty="0" smtClean="0"/>
          </a:p>
          <a:p>
            <a:pPr algn="ctr">
              <a:buNone/>
            </a:pPr>
            <a:r>
              <a:rPr lang="en-US" sz="3600" dirty="0" smtClean="0">
                <a:latin typeface="Arial" pitchFamily="34" charset="0"/>
                <a:cs typeface="Arial" pitchFamily="34" charset="0"/>
              </a:rPr>
              <a:t>Human Resource Process </a:t>
            </a:r>
            <a:endParaRPr lang="en-US" sz="3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18</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The Importance of Human Resource Management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As a necessary part of the organizing function of management</a:t>
            </a:r>
          </a:p>
          <a:p>
            <a:pPr lvl="1"/>
            <a:r>
              <a:rPr lang="en-US" dirty="0" smtClean="0">
                <a:latin typeface="Arial" pitchFamily="34" charset="0"/>
                <a:cs typeface="Arial" pitchFamily="34" charset="0"/>
              </a:rPr>
              <a:t>Selecting, training, and evaluating the work force</a:t>
            </a:r>
          </a:p>
          <a:p>
            <a:r>
              <a:rPr lang="en-US" sz="2800" dirty="0" smtClean="0">
                <a:latin typeface="Arial" pitchFamily="34" charset="0"/>
                <a:cs typeface="Arial" pitchFamily="34" charset="0"/>
              </a:rPr>
              <a:t>As an important strategic tool</a:t>
            </a:r>
          </a:p>
          <a:p>
            <a:pPr lvl="1"/>
            <a:r>
              <a:rPr lang="en-US" dirty="0" smtClean="0">
                <a:latin typeface="Arial" pitchFamily="34" charset="0"/>
                <a:cs typeface="Arial" pitchFamily="34" charset="0"/>
              </a:rPr>
              <a:t>HRM helps establish an organization’s sustainable competitive advantage</a:t>
            </a:r>
            <a:r>
              <a:rPr lang="en-US" dirty="0" smtClean="0"/>
              <a:t>.</a:t>
            </a:r>
          </a:p>
          <a:p>
            <a:r>
              <a:rPr lang="en-US" sz="2800" dirty="0" smtClean="0">
                <a:latin typeface="Arial" pitchFamily="34" charset="0"/>
                <a:cs typeface="Arial" pitchFamily="34" charset="0"/>
              </a:rPr>
              <a:t>Adds value to the firm</a:t>
            </a:r>
          </a:p>
          <a:p>
            <a:pPr lvl="1"/>
            <a:r>
              <a:rPr lang="en-US" dirty="0" smtClean="0">
                <a:latin typeface="Arial" pitchFamily="34" charset="0"/>
                <a:cs typeface="Arial" pitchFamily="34" charset="0"/>
              </a:rPr>
              <a:t>High performance work practices lead to both high individual and high organizational performance.</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19</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latin typeface="Arial" pitchFamily="34" charset="0"/>
                <a:cs typeface="Arial" pitchFamily="34" charset="0"/>
              </a:rPr>
              <a:t>Examples of High-Performance Work Practices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lnSpcReduction="20000"/>
          </a:bodyPr>
          <a:lstStyle/>
          <a:p>
            <a:r>
              <a:rPr lang="en-US" sz="2800" dirty="0" smtClean="0">
                <a:latin typeface="Arial" pitchFamily="34" charset="0"/>
                <a:cs typeface="Arial" pitchFamily="34" charset="0"/>
              </a:rPr>
              <a:t>Self-managed teams</a:t>
            </a:r>
          </a:p>
          <a:p>
            <a:r>
              <a:rPr lang="en-US" sz="2800" dirty="0" smtClean="0">
                <a:latin typeface="Arial" pitchFamily="34" charset="0"/>
                <a:cs typeface="Arial" pitchFamily="34" charset="0"/>
              </a:rPr>
              <a:t>Decentralized decision making</a:t>
            </a:r>
          </a:p>
          <a:p>
            <a:r>
              <a:rPr lang="en-US" sz="2800" dirty="0" smtClean="0">
                <a:latin typeface="Arial" pitchFamily="34" charset="0"/>
                <a:cs typeface="Arial" pitchFamily="34" charset="0"/>
              </a:rPr>
              <a:t>Training programs to develop knowledge, skills, and abilities</a:t>
            </a:r>
          </a:p>
          <a:p>
            <a:r>
              <a:rPr lang="en-US" sz="2800" dirty="0" smtClean="0">
                <a:latin typeface="Arial" pitchFamily="34" charset="0"/>
                <a:cs typeface="Arial" pitchFamily="34" charset="0"/>
              </a:rPr>
              <a:t>Flexible job assignments</a:t>
            </a:r>
          </a:p>
          <a:p>
            <a:r>
              <a:rPr lang="en-US" sz="2800" dirty="0" smtClean="0">
                <a:latin typeface="Arial" pitchFamily="34" charset="0"/>
                <a:cs typeface="Arial" pitchFamily="34" charset="0"/>
              </a:rPr>
              <a:t>Open communication</a:t>
            </a:r>
          </a:p>
          <a:p>
            <a:r>
              <a:rPr lang="en-US" sz="2800" dirty="0" smtClean="0">
                <a:latin typeface="Arial" pitchFamily="34" charset="0"/>
                <a:cs typeface="Arial" pitchFamily="34" charset="0"/>
              </a:rPr>
              <a:t>Performance-based compensation</a:t>
            </a:r>
          </a:p>
          <a:p>
            <a:r>
              <a:rPr lang="en-US" sz="2800" dirty="0" smtClean="0">
                <a:latin typeface="Arial" pitchFamily="34" charset="0"/>
                <a:cs typeface="Arial" pitchFamily="34" charset="0"/>
              </a:rPr>
              <a:t>Staffing based on person–job and person–organization fit</a:t>
            </a:r>
          </a:p>
          <a:p>
            <a:endParaRPr lang="en-US" dirty="0" smtClean="0"/>
          </a:p>
          <a:p>
            <a:endParaRPr lang="en-US" dirty="0" smtClean="0"/>
          </a:p>
          <a:p>
            <a:pPr lvl="4"/>
            <a:r>
              <a:rPr lang="en-US" sz="1200" i="1" dirty="0" smtClean="0"/>
              <a:t>Source: </a:t>
            </a:r>
            <a:r>
              <a:rPr lang="en-US" sz="1200" dirty="0" smtClean="0"/>
              <a:t>Based on W. R. Evans and W. D. Davis, “High-Performance Work Systems and Organizational Performance: The Mediating Role of Internal Social Structure,” </a:t>
            </a:r>
            <a:r>
              <a:rPr lang="en-US" sz="1200" i="1" dirty="0" smtClean="0"/>
              <a:t>Journal of Management, </a:t>
            </a:r>
            <a:r>
              <a:rPr lang="en-US" sz="1200" dirty="0" smtClean="0"/>
              <a:t>October 2005, p. 760.</a:t>
            </a:r>
          </a:p>
          <a:p>
            <a:pPr lvl="1"/>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20</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The HRM Process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Functions of the HRM Process</a:t>
            </a:r>
          </a:p>
          <a:p>
            <a:pPr lvl="1"/>
            <a:r>
              <a:rPr lang="en-US" dirty="0" smtClean="0">
                <a:latin typeface="Arial" pitchFamily="34" charset="0"/>
                <a:cs typeface="Arial" pitchFamily="34" charset="0"/>
              </a:rPr>
              <a:t>Ensuring that competent employees are identified and selected.</a:t>
            </a:r>
          </a:p>
          <a:p>
            <a:pPr lvl="1"/>
            <a:r>
              <a:rPr lang="en-US" dirty="0" smtClean="0">
                <a:latin typeface="Arial" pitchFamily="34" charset="0"/>
                <a:cs typeface="Arial" pitchFamily="34" charset="0"/>
              </a:rPr>
              <a:t>Providing employees with up-to-date knowledge and skills to do their jobs.</a:t>
            </a:r>
          </a:p>
          <a:p>
            <a:pPr lvl="1"/>
            <a:r>
              <a:rPr lang="en-US" dirty="0" smtClean="0">
                <a:latin typeface="Arial" pitchFamily="34" charset="0"/>
                <a:cs typeface="Arial" pitchFamily="34" charset="0"/>
              </a:rPr>
              <a:t>Ensuring that the organization retains competent and high-performing employees who are capable of high performance.</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21</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latin typeface="Arial" pitchFamily="34" charset="0"/>
                <a:cs typeface="Arial" pitchFamily="34" charset="0"/>
              </a:rPr>
              <a:t>Human Resource Management Process</a:t>
            </a:r>
            <a:endParaRPr lang="en-US" dirty="0">
              <a:latin typeface="Arial" pitchFamily="34" charset="0"/>
              <a:cs typeface="Arial" pitchFamily="34" charset="0"/>
            </a:endParaRPr>
          </a:p>
        </p:txBody>
      </p:sp>
      <p:pic>
        <p:nvPicPr>
          <p:cNvPr id="4" name="Picture 6"/>
          <p:cNvPicPr>
            <a:picLocks noGrp="1" noChangeAspect="1" noChangeArrowheads="1"/>
          </p:cNvPicPr>
          <p:nvPr>
            <p:ph sz="quarter" idx="1"/>
          </p:nvPr>
        </p:nvPicPr>
        <p:blipFill>
          <a:blip r:embed="rId2"/>
          <a:srcRect/>
          <a:stretch>
            <a:fillRect/>
          </a:stretch>
        </p:blipFill>
        <p:spPr bwMode="auto">
          <a:xfrm>
            <a:off x="0" y="1295400"/>
            <a:ext cx="9144000" cy="55626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6F42FDE4-A7DD-41A7-A0A6-9B649FB43336}" type="slidenum">
              <a:rPr kumimoji="0" lang="en-US" smtClean="0"/>
              <a:pPr/>
              <a:t>22</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Environmental Factors Affecting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lnSpcReduction="20000"/>
          </a:bodyPr>
          <a:lstStyle/>
          <a:p>
            <a:r>
              <a:rPr lang="en-US" sz="3000" dirty="0" smtClean="0">
                <a:latin typeface="Arial" pitchFamily="34" charset="0"/>
                <a:cs typeface="Arial" pitchFamily="34" charset="0"/>
              </a:rPr>
              <a:t>Employee Labor Unions</a:t>
            </a:r>
          </a:p>
          <a:p>
            <a:pPr lvl="1"/>
            <a:r>
              <a:rPr lang="en-US" dirty="0" smtClean="0">
                <a:latin typeface="Arial" pitchFamily="34" charset="0"/>
                <a:cs typeface="Arial" pitchFamily="34" charset="0"/>
              </a:rPr>
              <a:t>Organizations that represent workers and seek to protect their interests through collective bargaining.</a:t>
            </a:r>
          </a:p>
          <a:p>
            <a:pPr lvl="2"/>
            <a:r>
              <a:rPr lang="en-US" sz="2200" dirty="0" smtClean="0">
                <a:latin typeface="Arial" pitchFamily="34" charset="0"/>
                <a:cs typeface="Arial" pitchFamily="34" charset="0"/>
              </a:rPr>
              <a:t>Collective bargaining agreement</a:t>
            </a:r>
          </a:p>
          <a:p>
            <a:pPr lvl="3"/>
            <a:r>
              <a:rPr lang="en-US" sz="2200" dirty="0" smtClean="0">
                <a:latin typeface="Arial" pitchFamily="34" charset="0"/>
                <a:cs typeface="Arial" pitchFamily="34" charset="0"/>
              </a:rPr>
              <a:t>A contractual agreement between a firm and a union elected to represent a bargaining unit of employees of the firm in bargaining for wage, hours, and working conditions.</a:t>
            </a:r>
          </a:p>
          <a:p>
            <a:r>
              <a:rPr lang="en-US" sz="3000" dirty="0" smtClean="0">
                <a:latin typeface="Arial" pitchFamily="34" charset="0"/>
                <a:cs typeface="Arial" pitchFamily="34" charset="0"/>
              </a:rPr>
              <a:t>Governmental Laws and Regulations</a:t>
            </a:r>
          </a:p>
          <a:p>
            <a:pPr lvl="1"/>
            <a:r>
              <a:rPr lang="en-US" dirty="0" smtClean="0">
                <a:latin typeface="Arial" pitchFamily="34" charset="0"/>
                <a:cs typeface="Arial" pitchFamily="34" charset="0"/>
              </a:rPr>
              <a:t>Limit managerial discretion in hiring, promoting, and discharging employees.</a:t>
            </a:r>
          </a:p>
          <a:p>
            <a:pPr lvl="2"/>
            <a:r>
              <a:rPr lang="en-US" sz="2200" dirty="0" smtClean="0">
                <a:latin typeface="Arial" pitchFamily="34" charset="0"/>
                <a:cs typeface="Arial" pitchFamily="34" charset="0"/>
              </a:rPr>
              <a:t>Affirmative Action: the requirement that organizations take proactive steps to ensure the full participation of protected groups in its workforce</a:t>
            </a:r>
            <a:r>
              <a:rPr lang="en-US" sz="2200" dirty="0" smtClean="0"/>
              <a:t>.</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23</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Managing Human Resources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pPr>
              <a:spcBef>
                <a:spcPct val="40000"/>
              </a:spcBef>
            </a:pPr>
            <a:r>
              <a:rPr lang="en-US" dirty="0" smtClean="0">
                <a:latin typeface="Arial" pitchFamily="34" charset="0"/>
                <a:cs typeface="Arial" pitchFamily="34" charset="0"/>
              </a:rPr>
              <a:t>Human Resource (HR) Planning</a:t>
            </a:r>
          </a:p>
          <a:p>
            <a:pPr lvl="1">
              <a:spcBef>
                <a:spcPct val="40000"/>
              </a:spcBef>
            </a:pPr>
            <a:r>
              <a:rPr lang="en-US" dirty="0" smtClean="0">
                <a:latin typeface="Arial" pitchFamily="34" charset="0"/>
                <a:cs typeface="Arial" pitchFamily="34" charset="0"/>
              </a:rPr>
              <a:t>The process by which managers ensure that they have the right number and kinds of people in the right places, and at the right times, who are capable of effectively and efficiently performing their tasks.</a:t>
            </a:r>
          </a:p>
          <a:p>
            <a:pPr lvl="1">
              <a:spcBef>
                <a:spcPct val="40000"/>
              </a:spcBef>
            </a:pPr>
            <a:r>
              <a:rPr lang="en-US" dirty="0" smtClean="0">
                <a:latin typeface="Arial" pitchFamily="34" charset="0"/>
                <a:cs typeface="Arial" pitchFamily="34" charset="0"/>
              </a:rPr>
              <a:t>Helps avoid sudden talent shortages and surpluses.</a:t>
            </a:r>
          </a:p>
          <a:p>
            <a:pPr lvl="1">
              <a:spcBef>
                <a:spcPct val="40000"/>
              </a:spcBef>
            </a:pPr>
            <a:r>
              <a:rPr lang="en-US" dirty="0" smtClean="0">
                <a:latin typeface="Arial" pitchFamily="34" charset="0"/>
                <a:cs typeface="Arial" pitchFamily="34" charset="0"/>
              </a:rPr>
              <a:t>Steps in HR planning:</a:t>
            </a:r>
          </a:p>
          <a:p>
            <a:pPr lvl="2">
              <a:spcBef>
                <a:spcPct val="40000"/>
              </a:spcBef>
            </a:pPr>
            <a:r>
              <a:rPr lang="en-US" dirty="0" smtClean="0">
                <a:latin typeface="Arial" pitchFamily="34" charset="0"/>
                <a:cs typeface="Arial" pitchFamily="34" charset="0"/>
              </a:rPr>
              <a:t>Assessing current human resources</a:t>
            </a:r>
          </a:p>
          <a:p>
            <a:pPr lvl="2">
              <a:spcBef>
                <a:spcPct val="40000"/>
              </a:spcBef>
            </a:pPr>
            <a:r>
              <a:rPr lang="en-US" dirty="0" smtClean="0">
                <a:latin typeface="Arial" pitchFamily="34" charset="0"/>
                <a:cs typeface="Arial" pitchFamily="34" charset="0"/>
              </a:rPr>
              <a:t>Assessing future needs for human resources</a:t>
            </a:r>
          </a:p>
          <a:p>
            <a:pPr lvl="2">
              <a:spcBef>
                <a:spcPct val="40000"/>
              </a:spcBef>
            </a:pPr>
            <a:r>
              <a:rPr lang="en-US" dirty="0" smtClean="0">
                <a:latin typeface="Arial" pitchFamily="34" charset="0"/>
                <a:cs typeface="Arial" pitchFamily="34" charset="0"/>
              </a:rPr>
              <a:t>Developing a program to meet those future needs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24</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Assessment</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pPr>
              <a:spcBef>
                <a:spcPct val="40000"/>
              </a:spcBef>
            </a:pPr>
            <a:r>
              <a:rPr lang="en-US" sz="2800" dirty="0" smtClean="0">
                <a:latin typeface="Arial" pitchFamily="34" charset="0"/>
                <a:cs typeface="Arial" pitchFamily="34" charset="0"/>
              </a:rPr>
              <a:t>Human Resource Inventory</a:t>
            </a:r>
          </a:p>
          <a:p>
            <a:pPr lvl="1">
              <a:spcBef>
                <a:spcPct val="40000"/>
              </a:spcBef>
            </a:pPr>
            <a:r>
              <a:rPr lang="en-US" dirty="0" smtClean="0">
                <a:latin typeface="Arial" pitchFamily="34" charset="0"/>
                <a:cs typeface="Arial" pitchFamily="34" charset="0"/>
              </a:rPr>
              <a:t>A review of the current make-up of the organization’s current resource status</a:t>
            </a:r>
          </a:p>
          <a:p>
            <a:pPr lvl="1">
              <a:spcBef>
                <a:spcPct val="40000"/>
              </a:spcBef>
            </a:pPr>
            <a:r>
              <a:rPr lang="en-US" dirty="0" smtClean="0">
                <a:latin typeface="Arial" pitchFamily="34" charset="0"/>
                <a:cs typeface="Arial" pitchFamily="34" charset="0"/>
              </a:rPr>
              <a:t>Job Analysis</a:t>
            </a:r>
          </a:p>
          <a:p>
            <a:pPr lvl="2">
              <a:spcBef>
                <a:spcPct val="40000"/>
              </a:spcBef>
            </a:pPr>
            <a:r>
              <a:rPr lang="en-US" dirty="0" smtClean="0">
                <a:latin typeface="Arial" pitchFamily="34" charset="0"/>
                <a:cs typeface="Arial" pitchFamily="34" charset="0"/>
              </a:rPr>
              <a:t>An assessment that defines a job and the behaviors necessary to perform the job</a:t>
            </a:r>
          </a:p>
          <a:p>
            <a:pPr lvl="3">
              <a:spcBef>
                <a:spcPct val="40000"/>
              </a:spcBef>
            </a:pPr>
            <a:r>
              <a:rPr lang="en-US" dirty="0" smtClean="0">
                <a:latin typeface="Arial" pitchFamily="34" charset="0"/>
                <a:cs typeface="Arial" pitchFamily="34" charset="0"/>
              </a:rPr>
              <a:t>Knowledge, skills, and abilities (KSAs)</a:t>
            </a:r>
          </a:p>
          <a:p>
            <a:pPr lvl="2">
              <a:spcBef>
                <a:spcPct val="40000"/>
              </a:spcBef>
            </a:pPr>
            <a:r>
              <a:rPr lang="en-US" dirty="0" smtClean="0">
                <a:latin typeface="Arial" pitchFamily="34" charset="0"/>
                <a:cs typeface="Arial" pitchFamily="34" charset="0"/>
              </a:rPr>
              <a:t>Requires conducting interviews, engaging in direct observation, and collecting the self-reports of employees and their managers.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25</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Assessment (cont’d)</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Job Description</a:t>
            </a:r>
          </a:p>
          <a:p>
            <a:pPr lvl="1"/>
            <a:r>
              <a:rPr lang="en-US" dirty="0" smtClean="0">
                <a:latin typeface="Arial" pitchFamily="34" charset="0"/>
                <a:cs typeface="Arial" pitchFamily="34" charset="0"/>
              </a:rPr>
              <a:t>A written statement of what the job holder does, how it is done, and why it is done.</a:t>
            </a:r>
          </a:p>
          <a:p>
            <a:pPr lvl="1">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Job Specification</a:t>
            </a:r>
          </a:p>
          <a:p>
            <a:pPr lvl="1"/>
            <a:r>
              <a:rPr lang="en-US" dirty="0" smtClean="0">
                <a:latin typeface="Arial" pitchFamily="34" charset="0"/>
                <a:cs typeface="Arial" pitchFamily="34" charset="0"/>
              </a:rPr>
              <a:t>A written statement of the minimum qualifications that a person must possess to perform a given job successfully.</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26</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Meeting Future Human Resource Needs</a:t>
            </a:r>
            <a:endParaRPr lang="en-US" dirty="0">
              <a:latin typeface="Arial" pitchFamily="34" charset="0"/>
              <a:cs typeface="Arial" pitchFamily="34" charset="0"/>
            </a:endParaRPr>
          </a:p>
        </p:txBody>
      </p:sp>
      <p:sp>
        <p:nvSpPr>
          <p:cNvPr id="4" name="AutoShape 3"/>
          <p:cNvSpPr>
            <a:spLocks noChangeArrowheads="1"/>
          </p:cNvSpPr>
          <p:nvPr/>
        </p:nvSpPr>
        <p:spPr bwMode="auto">
          <a:xfrm>
            <a:off x="3810000" y="2373313"/>
            <a:ext cx="1524000" cy="1295400"/>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5" name="Line 4"/>
          <p:cNvSpPr>
            <a:spLocks noChangeShapeType="1"/>
          </p:cNvSpPr>
          <p:nvPr/>
        </p:nvSpPr>
        <p:spPr bwMode="auto">
          <a:xfrm>
            <a:off x="914400" y="2362200"/>
            <a:ext cx="7467600" cy="0"/>
          </a:xfrm>
          <a:prstGeom prst="line">
            <a:avLst/>
          </a:prstGeom>
          <a:noFill/>
          <a:ln w="28575">
            <a:solidFill>
              <a:schemeClr val="tx1"/>
            </a:solidFill>
            <a:round/>
            <a:headEnd/>
            <a:tailEnd/>
          </a:ln>
          <a:effectLst/>
        </p:spPr>
        <p:txBody>
          <a:bodyPr wrap="none"/>
          <a:lstStyle/>
          <a:p>
            <a:endParaRPr lang="en-US"/>
          </a:p>
        </p:txBody>
      </p:sp>
      <p:grpSp>
        <p:nvGrpSpPr>
          <p:cNvPr id="6" name="Group 5"/>
          <p:cNvGrpSpPr>
            <a:grpSpLocks/>
          </p:cNvGrpSpPr>
          <p:nvPr/>
        </p:nvGrpSpPr>
        <p:grpSpPr bwMode="auto">
          <a:xfrm>
            <a:off x="838200" y="1828800"/>
            <a:ext cx="7610475" cy="457200"/>
            <a:chOff x="528" y="1152"/>
            <a:chExt cx="4794" cy="288"/>
          </a:xfrm>
        </p:grpSpPr>
        <p:sp>
          <p:nvSpPr>
            <p:cNvPr id="7" name="Text Box 6"/>
            <p:cNvSpPr txBox="1">
              <a:spLocks noChangeArrowheads="1"/>
            </p:cNvSpPr>
            <p:nvPr/>
          </p:nvSpPr>
          <p:spPr bwMode="auto">
            <a:xfrm>
              <a:off x="528" y="1152"/>
              <a:ext cx="2056" cy="288"/>
            </a:xfrm>
            <a:prstGeom prst="rect">
              <a:avLst/>
            </a:prstGeom>
            <a:noFill/>
            <a:ln w="9525">
              <a:noFill/>
              <a:miter lim="800000"/>
              <a:headEnd/>
              <a:tailEnd/>
            </a:ln>
            <a:effectLst/>
          </p:spPr>
          <p:txBody>
            <a:bodyPr wrap="none">
              <a:spAutoFit/>
            </a:bodyPr>
            <a:lstStyle/>
            <a:p>
              <a:r>
                <a:rPr lang="en-US" sz="2400" b="1" dirty="0">
                  <a:solidFill>
                    <a:srgbClr val="006699"/>
                  </a:solidFill>
                  <a:latin typeface="Arial" pitchFamily="34" charset="0"/>
                  <a:cs typeface="Arial" pitchFamily="34" charset="0"/>
                </a:rPr>
                <a:t>Supply of Employees</a:t>
              </a:r>
            </a:p>
          </p:txBody>
        </p:sp>
        <p:sp>
          <p:nvSpPr>
            <p:cNvPr id="8" name="Text Box 7"/>
            <p:cNvSpPr txBox="1">
              <a:spLocks noChangeArrowheads="1"/>
            </p:cNvSpPr>
            <p:nvPr/>
          </p:nvSpPr>
          <p:spPr bwMode="auto">
            <a:xfrm>
              <a:off x="3072" y="1152"/>
              <a:ext cx="2250" cy="288"/>
            </a:xfrm>
            <a:prstGeom prst="rect">
              <a:avLst/>
            </a:prstGeom>
            <a:noFill/>
            <a:ln w="9525">
              <a:noFill/>
              <a:miter lim="800000"/>
              <a:headEnd/>
              <a:tailEnd/>
            </a:ln>
            <a:effectLst/>
          </p:spPr>
          <p:txBody>
            <a:bodyPr wrap="none">
              <a:spAutoFit/>
            </a:bodyPr>
            <a:lstStyle/>
            <a:p>
              <a:pPr algn="r"/>
              <a:r>
                <a:rPr lang="en-US" sz="2400" b="1" dirty="0">
                  <a:solidFill>
                    <a:srgbClr val="CC3300"/>
                  </a:solidFill>
                  <a:latin typeface="Arial" pitchFamily="34" charset="0"/>
                  <a:cs typeface="Arial" pitchFamily="34" charset="0"/>
                </a:rPr>
                <a:t>Demand for Employees</a:t>
              </a:r>
            </a:p>
          </p:txBody>
        </p:sp>
      </p:grpSp>
      <p:sp>
        <p:nvSpPr>
          <p:cNvPr id="9" name="Text Box 8"/>
          <p:cNvSpPr txBox="1">
            <a:spLocks noChangeArrowheads="1"/>
          </p:cNvSpPr>
          <p:nvPr/>
        </p:nvSpPr>
        <p:spPr bwMode="auto">
          <a:xfrm>
            <a:off x="1371600" y="3886200"/>
            <a:ext cx="6400800" cy="1828800"/>
          </a:xfrm>
          <a:prstGeom prst="rect">
            <a:avLst/>
          </a:prstGeom>
          <a:noFill/>
          <a:ln w="9525">
            <a:noFill/>
            <a:miter lim="800000"/>
            <a:headEnd/>
            <a:tailEnd/>
          </a:ln>
          <a:effectLst/>
        </p:spPr>
        <p:txBody>
          <a:bodyPr>
            <a:spAutoFit/>
          </a:bodyPr>
          <a:lstStyle/>
          <a:p>
            <a:pPr algn="ctr">
              <a:spcBef>
                <a:spcPct val="50000"/>
              </a:spcBef>
            </a:pPr>
            <a:r>
              <a:rPr lang="en-US" sz="2400" b="1" dirty="0">
                <a:latin typeface="Arial" pitchFamily="34" charset="0"/>
                <a:cs typeface="Arial" pitchFamily="34" charset="0"/>
              </a:rPr>
              <a:t>Factors Affecting Staffing</a:t>
            </a:r>
          </a:p>
          <a:p>
            <a:pPr algn="ctr">
              <a:spcBef>
                <a:spcPct val="50000"/>
              </a:spcBef>
            </a:pPr>
            <a:r>
              <a:rPr lang="en-US" sz="2000" b="1" dirty="0">
                <a:latin typeface="Arial" pitchFamily="34" charset="0"/>
                <a:cs typeface="Arial" pitchFamily="34" charset="0"/>
              </a:rPr>
              <a:t>Strategic Goals</a:t>
            </a:r>
          </a:p>
          <a:p>
            <a:pPr algn="ctr">
              <a:spcBef>
                <a:spcPct val="50000"/>
              </a:spcBef>
            </a:pPr>
            <a:r>
              <a:rPr lang="en-US" sz="2000" b="1" dirty="0">
                <a:latin typeface="Arial" pitchFamily="34" charset="0"/>
                <a:cs typeface="Arial" pitchFamily="34" charset="0"/>
              </a:rPr>
              <a:t>Forecast demand for products and services</a:t>
            </a:r>
          </a:p>
          <a:p>
            <a:pPr algn="ctr">
              <a:spcBef>
                <a:spcPct val="50000"/>
              </a:spcBef>
            </a:pPr>
            <a:r>
              <a:rPr lang="en-US" sz="2000" b="1" dirty="0">
                <a:latin typeface="Arial" pitchFamily="34" charset="0"/>
                <a:cs typeface="Arial" pitchFamily="34" charset="0"/>
              </a:rPr>
              <a:t>Availability of knowledge, skills, and abilities</a:t>
            </a:r>
          </a:p>
        </p:txBody>
      </p:sp>
      <p:sp>
        <p:nvSpPr>
          <p:cNvPr id="10" name="Slide Number Placeholder 9"/>
          <p:cNvSpPr>
            <a:spLocks noGrp="1"/>
          </p:cNvSpPr>
          <p:nvPr>
            <p:ph type="sldNum" sz="quarter" idx="12"/>
          </p:nvPr>
        </p:nvSpPr>
        <p:spPr/>
        <p:txBody>
          <a:bodyPr/>
          <a:lstStyle/>
          <a:p>
            <a:fld id="{6F42FDE4-A7DD-41A7-A0A6-9B649FB43336}" type="slidenum">
              <a:rPr kumimoji="0" lang="en-US" smtClean="0"/>
              <a:pPr/>
              <a:t>27</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7" presetClass="entr" presetSubtype="1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Recruitment and </a:t>
            </a:r>
            <a:r>
              <a:rPr lang="en-US" sz="3600" dirty="0" err="1" smtClean="0">
                <a:latin typeface="Arial" pitchFamily="34" charset="0"/>
                <a:cs typeface="Arial" pitchFamily="34" charset="0"/>
              </a:rPr>
              <a:t>Decruitment</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Recruitment</a:t>
            </a:r>
          </a:p>
          <a:p>
            <a:pPr lvl="1"/>
            <a:r>
              <a:rPr lang="en-US" dirty="0" smtClean="0">
                <a:latin typeface="Arial" pitchFamily="34" charset="0"/>
                <a:cs typeface="Arial" pitchFamily="34" charset="0"/>
              </a:rPr>
              <a:t>The process of locating, identifying, and attracting capable applicants to an organization</a:t>
            </a:r>
          </a:p>
          <a:p>
            <a:r>
              <a:rPr lang="en-US" sz="2800" dirty="0" err="1" smtClean="0">
                <a:latin typeface="Arial" pitchFamily="34" charset="0"/>
                <a:cs typeface="Arial" pitchFamily="34" charset="0"/>
              </a:rPr>
              <a:t>Decruitment</a:t>
            </a:r>
            <a:endParaRPr lang="en-US" sz="2800" dirty="0" smtClean="0">
              <a:latin typeface="Arial" pitchFamily="34" charset="0"/>
              <a:cs typeface="Arial" pitchFamily="34" charset="0"/>
            </a:endParaRPr>
          </a:p>
          <a:p>
            <a:pPr lvl="1"/>
            <a:r>
              <a:rPr lang="en-US" dirty="0" smtClean="0">
                <a:latin typeface="Arial" pitchFamily="34" charset="0"/>
                <a:cs typeface="Arial" pitchFamily="34" charset="0"/>
              </a:rPr>
              <a:t>The process of reducing a surplus of employees in the workforce of an organization</a:t>
            </a:r>
          </a:p>
          <a:p>
            <a:r>
              <a:rPr lang="en-US" sz="2800" dirty="0" smtClean="0">
                <a:latin typeface="Arial" pitchFamily="34" charset="0"/>
                <a:cs typeface="Arial" pitchFamily="34" charset="0"/>
              </a:rPr>
              <a:t>E-recruiting</a:t>
            </a:r>
          </a:p>
          <a:p>
            <a:pPr lvl="1"/>
            <a:r>
              <a:rPr lang="en-US" dirty="0" smtClean="0">
                <a:latin typeface="Arial" pitchFamily="34" charset="0"/>
                <a:cs typeface="Arial" pitchFamily="34" charset="0"/>
              </a:rPr>
              <a:t>Recruitment of employees through the Internet</a:t>
            </a:r>
          </a:p>
          <a:p>
            <a:pPr lvl="2"/>
            <a:r>
              <a:rPr lang="en-US" dirty="0" smtClean="0">
                <a:latin typeface="Arial" pitchFamily="34" charset="0"/>
                <a:cs typeface="Arial" pitchFamily="34" charset="0"/>
              </a:rPr>
              <a:t>Organizational web sites</a:t>
            </a:r>
          </a:p>
          <a:p>
            <a:pPr lvl="2"/>
            <a:r>
              <a:rPr lang="en-US" dirty="0" smtClean="0">
                <a:latin typeface="Arial" pitchFamily="34" charset="0"/>
                <a:cs typeface="Arial" pitchFamily="34" charset="0"/>
              </a:rPr>
              <a:t>Online recruiters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28</a:t>
            </a:fld>
            <a:endParaRPr kumimoji="0"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solidFill>
                  <a:schemeClr val="tx1"/>
                </a:solidFill>
                <a:latin typeface="Arial" pitchFamily="34" charset="0"/>
                <a:cs typeface="Arial" pitchFamily="34" charset="0"/>
              </a:rPr>
              <a:t>Decruitment</a:t>
            </a:r>
            <a:r>
              <a:rPr lang="en-US" sz="3600" dirty="0" smtClean="0">
                <a:solidFill>
                  <a:schemeClr val="tx1"/>
                </a:solidFill>
                <a:latin typeface="Arial" pitchFamily="34" charset="0"/>
                <a:cs typeface="Arial" pitchFamily="34" charset="0"/>
              </a:rPr>
              <a:t> Options</a:t>
            </a:r>
            <a:endParaRPr lang="en-US" sz="3600" dirty="0">
              <a:latin typeface="Arial" pitchFamily="34" charset="0"/>
              <a:cs typeface="Arial" pitchFamily="34" charset="0"/>
            </a:endParaRPr>
          </a:p>
        </p:txBody>
      </p:sp>
      <p:pic>
        <p:nvPicPr>
          <p:cNvPr id="4" name="Picture 5"/>
          <p:cNvPicPr>
            <a:picLocks noGrp="1" noChangeAspect="1" noChangeArrowheads="1"/>
          </p:cNvPicPr>
          <p:nvPr>
            <p:ph sz="quarter" idx="1"/>
          </p:nvPr>
        </p:nvPicPr>
        <p:blipFill>
          <a:blip r:embed="rId2"/>
          <a:srcRect/>
          <a:stretch>
            <a:fillRect/>
          </a:stretch>
        </p:blipFill>
        <p:spPr bwMode="auto">
          <a:xfrm>
            <a:off x="228600" y="1524000"/>
            <a:ext cx="8589963" cy="4876800"/>
          </a:xfrm>
          <a:prstGeom prst="rect">
            <a:avLst/>
          </a:prstGeom>
          <a:noFill/>
          <a:ln w="12700" algn="ctr">
            <a:solidFill>
              <a:schemeClr val="tx1"/>
            </a:solidFill>
            <a:miter lim="800000"/>
            <a:headEnd/>
            <a:tailEnd/>
          </a:ln>
          <a:effectLst>
            <a:outerShdw dist="107763" dir="2700000" algn="ctr" rotWithShape="0">
              <a:srgbClr val="C0C0C0">
                <a:alpha val="50000"/>
              </a:srgbClr>
            </a:outerShdw>
          </a:effectLst>
        </p:spPr>
      </p:pic>
      <p:sp>
        <p:nvSpPr>
          <p:cNvPr id="5" name="Slide Number Placeholder 4"/>
          <p:cNvSpPr>
            <a:spLocks noGrp="1"/>
          </p:cNvSpPr>
          <p:nvPr>
            <p:ph type="sldNum" sz="quarter" idx="12"/>
          </p:nvPr>
        </p:nvSpPr>
        <p:spPr/>
        <p:txBody>
          <a:bodyPr/>
          <a:lstStyle/>
          <a:p>
            <a:fld id="{6F42FDE4-A7DD-41A7-A0A6-9B649FB43336}" type="slidenum">
              <a:rPr kumimoji="0" lang="en-US" smtClean="0"/>
              <a:pPr/>
              <a:t>29</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Selection</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Selection Process</a:t>
            </a:r>
          </a:p>
          <a:p>
            <a:pPr lvl="1"/>
            <a:r>
              <a:rPr lang="en-US" sz="2200" dirty="0" smtClean="0">
                <a:latin typeface="Arial" pitchFamily="34" charset="0"/>
                <a:cs typeface="Arial" pitchFamily="34" charset="0"/>
              </a:rPr>
              <a:t>The process of screening job applicants to ensure that the most appropriate candidates are hired</a:t>
            </a:r>
          </a:p>
          <a:p>
            <a:r>
              <a:rPr lang="en-US" sz="2800" dirty="0" smtClean="0">
                <a:latin typeface="Arial" pitchFamily="34" charset="0"/>
                <a:cs typeface="Arial" pitchFamily="34" charset="0"/>
              </a:rPr>
              <a:t>What is Selection?</a:t>
            </a:r>
          </a:p>
          <a:p>
            <a:pPr lvl="1"/>
            <a:r>
              <a:rPr lang="en-US" sz="2200" dirty="0" smtClean="0">
                <a:latin typeface="Arial" pitchFamily="34" charset="0"/>
                <a:cs typeface="Arial" pitchFamily="34" charset="0"/>
              </a:rPr>
              <a:t>An exercise in predicting which applicants, if hired, will be (or will not be) successful in performing well on the criteria the organization uses to evaluate performance.</a:t>
            </a:r>
          </a:p>
          <a:p>
            <a:pPr lvl="1"/>
            <a:r>
              <a:rPr lang="en-US" sz="2800" dirty="0" smtClean="0">
                <a:latin typeface="Arial" pitchFamily="34" charset="0"/>
                <a:cs typeface="Arial" pitchFamily="34" charset="0"/>
              </a:rPr>
              <a:t>Selection errors</a:t>
            </a:r>
            <a:r>
              <a:rPr lang="en-US" dirty="0" smtClean="0">
                <a:latin typeface="Arial" pitchFamily="34" charset="0"/>
                <a:cs typeface="Arial" pitchFamily="34" charset="0"/>
              </a:rPr>
              <a:t>:</a:t>
            </a:r>
          </a:p>
          <a:p>
            <a:pPr lvl="2"/>
            <a:r>
              <a:rPr lang="en-US" sz="2200" dirty="0" smtClean="0">
                <a:latin typeface="Arial" pitchFamily="34" charset="0"/>
                <a:cs typeface="Arial" pitchFamily="34" charset="0"/>
              </a:rPr>
              <a:t>Reject errors for potentially successful applicants</a:t>
            </a:r>
          </a:p>
          <a:p>
            <a:pPr lvl="2"/>
            <a:r>
              <a:rPr lang="en-US" sz="2200" dirty="0" smtClean="0">
                <a:latin typeface="Arial" pitchFamily="34" charset="0"/>
                <a:cs typeface="Arial" pitchFamily="34" charset="0"/>
              </a:rPr>
              <a:t>Accept errors for ultimately poor performers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30</a:t>
            </a:fld>
            <a:endParaRPr kumimoji="0"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tx1"/>
                </a:solidFill>
                <a:latin typeface="Arial" pitchFamily="34" charset="0"/>
                <a:cs typeface="Arial" pitchFamily="34" charset="0"/>
              </a:rPr>
              <a:t>Selection Tools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pPr marL="222250" indent="-222250">
              <a:spcBef>
                <a:spcPct val="20000"/>
              </a:spcBef>
              <a:buClr>
                <a:schemeClr val="tx1"/>
              </a:buClr>
              <a:buFontTx/>
              <a:buChar char="•"/>
            </a:pPr>
            <a:endParaRPr lang="en-US" sz="2800" dirty="0" smtClean="0">
              <a:latin typeface="Arial" pitchFamily="34" charset="0"/>
              <a:cs typeface="Arial" pitchFamily="34" charset="0"/>
            </a:endParaRPr>
          </a:p>
          <a:p>
            <a:pPr marL="222250" indent="-222250">
              <a:spcBef>
                <a:spcPct val="20000"/>
              </a:spcBef>
              <a:buClr>
                <a:schemeClr val="tx1"/>
              </a:buClr>
              <a:buFontTx/>
              <a:buChar char="•"/>
            </a:pPr>
            <a:r>
              <a:rPr lang="en-US" sz="2800" dirty="0" smtClean="0">
                <a:latin typeface="Arial" pitchFamily="34" charset="0"/>
                <a:cs typeface="Arial" pitchFamily="34" charset="0"/>
              </a:rPr>
              <a:t>Application Forms</a:t>
            </a:r>
          </a:p>
          <a:p>
            <a:pPr marL="222250" indent="-222250">
              <a:spcBef>
                <a:spcPct val="20000"/>
              </a:spcBef>
              <a:buClr>
                <a:schemeClr val="tx1"/>
              </a:buClr>
              <a:buFontTx/>
              <a:buChar char="•"/>
            </a:pPr>
            <a:r>
              <a:rPr lang="en-US" sz="2800" dirty="0" smtClean="0">
                <a:latin typeface="Arial" pitchFamily="34" charset="0"/>
                <a:cs typeface="Arial" pitchFamily="34" charset="0"/>
              </a:rPr>
              <a:t>Written Tests</a:t>
            </a:r>
          </a:p>
          <a:p>
            <a:pPr marL="222250" indent="-222250">
              <a:spcBef>
                <a:spcPct val="20000"/>
              </a:spcBef>
              <a:buClr>
                <a:schemeClr val="tx1"/>
              </a:buClr>
              <a:buFontTx/>
              <a:buChar char="•"/>
            </a:pPr>
            <a:r>
              <a:rPr lang="en-US" sz="2800" dirty="0" smtClean="0">
                <a:latin typeface="Arial" pitchFamily="34" charset="0"/>
                <a:cs typeface="Arial" pitchFamily="34" charset="0"/>
              </a:rPr>
              <a:t>Performance Simulations</a:t>
            </a:r>
          </a:p>
          <a:p>
            <a:pPr marL="222250" indent="-222250">
              <a:spcBef>
                <a:spcPct val="20000"/>
              </a:spcBef>
              <a:buClr>
                <a:schemeClr val="tx1"/>
              </a:buClr>
              <a:buFontTx/>
              <a:buChar char="•"/>
            </a:pPr>
            <a:r>
              <a:rPr lang="en-US" sz="2800" dirty="0" smtClean="0">
                <a:latin typeface="Arial" pitchFamily="34" charset="0"/>
                <a:cs typeface="Arial" pitchFamily="34" charset="0"/>
              </a:rPr>
              <a:t>Interviews</a:t>
            </a:r>
          </a:p>
          <a:p>
            <a:pPr marL="222250" indent="-222250">
              <a:spcBef>
                <a:spcPct val="20000"/>
              </a:spcBef>
              <a:buClr>
                <a:schemeClr val="tx1"/>
              </a:buClr>
              <a:buFontTx/>
              <a:buChar char="•"/>
            </a:pPr>
            <a:r>
              <a:rPr lang="en-US" sz="2800" dirty="0" smtClean="0">
                <a:latin typeface="Arial" pitchFamily="34" charset="0"/>
                <a:cs typeface="Arial" pitchFamily="34" charset="0"/>
              </a:rPr>
              <a:t>Background Investigations</a:t>
            </a:r>
          </a:p>
          <a:p>
            <a:pPr marL="222250" indent="-222250">
              <a:spcBef>
                <a:spcPct val="20000"/>
              </a:spcBef>
              <a:buClr>
                <a:schemeClr val="tx1"/>
              </a:buClr>
              <a:buFontTx/>
              <a:buChar char="•"/>
            </a:pPr>
            <a:r>
              <a:rPr lang="en-US" sz="2800" dirty="0" smtClean="0">
                <a:latin typeface="Arial" pitchFamily="34" charset="0"/>
                <a:cs typeface="Arial" pitchFamily="34" charset="0"/>
              </a:rPr>
              <a:t>Physical examinations</a:t>
            </a:r>
            <a:endParaRPr lang="en-US" sz="2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31</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Written Tests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r>
              <a:rPr lang="en-US" sz="2800" dirty="0" smtClean="0">
                <a:latin typeface="Arial" pitchFamily="34" charset="0"/>
                <a:cs typeface="Arial" pitchFamily="34" charset="0"/>
              </a:rPr>
              <a:t>Types of Tests</a:t>
            </a:r>
          </a:p>
          <a:p>
            <a:pPr lvl="1"/>
            <a:r>
              <a:rPr lang="en-US" dirty="0" smtClean="0">
                <a:latin typeface="Arial" pitchFamily="34" charset="0"/>
                <a:cs typeface="Arial" pitchFamily="34" charset="0"/>
              </a:rPr>
              <a:t>Intelligence: how smart are you?</a:t>
            </a:r>
          </a:p>
          <a:p>
            <a:pPr lvl="1"/>
            <a:r>
              <a:rPr lang="en-US" dirty="0" smtClean="0">
                <a:latin typeface="Arial" pitchFamily="34" charset="0"/>
                <a:cs typeface="Arial" pitchFamily="34" charset="0"/>
              </a:rPr>
              <a:t>Aptitude: can you learn to do it?</a:t>
            </a:r>
          </a:p>
          <a:p>
            <a:pPr lvl="1"/>
            <a:r>
              <a:rPr lang="en-US" dirty="0" smtClean="0">
                <a:latin typeface="Arial" pitchFamily="34" charset="0"/>
                <a:cs typeface="Arial" pitchFamily="34" charset="0"/>
              </a:rPr>
              <a:t>Attitude: how do you feel about it?</a:t>
            </a:r>
          </a:p>
          <a:p>
            <a:pPr lvl="1"/>
            <a:r>
              <a:rPr lang="en-US" dirty="0" smtClean="0">
                <a:latin typeface="Arial" pitchFamily="34" charset="0"/>
                <a:cs typeface="Arial" pitchFamily="34" charset="0"/>
              </a:rPr>
              <a:t>Ability: can you do it now?</a:t>
            </a:r>
          </a:p>
          <a:p>
            <a:pPr lvl="1"/>
            <a:r>
              <a:rPr lang="en-US" dirty="0" smtClean="0">
                <a:latin typeface="Arial" pitchFamily="34" charset="0"/>
                <a:cs typeface="Arial" pitchFamily="34" charset="0"/>
              </a:rPr>
              <a:t>Interest: do you want to do it?</a:t>
            </a:r>
          </a:p>
          <a:p>
            <a:r>
              <a:rPr lang="en-US" sz="2800" dirty="0" smtClean="0">
                <a:latin typeface="Arial" pitchFamily="34" charset="0"/>
                <a:cs typeface="Arial" pitchFamily="34" charset="0"/>
              </a:rPr>
              <a:t>Legal Challenges to Tests</a:t>
            </a:r>
          </a:p>
          <a:p>
            <a:pPr lvl="1"/>
            <a:r>
              <a:rPr lang="en-US" dirty="0" smtClean="0">
                <a:latin typeface="Arial" pitchFamily="34" charset="0"/>
                <a:cs typeface="Arial" pitchFamily="34" charset="0"/>
              </a:rPr>
              <a:t>Lack of job-relatedness of test items or interview questions to job requirements</a:t>
            </a:r>
          </a:p>
          <a:p>
            <a:pPr lvl="1"/>
            <a:r>
              <a:rPr lang="en-US" dirty="0" smtClean="0">
                <a:latin typeface="Arial" pitchFamily="34" charset="0"/>
                <a:cs typeface="Arial" pitchFamily="34" charset="0"/>
              </a:rPr>
              <a:t>Discrimination in equal employment opportunity against members of protected classes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32</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20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Performance Simulation Tests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pPr>
              <a:spcBef>
                <a:spcPct val="30000"/>
              </a:spcBef>
            </a:pPr>
            <a:r>
              <a:rPr lang="en-US" dirty="0" smtClean="0">
                <a:latin typeface="Arial" pitchFamily="34" charset="0"/>
                <a:cs typeface="Arial" pitchFamily="34" charset="0"/>
              </a:rPr>
              <a:t>Testing an applicant’s ability to perform actual job behaviors, use required skills, and demonstrate specific knowledge of the job.</a:t>
            </a:r>
          </a:p>
          <a:p>
            <a:pPr lvl="1">
              <a:spcBef>
                <a:spcPct val="30000"/>
              </a:spcBef>
            </a:pPr>
            <a:r>
              <a:rPr lang="en-US" dirty="0" smtClean="0">
                <a:latin typeface="Arial" pitchFamily="34" charset="0"/>
                <a:cs typeface="Arial" pitchFamily="34" charset="0"/>
              </a:rPr>
              <a:t>Work sampling</a:t>
            </a:r>
          </a:p>
          <a:p>
            <a:pPr lvl="2">
              <a:spcBef>
                <a:spcPct val="30000"/>
              </a:spcBef>
            </a:pPr>
            <a:r>
              <a:rPr lang="en-US" dirty="0" smtClean="0">
                <a:latin typeface="Arial" pitchFamily="34" charset="0"/>
                <a:cs typeface="Arial" pitchFamily="34" charset="0"/>
              </a:rPr>
              <a:t>Requiring applicants to actually perform a task or set of tasks that are central to successful job performance.</a:t>
            </a:r>
          </a:p>
          <a:p>
            <a:pPr lvl="1">
              <a:spcBef>
                <a:spcPct val="30000"/>
              </a:spcBef>
            </a:pPr>
            <a:r>
              <a:rPr lang="en-US" dirty="0" smtClean="0">
                <a:latin typeface="Arial" pitchFamily="34" charset="0"/>
                <a:cs typeface="Arial" pitchFamily="34" charset="0"/>
              </a:rPr>
              <a:t>Assessment centers</a:t>
            </a:r>
          </a:p>
          <a:p>
            <a:pPr lvl="2">
              <a:spcBef>
                <a:spcPct val="30000"/>
              </a:spcBef>
            </a:pPr>
            <a:r>
              <a:rPr lang="en-US" dirty="0" smtClean="0">
                <a:latin typeface="Arial" pitchFamily="34" charset="0"/>
                <a:cs typeface="Arial" pitchFamily="34" charset="0"/>
              </a:rPr>
              <a:t>Dedicated facilities in which job candidates undergo a series of performance simulation tests to evaluate their managerial potential.</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33</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Other Selection Approaches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Interviews</a:t>
            </a:r>
          </a:p>
          <a:p>
            <a:pPr lvl="1"/>
            <a:r>
              <a:rPr lang="en-US" dirty="0" smtClean="0">
                <a:latin typeface="Arial" pitchFamily="34" charset="0"/>
                <a:cs typeface="Arial" pitchFamily="34" charset="0"/>
              </a:rPr>
              <a:t>Although used almost universally, managers need to approach interviews carefully.</a:t>
            </a:r>
          </a:p>
          <a:p>
            <a:r>
              <a:rPr lang="en-US" dirty="0" smtClean="0">
                <a:latin typeface="Arial" pitchFamily="34" charset="0"/>
                <a:cs typeface="Arial" pitchFamily="34" charset="0"/>
              </a:rPr>
              <a:t>Background Investigations</a:t>
            </a:r>
          </a:p>
          <a:p>
            <a:pPr lvl="1"/>
            <a:r>
              <a:rPr lang="en-US" dirty="0" smtClean="0">
                <a:latin typeface="Arial" pitchFamily="34" charset="0"/>
                <a:cs typeface="Arial" pitchFamily="34" charset="0"/>
              </a:rPr>
              <a:t>Verification of application data</a:t>
            </a:r>
          </a:p>
          <a:p>
            <a:pPr lvl="1"/>
            <a:r>
              <a:rPr lang="en-US" dirty="0" smtClean="0">
                <a:latin typeface="Arial" pitchFamily="34" charset="0"/>
                <a:cs typeface="Arial" pitchFamily="34" charset="0"/>
              </a:rPr>
              <a:t>Reference checks:</a:t>
            </a:r>
          </a:p>
          <a:p>
            <a:pPr lvl="2"/>
            <a:r>
              <a:rPr lang="en-US" dirty="0" smtClean="0">
                <a:latin typeface="Arial" pitchFamily="34" charset="0"/>
                <a:cs typeface="Arial" pitchFamily="34" charset="0"/>
              </a:rPr>
              <a:t>Lack validity because self-selection of references ensures only positive outcomes.</a:t>
            </a:r>
          </a:p>
          <a:p>
            <a:r>
              <a:rPr lang="en-US" dirty="0" smtClean="0">
                <a:latin typeface="Arial" pitchFamily="34" charset="0"/>
                <a:cs typeface="Arial" pitchFamily="34" charset="0"/>
              </a:rPr>
              <a:t>Physical Examinations</a:t>
            </a:r>
          </a:p>
          <a:p>
            <a:pPr lvl="1"/>
            <a:r>
              <a:rPr lang="en-US" dirty="0" smtClean="0">
                <a:latin typeface="Arial" pitchFamily="34" charset="0"/>
                <a:cs typeface="Arial" pitchFamily="34" charset="0"/>
              </a:rPr>
              <a:t>Useful for physical requirements and for insurance purposes related to pre-existing conditions.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34</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20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Other Selection Approaches (cont’d)</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Realistic Job Preview (RJP)</a:t>
            </a:r>
          </a:p>
          <a:p>
            <a:pPr lvl="1"/>
            <a:r>
              <a:rPr lang="en-US" dirty="0" smtClean="0">
                <a:latin typeface="Arial" pitchFamily="34" charset="0"/>
                <a:cs typeface="Arial" pitchFamily="34" charset="0"/>
              </a:rPr>
              <a:t>The process of relating to an applicant both the positive and the negative aspects of the job.</a:t>
            </a:r>
          </a:p>
          <a:p>
            <a:pPr lvl="1">
              <a:buNone/>
            </a:pPr>
            <a:endParaRPr lang="en-US" dirty="0" smtClean="0">
              <a:latin typeface="Arial" pitchFamily="34" charset="0"/>
              <a:cs typeface="Arial" pitchFamily="34" charset="0"/>
            </a:endParaRPr>
          </a:p>
          <a:p>
            <a:pPr lvl="2"/>
            <a:r>
              <a:rPr lang="en-US" dirty="0" smtClean="0">
                <a:latin typeface="Arial" pitchFamily="34" charset="0"/>
                <a:cs typeface="Arial" pitchFamily="34" charset="0"/>
              </a:rPr>
              <a:t>Encourages mismatched applicants to withdraw.</a:t>
            </a:r>
          </a:p>
          <a:p>
            <a:pPr lvl="2"/>
            <a:endParaRPr lang="en-US" dirty="0" smtClean="0">
              <a:latin typeface="Arial" pitchFamily="34" charset="0"/>
              <a:cs typeface="Arial" pitchFamily="34" charset="0"/>
            </a:endParaRPr>
          </a:p>
          <a:p>
            <a:pPr lvl="2"/>
            <a:r>
              <a:rPr lang="en-US" dirty="0" smtClean="0">
                <a:latin typeface="Arial" pitchFamily="34" charset="0"/>
                <a:cs typeface="Arial" pitchFamily="34" charset="0"/>
              </a:rPr>
              <a:t>Aligns successful applicants’ expectations with actual job conditions; reducing turnover</a:t>
            </a:r>
            <a:r>
              <a:rPr lang="en-US" dirty="0" smtClean="0"/>
              <a:t>.</a:t>
            </a:r>
          </a:p>
          <a:p>
            <a:pPr lvl="2"/>
            <a:endParaRPr lang="en-US" dirty="0" smtClean="0"/>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35</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Summery of the lecture</a:t>
            </a:r>
            <a:endParaRPr lang="en-US" dirty="0"/>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Human Resource Management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HRM Models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HRM Process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36</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algn="ctr">
              <a:buNone/>
            </a:pPr>
            <a:endParaRPr lang="en-US" sz="4800" dirty="0" smtClean="0"/>
          </a:p>
          <a:p>
            <a:pPr algn="ctr">
              <a:buNone/>
            </a:pPr>
            <a:endParaRPr lang="en-US" sz="4800" dirty="0" smtClean="0"/>
          </a:p>
          <a:p>
            <a:pPr algn="ctr">
              <a:buNone/>
            </a:pPr>
            <a:r>
              <a:rPr lang="en-US" sz="4800" dirty="0" smtClean="0"/>
              <a:t>Thank you </a:t>
            </a:r>
          </a:p>
          <a:p>
            <a:pPr algn="ctr">
              <a:buNone/>
            </a:pPr>
            <a:r>
              <a:rPr lang="en-US" sz="4800" dirty="0" smtClean="0"/>
              <a:t>For any question or query contact through </a:t>
            </a:r>
          </a:p>
          <a:p>
            <a:pPr algn="ctr">
              <a:buNone/>
            </a:pPr>
            <a:r>
              <a:rPr lang="en-US" sz="4800" dirty="0" smtClean="0"/>
              <a:t>twitter: @</a:t>
            </a:r>
            <a:r>
              <a:rPr lang="en-US" sz="4800" dirty="0" err="1" smtClean="0"/>
              <a:t>ighaznavi</a:t>
            </a:r>
            <a:endParaRPr lang="en-US" sz="4800"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37</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638</TotalTime>
  <Words>1534</Words>
  <Application>Microsoft Office PowerPoint</Application>
  <PresentationFormat>On-screen Show (4:3)</PresentationFormat>
  <Paragraphs>266</Paragraphs>
  <Slides>37</Slides>
  <Notes>3</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Equity</vt:lpstr>
      <vt:lpstr>Strategic Human Resource Management</vt:lpstr>
      <vt:lpstr>Course outline</vt:lpstr>
      <vt:lpstr>Slide 3</vt:lpstr>
      <vt:lpstr>Slide 4</vt:lpstr>
      <vt:lpstr>Strategic Human Resource Management</vt:lpstr>
      <vt:lpstr>Slide 6</vt:lpstr>
      <vt:lpstr>Introduction : Human Resource Management</vt:lpstr>
      <vt:lpstr>Introduction : Human Resource Management</vt:lpstr>
      <vt:lpstr> Human Resource Management</vt:lpstr>
      <vt:lpstr>Human Resource Management</vt:lpstr>
      <vt:lpstr>Human Resource Management</vt:lpstr>
      <vt:lpstr>The matching model of HRM </vt:lpstr>
      <vt:lpstr>The matching model of HRM</vt:lpstr>
      <vt:lpstr>Human Resource Management</vt:lpstr>
      <vt:lpstr>The Harvard framework</vt:lpstr>
      <vt:lpstr>The Harvard framework </vt:lpstr>
      <vt:lpstr>The Harvard framework</vt:lpstr>
      <vt:lpstr>Slide 18</vt:lpstr>
      <vt:lpstr>The Importance of Human Resource Management (HRM)</vt:lpstr>
      <vt:lpstr>Examples of High-Performance Work Practices</vt:lpstr>
      <vt:lpstr>The HRM Process</vt:lpstr>
      <vt:lpstr>Human Resource Management Process</vt:lpstr>
      <vt:lpstr>Environmental Factors Affecting HRM</vt:lpstr>
      <vt:lpstr>Managing Human Resources</vt:lpstr>
      <vt:lpstr>Current Assessment</vt:lpstr>
      <vt:lpstr>Current Assessment (cont’d)</vt:lpstr>
      <vt:lpstr>Meeting Future Human Resource Needs</vt:lpstr>
      <vt:lpstr>Recruitment and Decruitment</vt:lpstr>
      <vt:lpstr>Decruitment Options</vt:lpstr>
      <vt:lpstr>Selection</vt:lpstr>
      <vt:lpstr>Selection Tools</vt:lpstr>
      <vt:lpstr>Written Tests</vt:lpstr>
      <vt:lpstr>Performance Simulation Tests</vt:lpstr>
      <vt:lpstr>Other Selection Approaches</vt:lpstr>
      <vt:lpstr>Other Selection Approaches (cont’d)</vt:lpstr>
      <vt:lpstr>Summery of the lecture</vt:lpstr>
      <vt:lpstr>Slide 37</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dc:title>
  <dc:creator>Imran</dc:creator>
  <cp:lastModifiedBy>NTS</cp:lastModifiedBy>
  <cp:revision>91</cp:revision>
  <dcterms:created xsi:type="dcterms:W3CDTF">2014-06-18T08:08:33Z</dcterms:created>
  <dcterms:modified xsi:type="dcterms:W3CDTF">2014-06-27T12:10:04Z</dcterms:modified>
</cp:coreProperties>
</file>