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4" r:id="rId2"/>
    <p:sldId id="287" r:id="rId3"/>
    <p:sldId id="288" r:id="rId4"/>
    <p:sldId id="289" r:id="rId5"/>
    <p:sldId id="290" r:id="rId6"/>
    <p:sldId id="291" r:id="rId7"/>
    <p:sldId id="292"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6"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452" y="-11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084077A-A4BA-4FD4-B668-1B57CB326792}" type="datetimeFigureOut">
              <a:rPr lang="en-US" smtClean="0"/>
              <a:pPr/>
              <a:t>7/4/2014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AB1468-3A73-4F12-A80B-CF9C5F075E6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084077A-A4BA-4FD4-B668-1B57CB326792}" type="datetimeFigureOut">
              <a:rPr lang="en-US" smtClean="0"/>
              <a:pPr/>
              <a:t>7/4/2014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AB1468-3A73-4F12-A80B-CF9C5F075E6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084077A-A4BA-4FD4-B668-1B57CB326792}" type="datetimeFigureOut">
              <a:rPr lang="en-US" smtClean="0"/>
              <a:pPr/>
              <a:t>7/4/2014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AB1468-3A73-4F12-A80B-CF9C5F075E63}"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084077A-A4BA-4FD4-B668-1B57CB326792}" type="datetimeFigureOut">
              <a:rPr lang="en-US" smtClean="0"/>
              <a:pPr/>
              <a:t>7/4/2014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AB1468-3A73-4F12-A80B-CF9C5F075E6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084077A-A4BA-4FD4-B668-1B57CB326792}" type="datetimeFigureOut">
              <a:rPr lang="en-US" smtClean="0"/>
              <a:pPr/>
              <a:t>7/4/2014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7AB1468-3A73-4F12-A80B-CF9C5F075E6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084077A-A4BA-4FD4-B668-1B57CB326792}" type="datetimeFigureOut">
              <a:rPr lang="en-US" smtClean="0"/>
              <a:pPr/>
              <a:t>7/4/2014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7AB1468-3A73-4F12-A80B-CF9C5F075E6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084077A-A4BA-4FD4-B668-1B57CB326792}" type="datetimeFigureOut">
              <a:rPr lang="en-US" smtClean="0"/>
              <a:pPr/>
              <a:t>7/4/2014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7AB1468-3A73-4F12-A80B-CF9C5F075E6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084077A-A4BA-4FD4-B668-1B57CB326792}" type="datetimeFigureOut">
              <a:rPr lang="en-US" smtClean="0"/>
              <a:pPr/>
              <a:t>7/4/2014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AB1468-3A73-4F12-A80B-CF9C5F075E6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084077A-A4BA-4FD4-B668-1B57CB326792}" type="datetimeFigureOut">
              <a:rPr lang="en-US" smtClean="0"/>
              <a:pPr/>
              <a:t>7/4/2014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AB1468-3A73-4F12-A80B-CF9C5F075E6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084077A-A4BA-4FD4-B668-1B57CB326792}" type="datetimeFigureOut">
              <a:rPr lang="en-US" smtClean="0"/>
              <a:pPr/>
              <a:t>7/4/2014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AB1468-3A73-4F12-A80B-CF9C5F075E6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084077A-A4BA-4FD4-B668-1B57CB326792}" type="datetimeFigureOut">
              <a:rPr lang="en-US" smtClean="0"/>
              <a:pPr/>
              <a:t>7/4/2014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AB1468-3A73-4F12-A80B-CF9C5F075E6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084077A-A4BA-4FD4-B668-1B57CB326792}" type="datetimeFigureOut">
              <a:rPr lang="en-US" smtClean="0"/>
              <a:pPr/>
              <a:t>7/4/2014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AB1468-3A73-4F12-A80B-CF9C5F075E6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90750"/>
            <a:ext cx="7772400" cy="2381250"/>
          </a:xfrm>
        </p:spPr>
        <p:txBody>
          <a:bodyPr>
            <a:normAutofit/>
          </a:bodyPr>
          <a:lstStyle/>
          <a:p>
            <a:r>
              <a:rPr lang="en-US" dirty="0" smtClean="0"/>
              <a:t>MGT-555 </a:t>
            </a:r>
            <a:br>
              <a:rPr lang="en-US" dirty="0" smtClean="0"/>
            </a:br>
            <a:r>
              <a:rPr lang="en-US" dirty="0" smtClean="0"/>
              <a:t>PERFORMANCE AND CAREER </a:t>
            </a:r>
            <a:br>
              <a:rPr lang="en-US" dirty="0" smtClean="0"/>
            </a:br>
            <a:r>
              <a:rPr lang="en-US" dirty="0" smtClean="0"/>
              <a:t>MANAGEMENT</a:t>
            </a:r>
            <a:endParaRPr lang="en-US" dirty="0"/>
          </a:p>
        </p:txBody>
      </p:sp>
      <p:sp>
        <p:nvSpPr>
          <p:cNvPr id="3" name="Subtitle 2"/>
          <p:cNvSpPr>
            <a:spLocks noGrp="1"/>
          </p:cNvSpPr>
          <p:nvPr>
            <p:ph type="subTitle" idx="1"/>
          </p:nvPr>
        </p:nvSpPr>
        <p:spPr>
          <a:xfrm>
            <a:off x="1752600" y="4648200"/>
            <a:ext cx="6400800" cy="762000"/>
          </a:xfrm>
        </p:spPr>
        <p:txBody>
          <a:bodyPr/>
          <a:lstStyle/>
          <a:p>
            <a:r>
              <a:rPr lang="en-US" dirty="0" smtClean="0">
                <a:solidFill>
                  <a:schemeClr val="tx1"/>
                </a:solidFill>
              </a:rPr>
              <a:t>LECTURE NO - 8</a:t>
            </a:r>
            <a:endParaRPr lang="en-US" dirty="0">
              <a:solidFill>
                <a:schemeClr val="tx1"/>
              </a:solidFill>
            </a:endParaRPr>
          </a:p>
        </p:txBody>
      </p:sp>
      <p:sp>
        <p:nvSpPr>
          <p:cNvPr id="5" name="Slide Number Placeholder 4"/>
          <p:cNvSpPr>
            <a:spLocks noGrp="1"/>
          </p:cNvSpPr>
          <p:nvPr>
            <p:ph type="sldNum" sz="quarter" idx="12"/>
          </p:nvPr>
        </p:nvSpPr>
        <p:spPr/>
        <p:txBody>
          <a:bodyPr/>
          <a:lstStyle/>
          <a:p>
            <a:fld id="{E4E9E3B9-E0E1-4554-81A1-1E7F5F7F9D57}" type="slidenum">
              <a:rPr lang="en-US" smtClean="0"/>
              <a:pPr/>
              <a:t>1</a:t>
            </a:fld>
            <a:endParaRPr lang="en-US"/>
          </a:p>
        </p:txBody>
      </p:sp>
    </p:spTree>
    <p:extLst>
      <p:ext uri="{BB962C8B-B14F-4D97-AF65-F5344CB8AC3E}">
        <p14:creationId xmlns:p14="http://schemas.microsoft.com/office/powerpoint/2010/main" xmlns="" val="10968625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RECAP</a:t>
            </a:r>
            <a:endParaRPr lang="en-US" dirty="0"/>
          </a:p>
        </p:txBody>
      </p:sp>
      <p:sp>
        <p:nvSpPr>
          <p:cNvPr id="3" name="Content Placeholder 2"/>
          <p:cNvSpPr>
            <a:spLocks noGrp="1"/>
          </p:cNvSpPr>
          <p:nvPr>
            <p:ph idx="1"/>
          </p:nvPr>
        </p:nvSpPr>
        <p:spPr/>
        <p:txBody>
          <a:bodyPr>
            <a:normAutofit fontScale="85000" lnSpcReduction="20000"/>
          </a:bodyPr>
          <a:lstStyle/>
          <a:p>
            <a:r>
              <a:rPr lang="en-US" dirty="0"/>
              <a:t>Course Objective</a:t>
            </a:r>
          </a:p>
          <a:p>
            <a:r>
              <a:rPr lang="en-US" dirty="0"/>
              <a:t>Key Learning Outcomes</a:t>
            </a:r>
          </a:p>
          <a:p>
            <a:r>
              <a:rPr lang="en-US" dirty="0"/>
              <a:t>Contents of the Course Structure</a:t>
            </a:r>
          </a:p>
          <a:p>
            <a:r>
              <a:rPr lang="en-US" dirty="0" smtClean="0"/>
              <a:t>We have discussed HRM and Strategic HRM(SHRM) in previous lectures, which included following points;</a:t>
            </a:r>
          </a:p>
          <a:p>
            <a:r>
              <a:rPr lang="en-US" dirty="0" smtClean="0"/>
              <a:t>1. Definitions</a:t>
            </a:r>
          </a:p>
          <a:p>
            <a:r>
              <a:rPr lang="en-US" dirty="0" smtClean="0"/>
              <a:t>2. Functions of HRM and SHRM</a:t>
            </a:r>
          </a:p>
          <a:p>
            <a:r>
              <a:rPr lang="en-US" dirty="0" smtClean="0"/>
              <a:t>3. Types of assistance provided by HRD.</a:t>
            </a:r>
          </a:p>
          <a:p>
            <a:r>
              <a:rPr lang="en-US" dirty="0" smtClean="0"/>
              <a:t>4. Challenges faced by Human resource managers.</a:t>
            </a:r>
          </a:p>
          <a:p>
            <a:r>
              <a:rPr lang="en-US" dirty="0" smtClean="0"/>
              <a:t>5. Relationship between Human resource department and other departments.</a:t>
            </a:r>
            <a:endParaRPr lang="en-US" dirty="0"/>
          </a:p>
        </p:txBody>
      </p:sp>
      <p:sp>
        <p:nvSpPr>
          <p:cNvPr id="4" name="Slide Number Placeholder 3"/>
          <p:cNvSpPr>
            <a:spLocks noGrp="1"/>
          </p:cNvSpPr>
          <p:nvPr>
            <p:ph type="sldNum" sz="quarter" idx="12"/>
          </p:nvPr>
        </p:nvSpPr>
        <p:spPr/>
        <p:txBody>
          <a:bodyPr/>
          <a:lstStyle/>
          <a:p>
            <a:fld id="{C1D9FEEC-1DE4-43EA-8FAC-EF8D8B952A27}" type="slidenum">
              <a:rPr lang="en-US" smtClean="0"/>
              <a:pPr/>
              <a:t>2</a:t>
            </a:fld>
            <a:endParaRPr lang="en-US" dirty="0"/>
          </a:p>
        </p:txBody>
      </p:sp>
    </p:spTree>
    <p:extLst>
      <p:ext uri="{BB962C8B-B14F-4D97-AF65-F5344CB8AC3E}">
        <p14:creationId xmlns:p14="http://schemas.microsoft.com/office/powerpoint/2010/main" xmlns="" val="17292380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RECAP</a:t>
            </a:r>
            <a:endParaRPr lang="en-US" dirty="0"/>
          </a:p>
        </p:txBody>
      </p:sp>
      <p:sp>
        <p:nvSpPr>
          <p:cNvPr id="3" name="Content Placeholder 2"/>
          <p:cNvSpPr>
            <a:spLocks noGrp="1"/>
          </p:cNvSpPr>
          <p:nvPr>
            <p:ph idx="1"/>
          </p:nvPr>
        </p:nvSpPr>
        <p:spPr/>
        <p:txBody>
          <a:bodyPr>
            <a:normAutofit lnSpcReduction="10000"/>
          </a:bodyPr>
          <a:lstStyle/>
          <a:p>
            <a:r>
              <a:rPr lang="en-US" dirty="0" smtClean="0"/>
              <a:t>6. Role of Human resource managers in future. </a:t>
            </a:r>
          </a:p>
          <a:p>
            <a:r>
              <a:rPr lang="en-US" dirty="0" smtClean="0"/>
              <a:t>7. Effect of HRM on organizational performance.</a:t>
            </a:r>
          </a:p>
          <a:p>
            <a:r>
              <a:rPr lang="en-US" dirty="0" smtClean="0"/>
              <a:t>8. Role of HRM in training and development of employees.</a:t>
            </a:r>
          </a:p>
          <a:p>
            <a:r>
              <a:rPr lang="en-US" dirty="0" smtClean="0"/>
              <a:t>9. Role of HRM in Performance and career management.</a:t>
            </a:r>
          </a:p>
          <a:p>
            <a:r>
              <a:rPr lang="en-US" dirty="0" smtClean="0"/>
              <a:t>10. Role of HRM  in maintaining competitive pay practices.</a:t>
            </a:r>
            <a:endParaRPr lang="en-US" dirty="0"/>
          </a:p>
        </p:txBody>
      </p:sp>
      <p:sp>
        <p:nvSpPr>
          <p:cNvPr id="4" name="Slide Number Placeholder 3"/>
          <p:cNvSpPr>
            <a:spLocks noGrp="1"/>
          </p:cNvSpPr>
          <p:nvPr>
            <p:ph type="sldNum" sz="quarter" idx="12"/>
          </p:nvPr>
        </p:nvSpPr>
        <p:spPr/>
        <p:txBody>
          <a:bodyPr/>
          <a:lstStyle/>
          <a:p>
            <a:fld id="{C1D9FEEC-1DE4-43EA-8FAC-EF8D8B952A27}" type="slidenum">
              <a:rPr lang="en-US" smtClean="0"/>
              <a:pPr/>
              <a:t>3</a:t>
            </a:fld>
            <a:endParaRPr lang="en-US" dirty="0"/>
          </a:p>
        </p:txBody>
      </p:sp>
    </p:spTree>
    <p:extLst>
      <p:ext uri="{BB962C8B-B14F-4D97-AF65-F5344CB8AC3E}">
        <p14:creationId xmlns:p14="http://schemas.microsoft.com/office/powerpoint/2010/main" xmlns="" val="320323327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RECAP</a:t>
            </a:r>
          </a:p>
        </p:txBody>
      </p:sp>
      <p:sp>
        <p:nvSpPr>
          <p:cNvPr id="3" name="Content Placeholder 2"/>
          <p:cNvSpPr>
            <a:spLocks noGrp="1"/>
          </p:cNvSpPr>
          <p:nvPr>
            <p:ph idx="1"/>
          </p:nvPr>
        </p:nvSpPr>
        <p:spPr>
          <a:xfrm>
            <a:off x="457200" y="1600200"/>
            <a:ext cx="8229600" cy="5029200"/>
          </a:xfrm>
        </p:spPr>
        <p:txBody>
          <a:bodyPr>
            <a:normAutofit/>
          </a:bodyPr>
          <a:lstStyle/>
          <a:p>
            <a:r>
              <a:rPr lang="en-US" dirty="0" smtClean="0"/>
              <a:t>Understanding </a:t>
            </a:r>
            <a:r>
              <a:rPr lang="en-US" dirty="0"/>
              <a:t>Performance </a:t>
            </a:r>
            <a:r>
              <a:rPr lang="en-US" dirty="0" smtClean="0"/>
              <a:t>management</a:t>
            </a:r>
          </a:p>
          <a:p>
            <a:r>
              <a:rPr lang="en-US" dirty="0" smtClean="0"/>
              <a:t>Definitions</a:t>
            </a:r>
            <a:endParaRPr lang="en-US" dirty="0"/>
          </a:p>
          <a:p>
            <a:r>
              <a:rPr lang="en-US" dirty="0"/>
              <a:t>Case study </a:t>
            </a:r>
            <a:r>
              <a:rPr lang="en-US" dirty="0" smtClean="0"/>
              <a:t>- PM </a:t>
            </a:r>
            <a:r>
              <a:rPr lang="en-US" dirty="0"/>
              <a:t>Systems</a:t>
            </a:r>
          </a:p>
          <a:p>
            <a:r>
              <a:rPr lang="en-US" dirty="0"/>
              <a:t>Case Study </a:t>
            </a:r>
            <a:r>
              <a:rPr lang="en-US" dirty="0" smtClean="0"/>
              <a:t>- </a:t>
            </a:r>
            <a:r>
              <a:rPr lang="en-US" dirty="0"/>
              <a:t>Morgan Stanley</a:t>
            </a:r>
          </a:p>
          <a:p>
            <a:r>
              <a:rPr lang="en-US" dirty="0"/>
              <a:t>Contribution / Advantages of PM </a:t>
            </a:r>
            <a:r>
              <a:rPr lang="en-US" dirty="0" smtClean="0"/>
              <a:t>System</a:t>
            </a:r>
          </a:p>
          <a:p>
            <a:r>
              <a:rPr lang="en-US" dirty="0" smtClean="0"/>
              <a:t>Performance Management Process</a:t>
            </a:r>
            <a:endParaRPr lang="en-US" dirty="0"/>
          </a:p>
          <a:p>
            <a:endParaRPr lang="en-US" dirty="0" smtClean="0"/>
          </a:p>
        </p:txBody>
      </p:sp>
      <p:sp>
        <p:nvSpPr>
          <p:cNvPr id="4" name="Slide Number Placeholder 3"/>
          <p:cNvSpPr>
            <a:spLocks noGrp="1"/>
          </p:cNvSpPr>
          <p:nvPr>
            <p:ph type="sldNum" sz="quarter" idx="12"/>
          </p:nvPr>
        </p:nvSpPr>
        <p:spPr/>
        <p:txBody>
          <a:bodyPr/>
          <a:lstStyle/>
          <a:p>
            <a:fld id="{E4E9E3B9-E0E1-4554-81A1-1E7F5F7F9D57}" type="slidenum">
              <a:rPr lang="en-US" smtClean="0"/>
              <a:pPr/>
              <a:t>4</a:t>
            </a:fld>
            <a:endParaRPr lang="en-US"/>
          </a:p>
        </p:txBody>
      </p:sp>
    </p:spTree>
    <p:extLst>
      <p:ext uri="{BB962C8B-B14F-4D97-AF65-F5344CB8AC3E}">
        <p14:creationId xmlns:p14="http://schemas.microsoft.com/office/powerpoint/2010/main" xmlns="" val="257096608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RECAP</a:t>
            </a:r>
            <a:endParaRPr lang="en-US" dirty="0"/>
          </a:p>
        </p:txBody>
      </p:sp>
      <p:sp>
        <p:nvSpPr>
          <p:cNvPr id="3" name="Content Placeholder 2"/>
          <p:cNvSpPr>
            <a:spLocks noGrp="1"/>
          </p:cNvSpPr>
          <p:nvPr>
            <p:ph idx="1"/>
          </p:nvPr>
        </p:nvSpPr>
        <p:spPr>
          <a:xfrm>
            <a:off x="457200" y="1600200"/>
            <a:ext cx="8229600" cy="5029200"/>
          </a:xfrm>
        </p:spPr>
        <p:txBody>
          <a:bodyPr>
            <a:normAutofit/>
          </a:bodyPr>
          <a:lstStyle/>
          <a:p>
            <a:r>
              <a:rPr lang="en-US" dirty="0" smtClean="0"/>
              <a:t>Performance management Process</a:t>
            </a:r>
          </a:p>
          <a:p>
            <a:pPr lvl="1"/>
            <a:r>
              <a:rPr lang="en-US" dirty="0" smtClean="0"/>
              <a:t>Components of PMP</a:t>
            </a:r>
          </a:p>
          <a:p>
            <a:pPr lvl="2"/>
            <a:r>
              <a:rPr lang="en-US" dirty="0" smtClean="0"/>
              <a:t>Performance Execution</a:t>
            </a:r>
          </a:p>
          <a:p>
            <a:pPr lvl="2"/>
            <a:r>
              <a:rPr lang="en-US" dirty="0" smtClean="0"/>
              <a:t>Performance Assessment</a:t>
            </a:r>
          </a:p>
          <a:p>
            <a:pPr lvl="2"/>
            <a:r>
              <a:rPr lang="en-US" dirty="0" smtClean="0"/>
              <a:t>Performance review</a:t>
            </a:r>
          </a:p>
          <a:p>
            <a:pPr lvl="2"/>
            <a:r>
              <a:rPr lang="en-US" dirty="0" smtClean="0"/>
              <a:t>Performance renewal and Re-contracting</a:t>
            </a:r>
          </a:p>
        </p:txBody>
      </p:sp>
      <p:sp>
        <p:nvSpPr>
          <p:cNvPr id="4" name="Slide Number Placeholder 3"/>
          <p:cNvSpPr>
            <a:spLocks noGrp="1"/>
          </p:cNvSpPr>
          <p:nvPr>
            <p:ph type="sldNum" sz="quarter" idx="12"/>
          </p:nvPr>
        </p:nvSpPr>
        <p:spPr/>
        <p:txBody>
          <a:bodyPr/>
          <a:lstStyle/>
          <a:p>
            <a:fld id="{E4E9E3B9-E0E1-4554-81A1-1E7F5F7F9D57}" type="slidenum">
              <a:rPr lang="en-US" smtClean="0"/>
              <a:pPr/>
              <a:t>5</a:t>
            </a:fld>
            <a:endParaRPr lang="en-US"/>
          </a:p>
        </p:txBody>
      </p:sp>
    </p:spTree>
    <p:extLst>
      <p:ext uri="{BB962C8B-B14F-4D97-AF65-F5344CB8AC3E}">
        <p14:creationId xmlns:p14="http://schemas.microsoft.com/office/powerpoint/2010/main" xmlns="" val="65136179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RECAP</a:t>
            </a:r>
            <a:endParaRPr lang="en-US" dirty="0"/>
          </a:p>
        </p:txBody>
      </p:sp>
      <p:sp>
        <p:nvSpPr>
          <p:cNvPr id="3" name="Content Placeholder 2"/>
          <p:cNvSpPr>
            <a:spLocks noGrp="1"/>
          </p:cNvSpPr>
          <p:nvPr>
            <p:ph idx="1"/>
          </p:nvPr>
        </p:nvSpPr>
        <p:spPr>
          <a:xfrm>
            <a:off x="457200" y="1600200"/>
            <a:ext cx="8229600" cy="5029200"/>
          </a:xfrm>
        </p:spPr>
        <p:txBody>
          <a:bodyPr>
            <a:normAutofit/>
          </a:bodyPr>
          <a:lstStyle/>
          <a:p>
            <a:r>
              <a:rPr lang="en-US" dirty="0" smtClean="0"/>
              <a:t>Performance Management Role in Strategic planning</a:t>
            </a:r>
          </a:p>
          <a:p>
            <a:r>
              <a:rPr lang="en-US" dirty="0" smtClean="0"/>
              <a:t>Purpose of strategic planning</a:t>
            </a:r>
          </a:p>
          <a:p>
            <a:r>
              <a:rPr lang="en-US" dirty="0" smtClean="0"/>
              <a:t>Why strategic planning- need</a:t>
            </a:r>
          </a:p>
          <a:p>
            <a:r>
              <a:rPr lang="en-US" dirty="0"/>
              <a:t>Process of linking performance management to the strategic </a:t>
            </a:r>
            <a:r>
              <a:rPr lang="en-US" dirty="0" smtClean="0"/>
              <a:t>planning</a:t>
            </a:r>
          </a:p>
          <a:p>
            <a:endParaRPr lang="en-US" dirty="0" smtClean="0"/>
          </a:p>
          <a:p>
            <a:endParaRPr lang="en-US" dirty="0" smtClean="0"/>
          </a:p>
          <a:p>
            <a:endParaRPr lang="en-US" dirty="0" smtClean="0"/>
          </a:p>
        </p:txBody>
      </p:sp>
      <p:sp>
        <p:nvSpPr>
          <p:cNvPr id="4" name="Slide Number Placeholder 3"/>
          <p:cNvSpPr>
            <a:spLocks noGrp="1"/>
          </p:cNvSpPr>
          <p:nvPr>
            <p:ph type="sldNum" sz="quarter" idx="12"/>
          </p:nvPr>
        </p:nvSpPr>
        <p:spPr/>
        <p:txBody>
          <a:bodyPr/>
          <a:lstStyle/>
          <a:p>
            <a:fld id="{E4E9E3B9-E0E1-4554-81A1-1E7F5F7F9D57}" type="slidenum">
              <a:rPr lang="en-US" smtClean="0"/>
              <a:pPr/>
              <a:t>6</a:t>
            </a:fld>
            <a:endParaRPr lang="en-US"/>
          </a:p>
        </p:txBody>
      </p:sp>
    </p:spTree>
    <p:extLst>
      <p:ext uri="{BB962C8B-B14F-4D97-AF65-F5344CB8AC3E}">
        <p14:creationId xmlns:p14="http://schemas.microsoft.com/office/powerpoint/2010/main" xmlns="" val="73233203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 of Today’s Lecture</a:t>
            </a:r>
            <a:endParaRPr lang="en-US" dirty="0"/>
          </a:p>
        </p:txBody>
      </p:sp>
      <p:sp>
        <p:nvSpPr>
          <p:cNvPr id="3" name="Content Placeholder 2"/>
          <p:cNvSpPr>
            <a:spLocks noGrp="1"/>
          </p:cNvSpPr>
          <p:nvPr>
            <p:ph idx="1"/>
          </p:nvPr>
        </p:nvSpPr>
        <p:spPr>
          <a:xfrm>
            <a:off x="457200" y="1600200"/>
            <a:ext cx="8229600" cy="5029200"/>
          </a:xfrm>
        </p:spPr>
        <p:txBody>
          <a:bodyPr>
            <a:normAutofit/>
          </a:bodyPr>
          <a:lstStyle/>
          <a:p>
            <a:endParaRPr lang="en-US" dirty="0" smtClean="0"/>
          </a:p>
          <a:p>
            <a:endParaRPr lang="en-US" dirty="0"/>
          </a:p>
          <a:p>
            <a:r>
              <a:rPr lang="en-US" dirty="0" smtClean="0"/>
              <a:t>Successful strategic plans</a:t>
            </a:r>
          </a:p>
          <a:p>
            <a:r>
              <a:rPr lang="en-US" dirty="0" smtClean="0"/>
              <a:t>Environmental Analysis</a:t>
            </a:r>
          </a:p>
          <a:p>
            <a:r>
              <a:rPr lang="en-US" dirty="0" smtClean="0"/>
              <a:t>External factors – Environmental Analysis</a:t>
            </a:r>
          </a:p>
          <a:p>
            <a:endParaRPr lang="en-US" dirty="0" smtClean="0"/>
          </a:p>
          <a:p>
            <a:endParaRPr lang="en-US" dirty="0" smtClean="0"/>
          </a:p>
          <a:p>
            <a:endParaRPr lang="en-US" dirty="0" smtClean="0"/>
          </a:p>
        </p:txBody>
      </p:sp>
      <p:sp>
        <p:nvSpPr>
          <p:cNvPr id="4" name="Slide Number Placeholder 3"/>
          <p:cNvSpPr>
            <a:spLocks noGrp="1"/>
          </p:cNvSpPr>
          <p:nvPr>
            <p:ph type="sldNum" sz="quarter" idx="12"/>
          </p:nvPr>
        </p:nvSpPr>
        <p:spPr/>
        <p:txBody>
          <a:bodyPr/>
          <a:lstStyle/>
          <a:p>
            <a:fld id="{E4E9E3B9-E0E1-4554-81A1-1E7F5F7F9D57}" type="slidenum">
              <a:rPr lang="en-US" smtClean="0"/>
              <a:pPr/>
              <a:t>7</a:t>
            </a:fld>
            <a:endParaRPr lang="en-US"/>
          </a:p>
        </p:txBody>
      </p:sp>
    </p:spTree>
    <p:extLst>
      <p:ext uri="{BB962C8B-B14F-4D97-AF65-F5344CB8AC3E}">
        <p14:creationId xmlns:p14="http://schemas.microsoft.com/office/powerpoint/2010/main" xmlns="" val="73233203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Successful Strategic plan</a:t>
            </a:r>
            <a:endParaRPr lang="en-US" dirty="0"/>
          </a:p>
        </p:txBody>
      </p:sp>
      <p:sp>
        <p:nvSpPr>
          <p:cNvPr id="3" name="Content Placeholder 2"/>
          <p:cNvSpPr>
            <a:spLocks noGrp="1"/>
          </p:cNvSpPr>
          <p:nvPr>
            <p:ph idx="1"/>
          </p:nvPr>
        </p:nvSpPr>
        <p:spPr/>
        <p:txBody>
          <a:bodyPr>
            <a:normAutofit/>
          </a:bodyPr>
          <a:lstStyle/>
          <a:p>
            <a:pPr>
              <a:buNone/>
            </a:pPr>
            <a:r>
              <a:rPr lang="en-US" dirty="0" smtClean="0"/>
              <a:t>   There are several steps that must be considered in creation of a successful strategic plan. These include;</a:t>
            </a:r>
          </a:p>
          <a:p>
            <a:pPr>
              <a:buNone/>
            </a:pPr>
            <a:endParaRPr lang="en-US" dirty="0" smtClean="0"/>
          </a:p>
          <a:p>
            <a:pPr marL="514350" indent="-514350">
              <a:buFont typeface="+mj-lt"/>
              <a:buAutoNum type="arabicPeriod"/>
            </a:pPr>
            <a:r>
              <a:rPr lang="en-US" dirty="0" smtClean="0"/>
              <a:t>The conduct of environmental analysis(i.e., the identification of external and internal parameters of environment in which the organization operates)</a:t>
            </a:r>
          </a:p>
        </p:txBody>
      </p:sp>
      <p:sp>
        <p:nvSpPr>
          <p:cNvPr id="4" name="Slide Number Placeholder 3"/>
          <p:cNvSpPr>
            <a:spLocks noGrp="1"/>
          </p:cNvSpPr>
          <p:nvPr>
            <p:ph type="sldNum" sz="quarter" idx="12"/>
          </p:nvPr>
        </p:nvSpPr>
        <p:spPr/>
        <p:txBody>
          <a:bodyPr/>
          <a:lstStyle/>
          <a:p>
            <a:fld id="{A8A96F01-CBA6-45AA-9BE0-79A16C334C70}"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Successful Strategic </a:t>
            </a:r>
            <a:r>
              <a:rPr lang="en-US" dirty="0" smtClean="0"/>
              <a:t>plan (Contd.)</a:t>
            </a:r>
            <a:endParaRPr lang="en-US" dirty="0"/>
          </a:p>
        </p:txBody>
      </p:sp>
      <p:sp>
        <p:nvSpPr>
          <p:cNvPr id="3" name="Content Placeholder 2"/>
          <p:cNvSpPr>
            <a:spLocks noGrp="1"/>
          </p:cNvSpPr>
          <p:nvPr>
            <p:ph idx="1"/>
          </p:nvPr>
        </p:nvSpPr>
        <p:spPr/>
        <p:txBody>
          <a:bodyPr>
            <a:normAutofit lnSpcReduction="10000"/>
          </a:bodyPr>
          <a:lstStyle/>
          <a:p>
            <a:pPr marL="514350" indent="-514350">
              <a:buFont typeface="+mj-lt"/>
              <a:buAutoNum type="arabicPeriod" startAt="2"/>
            </a:pPr>
            <a:r>
              <a:rPr lang="en-US" dirty="0"/>
              <a:t>The creation of organizational mission(i.e., the statement of what the organization is all about)</a:t>
            </a:r>
          </a:p>
          <a:p>
            <a:pPr marL="514350" indent="-514350">
              <a:buFont typeface="+mj-lt"/>
              <a:buAutoNum type="arabicPeriod" startAt="3"/>
            </a:pPr>
            <a:r>
              <a:rPr lang="en-US" dirty="0"/>
              <a:t>The creation of organizational </a:t>
            </a:r>
            <a:r>
              <a:rPr lang="en-US" dirty="0" smtClean="0"/>
              <a:t>vision </a:t>
            </a:r>
            <a:r>
              <a:rPr lang="en-US" dirty="0" smtClean="0"/>
              <a:t>(i.e</a:t>
            </a:r>
            <a:r>
              <a:rPr lang="en-US" dirty="0"/>
              <a:t>., statement of where the organization intends to be in the long term, say, about 10 years)</a:t>
            </a:r>
          </a:p>
          <a:p>
            <a:pPr marL="514350" indent="-514350">
              <a:buFont typeface="+mj-lt"/>
              <a:buAutoNum type="arabicPeriod" startAt="3"/>
            </a:pPr>
            <a:r>
              <a:rPr lang="en-US" dirty="0"/>
              <a:t>Setting goals(i.e., what the organization intends to do in short </a:t>
            </a:r>
            <a:r>
              <a:rPr lang="en-US" dirty="0" err="1"/>
              <a:t>term,say</a:t>
            </a:r>
            <a:r>
              <a:rPr lang="en-US" dirty="0"/>
              <a:t>, one to three years)</a:t>
            </a:r>
          </a:p>
          <a:p>
            <a:endParaRPr lang="en-US" dirty="0"/>
          </a:p>
        </p:txBody>
      </p:sp>
      <p:sp>
        <p:nvSpPr>
          <p:cNvPr id="4" name="Slide Number Placeholder 3"/>
          <p:cNvSpPr>
            <a:spLocks noGrp="1"/>
          </p:cNvSpPr>
          <p:nvPr>
            <p:ph type="sldNum" sz="quarter" idx="12"/>
          </p:nvPr>
        </p:nvSpPr>
        <p:spPr/>
        <p:txBody>
          <a:bodyPr/>
          <a:lstStyle/>
          <a:p>
            <a:fld id="{A8A96F01-CBA6-45AA-9BE0-79A16C334C70}" type="slidenum">
              <a:rPr lang="en-US" smtClean="0"/>
              <a:pPr/>
              <a:t>9</a:t>
            </a:fld>
            <a:endParaRPr lang="en-US"/>
          </a:p>
        </p:txBody>
      </p:sp>
    </p:spTree>
    <p:extLst>
      <p:ext uri="{BB962C8B-B14F-4D97-AF65-F5344CB8AC3E}">
        <p14:creationId xmlns:p14="http://schemas.microsoft.com/office/powerpoint/2010/main" xmlns="" val="232781333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Successful Strategic plan (Contd.)</a:t>
            </a:r>
          </a:p>
        </p:txBody>
      </p:sp>
      <p:sp>
        <p:nvSpPr>
          <p:cNvPr id="3" name="Content Placeholder 2"/>
          <p:cNvSpPr>
            <a:spLocks noGrp="1"/>
          </p:cNvSpPr>
          <p:nvPr>
            <p:ph idx="1"/>
          </p:nvPr>
        </p:nvSpPr>
        <p:spPr/>
        <p:txBody>
          <a:bodyPr>
            <a:normAutofit/>
          </a:bodyPr>
          <a:lstStyle/>
          <a:p>
            <a:pPr marL="514350" indent="-514350">
              <a:buFont typeface="+mj-lt"/>
              <a:buAutoNum type="arabicPeriod" startAt="5"/>
            </a:pPr>
            <a:r>
              <a:rPr lang="en-US" dirty="0" smtClean="0"/>
              <a:t>The creation of strategies that will allow the organization to fulfill its mission and vision to achieve its goals(i.e., description of game plans or how to reach the stated objectives)   </a:t>
            </a:r>
            <a:endParaRPr lang="en-US" dirty="0"/>
          </a:p>
        </p:txBody>
      </p:sp>
      <p:sp>
        <p:nvSpPr>
          <p:cNvPr id="4" name="Slide Number Placeholder 3"/>
          <p:cNvSpPr>
            <a:spLocks noGrp="1"/>
          </p:cNvSpPr>
          <p:nvPr>
            <p:ph type="sldNum" sz="quarter" idx="12"/>
          </p:nvPr>
        </p:nvSpPr>
        <p:spPr/>
        <p:txBody>
          <a:bodyPr/>
          <a:lstStyle/>
          <a:p>
            <a:fld id="{A8A96F01-CBA6-45AA-9BE0-79A16C334C70}"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Successful Strategic plan (Contd.)</a:t>
            </a:r>
          </a:p>
        </p:txBody>
      </p:sp>
      <p:sp>
        <p:nvSpPr>
          <p:cNvPr id="3" name="Content Placeholder 2"/>
          <p:cNvSpPr>
            <a:spLocks noGrp="1"/>
          </p:cNvSpPr>
          <p:nvPr>
            <p:ph idx="1"/>
          </p:nvPr>
        </p:nvSpPr>
        <p:spPr/>
        <p:txBody>
          <a:bodyPr/>
          <a:lstStyle/>
          <a:p>
            <a:pPr>
              <a:buNone/>
            </a:pPr>
            <a:r>
              <a:rPr lang="en-US" dirty="0" smtClean="0"/>
              <a:t>  After each of these issue has bee defined, organizational strategies are created so that the mission and vision are fulfilled and the stated goals are met.</a:t>
            </a:r>
            <a:endParaRPr lang="en-US" dirty="0"/>
          </a:p>
        </p:txBody>
      </p:sp>
      <p:sp>
        <p:nvSpPr>
          <p:cNvPr id="4" name="Slide Number Placeholder 3"/>
          <p:cNvSpPr>
            <a:spLocks noGrp="1"/>
          </p:cNvSpPr>
          <p:nvPr>
            <p:ph type="sldNum" sz="quarter" idx="12"/>
          </p:nvPr>
        </p:nvSpPr>
        <p:spPr/>
        <p:txBody>
          <a:bodyPr/>
          <a:lstStyle/>
          <a:p>
            <a:fld id="{A8A96F01-CBA6-45AA-9BE0-79A16C334C70}"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Successful Strategic plan (Contd.)</a:t>
            </a:r>
          </a:p>
        </p:txBody>
      </p:sp>
      <p:sp>
        <p:nvSpPr>
          <p:cNvPr id="3" name="Content Placeholder 2"/>
          <p:cNvSpPr>
            <a:spLocks noGrp="1"/>
          </p:cNvSpPr>
          <p:nvPr>
            <p:ph idx="1"/>
          </p:nvPr>
        </p:nvSpPr>
        <p:spPr/>
        <p:txBody>
          <a:bodyPr/>
          <a:lstStyle/>
          <a:p>
            <a:r>
              <a:rPr lang="en-US" dirty="0" smtClean="0"/>
              <a:t>The strategic planning process is not linear, however for example, there may first be a rough draft of the organization’s mission and vision and then conduct the environmental analysis may follow to help define the mission and vision more clearly.</a:t>
            </a:r>
            <a:endParaRPr lang="en-US" dirty="0"/>
          </a:p>
        </p:txBody>
      </p:sp>
      <p:sp>
        <p:nvSpPr>
          <p:cNvPr id="4" name="Slide Number Placeholder 3"/>
          <p:cNvSpPr>
            <a:spLocks noGrp="1"/>
          </p:cNvSpPr>
          <p:nvPr>
            <p:ph type="sldNum" sz="quarter" idx="12"/>
          </p:nvPr>
        </p:nvSpPr>
        <p:spPr/>
        <p:txBody>
          <a:bodyPr/>
          <a:lstStyle/>
          <a:p>
            <a:fld id="{A8A96F01-CBA6-45AA-9BE0-79A16C334C70}" type="slidenum">
              <a:rPr lang="en-US" smtClean="0"/>
              <a:pPr/>
              <a:t>12</a:t>
            </a:fld>
            <a:endParaRPr lang="en-US"/>
          </a:p>
        </p:txBody>
      </p:sp>
    </p:spTree>
    <p:extLst>
      <p:ext uri="{BB962C8B-B14F-4D97-AF65-F5344CB8AC3E}">
        <p14:creationId xmlns:p14="http://schemas.microsoft.com/office/powerpoint/2010/main" xmlns="" val="296347057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Successful Strategic plan (Contd.)</a:t>
            </a:r>
          </a:p>
        </p:txBody>
      </p:sp>
      <p:sp>
        <p:nvSpPr>
          <p:cNvPr id="3" name="Content Placeholder 2"/>
          <p:cNvSpPr>
            <a:spLocks noGrp="1"/>
          </p:cNvSpPr>
          <p:nvPr>
            <p:ph idx="1"/>
          </p:nvPr>
        </p:nvSpPr>
        <p:spPr/>
        <p:txBody>
          <a:bodyPr/>
          <a:lstStyle/>
          <a:p>
            <a:r>
              <a:rPr lang="en-US" dirty="0" smtClean="0"/>
              <a:t>In other words, the mission and vision may be drafted first and the environmental analysis second.</a:t>
            </a:r>
          </a:p>
          <a:p>
            <a:endParaRPr lang="en-US" dirty="0"/>
          </a:p>
          <a:p>
            <a:r>
              <a:rPr lang="en-US" dirty="0" smtClean="0"/>
              <a:t>The important point is that there is a consistent interplay among these issues.</a:t>
            </a:r>
            <a:endParaRPr lang="en-US" dirty="0"/>
          </a:p>
        </p:txBody>
      </p:sp>
      <p:sp>
        <p:nvSpPr>
          <p:cNvPr id="4" name="Slide Number Placeholder 3"/>
          <p:cNvSpPr>
            <a:spLocks noGrp="1"/>
          </p:cNvSpPr>
          <p:nvPr>
            <p:ph type="sldNum" sz="quarter" idx="12"/>
          </p:nvPr>
        </p:nvSpPr>
        <p:spPr/>
        <p:txBody>
          <a:bodyPr/>
          <a:lstStyle/>
          <a:p>
            <a:fld id="{A8A96F01-CBA6-45AA-9BE0-79A16C334C70}" type="slidenum">
              <a:rPr lang="en-US" smtClean="0"/>
              <a:pPr/>
              <a:t>13</a:t>
            </a:fld>
            <a:endParaRPr lang="en-US"/>
          </a:p>
        </p:txBody>
      </p:sp>
    </p:spTree>
    <p:extLst>
      <p:ext uri="{BB962C8B-B14F-4D97-AF65-F5344CB8AC3E}">
        <p14:creationId xmlns:p14="http://schemas.microsoft.com/office/powerpoint/2010/main" xmlns="" val="398910057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Environmental analysis</a:t>
            </a:r>
            <a:endParaRPr lang="en-US" dirty="0"/>
          </a:p>
        </p:txBody>
      </p:sp>
      <p:sp>
        <p:nvSpPr>
          <p:cNvPr id="3" name="Content Placeholder 2"/>
          <p:cNvSpPr>
            <a:spLocks noGrp="1"/>
          </p:cNvSpPr>
          <p:nvPr>
            <p:ph idx="1"/>
          </p:nvPr>
        </p:nvSpPr>
        <p:spPr/>
        <p:txBody>
          <a:bodyPr>
            <a:normAutofit/>
          </a:bodyPr>
          <a:lstStyle/>
          <a:p>
            <a:r>
              <a:rPr lang="en-US" dirty="0" smtClean="0"/>
              <a:t>The first step in conducting a strategic plan is to step back to take in the “big picture”. This is accomplished through what is called an environmental analysis.</a:t>
            </a:r>
          </a:p>
        </p:txBody>
      </p:sp>
      <p:sp>
        <p:nvSpPr>
          <p:cNvPr id="4" name="Slide Number Placeholder 3"/>
          <p:cNvSpPr>
            <a:spLocks noGrp="1"/>
          </p:cNvSpPr>
          <p:nvPr>
            <p:ph type="sldNum" sz="quarter" idx="12"/>
          </p:nvPr>
        </p:nvSpPr>
        <p:spPr/>
        <p:txBody>
          <a:bodyPr/>
          <a:lstStyle/>
          <a:p>
            <a:fld id="{A8A96F01-CBA6-45AA-9BE0-79A16C334C70}"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Environmental </a:t>
            </a:r>
            <a:r>
              <a:rPr lang="en-US" dirty="0" smtClean="0"/>
              <a:t>analysis (Contd.)</a:t>
            </a:r>
            <a:endParaRPr lang="en-US" dirty="0"/>
          </a:p>
        </p:txBody>
      </p:sp>
      <p:sp>
        <p:nvSpPr>
          <p:cNvPr id="3" name="Content Placeholder 2"/>
          <p:cNvSpPr>
            <a:spLocks noGrp="1"/>
          </p:cNvSpPr>
          <p:nvPr>
            <p:ph idx="1"/>
          </p:nvPr>
        </p:nvSpPr>
        <p:spPr/>
        <p:txBody>
          <a:bodyPr/>
          <a:lstStyle/>
          <a:p>
            <a:r>
              <a:rPr lang="en-US" dirty="0"/>
              <a:t>An environmental analysis identifies external and internal parameters with the purpose of understanding broad issues related to the industry where the organization operates so that the decision can be made against the backdrop of a broader </a:t>
            </a:r>
            <a:r>
              <a:rPr lang="en-US" dirty="0" smtClean="0"/>
              <a:t>context.</a:t>
            </a:r>
            <a:endParaRPr lang="en-US" dirty="0"/>
          </a:p>
          <a:p>
            <a:endParaRPr lang="en-US" dirty="0"/>
          </a:p>
        </p:txBody>
      </p:sp>
      <p:sp>
        <p:nvSpPr>
          <p:cNvPr id="4" name="Slide Number Placeholder 3"/>
          <p:cNvSpPr>
            <a:spLocks noGrp="1"/>
          </p:cNvSpPr>
          <p:nvPr>
            <p:ph type="sldNum" sz="quarter" idx="12"/>
          </p:nvPr>
        </p:nvSpPr>
        <p:spPr/>
        <p:txBody>
          <a:bodyPr/>
          <a:lstStyle/>
          <a:p>
            <a:fld id="{A8A96F01-CBA6-45AA-9BE0-79A16C334C70}" type="slidenum">
              <a:rPr lang="en-US" smtClean="0"/>
              <a:pPr/>
              <a:t>15</a:t>
            </a:fld>
            <a:endParaRPr lang="en-US"/>
          </a:p>
        </p:txBody>
      </p:sp>
    </p:spTree>
    <p:extLst>
      <p:ext uri="{BB962C8B-B14F-4D97-AF65-F5344CB8AC3E}">
        <p14:creationId xmlns:p14="http://schemas.microsoft.com/office/powerpoint/2010/main" xmlns="" val="33796639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Environmental </a:t>
            </a:r>
            <a:r>
              <a:rPr lang="en-US" dirty="0" smtClean="0"/>
              <a:t>analysis (Contd.)</a:t>
            </a:r>
            <a:endParaRPr lang="en-US" dirty="0"/>
          </a:p>
        </p:txBody>
      </p:sp>
      <p:sp>
        <p:nvSpPr>
          <p:cNvPr id="3" name="Content Placeholder 2"/>
          <p:cNvSpPr>
            <a:spLocks noGrp="1"/>
          </p:cNvSpPr>
          <p:nvPr>
            <p:ph idx="1"/>
          </p:nvPr>
        </p:nvSpPr>
        <p:spPr/>
        <p:txBody>
          <a:bodyPr>
            <a:normAutofit/>
          </a:bodyPr>
          <a:lstStyle/>
          <a:p>
            <a:r>
              <a:rPr lang="en-US" dirty="0"/>
              <a:t>Everyday our market is changing the way it is. Many new things are developed and in a matter of about some seconds, the whole scenario stands different in front of us. Among them, there are many things that we can control and then there are other things that fall beyond our control and those are called systematic factors. </a:t>
            </a:r>
          </a:p>
        </p:txBody>
      </p:sp>
      <p:sp>
        <p:nvSpPr>
          <p:cNvPr id="4" name="Slide Number Placeholder 3"/>
          <p:cNvSpPr>
            <a:spLocks noGrp="1"/>
          </p:cNvSpPr>
          <p:nvPr>
            <p:ph type="sldNum" sz="quarter" idx="12"/>
          </p:nvPr>
        </p:nvSpPr>
        <p:spPr/>
        <p:txBody>
          <a:bodyPr/>
          <a:lstStyle/>
          <a:p>
            <a:fld id="{A8A96F01-CBA6-45AA-9BE0-79A16C334C70}" type="slidenum">
              <a:rPr lang="en-US" smtClean="0"/>
              <a:pPr/>
              <a:t>16</a:t>
            </a:fld>
            <a:endParaRPr lang="en-US"/>
          </a:p>
        </p:txBody>
      </p:sp>
    </p:spTree>
    <p:extLst>
      <p:ext uri="{BB962C8B-B14F-4D97-AF65-F5344CB8AC3E}">
        <p14:creationId xmlns:p14="http://schemas.microsoft.com/office/powerpoint/2010/main" xmlns="" val="93961780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Environmental </a:t>
            </a:r>
            <a:r>
              <a:rPr lang="en-US" dirty="0" smtClean="0"/>
              <a:t>analysis (Contd.)</a:t>
            </a:r>
            <a:endParaRPr lang="en-US" dirty="0"/>
          </a:p>
        </p:txBody>
      </p:sp>
      <p:sp>
        <p:nvSpPr>
          <p:cNvPr id="3" name="Content Placeholder 2"/>
          <p:cNvSpPr>
            <a:spLocks noGrp="1"/>
          </p:cNvSpPr>
          <p:nvPr>
            <p:ph idx="1"/>
          </p:nvPr>
        </p:nvSpPr>
        <p:spPr/>
        <p:txBody>
          <a:bodyPr>
            <a:normAutofit/>
          </a:bodyPr>
          <a:lstStyle/>
          <a:p>
            <a:r>
              <a:rPr lang="en-US" dirty="0"/>
              <a:t>Systematic things happen in the environment we live in, the environment that surrounds us and many times they greatly influence us.</a:t>
            </a:r>
          </a:p>
          <a:p>
            <a:r>
              <a:rPr lang="en-US" dirty="0"/>
              <a:t>Businesses are also influenced by the environment that they’re in and all the situational factors that determine circumstances from day to day. </a:t>
            </a:r>
          </a:p>
        </p:txBody>
      </p:sp>
      <p:sp>
        <p:nvSpPr>
          <p:cNvPr id="4" name="Slide Number Placeholder 3"/>
          <p:cNvSpPr>
            <a:spLocks noGrp="1"/>
          </p:cNvSpPr>
          <p:nvPr>
            <p:ph type="sldNum" sz="quarter" idx="12"/>
          </p:nvPr>
        </p:nvSpPr>
        <p:spPr/>
        <p:txBody>
          <a:bodyPr/>
          <a:lstStyle/>
          <a:p>
            <a:fld id="{A8A96F01-CBA6-45AA-9BE0-79A16C334C70}" type="slidenum">
              <a:rPr lang="en-US" smtClean="0"/>
              <a:pPr/>
              <a:t>17</a:t>
            </a:fld>
            <a:endParaRPr lang="en-US"/>
          </a:p>
        </p:txBody>
      </p:sp>
    </p:spTree>
    <p:extLst>
      <p:ext uri="{BB962C8B-B14F-4D97-AF65-F5344CB8AC3E}">
        <p14:creationId xmlns:p14="http://schemas.microsoft.com/office/powerpoint/2010/main" xmlns="" val="93961780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Environmental </a:t>
            </a:r>
            <a:r>
              <a:rPr lang="en-US" dirty="0" smtClean="0"/>
              <a:t>analysis (Contd.)</a:t>
            </a:r>
            <a:endParaRPr lang="en-US" dirty="0"/>
          </a:p>
        </p:txBody>
      </p:sp>
      <p:sp>
        <p:nvSpPr>
          <p:cNvPr id="3" name="Content Placeholder 2"/>
          <p:cNvSpPr>
            <a:spLocks noGrp="1"/>
          </p:cNvSpPr>
          <p:nvPr>
            <p:ph idx="1"/>
          </p:nvPr>
        </p:nvSpPr>
        <p:spPr/>
        <p:txBody>
          <a:bodyPr>
            <a:normAutofit lnSpcReduction="10000"/>
          </a:bodyPr>
          <a:lstStyle/>
          <a:p>
            <a:r>
              <a:rPr lang="en-US" dirty="0"/>
              <a:t>It is because of this, that businesses need to keep a check and constantly analyze the environment within which they run their trade and within which the market lays.</a:t>
            </a:r>
          </a:p>
          <a:p>
            <a:r>
              <a:rPr lang="en-US" dirty="0"/>
              <a:t>A detailed analysis of the macro-environment or </a:t>
            </a:r>
            <a:r>
              <a:rPr lang="en-US" dirty="0" smtClean="0"/>
              <a:t>the external </a:t>
            </a:r>
            <a:r>
              <a:rPr lang="en-US" dirty="0"/>
              <a:t>environment as a whole is called PESTLE analysis, which precisely means a bird’s eye view of the PESTLE analysis business conduct. </a:t>
            </a:r>
          </a:p>
          <a:p>
            <a:endParaRPr lang="en-US" dirty="0"/>
          </a:p>
        </p:txBody>
      </p:sp>
      <p:sp>
        <p:nvSpPr>
          <p:cNvPr id="4" name="Slide Number Placeholder 3"/>
          <p:cNvSpPr>
            <a:spLocks noGrp="1"/>
          </p:cNvSpPr>
          <p:nvPr>
            <p:ph type="sldNum" sz="quarter" idx="12"/>
          </p:nvPr>
        </p:nvSpPr>
        <p:spPr/>
        <p:txBody>
          <a:bodyPr/>
          <a:lstStyle/>
          <a:p>
            <a:fld id="{A8A96F01-CBA6-45AA-9BE0-79A16C334C70}" type="slidenum">
              <a:rPr lang="en-US" smtClean="0"/>
              <a:pPr/>
              <a:t>18</a:t>
            </a:fld>
            <a:endParaRPr lang="en-US"/>
          </a:p>
        </p:txBody>
      </p:sp>
    </p:spTree>
    <p:extLst>
      <p:ext uri="{BB962C8B-B14F-4D97-AF65-F5344CB8AC3E}">
        <p14:creationId xmlns:p14="http://schemas.microsoft.com/office/powerpoint/2010/main" xmlns="" val="93961780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Environmental </a:t>
            </a:r>
            <a:r>
              <a:rPr lang="en-US" dirty="0" smtClean="0"/>
              <a:t>analysis (Contd.)</a:t>
            </a:r>
            <a:endParaRPr lang="en-US" dirty="0"/>
          </a:p>
        </p:txBody>
      </p:sp>
      <p:sp>
        <p:nvSpPr>
          <p:cNvPr id="3" name="Content Placeholder 2"/>
          <p:cNvSpPr>
            <a:spLocks noGrp="1"/>
          </p:cNvSpPr>
          <p:nvPr>
            <p:ph idx="1"/>
          </p:nvPr>
        </p:nvSpPr>
        <p:spPr/>
        <p:txBody>
          <a:bodyPr>
            <a:normAutofit/>
          </a:bodyPr>
          <a:lstStyle/>
          <a:p>
            <a:r>
              <a:rPr lang="en-US" dirty="0"/>
              <a:t>The PESTLE analysis ascertains for the managers and the strategy builders as to where their market currently stands and </a:t>
            </a:r>
            <a:r>
              <a:rPr lang="en-US" dirty="0" smtClean="0"/>
              <a:t>where </a:t>
            </a:r>
            <a:r>
              <a:rPr lang="en-US" dirty="0"/>
              <a:t>it will head off in the future</a:t>
            </a:r>
            <a:r>
              <a:rPr lang="en-US" dirty="0" smtClean="0"/>
              <a:t>.</a:t>
            </a:r>
          </a:p>
          <a:p>
            <a:r>
              <a:rPr lang="en-US" b="1" dirty="0"/>
              <a:t>P for Political factors:</a:t>
            </a:r>
            <a:r>
              <a:rPr lang="en-US" dirty="0"/>
              <a:t> These factors take into account the political situation of a country and the world in relation to the country. </a:t>
            </a:r>
          </a:p>
          <a:p>
            <a:endParaRPr lang="en-US" dirty="0" smtClean="0"/>
          </a:p>
          <a:p>
            <a:endParaRPr lang="en-US" dirty="0"/>
          </a:p>
        </p:txBody>
      </p:sp>
      <p:sp>
        <p:nvSpPr>
          <p:cNvPr id="4" name="Slide Number Placeholder 3"/>
          <p:cNvSpPr>
            <a:spLocks noGrp="1"/>
          </p:cNvSpPr>
          <p:nvPr>
            <p:ph type="sldNum" sz="quarter" idx="12"/>
          </p:nvPr>
        </p:nvSpPr>
        <p:spPr/>
        <p:txBody>
          <a:bodyPr/>
          <a:lstStyle/>
          <a:p>
            <a:fld id="{A8A96F01-CBA6-45AA-9BE0-79A16C334C70}" type="slidenum">
              <a:rPr lang="en-US" smtClean="0"/>
              <a:pPr/>
              <a:t>19</a:t>
            </a:fld>
            <a:endParaRPr lang="en-US"/>
          </a:p>
        </p:txBody>
      </p:sp>
    </p:spTree>
    <p:extLst>
      <p:ext uri="{BB962C8B-B14F-4D97-AF65-F5344CB8AC3E}">
        <p14:creationId xmlns:p14="http://schemas.microsoft.com/office/powerpoint/2010/main" xmlns="" val="93961780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Environmental </a:t>
            </a:r>
            <a:r>
              <a:rPr lang="en-US" dirty="0" smtClean="0"/>
              <a:t>analysis (Contd.)</a:t>
            </a:r>
            <a:endParaRPr lang="en-US" dirty="0"/>
          </a:p>
        </p:txBody>
      </p:sp>
      <p:sp>
        <p:nvSpPr>
          <p:cNvPr id="3" name="Content Placeholder 2"/>
          <p:cNvSpPr>
            <a:spLocks noGrp="1"/>
          </p:cNvSpPr>
          <p:nvPr>
            <p:ph idx="1"/>
          </p:nvPr>
        </p:nvSpPr>
        <p:spPr/>
        <p:txBody>
          <a:bodyPr/>
          <a:lstStyle/>
          <a:p>
            <a:r>
              <a:rPr lang="en-US" dirty="0"/>
              <a:t>For example, what sort of government leadership is affecting what decisions of a country? All the policies, all the taxes laws and every tariff that a government levies over a trade falls under this category of factors.</a:t>
            </a:r>
          </a:p>
        </p:txBody>
      </p:sp>
      <p:sp>
        <p:nvSpPr>
          <p:cNvPr id="4" name="Slide Number Placeholder 3"/>
          <p:cNvSpPr>
            <a:spLocks noGrp="1"/>
          </p:cNvSpPr>
          <p:nvPr>
            <p:ph type="sldNum" sz="quarter" idx="12"/>
          </p:nvPr>
        </p:nvSpPr>
        <p:spPr/>
        <p:txBody>
          <a:bodyPr/>
          <a:lstStyle/>
          <a:p>
            <a:fld id="{A8A96F01-CBA6-45AA-9BE0-79A16C334C70}" type="slidenum">
              <a:rPr lang="en-US" smtClean="0"/>
              <a:pPr/>
              <a:t>20</a:t>
            </a:fld>
            <a:endParaRPr lang="en-US"/>
          </a:p>
        </p:txBody>
      </p:sp>
    </p:spTree>
    <p:extLst>
      <p:ext uri="{BB962C8B-B14F-4D97-AF65-F5344CB8AC3E}">
        <p14:creationId xmlns:p14="http://schemas.microsoft.com/office/powerpoint/2010/main" xmlns="" val="26282806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Environmental </a:t>
            </a:r>
            <a:r>
              <a:rPr lang="en-US" dirty="0" smtClean="0"/>
              <a:t>analysis (Contd.)</a:t>
            </a:r>
            <a:endParaRPr lang="en-US" dirty="0"/>
          </a:p>
        </p:txBody>
      </p:sp>
      <p:sp>
        <p:nvSpPr>
          <p:cNvPr id="3" name="Content Placeholder 2"/>
          <p:cNvSpPr>
            <a:spLocks noGrp="1"/>
          </p:cNvSpPr>
          <p:nvPr>
            <p:ph idx="1"/>
          </p:nvPr>
        </p:nvSpPr>
        <p:spPr/>
        <p:txBody>
          <a:bodyPr>
            <a:normAutofit fontScale="92500" lnSpcReduction="10000"/>
          </a:bodyPr>
          <a:lstStyle/>
          <a:p>
            <a:r>
              <a:rPr lang="en-US" b="1" dirty="0"/>
              <a:t>E for Economic factors:</a:t>
            </a:r>
            <a:r>
              <a:rPr lang="en-US" dirty="0"/>
              <a:t> Economic factors include all the determinants of an economy and its condition. The inflation rate, the interest rates, the monetary or fiscal policies, the foreign exchange rates that affect imports and exports, all these determine the direction in which an economy might move, therefore businesses analyze this factor based on their environment so as to build strategies that fall in line with all the changes that are about to occur.</a:t>
            </a:r>
          </a:p>
          <a:p>
            <a:endParaRPr lang="en-US" dirty="0"/>
          </a:p>
        </p:txBody>
      </p:sp>
      <p:sp>
        <p:nvSpPr>
          <p:cNvPr id="4" name="Slide Number Placeholder 3"/>
          <p:cNvSpPr>
            <a:spLocks noGrp="1"/>
          </p:cNvSpPr>
          <p:nvPr>
            <p:ph type="sldNum" sz="quarter" idx="12"/>
          </p:nvPr>
        </p:nvSpPr>
        <p:spPr/>
        <p:txBody>
          <a:bodyPr/>
          <a:lstStyle/>
          <a:p>
            <a:fld id="{A8A96F01-CBA6-45AA-9BE0-79A16C334C70}" type="slidenum">
              <a:rPr lang="en-US" smtClean="0"/>
              <a:pPr/>
              <a:t>21</a:t>
            </a:fld>
            <a:endParaRPr lang="en-US"/>
          </a:p>
        </p:txBody>
      </p:sp>
    </p:spTree>
    <p:extLst>
      <p:ext uri="{BB962C8B-B14F-4D97-AF65-F5344CB8AC3E}">
        <p14:creationId xmlns:p14="http://schemas.microsoft.com/office/powerpoint/2010/main" xmlns="" val="26282806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Environmental </a:t>
            </a:r>
            <a:r>
              <a:rPr lang="en-US" dirty="0" smtClean="0"/>
              <a:t>analysis (Contd.)</a:t>
            </a:r>
            <a:endParaRPr lang="en-US" dirty="0"/>
          </a:p>
        </p:txBody>
      </p:sp>
      <p:sp>
        <p:nvSpPr>
          <p:cNvPr id="3" name="Content Placeholder 2"/>
          <p:cNvSpPr>
            <a:spLocks noGrp="1"/>
          </p:cNvSpPr>
          <p:nvPr>
            <p:ph idx="1"/>
          </p:nvPr>
        </p:nvSpPr>
        <p:spPr/>
        <p:txBody>
          <a:bodyPr>
            <a:normAutofit lnSpcReduction="10000"/>
          </a:bodyPr>
          <a:lstStyle/>
          <a:p>
            <a:r>
              <a:rPr lang="en-US" b="1" dirty="0"/>
              <a:t>S for Social factors:</a:t>
            </a:r>
            <a:r>
              <a:rPr lang="en-US" dirty="0"/>
              <a:t> Every country is different and every country has a unique mindset. These mindsets cast an impact on the businesses and the sales of their products and services; therefore PESTLE analysis includes these factors as well. The cultural implications, the gender and connected demographics, the social lifestyles, the domestic structures; all of these are studied by companies to understand the market and the consumer better.</a:t>
            </a:r>
          </a:p>
          <a:p>
            <a:endParaRPr lang="en-US" dirty="0"/>
          </a:p>
        </p:txBody>
      </p:sp>
      <p:sp>
        <p:nvSpPr>
          <p:cNvPr id="4" name="Slide Number Placeholder 3"/>
          <p:cNvSpPr>
            <a:spLocks noGrp="1"/>
          </p:cNvSpPr>
          <p:nvPr>
            <p:ph type="sldNum" sz="quarter" idx="12"/>
          </p:nvPr>
        </p:nvSpPr>
        <p:spPr/>
        <p:txBody>
          <a:bodyPr/>
          <a:lstStyle/>
          <a:p>
            <a:fld id="{A8A96F01-CBA6-45AA-9BE0-79A16C334C70}" type="slidenum">
              <a:rPr lang="en-US" smtClean="0"/>
              <a:pPr/>
              <a:t>22</a:t>
            </a:fld>
            <a:endParaRPr lang="en-US"/>
          </a:p>
        </p:txBody>
      </p:sp>
    </p:spTree>
    <p:extLst>
      <p:ext uri="{BB962C8B-B14F-4D97-AF65-F5344CB8AC3E}">
        <p14:creationId xmlns:p14="http://schemas.microsoft.com/office/powerpoint/2010/main" xmlns="" val="26282806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Environmental </a:t>
            </a:r>
            <a:r>
              <a:rPr lang="en-US" dirty="0" smtClean="0"/>
              <a:t>analysis (Contd.)</a:t>
            </a:r>
            <a:endParaRPr lang="en-US" dirty="0"/>
          </a:p>
        </p:txBody>
      </p:sp>
      <p:sp>
        <p:nvSpPr>
          <p:cNvPr id="3" name="Content Placeholder 2"/>
          <p:cNvSpPr>
            <a:spLocks noGrp="1"/>
          </p:cNvSpPr>
          <p:nvPr>
            <p:ph idx="1"/>
          </p:nvPr>
        </p:nvSpPr>
        <p:spPr/>
        <p:txBody>
          <a:bodyPr>
            <a:normAutofit lnSpcReduction="10000"/>
          </a:bodyPr>
          <a:lstStyle/>
          <a:p>
            <a:r>
              <a:rPr lang="en-US" b="1" dirty="0"/>
              <a:t>T for Technological factors</a:t>
            </a:r>
            <a:r>
              <a:rPr lang="en-US" dirty="0"/>
              <a:t>: Technology greatly influence a </a:t>
            </a:r>
            <a:r>
              <a:rPr lang="en-US" b="1" dirty="0"/>
              <a:t>business</a:t>
            </a:r>
            <a:r>
              <a:rPr lang="en-US" dirty="0"/>
              <a:t>, therefore PESTLE analysis is conducted upon these factors too. Technology changes every minute and therefore companies need to stay connected along the way and integrate as and when needed. Also, these factors are analyzed to understand how the consumers react to technological trends and how they utilize them for their benefit.</a:t>
            </a:r>
          </a:p>
          <a:p>
            <a:endParaRPr lang="en-US" dirty="0"/>
          </a:p>
        </p:txBody>
      </p:sp>
      <p:sp>
        <p:nvSpPr>
          <p:cNvPr id="4" name="Slide Number Placeholder 3"/>
          <p:cNvSpPr>
            <a:spLocks noGrp="1"/>
          </p:cNvSpPr>
          <p:nvPr>
            <p:ph type="sldNum" sz="quarter" idx="12"/>
          </p:nvPr>
        </p:nvSpPr>
        <p:spPr/>
        <p:txBody>
          <a:bodyPr/>
          <a:lstStyle/>
          <a:p>
            <a:fld id="{A8A96F01-CBA6-45AA-9BE0-79A16C334C70}" type="slidenum">
              <a:rPr lang="en-US" smtClean="0"/>
              <a:pPr/>
              <a:t>23</a:t>
            </a:fld>
            <a:endParaRPr lang="en-US"/>
          </a:p>
        </p:txBody>
      </p:sp>
    </p:spTree>
    <p:extLst>
      <p:ext uri="{BB962C8B-B14F-4D97-AF65-F5344CB8AC3E}">
        <p14:creationId xmlns:p14="http://schemas.microsoft.com/office/powerpoint/2010/main" xmlns="" val="56590925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Environmental </a:t>
            </a:r>
            <a:r>
              <a:rPr lang="en-US" dirty="0" smtClean="0"/>
              <a:t>analysis (Contd.)</a:t>
            </a:r>
            <a:endParaRPr lang="en-US" dirty="0"/>
          </a:p>
        </p:txBody>
      </p:sp>
      <p:sp>
        <p:nvSpPr>
          <p:cNvPr id="3" name="Content Placeholder 2"/>
          <p:cNvSpPr>
            <a:spLocks noGrp="1"/>
          </p:cNvSpPr>
          <p:nvPr>
            <p:ph idx="1"/>
          </p:nvPr>
        </p:nvSpPr>
        <p:spPr/>
        <p:txBody>
          <a:bodyPr/>
          <a:lstStyle/>
          <a:p>
            <a:r>
              <a:rPr lang="en-US" b="1" dirty="0"/>
              <a:t>L for Legal factors:</a:t>
            </a:r>
            <a:r>
              <a:rPr lang="en-US" dirty="0"/>
              <a:t> Legislative changes occur from time to time and many of them affect the business environment. For example, if a regulatory body would set up a regulation for the industries, then that law would impact all the industries and business that </a:t>
            </a:r>
            <a:r>
              <a:rPr lang="en-US" dirty="0" smtClean="0"/>
              <a:t>strive </a:t>
            </a:r>
            <a:r>
              <a:rPr lang="en-US" dirty="0"/>
              <a:t>in that economy, therefore businesses also analyze the legal developments happening in their environment.</a:t>
            </a:r>
          </a:p>
          <a:p>
            <a:endParaRPr lang="en-US" dirty="0"/>
          </a:p>
        </p:txBody>
      </p:sp>
      <p:sp>
        <p:nvSpPr>
          <p:cNvPr id="4" name="Slide Number Placeholder 3"/>
          <p:cNvSpPr>
            <a:spLocks noGrp="1"/>
          </p:cNvSpPr>
          <p:nvPr>
            <p:ph type="sldNum" sz="quarter" idx="12"/>
          </p:nvPr>
        </p:nvSpPr>
        <p:spPr/>
        <p:txBody>
          <a:bodyPr/>
          <a:lstStyle/>
          <a:p>
            <a:fld id="{A8A96F01-CBA6-45AA-9BE0-79A16C334C70}" type="slidenum">
              <a:rPr lang="en-US" smtClean="0"/>
              <a:pPr/>
              <a:t>24</a:t>
            </a:fld>
            <a:endParaRPr lang="en-US"/>
          </a:p>
        </p:txBody>
      </p:sp>
    </p:spTree>
    <p:extLst>
      <p:ext uri="{BB962C8B-B14F-4D97-AF65-F5344CB8AC3E}">
        <p14:creationId xmlns:p14="http://schemas.microsoft.com/office/powerpoint/2010/main" xmlns="" val="56590925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Environmental </a:t>
            </a:r>
            <a:r>
              <a:rPr lang="en-US" dirty="0" smtClean="0"/>
              <a:t>analysis (Contd.)</a:t>
            </a:r>
            <a:endParaRPr lang="en-US" dirty="0"/>
          </a:p>
        </p:txBody>
      </p:sp>
      <p:sp>
        <p:nvSpPr>
          <p:cNvPr id="3" name="Content Placeholder 2"/>
          <p:cNvSpPr>
            <a:spLocks noGrp="1"/>
          </p:cNvSpPr>
          <p:nvPr>
            <p:ph idx="1"/>
          </p:nvPr>
        </p:nvSpPr>
        <p:spPr/>
        <p:txBody>
          <a:bodyPr>
            <a:normAutofit fontScale="92500" lnSpcReduction="10000"/>
          </a:bodyPr>
          <a:lstStyle/>
          <a:p>
            <a:r>
              <a:rPr lang="en-US" b="1" dirty="0"/>
              <a:t>E for Environmental factors:</a:t>
            </a:r>
            <a:r>
              <a:rPr lang="en-US" dirty="0"/>
              <a:t> The location of countries influence on the trades that businesses do. Adding to that, many climatic changes alter the trade of industries and the way consumers react towards a certain offering that is launched in the market. The environmental factors include geographical location, the climate, weather and other such factors that are not just limited to climatic conditions. These in particular affect the agri-businesses, farming sectors etc.</a:t>
            </a:r>
          </a:p>
          <a:p>
            <a:endParaRPr lang="en-US" dirty="0"/>
          </a:p>
        </p:txBody>
      </p:sp>
      <p:sp>
        <p:nvSpPr>
          <p:cNvPr id="4" name="Slide Number Placeholder 3"/>
          <p:cNvSpPr>
            <a:spLocks noGrp="1"/>
          </p:cNvSpPr>
          <p:nvPr>
            <p:ph type="sldNum" sz="quarter" idx="12"/>
          </p:nvPr>
        </p:nvSpPr>
        <p:spPr/>
        <p:txBody>
          <a:bodyPr/>
          <a:lstStyle/>
          <a:p>
            <a:fld id="{A8A96F01-CBA6-45AA-9BE0-79A16C334C70}" type="slidenum">
              <a:rPr lang="en-US" smtClean="0"/>
              <a:pPr/>
              <a:t>25</a:t>
            </a:fld>
            <a:endParaRPr lang="en-US"/>
          </a:p>
        </p:txBody>
      </p:sp>
    </p:spTree>
    <p:extLst>
      <p:ext uri="{BB962C8B-B14F-4D97-AF65-F5344CB8AC3E}">
        <p14:creationId xmlns:p14="http://schemas.microsoft.com/office/powerpoint/2010/main" xmlns="" val="56590925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Environmental analysis (Contd.)</a:t>
            </a:r>
          </a:p>
        </p:txBody>
      </p:sp>
      <p:sp>
        <p:nvSpPr>
          <p:cNvPr id="3" name="Content Placeholder 2"/>
          <p:cNvSpPr>
            <a:spLocks noGrp="1"/>
          </p:cNvSpPr>
          <p:nvPr>
            <p:ph idx="1"/>
          </p:nvPr>
        </p:nvSpPr>
        <p:spPr/>
        <p:txBody>
          <a:bodyPr/>
          <a:lstStyle/>
          <a:p>
            <a:r>
              <a:rPr lang="en-US" dirty="0" smtClean="0"/>
              <a:t>An examination of external environment also includes a consideration of opportunities and threats.</a:t>
            </a:r>
          </a:p>
          <a:p>
            <a:r>
              <a:rPr lang="en-US" dirty="0" smtClean="0"/>
              <a:t>Opportunities are characteristics of the environment that can help the organization succeed.(e.g. markets not currently being served, untapped labor pools, new technology).</a:t>
            </a:r>
            <a:endParaRPr lang="en-US" dirty="0"/>
          </a:p>
        </p:txBody>
      </p:sp>
      <p:sp>
        <p:nvSpPr>
          <p:cNvPr id="4" name="Slide Number Placeholder 3"/>
          <p:cNvSpPr>
            <a:spLocks noGrp="1"/>
          </p:cNvSpPr>
          <p:nvPr>
            <p:ph type="sldNum" sz="quarter" idx="12"/>
          </p:nvPr>
        </p:nvSpPr>
        <p:spPr/>
        <p:txBody>
          <a:bodyPr/>
          <a:lstStyle/>
          <a:p>
            <a:fld id="{A8A96F01-CBA6-45AA-9BE0-79A16C334C70}" type="slidenum">
              <a:rPr lang="en-US" smtClean="0"/>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Environmental analysis (Contd.)</a:t>
            </a:r>
          </a:p>
        </p:txBody>
      </p:sp>
      <p:sp>
        <p:nvSpPr>
          <p:cNvPr id="3" name="Content Placeholder 2"/>
          <p:cNvSpPr>
            <a:spLocks noGrp="1"/>
          </p:cNvSpPr>
          <p:nvPr>
            <p:ph idx="1"/>
          </p:nvPr>
        </p:nvSpPr>
        <p:spPr/>
        <p:txBody>
          <a:bodyPr/>
          <a:lstStyle/>
          <a:p>
            <a:r>
              <a:rPr lang="en-US" dirty="0" smtClean="0"/>
              <a:t>On the other hand threats are characteristics of external environment that can prevent the organization from being successful.</a:t>
            </a:r>
          </a:p>
          <a:p>
            <a:endParaRPr lang="en-US" dirty="0"/>
          </a:p>
          <a:p>
            <a:r>
              <a:rPr lang="en-US" dirty="0" smtClean="0"/>
              <a:t>Examples;</a:t>
            </a:r>
          </a:p>
          <a:p>
            <a:pPr lvl="1"/>
            <a:r>
              <a:rPr lang="en-US" dirty="0" smtClean="0"/>
              <a:t>Economic recession</a:t>
            </a:r>
          </a:p>
          <a:p>
            <a:pPr lvl="1"/>
            <a:r>
              <a:rPr lang="en-US" dirty="0" smtClean="0"/>
              <a:t>Innovative products of competitors</a:t>
            </a:r>
          </a:p>
          <a:p>
            <a:pPr lvl="2"/>
            <a:r>
              <a:rPr lang="en-US" dirty="0" smtClean="0"/>
              <a:t>CASE </a:t>
            </a:r>
            <a:r>
              <a:rPr lang="en-US" dirty="0" smtClean="0"/>
              <a:t>EXAMPLE—Air Asia</a:t>
            </a:r>
            <a:endParaRPr lang="en-US" dirty="0" smtClean="0"/>
          </a:p>
          <a:p>
            <a:pPr lvl="1"/>
            <a:endParaRPr lang="en-US" dirty="0"/>
          </a:p>
        </p:txBody>
      </p:sp>
      <p:sp>
        <p:nvSpPr>
          <p:cNvPr id="4" name="Slide Number Placeholder 3"/>
          <p:cNvSpPr>
            <a:spLocks noGrp="1"/>
          </p:cNvSpPr>
          <p:nvPr>
            <p:ph type="sldNum" sz="quarter" idx="12"/>
          </p:nvPr>
        </p:nvSpPr>
        <p:spPr/>
        <p:txBody>
          <a:bodyPr/>
          <a:lstStyle/>
          <a:p>
            <a:fld id="{A8A96F01-CBA6-45AA-9BE0-79A16C334C70}" type="slidenum">
              <a:rPr lang="en-US" smtClean="0"/>
              <a:pPr/>
              <a:t>27</a:t>
            </a:fld>
            <a:endParaRPr lang="en-US"/>
          </a:p>
        </p:txBody>
      </p:sp>
    </p:spTree>
    <p:extLst>
      <p:ext uri="{BB962C8B-B14F-4D97-AF65-F5344CB8AC3E}">
        <p14:creationId xmlns:p14="http://schemas.microsoft.com/office/powerpoint/2010/main" xmlns="" val="156887718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Environmental analysis (Contd.)</a:t>
            </a:r>
          </a:p>
        </p:txBody>
      </p:sp>
      <p:sp>
        <p:nvSpPr>
          <p:cNvPr id="3" name="Content Placeholder 2"/>
          <p:cNvSpPr>
            <a:spLocks noGrp="1"/>
          </p:cNvSpPr>
          <p:nvPr>
            <p:ph idx="1"/>
          </p:nvPr>
        </p:nvSpPr>
        <p:spPr/>
        <p:txBody>
          <a:bodyPr>
            <a:normAutofit lnSpcReduction="10000"/>
          </a:bodyPr>
          <a:lstStyle/>
          <a:p>
            <a:pPr marL="457200" lvl="1" indent="0">
              <a:buNone/>
            </a:pPr>
            <a:r>
              <a:rPr lang="en-US" dirty="0"/>
              <a:t>Consider the case of Air Asia, which is currently the one of the largest jet carrier </a:t>
            </a:r>
            <a:r>
              <a:rPr lang="en-US" dirty="0" smtClean="0"/>
              <a:t>in Malaysia </a:t>
            </a:r>
            <a:r>
              <a:rPr lang="en-US" dirty="0"/>
              <a:t>with an average of 250 daily departures and arrivals. Air Asia is an affordable low cost fare airline which provides service to 85 cities locally and internationally. Air Asia commenced operations in 1993 given two key opportunities in the external environment. First, a major competing airline engaged in a dramatic downsizing, leading to service gaps in various major markets that Air Asia filled. </a:t>
            </a:r>
            <a:r>
              <a:rPr lang="en-US" dirty="0" err="1"/>
              <a:t>Secong</a:t>
            </a:r>
            <a:r>
              <a:rPr lang="en-US" dirty="0"/>
              <a:t> the Air Port size increased significantly.</a:t>
            </a:r>
          </a:p>
        </p:txBody>
      </p:sp>
      <p:sp>
        <p:nvSpPr>
          <p:cNvPr id="4" name="Slide Number Placeholder 3"/>
          <p:cNvSpPr>
            <a:spLocks noGrp="1"/>
          </p:cNvSpPr>
          <p:nvPr>
            <p:ph type="sldNum" sz="quarter" idx="12"/>
          </p:nvPr>
        </p:nvSpPr>
        <p:spPr/>
        <p:txBody>
          <a:bodyPr/>
          <a:lstStyle/>
          <a:p>
            <a:fld id="{A8A96F01-CBA6-45AA-9BE0-79A16C334C70}" type="slidenum">
              <a:rPr lang="en-US" smtClean="0"/>
              <a:pPr/>
              <a:t>28</a:t>
            </a:fld>
            <a:endParaRPr lang="en-US"/>
          </a:p>
        </p:txBody>
      </p:sp>
    </p:spTree>
    <p:extLst>
      <p:ext uri="{BB962C8B-B14F-4D97-AF65-F5344CB8AC3E}">
        <p14:creationId xmlns:p14="http://schemas.microsoft.com/office/powerpoint/2010/main" xmlns="" val="257501587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Environmental analysis (Contd.)</a:t>
            </a:r>
          </a:p>
        </p:txBody>
      </p:sp>
      <p:sp>
        <p:nvSpPr>
          <p:cNvPr id="3" name="Content Placeholder 2"/>
          <p:cNvSpPr>
            <a:spLocks noGrp="1"/>
          </p:cNvSpPr>
          <p:nvPr>
            <p:ph idx="1"/>
          </p:nvPr>
        </p:nvSpPr>
        <p:spPr/>
        <p:txBody>
          <a:bodyPr/>
          <a:lstStyle/>
          <a:p>
            <a:pPr marL="457200" lvl="1" indent="0">
              <a:buNone/>
            </a:pPr>
            <a:r>
              <a:rPr lang="en-US" dirty="0" smtClean="0"/>
              <a:t>Recently </a:t>
            </a:r>
            <a:r>
              <a:rPr lang="en-US" dirty="0"/>
              <a:t>, Malaysian Airline, the largest carrier operating in Malaysia, made changes in the environment that may have had a direct impact on Air Asia's strategic plan: Malaysian Airline launched its own low-fare affiliate. The new affiliate is going toe-to-toe with Air Asia. So, what had been an opportunity for Air Asia may no longer remain one, given the launching of Malaysian low cost </a:t>
            </a:r>
            <a:r>
              <a:rPr lang="en-US" dirty="0" err="1"/>
              <a:t>AirLine</a:t>
            </a:r>
            <a:r>
              <a:rPr lang="en-US" dirty="0"/>
              <a:t>. </a:t>
            </a:r>
          </a:p>
          <a:p>
            <a:pPr lvl="1"/>
            <a:endParaRPr lang="en-US" dirty="0"/>
          </a:p>
        </p:txBody>
      </p:sp>
      <p:sp>
        <p:nvSpPr>
          <p:cNvPr id="4" name="Slide Number Placeholder 3"/>
          <p:cNvSpPr>
            <a:spLocks noGrp="1"/>
          </p:cNvSpPr>
          <p:nvPr>
            <p:ph type="sldNum" sz="quarter" idx="12"/>
          </p:nvPr>
        </p:nvSpPr>
        <p:spPr/>
        <p:txBody>
          <a:bodyPr/>
          <a:lstStyle/>
          <a:p>
            <a:fld id="{A8A96F01-CBA6-45AA-9BE0-79A16C334C70}" type="slidenum">
              <a:rPr lang="en-US" smtClean="0"/>
              <a:pPr/>
              <a:t>29</a:t>
            </a:fld>
            <a:endParaRPr lang="en-US"/>
          </a:p>
        </p:txBody>
      </p:sp>
    </p:spTree>
    <p:extLst>
      <p:ext uri="{BB962C8B-B14F-4D97-AF65-F5344CB8AC3E}">
        <p14:creationId xmlns:p14="http://schemas.microsoft.com/office/powerpoint/2010/main" xmlns="" val="257501587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EA – External Factors</a:t>
            </a:r>
            <a:endParaRPr lang="en-US" dirty="0"/>
          </a:p>
        </p:txBody>
      </p:sp>
      <p:sp>
        <p:nvSpPr>
          <p:cNvPr id="3" name="Content Placeholder 2"/>
          <p:cNvSpPr>
            <a:spLocks noGrp="1"/>
          </p:cNvSpPr>
          <p:nvPr>
            <p:ph idx="1"/>
          </p:nvPr>
        </p:nvSpPr>
        <p:spPr/>
        <p:txBody>
          <a:bodyPr>
            <a:normAutofit/>
          </a:bodyPr>
          <a:lstStyle/>
          <a:p>
            <a:pPr>
              <a:buNone/>
            </a:pPr>
            <a:r>
              <a:rPr lang="en-US" dirty="0" smtClean="0"/>
              <a:t>The following is a non exhaustive list of external factors that should be considered in any environmental analysis</a:t>
            </a:r>
          </a:p>
          <a:p>
            <a:endParaRPr lang="en-US" dirty="0" smtClean="0"/>
          </a:p>
          <a:p>
            <a:r>
              <a:rPr lang="en-US" dirty="0" smtClean="0"/>
              <a:t>Economics: </a:t>
            </a:r>
          </a:p>
          <a:p>
            <a:pPr lvl="1"/>
            <a:r>
              <a:rPr lang="en-US" dirty="0" smtClean="0"/>
              <a:t>For example is there an economic recession on the horizon? Or, is the current economic recession likely to end in the near future? How would these economic trends affect our business?</a:t>
            </a:r>
          </a:p>
          <a:p>
            <a:endParaRPr lang="en-US" dirty="0"/>
          </a:p>
        </p:txBody>
      </p:sp>
      <p:sp>
        <p:nvSpPr>
          <p:cNvPr id="4" name="Slide Number Placeholder 3"/>
          <p:cNvSpPr>
            <a:spLocks noGrp="1"/>
          </p:cNvSpPr>
          <p:nvPr>
            <p:ph type="sldNum" sz="quarter" idx="12"/>
          </p:nvPr>
        </p:nvSpPr>
        <p:spPr/>
        <p:txBody>
          <a:bodyPr/>
          <a:lstStyle/>
          <a:p>
            <a:fld id="{A8A96F01-CBA6-45AA-9BE0-79A16C334C70}" type="slidenum">
              <a:rPr lang="en-US" smtClean="0"/>
              <a:pPr/>
              <a:t>30</a:t>
            </a:fld>
            <a:endParaRPr lang="en-US"/>
          </a:p>
        </p:txBody>
      </p:sp>
    </p:spTree>
    <p:extLst>
      <p:ext uri="{BB962C8B-B14F-4D97-AF65-F5344CB8AC3E}">
        <p14:creationId xmlns:p14="http://schemas.microsoft.com/office/powerpoint/2010/main" xmlns="" val="78684579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EA – External </a:t>
            </a:r>
            <a:r>
              <a:rPr lang="en-US" dirty="0" smtClean="0"/>
              <a:t>Factors (Contd.)</a:t>
            </a:r>
            <a:endParaRPr lang="en-US" dirty="0"/>
          </a:p>
        </p:txBody>
      </p:sp>
      <p:sp>
        <p:nvSpPr>
          <p:cNvPr id="3" name="Content Placeholder 2"/>
          <p:cNvSpPr>
            <a:spLocks noGrp="1"/>
          </p:cNvSpPr>
          <p:nvPr>
            <p:ph idx="1"/>
          </p:nvPr>
        </p:nvSpPr>
        <p:spPr/>
        <p:txBody>
          <a:bodyPr>
            <a:normAutofit/>
          </a:bodyPr>
          <a:lstStyle/>
          <a:p>
            <a:r>
              <a:rPr lang="en-US" dirty="0" smtClean="0"/>
              <a:t>Political/legal:</a:t>
            </a:r>
          </a:p>
          <a:p>
            <a:pPr lvl="1"/>
            <a:r>
              <a:rPr lang="en-US" dirty="0" smtClean="0"/>
              <a:t>For example, how will political changes domestically or in the international markets we are planning on entering affect our entry strategy?</a:t>
            </a:r>
          </a:p>
          <a:p>
            <a:endParaRPr lang="en-US" dirty="0" smtClean="0"/>
          </a:p>
          <a:p>
            <a:r>
              <a:rPr lang="en-US" dirty="0" smtClean="0"/>
              <a:t>Social: </a:t>
            </a:r>
          </a:p>
          <a:p>
            <a:pPr lvl="1"/>
            <a:r>
              <a:rPr lang="en-US" dirty="0" smtClean="0"/>
              <a:t>For example, what is the impact of an aging workforce on our organization?</a:t>
            </a:r>
          </a:p>
        </p:txBody>
      </p:sp>
      <p:sp>
        <p:nvSpPr>
          <p:cNvPr id="4" name="Slide Number Placeholder 3"/>
          <p:cNvSpPr>
            <a:spLocks noGrp="1"/>
          </p:cNvSpPr>
          <p:nvPr>
            <p:ph type="sldNum" sz="quarter" idx="12"/>
          </p:nvPr>
        </p:nvSpPr>
        <p:spPr/>
        <p:txBody>
          <a:bodyPr/>
          <a:lstStyle/>
          <a:p>
            <a:fld id="{A8A96F01-CBA6-45AA-9BE0-79A16C334C70}" type="slidenum">
              <a:rPr lang="en-US" smtClean="0"/>
              <a:pPr/>
              <a:t>31</a:t>
            </a:fld>
            <a:endParaRPr lang="en-US"/>
          </a:p>
        </p:txBody>
      </p:sp>
    </p:spTree>
    <p:extLst>
      <p:ext uri="{BB962C8B-B14F-4D97-AF65-F5344CB8AC3E}">
        <p14:creationId xmlns:p14="http://schemas.microsoft.com/office/powerpoint/2010/main" xmlns="" val="39314377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EA – External Factors (Contd.)</a:t>
            </a:r>
          </a:p>
        </p:txBody>
      </p:sp>
      <p:sp>
        <p:nvSpPr>
          <p:cNvPr id="3" name="Content Placeholder 2"/>
          <p:cNvSpPr>
            <a:spLocks noGrp="1"/>
          </p:cNvSpPr>
          <p:nvPr>
            <p:ph idx="1"/>
          </p:nvPr>
        </p:nvSpPr>
        <p:spPr/>
        <p:txBody>
          <a:bodyPr>
            <a:normAutofit lnSpcReduction="10000"/>
          </a:bodyPr>
          <a:lstStyle/>
          <a:p>
            <a:r>
              <a:rPr lang="en-US" dirty="0"/>
              <a:t>Technological: </a:t>
            </a:r>
            <a:endParaRPr lang="en-US" dirty="0" smtClean="0"/>
          </a:p>
          <a:p>
            <a:pPr lvl="1"/>
            <a:r>
              <a:rPr lang="en-US" dirty="0" smtClean="0"/>
              <a:t>For </a:t>
            </a:r>
            <a:r>
              <a:rPr lang="en-US" dirty="0"/>
              <a:t>example, what technological changes are anticipated in our industry and how will these changes affect how we do business? </a:t>
            </a:r>
          </a:p>
          <a:p>
            <a:endParaRPr lang="en-US" dirty="0" smtClean="0"/>
          </a:p>
          <a:p>
            <a:r>
              <a:rPr lang="en-US" dirty="0"/>
              <a:t>Competitors: </a:t>
            </a:r>
            <a:endParaRPr lang="en-US" dirty="0" smtClean="0"/>
          </a:p>
          <a:p>
            <a:pPr lvl="1"/>
            <a:r>
              <a:rPr lang="en-US" dirty="0" smtClean="0"/>
              <a:t>For </a:t>
            </a:r>
            <a:r>
              <a:rPr lang="en-US" dirty="0"/>
              <a:t>example, how do the strategies and product of our competitors affect our own strategies and products? Can  we anticipate our competitors next move?</a:t>
            </a:r>
          </a:p>
          <a:p>
            <a:endParaRPr lang="en-US" dirty="0"/>
          </a:p>
        </p:txBody>
      </p:sp>
      <p:sp>
        <p:nvSpPr>
          <p:cNvPr id="4" name="Slide Number Placeholder 3"/>
          <p:cNvSpPr>
            <a:spLocks noGrp="1"/>
          </p:cNvSpPr>
          <p:nvPr>
            <p:ph type="sldNum" sz="quarter" idx="12"/>
          </p:nvPr>
        </p:nvSpPr>
        <p:spPr/>
        <p:txBody>
          <a:bodyPr/>
          <a:lstStyle/>
          <a:p>
            <a:fld id="{A8A96F01-CBA6-45AA-9BE0-79A16C334C70}" type="slidenum">
              <a:rPr lang="en-US" smtClean="0"/>
              <a:pPr/>
              <a:t>32</a:t>
            </a:fld>
            <a:endParaRPr lang="en-US"/>
          </a:p>
        </p:txBody>
      </p:sp>
    </p:spTree>
    <p:extLst>
      <p:ext uri="{BB962C8B-B14F-4D97-AF65-F5344CB8AC3E}">
        <p14:creationId xmlns:p14="http://schemas.microsoft.com/office/powerpoint/2010/main" xmlns="" val="426434486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EA – External Factors (Contd.)</a:t>
            </a:r>
          </a:p>
        </p:txBody>
      </p:sp>
      <p:sp>
        <p:nvSpPr>
          <p:cNvPr id="3" name="Content Placeholder 2"/>
          <p:cNvSpPr>
            <a:spLocks noGrp="1"/>
          </p:cNvSpPr>
          <p:nvPr>
            <p:ph idx="1"/>
          </p:nvPr>
        </p:nvSpPr>
        <p:spPr/>
        <p:txBody>
          <a:bodyPr>
            <a:normAutofit/>
          </a:bodyPr>
          <a:lstStyle/>
          <a:p>
            <a:r>
              <a:rPr lang="en-US" dirty="0" smtClean="0"/>
              <a:t>Customers: </a:t>
            </a:r>
          </a:p>
          <a:p>
            <a:pPr lvl="1"/>
            <a:r>
              <a:rPr lang="en-US" dirty="0" smtClean="0"/>
              <a:t>For example, what do our customers want now, and what will they want in the next five years or so? Can we anticipate such needs?</a:t>
            </a:r>
          </a:p>
          <a:p>
            <a:endParaRPr lang="en-US" dirty="0" smtClean="0"/>
          </a:p>
          <a:p>
            <a:r>
              <a:rPr lang="en-US" dirty="0" smtClean="0"/>
              <a:t>Suppliers: </a:t>
            </a:r>
          </a:p>
          <a:p>
            <a:pPr lvl="1"/>
            <a:r>
              <a:rPr lang="en-US" dirty="0" smtClean="0"/>
              <a:t>For example, what is the relationship with our suppliers now and is it likely to change, and in what way, in the near future?</a:t>
            </a:r>
          </a:p>
        </p:txBody>
      </p:sp>
      <p:sp>
        <p:nvSpPr>
          <p:cNvPr id="4" name="Slide Number Placeholder 3"/>
          <p:cNvSpPr>
            <a:spLocks noGrp="1"/>
          </p:cNvSpPr>
          <p:nvPr>
            <p:ph type="sldNum" sz="quarter" idx="12"/>
          </p:nvPr>
        </p:nvSpPr>
        <p:spPr/>
        <p:txBody>
          <a:bodyPr/>
          <a:lstStyle/>
          <a:p>
            <a:fld id="{A8A96F01-CBA6-45AA-9BE0-79A16C334C70}" type="slidenum">
              <a:rPr lang="en-US" smtClean="0"/>
              <a:pPr/>
              <a:t>33</a:t>
            </a:fld>
            <a:endParaRPr lang="en-US"/>
          </a:p>
        </p:txBody>
      </p:sp>
    </p:spTree>
    <p:extLst>
      <p:ext uri="{BB962C8B-B14F-4D97-AF65-F5344CB8AC3E}">
        <p14:creationId xmlns:p14="http://schemas.microsoft.com/office/powerpoint/2010/main" xmlns="" val="331990117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Today’s Lecture</a:t>
            </a:r>
            <a:endParaRPr lang="en-US" dirty="0"/>
          </a:p>
        </p:txBody>
      </p:sp>
      <p:sp>
        <p:nvSpPr>
          <p:cNvPr id="3" name="Content Placeholder 2"/>
          <p:cNvSpPr>
            <a:spLocks noGrp="1"/>
          </p:cNvSpPr>
          <p:nvPr>
            <p:ph idx="1"/>
          </p:nvPr>
        </p:nvSpPr>
        <p:spPr>
          <a:xfrm>
            <a:off x="457200" y="1600200"/>
            <a:ext cx="8229600" cy="5029200"/>
          </a:xfrm>
        </p:spPr>
        <p:txBody>
          <a:bodyPr>
            <a:normAutofit fontScale="92500"/>
          </a:bodyPr>
          <a:lstStyle/>
          <a:p>
            <a:pPr marL="0" indent="0">
              <a:buNone/>
            </a:pPr>
            <a:r>
              <a:rPr lang="en-US" dirty="0"/>
              <a:t>CHAPTER 3</a:t>
            </a:r>
          </a:p>
          <a:p>
            <a:r>
              <a:rPr lang="en-US" dirty="0"/>
              <a:t>Performance Management and Strategic planning</a:t>
            </a:r>
          </a:p>
          <a:p>
            <a:r>
              <a:rPr lang="en-US" dirty="0"/>
              <a:t>Purpose of strategic planning</a:t>
            </a:r>
          </a:p>
          <a:p>
            <a:r>
              <a:rPr lang="en-US" dirty="0"/>
              <a:t>Why strategic planning- need</a:t>
            </a:r>
          </a:p>
          <a:p>
            <a:r>
              <a:rPr lang="en-US" dirty="0"/>
              <a:t>Process of linking performance management to the strategic planning</a:t>
            </a:r>
          </a:p>
          <a:p>
            <a:r>
              <a:rPr lang="en-US" dirty="0"/>
              <a:t>Successful strategic plans</a:t>
            </a:r>
          </a:p>
          <a:p>
            <a:r>
              <a:rPr lang="en-US" dirty="0"/>
              <a:t>Environmental Analysis</a:t>
            </a:r>
          </a:p>
          <a:p>
            <a:r>
              <a:rPr lang="en-US" dirty="0"/>
              <a:t>External factors – Environmental Analysis</a:t>
            </a:r>
          </a:p>
          <a:p>
            <a:endParaRPr lang="en-US" dirty="0" smtClean="0"/>
          </a:p>
        </p:txBody>
      </p:sp>
      <p:sp>
        <p:nvSpPr>
          <p:cNvPr id="4" name="Slide Number Placeholder 3"/>
          <p:cNvSpPr>
            <a:spLocks noGrp="1"/>
          </p:cNvSpPr>
          <p:nvPr>
            <p:ph type="sldNum" sz="quarter" idx="12"/>
          </p:nvPr>
        </p:nvSpPr>
        <p:spPr/>
        <p:txBody>
          <a:bodyPr/>
          <a:lstStyle/>
          <a:p>
            <a:fld id="{E4E9E3B9-E0E1-4554-81A1-1E7F5F7F9D57}" type="slidenum">
              <a:rPr lang="en-US" smtClean="0"/>
              <a:pPr/>
              <a:t>34</a:t>
            </a:fld>
            <a:endParaRPr lang="en-US"/>
          </a:p>
        </p:txBody>
      </p:sp>
    </p:spTree>
    <p:extLst>
      <p:ext uri="{BB962C8B-B14F-4D97-AF65-F5344CB8AC3E}">
        <p14:creationId xmlns:p14="http://schemas.microsoft.com/office/powerpoint/2010/main" xmlns="" val="295070218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514600"/>
            <a:ext cx="8229600" cy="1143000"/>
          </a:xfrm>
        </p:spPr>
        <p:txBody>
          <a:bodyPr/>
          <a:lstStyle/>
          <a:p>
            <a:r>
              <a:rPr lang="en-US" dirty="0" smtClean="0"/>
              <a:t>Thanks</a:t>
            </a:r>
            <a:endParaRPr lang="en-US" dirty="0"/>
          </a:p>
        </p:txBody>
      </p:sp>
      <p:sp>
        <p:nvSpPr>
          <p:cNvPr id="3" name="Slide Number Placeholder 2"/>
          <p:cNvSpPr>
            <a:spLocks noGrp="1"/>
          </p:cNvSpPr>
          <p:nvPr>
            <p:ph type="sldNum" sz="quarter" idx="12"/>
          </p:nvPr>
        </p:nvSpPr>
        <p:spPr/>
        <p:txBody>
          <a:bodyPr/>
          <a:lstStyle/>
          <a:p>
            <a:fld id="{E4E9E3B9-E0E1-4554-81A1-1E7F5F7F9D57}" type="slidenum">
              <a:rPr lang="en-US" smtClean="0"/>
              <a:pPr/>
              <a:t>35</a:t>
            </a:fld>
            <a:endParaRPr lang="en-US"/>
          </a:p>
        </p:txBody>
      </p:sp>
    </p:spTree>
    <p:extLst>
      <p:ext uri="{BB962C8B-B14F-4D97-AF65-F5344CB8AC3E}">
        <p14:creationId xmlns:p14="http://schemas.microsoft.com/office/powerpoint/2010/main" xmlns="" val="75836732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75</TotalTime>
  <Words>1390</Words>
  <Application>Microsoft Office PowerPoint</Application>
  <PresentationFormat>On-screen Show (4:3)</PresentationFormat>
  <Paragraphs>172</Paragraphs>
  <Slides>35</Slides>
  <Notes>0</Notes>
  <HiddenSlides>0</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Office Theme</vt:lpstr>
      <vt:lpstr>MGT-555  PERFORMANCE AND CAREER  MANAGEMENT</vt:lpstr>
      <vt:lpstr>RECAP</vt:lpstr>
      <vt:lpstr>RECAP</vt:lpstr>
      <vt:lpstr>RECAP</vt:lpstr>
      <vt:lpstr>RECAP</vt:lpstr>
      <vt:lpstr>RECAP</vt:lpstr>
      <vt:lpstr>Agenda of Today’s Lecture</vt:lpstr>
      <vt:lpstr>Successful Strategic plan</vt:lpstr>
      <vt:lpstr>Successful Strategic plan (Contd.)</vt:lpstr>
      <vt:lpstr>Successful Strategic plan (Contd.)</vt:lpstr>
      <vt:lpstr>Successful Strategic plan (Contd.)</vt:lpstr>
      <vt:lpstr>Successful Strategic plan (Contd.)</vt:lpstr>
      <vt:lpstr>Successful Strategic plan (Contd.)</vt:lpstr>
      <vt:lpstr>Environmental analysis</vt:lpstr>
      <vt:lpstr>Environmental analysis (Contd.)</vt:lpstr>
      <vt:lpstr>Environmental analysis (Contd.)</vt:lpstr>
      <vt:lpstr>Environmental analysis (Contd.)</vt:lpstr>
      <vt:lpstr>Environmental analysis (Contd.)</vt:lpstr>
      <vt:lpstr>Environmental analysis (Contd.)</vt:lpstr>
      <vt:lpstr>Environmental analysis (Contd.)</vt:lpstr>
      <vt:lpstr>Environmental analysis (Contd.)</vt:lpstr>
      <vt:lpstr>Environmental analysis (Contd.)</vt:lpstr>
      <vt:lpstr>Environmental analysis (Contd.)</vt:lpstr>
      <vt:lpstr>Environmental analysis (Contd.)</vt:lpstr>
      <vt:lpstr>Environmental analysis (Contd.)</vt:lpstr>
      <vt:lpstr>Environmental analysis (Contd.)</vt:lpstr>
      <vt:lpstr>Environmental analysis (Contd.)</vt:lpstr>
      <vt:lpstr>Environmental analysis (Contd.)</vt:lpstr>
      <vt:lpstr>Environmental analysis (Contd.)</vt:lpstr>
      <vt:lpstr>EA – External Factors</vt:lpstr>
      <vt:lpstr>EA – External Factors (Contd.)</vt:lpstr>
      <vt:lpstr>EA – External Factors (Contd.)</vt:lpstr>
      <vt:lpstr>EA – External Factors (Contd.)</vt:lpstr>
      <vt:lpstr>Summary of Today’s Lecture</vt:lpstr>
      <vt:lpstr>Thanks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MGT-555  PERFORMANCE AND CAREER  MANAGEMENT</dc:title>
  <dc:creator>Administrator</dc:creator>
  <cp:lastModifiedBy>Administrator</cp:lastModifiedBy>
  <cp:revision>5</cp:revision>
  <dcterms:created xsi:type="dcterms:W3CDTF">2014-07-04T11:53:11Z</dcterms:created>
  <dcterms:modified xsi:type="dcterms:W3CDTF">2014-07-04T13:10:21Z</dcterms:modified>
</cp:coreProperties>
</file>