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90" r:id="rId2"/>
    <p:sldId id="320" r:id="rId3"/>
    <p:sldId id="321" r:id="rId4"/>
    <p:sldId id="322" r:id="rId5"/>
    <p:sldId id="292" r:id="rId6"/>
    <p:sldId id="291" r:id="rId7"/>
    <p:sldId id="297" r:id="rId8"/>
    <p:sldId id="296" r:id="rId9"/>
    <p:sldId id="324" r:id="rId10"/>
    <p:sldId id="257" r:id="rId11"/>
    <p:sldId id="323" r:id="rId12"/>
    <p:sldId id="258" r:id="rId13"/>
    <p:sldId id="325" r:id="rId14"/>
    <p:sldId id="298" r:id="rId15"/>
    <p:sldId id="259" r:id="rId16"/>
    <p:sldId id="326" r:id="rId17"/>
    <p:sldId id="299" r:id="rId18"/>
    <p:sldId id="301" r:id="rId19"/>
    <p:sldId id="302" r:id="rId20"/>
    <p:sldId id="303" r:id="rId21"/>
    <p:sldId id="330" r:id="rId22"/>
    <p:sldId id="260" r:id="rId23"/>
    <p:sldId id="331" r:id="rId24"/>
    <p:sldId id="329" r:id="rId25"/>
    <p:sldId id="327" r:id="rId26"/>
    <p:sldId id="328" r:id="rId27"/>
    <p:sldId id="305" r:id="rId28"/>
    <p:sldId id="261" r:id="rId29"/>
    <p:sldId id="306" r:id="rId30"/>
    <p:sldId id="345" r:id="rId31"/>
    <p:sldId id="346" r:id="rId32"/>
    <p:sldId id="347" r:id="rId33"/>
    <p:sldId id="349" r:id="rId34"/>
    <p:sldId id="350" r:id="rId35"/>
    <p:sldId id="351" r:id="rId36"/>
    <p:sldId id="352" r:id="rId37"/>
    <p:sldId id="353" r:id="rId38"/>
    <p:sldId id="262" r:id="rId39"/>
    <p:sldId id="310" r:id="rId40"/>
    <p:sldId id="29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B9B718-7A7F-43AE-B3E5-3C1EB2E509D9}" type="datetimeFigureOut">
              <a:rPr lang="en-US" smtClean="0"/>
              <a:pPr/>
              <a:t>7/4/2014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B4F1C5-DB36-47AA-A48F-54584058D898}" type="slidenum">
              <a:rPr lang="en-US" smtClean="0"/>
              <a:pPr/>
              <a:t>‹#›</a:t>
            </a:fld>
            <a:endParaRPr lang="en-US"/>
          </a:p>
        </p:txBody>
      </p:sp>
    </p:spTree>
    <p:extLst>
      <p:ext uri="{BB962C8B-B14F-4D97-AF65-F5344CB8AC3E}">
        <p14:creationId xmlns="" xmlns:p14="http://schemas.microsoft.com/office/powerpoint/2010/main" val="1875623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16371C-DEC1-4437-9E07-36D8AF2C7F30}" type="datetime1">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1CFDDC-FA07-4687-90D4-E095465E90F6}" type="datetime1">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C1E3EA-8F51-45E6-A8DF-37625B2FAC7E}" type="datetime1">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780A8D-11E6-4A39-BF8A-9246543DA0DC}" type="datetime1">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24E4E5-7257-48FE-9C3E-367CB072754F}" type="datetime1">
              <a:rPr lang="en-US" smtClean="0"/>
              <a:pPr/>
              <a:t>7/4/2014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1BE713-C281-4101-873D-A6B616690D53}" type="datetime1">
              <a:rPr lang="en-US" smtClean="0"/>
              <a:pPr/>
              <a:t>7/4/2014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B3EF91-2F43-4249-A158-A8D59DAC7F36}" type="datetime1">
              <a:rPr lang="en-US" smtClean="0"/>
              <a:pPr/>
              <a:t>7/4/2014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C35AE4-246B-44AA-996D-B1DEB87C1D6E}" type="datetime1">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8F189-D12E-4AE0-8BCB-F54E0522F7CE}" type="datetime1">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A2DC1D-EEBB-46C8-AA34-392026B0D511}" type="datetime1">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BAD8F-F63F-44AF-84E6-AC4182732CC7}" type="datetime1">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8FCE76-EC06-4192-9C17-D7ABA29545F4}" type="datetime1">
              <a:rPr lang="en-US" smtClean="0"/>
              <a:pPr/>
              <a:t>7/4/2014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A96F01-CBA6-45AA-9BE0-79A16C334C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a:t>
            </a:r>
            <a:br>
              <a:rPr lang="en-US" dirty="0" smtClean="0"/>
            </a:br>
            <a:r>
              <a:rPr lang="en-US" dirty="0" smtClean="0"/>
              <a:t>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- 7</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 xmlns:p14="http://schemas.microsoft.com/office/powerpoint/2010/main" val="1096862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fontScale="85000" lnSpcReduction="20000"/>
          </a:bodyPr>
          <a:lstStyle/>
          <a:p>
            <a:r>
              <a:rPr lang="en-US" dirty="0"/>
              <a:t>Course Objective</a:t>
            </a:r>
          </a:p>
          <a:p>
            <a:r>
              <a:rPr lang="en-US" dirty="0"/>
              <a:t>Key Learning Outcomes</a:t>
            </a:r>
          </a:p>
          <a:p>
            <a:r>
              <a:rPr lang="en-US" dirty="0"/>
              <a:t>Contents of the Course Structure</a:t>
            </a:r>
          </a:p>
          <a:p>
            <a:r>
              <a:rPr lang="en-US" dirty="0" smtClean="0"/>
              <a:t>We have discussed HRM and Strategic HRM(SHRM) in previous lectures, which included following points;</a:t>
            </a:r>
          </a:p>
          <a:p>
            <a:r>
              <a:rPr lang="en-US" dirty="0" smtClean="0"/>
              <a:t>1. Definitions</a:t>
            </a:r>
          </a:p>
          <a:p>
            <a:r>
              <a:rPr lang="en-US" dirty="0" smtClean="0"/>
              <a:t>2. Functions of HRM and SHRM</a:t>
            </a:r>
          </a:p>
          <a:p>
            <a:r>
              <a:rPr lang="en-US" dirty="0" smtClean="0"/>
              <a:t>3. Types of assistance provided by HRD.</a:t>
            </a:r>
          </a:p>
          <a:p>
            <a:r>
              <a:rPr lang="en-US" dirty="0" smtClean="0"/>
              <a:t>4. Challenges faced by Human resource managers.</a:t>
            </a:r>
          </a:p>
          <a:p>
            <a:r>
              <a:rPr lang="en-US" dirty="0" smtClean="0"/>
              <a:t>5. Relationship between Human resource department and other departments.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a:t>
            </a:fld>
            <a:endParaRPr lang="en-US" dirty="0"/>
          </a:p>
        </p:txBody>
      </p:sp>
    </p:spTree>
    <p:extLst>
      <p:ext uri="{BB962C8B-B14F-4D97-AF65-F5344CB8AC3E}">
        <p14:creationId xmlns="" xmlns:p14="http://schemas.microsoft.com/office/powerpoint/2010/main" val="1729238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lnSpcReduction="10000"/>
          </a:bodyPr>
          <a:lstStyle/>
          <a:p>
            <a:r>
              <a:rPr lang="en-US" dirty="0" smtClean="0"/>
              <a:t>6. Role of Human resource managers in future. </a:t>
            </a:r>
          </a:p>
          <a:p>
            <a:r>
              <a:rPr lang="en-US" dirty="0" smtClean="0"/>
              <a:t>7. Effect of HRM on organizational performance.</a:t>
            </a:r>
          </a:p>
          <a:p>
            <a:r>
              <a:rPr lang="en-US" dirty="0" smtClean="0"/>
              <a:t>8. Role of HRM in training and development of employees.</a:t>
            </a:r>
          </a:p>
          <a:p>
            <a:r>
              <a:rPr lang="en-US" dirty="0" smtClean="0"/>
              <a:t>9. Role of HRM in Performance and career management.</a:t>
            </a:r>
          </a:p>
          <a:p>
            <a:r>
              <a:rPr lang="en-US" dirty="0" smtClean="0"/>
              <a:t>10. Role of HRM  in maintaining competitive pay practices.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a:t>
            </a:fld>
            <a:endParaRPr lang="en-US" dirty="0"/>
          </a:p>
        </p:txBody>
      </p:sp>
    </p:spTree>
    <p:extLst>
      <p:ext uri="{BB962C8B-B14F-4D97-AF65-F5344CB8AC3E}">
        <p14:creationId xmlns="" xmlns:p14="http://schemas.microsoft.com/office/powerpoint/2010/main" val="3203233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a:t>
            </a:r>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Understanding </a:t>
            </a:r>
            <a:r>
              <a:rPr lang="en-US" dirty="0"/>
              <a:t>Performance </a:t>
            </a:r>
            <a:r>
              <a:rPr lang="en-US" dirty="0" smtClean="0"/>
              <a:t>management</a:t>
            </a:r>
          </a:p>
          <a:p>
            <a:r>
              <a:rPr lang="en-US" dirty="0" smtClean="0"/>
              <a:t>Definitions</a:t>
            </a:r>
            <a:endParaRPr lang="en-US" dirty="0"/>
          </a:p>
          <a:p>
            <a:r>
              <a:rPr lang="en-US" dirty="0"/>
              <a:t>Case study </a:t>
            </a:r>
            <a:r>
              <a:rPr lang="en-US" dirty="0" smtClean="0"/>
              <a:t>- PM </a:t>
            </a:r>
            <a:r>
              <a:rPr lang="en-US" dirty="0"/>
              <a:t>Systems</a:t>
            </a:r>
          </a:p>
          <a:p>
            <a:r>
              <a:rPr lang="en-US" dirty="0"/>
              <a:t>Case Study </a:t>
            </a:r>
            <a:r>
              <a:rPr lang="en-US" dirty="0" smtClean="0"/>
              <a:t>- </a:t>
            </a:r>
            <a:r>
              <a:rPr lang="en-US" dirty="0"/>
              <a:t>Morgan Stanley</a:t>
            </a:r>
          </a:p>
          <a:p>
            <a:r>
              <a:rPr lang="en-US" dirty="0"/>
              <a:t>Contribution / Advantages of PM </a:t>
            </a:r>
            <a:r>
              <a:rPr lang="en-US" dirty="0" smtClean="0"/>
              <a:t>System</a:t>
            </a:r>
          </a:p>
          <a:p>
            <a:r>
              <a:rPr lang="en-US" dirty="0" smtClean="0"/>
              <a:t>Performance Management Process</a:t>
            </a:r>
            <a:endParaRPr lang="en-US" dirty="0"/>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4</a:t>
            </a:fld>
            <a:endParaRPr lang="en-US"/>
          </a:p>
        </p:txBody>
      </p:sp>
    </p:spTree>
    <p:extLst>
      <p:ext uri="{BB962C8B-B14F-4D97-AF65-F5344CB8AC3E}">
        <p14:creationId xmlns="" xmlns:p14="http://schemas.microsoft.com/office/powerpoint/2010/main" val="25709660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Performance management Process</a:t>
            </a:r>
          </a:p>
          <a:p>
            <a:pPr lvl="1"/>
            <a:r>
              <a:rPr lang="en-US" dirty="0" smtClean="0"/>
              <a:t>Components of PMP</a:t>
            </a:r>
          </a:p>
          <a:p>
            <a:pPr lvl="2"/>
            <a:r>
              <a:rPr lang="en-US" dirty="0" smtClean="0"/>
              <a:t>Performance Execution</a:t>
            </a:r>
          </a:p>
          <a:p>
            <a:pPr lvl="2"/>
            <a:r>
              <a:rPr lang="en-US" dirty="0" smtClean="0"/>
              <a:t>Performance Assessment</a:t>
            </a:r>
          </a:p>
          <a:p>
            <a:pPr lvl="2"/>
            <a:r>
              <a:rPr lang="en-US" dirty="0" smtClean="0"/>
              <a:t>Performance review</a:t>
            </a:r>
          </a:p>
          <a:p>
            <a:pPr lvl="2"/>
            <a:r>
              <a:rPr lang="en-US" dirty="0" smtClean="0"/>
              <a:t>Performance renewal and Re-contracting</a:t>
            </a:r>
          </a:p>
        </p:txBody>
      </p:sp>
      <p:sp>
        <p:nvSpPr>
          <p:cNvPr id="4" name="Slide Number Placeholder 3"/>
          <p:cNvSpPr>
            <a:spLocks noGrp="1"/>
          </p:cNvSpPr>
          <p:nvPr>
            <p:ph type="sldNum" sz="quarter" idx="12"/>
          </p:nvPr>
        </p:nvSpPr>
        <p:spPr/>
        <p:txBody>
          <a:bodyPr/>
          <a:lstStyle/>
          <a:p>
            <a:fld id="{E4E9E3B9-E0E1-4554-81A1-1E7F5F7F9D57}" type="slidenum">
              <a:rPr lang="en-US" smtClean="0"/>
              <a:pPr/>
              <a:t>5</a:t>
            </a:fld>
            <a:endParaRPr lang="en-US"/>
          </a:p>
        </p:txBody>
      </p:sp>
    </p:spTree>
    <p:extLst>
      <p:ext uri="{BB962C8B-B14F-4D97-AF65-F5344CB8AC3E}">
        <p14:creationId xmlns="" xmlns:p14="http://schemas.microsoft.com/office/powerpoint/2010/main" val="6513617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Performance Management Role in Strategic planning</a:t>
            </a:r>
          </a:p>
          <a:p>
            <a:r>
              <a:rPr lang="en-US" dirty="0" smtClean="0"/>
              <a:t>Purpose of strategic planning</a:t>
            </a:r>
          </a:p>
          <a:p>
            <a:r>
              <a:rPr lang="en-US" dirty="0" smtClean="0"/>
              <a:t>Why strategic planning- need</a:t>
            </a:r>
          </a:p>
          <a:p>
            <a:r>
              <a:rPr lang="en-US" dirty="0"/>
              <a:t>Process of linking performance management to the strategic </a:t>
            </a:r>
            <a:r>
              <a:rPr lang="en-US" dirty="0" smtClean="0"/>
              <a:t>planning</a:t>
            </a:r>
          </a:p>
          <a:p>
            <a:r>
              <a:rPr lang="en-US" dirty="0" smtClean="0"/>
              <a:t>Successful strategic plans</a:t>
            </a:r>
          </a:p>
          <a:p>
            <a:r>
              <a:rPr lang="en-US" dirty="0" smtClean="0"/>
              <a:t>Environmental Analysis</a:t>
            </a:r>
          </a:p>
          <a:p>
            <a:r>
              <a:rPr lang="en-US" dirty="0" smtClean="0"/>
              <a:t>External factors – Environmental Analysis</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6</a:t>
            </a:fld>
            <a:endParaRPr lang="en-US"/>
          </a:p>
        </p:txBody>
      </p:sp>
    </p:spTree>
    <p:extLst>
      <p:ext uri="{BB962C8B-B14F-4D97-AF65-F5344CB8AC3E}">
        <p14:creationId xmlns="" xmlns:p14="http://schemas.microsoft.com/office/powerpoint/2010/main" val="7323320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p>
            <a:r>
              <a:rPr lang="en-US" dirty="0" smtClean="0"/>
              <a:t>Performance Management role in Strategic Planning</a:t>
            </a:r>
            <a:endParaRPr lang="en-US" dirty="0"/>
          </a:p>
        </p:txBody>
      </p:sp>
      <p:sp>
        <p:nvSpPr>
          <p:cNvPr id="3" name="Subtitle 2"/>
          <p:cNvSpPr>
            <a:spLocks noGrp="1"/>
          </p:cNvSpPr>
          <p:nvPr>
            <p:ph type="subTitle" idx="1"/>
          </p:nvPr>
        </p:nvSpPr>
        <p:spPr>
          <a:xfrm>
            <a:off x="381000" y="3886200"/>
            <a:ext cx="8229600" cy="2438400"/>
          </a:xfrm>
        </p:spPr>
        <p:txBody>
          <a:bodyPr>
            <a:normAutofit fontScale="85000" lnSpcReduction="10000"/>
          </a:bodyPr>
          <a:lstStyle/>
          <a:p>
            <a:r>
              <a:rPr lang="en-US" dirty="0" smtClean="0"/>
              <a:t>“</a:t>
            </a:r>
            <a:r>
              <a:rPr lang="en-US" dirty="0">
                <a:solidFill>
                  <a:schemeClr val="bg1">
                    <a:lumMod val="50000"/>
                  </a:schemeClr>
                </a:solidFill>
              </a:rPr>
              <a:t>Strategic management involves the formulation and implementation of the major goals and initiatives taken by a company's top management on behalf of owners, based on consideration of </a:t>
            </a:r>
            <a:r>
              <a:rPr lang="en-US" dirty="0" smtClean="0">
                <a:solidFill>
                  <a:schemeClr val="bg1">
                    <a:lumMod val="50000"/>
                  </a:schemeClr>
                </a:solidFill>
              </a:rPr>
              <a:t>resources</a:t>
            </a:r>
            <a:r>
              <a:rPr lang="en-US" dirty="0">
                <a:solidFill>
                  <a:schemeClr val="bg1">
                    <a:lumMod val="50000"/>
                  </a:schemeClr>
                </a:solidFill>
              </a:rPr>
              <a:t> and an assessment of the internal and external environments in which the organization </a:t>
            </a:r>
            <a:r>
              <a:rPr lang="en-US" dirty="0" smtClean="0">
                <a:solidFill>
                  <a:schemeClr val="bg1">
                    <a:lumMod val="50000"/>
                  </a:schemeClr>
                </a:solidFill>
              </a:rPr>
              <a:t>competes”</a:t>
            </a:r>
            <a:endParaRPr lang="en-US" dirty="0">
              <a:solidFill>
                <a:schemeClr val="bg1">
                  <a:lumMod val="50000"/>
                </a:schemeClr>
              </a:solidFill>
            </a:endParaRPr>
          </a:p>
        </p:txBody>
      </p:sp>
      <p:sp>
        <p:nvSpPr>
          <p:cNvPr id="4" name="Slide Number Placeholder 3"/>
          <p:cNvSpPr>
            <a:spLocks noGrp="1"/>
          </p:cNvSpPr>
          <p:nvPr>
            <p:ph type="sldNum" sz="quarter" idx="12"/>
          </p:nvPr>
        </p:nvSpPr>
        <p:spPr/>
        <p:txBody>
          <a:bodyPr/>
          <a:lstStyle/>
          <a:p>
            <a:fld id="{A8A96F01-CBA6-45AA-9BE0-79A16C334C70}" type="slidenum">
              <a:rPr lang="en-US" smtClean="0"/>
              <a:pPr/>
              <a:t>7</a:t>
            </a:fld>
            <a:endParaRPr lang="en-US"/>
          </a:p>
        </p:txBody>
      </p:sp>
    </p:spTree>
    <p:extLst>
      <p:ext uri="{BB962C8B-B14F-4D97-AF65-F5344CB8AC3E}">
        <p14:creationId xmlns="" xmlns:p14="http://schemas.microsoft.com/office/powerpoint/2010/main" val="34713200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Definition and purpose of strategic planning</a:t>
            </a:r>
          </a:p>
        </p:txBody>
      </p:sp>
      <p:sp>
        <p:nvSpPr>
          <p:cNvPr id="3" name="Content Placeholder 2"/>
          <p:cNvSpPr>
            <a:spLocks noGrp="1"/>
          </p:cNvSpPr>
          <p:nvPr>
            <p:ph idx="1"/>
          </p:nvPr>
        </p:nvSpPr>
        <p:spPr/>
        <p:txBody>
          <a:bodyPr>
            <a:normAutofit fontScale="77500" lnSpcReduction="20000"/>
          </a:bodyPr>
          <a:lstStyle/>
          <a:p>
            <a:pPr algn="just"/>
            <a:r>
              <a:rPr lang="en-US" dirty="0"/>
              <a:t>Strategic planning is an </a:t>
            </a:r>
            <a:r>
              <a:rPr lang="en-US" dirty="0" smtClean="0"/>
              <a:t>organization’s</a:t>
            </a:r>
            <a:r>
              <a:rPr lang="en-US" dirty="0"/>
              <a:t> </a:t>
            </a:r>
            <a:r>
              <a:rPr lang="en-US" dirty="0" smtClean="0"/>
              <a:t>process</a:t>
            </a:r>
            <a:r>
              <a:rPr lang="en-US" dirty="0"/>
              <a:t> of defining its </a:t>
            </a:r>
            <a:r>
              <a:rPr lang="en-US" dirty="0" smtClean="0"/>
              <a:t>strategy</a:t>
            </a:r>
            <a:r>
              <a:rPr lang="en-US" dirty="0"/>
              <a:t>,</a:t>
            </a:r>
            <a:r>
              <a:rPr lang="en-US" dirty="0" smtClean="0"/>
              <a:t> </a:t>
            </a:r>
            <a:r>
              <a:rPr lang="en-US" dirty="0"/>
              <a:t>or direction, and making decisions on allocating its resources to pursue its strategy. It may also extend to control mechanisms for guiding the implementation of the strategy</a:t>
            </a:r>
            <a:r>
              <a:rPr lang="en-US" dirty="0" smtClean="0"/>
              <a:t>.</a:t>
            </a:r>
          </a:p>
          <a:p>
            <a:pPr algn="just"/>
            <a:endParaRPr lang="en-US" dirty="0" smtClean="0"/>
          </a:p>
          <a:p>
            <a:pPr algn="just"/>
            <a:r>
              <a:rPr lang="en-US" dirty="0"/>
              <a:t>Strategic planning is an organizational management activity that is used to set priorities, focus energy and resources, strengthen operations, ensure that employees and other stakeholders are working toward common goals, establish agreement around intended outcomes/results, and assess and adjust the organization's direction in response to a changing environment</a:t>
            </a:r>
            <a:r>
              <a:rPr lang="en-US" dirty="0" smtClean="0"/>
              <a:t>.</a:t>
            </a:r>
          </a:p>
          <a:p>
            <a:pPr algn="just"/>
            <a:endParaRPr lang="en-US" dirty="0"/>
          </a:p>
          <a:p>
            <a:pPr algn="just"/>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8</a:t>
            </a:fld>
            <a:endParaRPr lang="en-US"/>
          </a:p>
        </p:txBody>
      </p:sp>
    </p:spTree>
    <p:extLst>
      <p:ext uri="{BB962C8B-B14F-4D97-AF65-F5344CB8AC3E}">
        <p14:creationId xmlns="" xmlns:p14="http://schemas.microsoft.com/office/powerpoint/2010/main" val="14919497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Definition and purpose of strategic planning</a:t>
            </a:r>
          </a:p>
        </p:txBody>
      </p:sp>
      <p:sp>
        <p:nvSpPr>
          <p:cNvPr id="3" name="Content Placeholder 2"/>
          <p:cNvSpPr>
            <a:spLocks noGrp="1"/>
          </p:cNvSpPr>
          <p:nvPr>
            <p:ph idx="1"/>
          </p:nvPr>
        </p:nvSpPr>
        <p:spPr/>
        <p:txBody>
          <a:bodyPr>
            <a:normAutofit/>
          </a:bodyPr>
          <a:lstStyle/>
          <a:p>
            <a:pPr algn="just"/>
            <a:r>
              <a:rPr lang="en-US" dirty="0"/>
              <a:t>Strategic planning is a process that involves describing the organizations destination,  assessing barriers that stand in the way of that destination, and selecting approaches for moving forward. </a:t>
            </a:r>
          </a:p>
          <a:p>
            <a:pPr algn="just"/>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9</a:t>
            </a:fld>
            <a:endParaRPr lang="en-US"/>
          </a:p>
        </p:txBody>
      </p:sp>
    </p:spTree>
    <p:extLst>
      <p:ext uri="{BB962C8B-B14F-4D97-AF65-F5344CB8AC3E}">
        <p14:creationId xmlns="" xmlns:p14="http://schemas.microsoft.com/office/powerpoint/2010/main" val="16252429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Planning (Contd.)</a:t>
            </a:r>
            <a:endParaRPr lang="en-US" dirty="0"/>
          </a:p>
        </p:txBody>
      </p:sp>
      <p:sp>
        <p:nvSpPr>
          <p:cNvPr id="3" name="Content Placeholder 2"/>
          <p:cNvSpPr>
            <a:spLocks noGrp="1"/>
          </p:cNvSpPr>
          <p:nvPr>
            <p:ph idx="1"/>
          </p:nvPr>
        </p:nvSpPr>
        <p:spPr/>
        <p:txBody>
          <a:bodyPr>
            <a:normAutofit/>
          </a:bodyPr>
          <a:lstStyle/>
          <a:p>
            <a:r>
              <a:rPr lang="en-US" dirty="0"/>
              <a:t>It is a disciplined effort that produces fundamental decisions and actions that shape and guide what an organization is, who it serves, what it does, and why it does it, with a focus on the future. Effective strategic planning articulates not only where an organization is going and the actions needed to make progress, but also how it will know if it is successful.</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Planning (Contd.)</a:t>
            </a:r>
            <a:endParaRPr lang="en-US" dirty="0"/>
          </a:p>
        </p:txBody>
      </p:sp>
      <p:sp>
        <p:nvSpPr>
          <p:cNvPr id="3" name="Content Placeholder 2"/>
          <p:cNvSpPr>
            <a:spLocks noGrp="1"/>
          </p:cNvSpPr>
          <p:nvPr>
            <p:ph idx="1"/>
          </p:nvPr>
        </p:nvSpPr>
        <p:spPr/>
        <p:txBody>
          <a:bodyPr>
            <a:normAutofit/>
          </a:bodyPr>
          <a:lstStyle/>
          <a:p>
            <a:r>
              <a:rPr lang="en-US" dirty="0"/>
              <a:t>The main goal of strategic planning is to allocate resources in a way that provide organizations with a competitive advantage. </a:t>
            </a:r>
          </a:p>
          <a:p>
            <a:endParaRPr lang="en-US" dirty="0"/>
          </a:p>
          <a:p>
            <a:r>
              <a:rPr lang="en-US" dirty="0"/>
              <a:t>Overall, a strategic plan serves as a blueprint that defines how the organization will allocate its resources in pursuit of its goals.</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11</a:t>
            </a:fld>
            <a:endParaRPr lang="en-US"/>
          </a:p>
        </p:txBody>
      </p:sp>
    </p:spTree>
    <p:extLst>
      <p:ext uri="{BB962C8B-B14F-4D97-AF65-F5344CB8AC3E}">
        <p14:creationId xmlns="" xmlns:p14="http://schemas.microsoft.com/office/powerpoint/2010/main" val="28971221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normAutofit/>
          </a:bodyPr>
          <a:lstStyle/>
          <a:p>
            <a:pPr>
              <a:buNone/>
            </a:pPr>
            <a:r>
              <a:rPr lang="en-US" dirty="0" smtClean="0"/>
              <a:t>Strategic planning serves the following purpose</a:t>
            </a:r>
          </a:p>
          <a:p>
            <a:endParaRPr lang="en-US" dirty="0" smtClean="0"/>
          </a:p>
          <a:p>
            <a:r>
              <a:rPr lang="en-US" dirty="0" smtClean="0"/>
              <a:t>First and foremost strategic planning allows organizations to define their Mission and Objectives. In other words, it provides organizations with a clearer scene of who they are and what their purpose is. </a:t>
            </a:r>
          </a:p>
        </p:txBody>
      </p:sp>
      <p:sp>
        <p:nvSpPr>
          <p:cNvPr id="4" name="Slide Number Placeholder 3"/>
          <p:cNvSpPr>
            <a:spLocks noGrp="1"/>
          </p:cNvSpPr>
          <p:nvPr>
            <p:ph type="sldNum" sz="quarter" idx="12"/>
          </p:nvPr>
        </p:nvSpPr>
        <p:spPr/>
        <p:txBody>
          <a:bodyPr/>
          <a:lstStyle/>
          <a:p>
            <a:fld id="{A8A96F01-CBA6-45AA-9BE0-79A16C334C70}"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normAutofit/>
          </a:bodyPr>
          <a:lstStyle/>
          <a:p>
            <a:r>
              <a:rPr lang="en-US" dirty="0" smtClean="0"/>
              <a:t>The Mission and Objectives statement describes the company’s business vision, including the unchanging values and purpose of the firm and forward looking visionary goals that guide the pursuit of future </a:t>
            </a:r>
            <a:r>
              <a:rPr lang="en-US" dirty="0" err="1" smtClean="0"/>
              <a:t>oppurtunities</a:t>
            </a:r>
            <a:r>
              <a:rPr lang="en-US" dirty="0" smtClean="0"/>
              <a:t>.</a:t>
            </a:r>
          </a:p>
        </p:txBody>
      </p:sp>
      <p:sp>
        <p:nvSpPr>
          <p:cNvPr id="4" name="Slide Number Placeholder 3"/>
          <p:cNvSpPr>
            <a:spLocks noGrp="1"/>
          </p:cNvSpPr>
          <p:nvPr>
            <p:ph type="sldNum" sz="quarter" idx="12"/>
          </p:nvPr>
        </p:nvSpPr>
        <p:spPr/>
        <p:txBody>
          <a:bodyPr/>
          <a:lstStyle/>
          <a:p>
            <a:fld id="{A8A96F01-CBA6-45AA-9BE0-79A16C334C70}" type="slidenum">
              <a:rPr lang="en-US" smtClean="0"/>
              <a:pPr/>
              <a:t>13</a:t>
            </a:fld>
            <a:endParaRPr lang="en-US"/>
          </a:p>
        </p:txBody>
      </p:sp>
    </p:spTree>
    <p:extLst>
      <p:ext uri="{BB962C8B-B14F-4D97-AF65-F5344CB8AC3E}">
        <p14:creationId xmlns="" xmlns:p14="http://schemas.microsoft.com/office/powerpoint/2010/main" val="25247360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lstStyle/>
          <a:p>
            <a:r>
              <a:rPr lang="en-US" dirty="0"/>
              <a:t>Second, strategic planning helps organizations prepare for the future because it clarifies the desired destination. </a:t>
            </a:r>
            <a:endParaRPr lang="en-US" dirty="0" smtClean="0"/>
          </a:p>
          <a:p>
            <a:r>
              <a:rPr lang="en-US" dirty="0" smtClean="0"/>
              <a:t>Knowing </a:t>
            </a:r>
            <a:r>
              <a:rPr lang="en-US" dirty="0"/>
              <a:t>where the organization wants to go is a key first step in planning how to get there.</a:t>
            </a:r>
          </a:p>
          <a:p>
            <a:endParaRPr lang="en-US" dirty="0"/>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14</a:t>
            </a:fld>
            <a:endParaRPr lang="en-US"/>
          </a:p>
        </p:txBody>
      </p:sp>
    </p:spTree>
    <p:extLst>
      <p:ext uri="{BB962C8B-B14F-4D97-AF65-F5344CB8AC3E}">
        <p14:creationId xmlns="" xmlns:p14="http://schemas.microsoft.com/office/powerpoint/2010/main" val="8249349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lstStyle/>
          <a:p>
            <a:r>
              <a:rPr lang="en-US" dirty="0" smtClean="0"/>
              <a:t>Third, strategic planning allows organizations to analyze their environment, and doing so enhance their ability to adapt to environmental changes and even anticipate future changes.</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normAutofit fontScale="70000" lnSpcReduction="20000"/>
          </a:bodyPr>
          <a:lstStyle/>
          <a:p>
            <a:r>
              <a:rPr lang="en-US" dirty="0"/>
              <a:t>The environmental scan includes the following components:</a:t>
            </a:r>
          </a:p>
          <a:p>
            <a:pPr lvl="0"/>
            <a:r>
              <a:rPr lang="en-US" dirty="0" smtClean="0"/>
              <a:t>Internal </a:t>
            </a:r>
            <a:r>
              <a:rPr lang="en-US" dirty="0"/>
              <a:t>analysis of the firm</a:t>
            </a:r>
          </a:p>
          <a:p>
            <a:pPr lvl="0"/>
            <a:r>
              <a:rPr lang="en-US" dirty="0" smtClean="0"/>
              <a:t>Analysis </a:t>
            </a:r>
            <a:r>
              <a:rPr lang="en-US" dirty="0"/>
              <a:t>of the firm's industry (task environment)</a:t>
            </a:r>
          </a:p>
          <a:p>
            <a:pPr lvl="0"/>
            <a:r>
              <a:rPr lang="en-US" dirty="0" smtClean="0"/>
              <a:t>External macro environment </a:t>
            </a:r>
            <a:r>
              <a:rPr lang="en-US" dirty="0"/>
              <a:t>(PEST analysis</a:t>
            </a:r>
            <a:r>
              <a:rPr lang="en-US" u="sng" dirty="0"/>
              <a:t>)</a:t>
            </a:r>
            <a:endParaRPr lang="en-US" dirty="0"/>
          </a:p>
          <a:p>
            <a:r>
              <a:rPr lang="en-US" dirty="0"/>
              <a:t>The internal analysis can identify the firm's strengths and weaknesses and the external analysis reveals opportunities and threats. A profile of the strengths, weaknesses, opportunities, and threats is generated by means of a SWOT analysis</a:t>
            </a:r>
          </a:p>
          <a:p>
            <a:r>
              <a:rPr lang="en-US" dirty="0"/>
              <a:t>An industry analysis can be performed using a framework developed by Michael Porter known as Porter's five forces. This framework evaluates entry barriers, suppliers, customers, substitute products, and industry rivalry.</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16</a:t>
            </a:fld>
            <a:endParaRPr lang="en-US"/>
          </a:p>
        </p:txBody>
      </p:sp>
    </p:spTree>
    <p:extLst>
      <p:ext uri="{BB962C8B-B14F-4D97-AF65-F5344CB8AC3E}">
        <p14:creationId xmlns="" xmlns:p14="http://schemas.microsoft.com/office/powerpoint/2010/main" val="23033675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lstStyle/>
          <a:p>
            <a:r>
              <a:rPr lang="en-US" dirty="0" smtClean="0"/>
              <a:t>Fourth, strategic planning provides organization with focus and allows them to allocate resources to what matters the most.</a:t>
            </a:r>
          </a:p>
          <a:p>
            <a:r>
              <a:rPr lang="en-US" dirty="0" smtClean="0"/>
              <a:t>In turn the improved allocation of resources is likely to stimulate growth and improve profitability.</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17</a:t>
            </a:fld>
            <a:endParaRPr lang="en-US"/>
          </a:p>
        </p:txBody>
      </p:sp>
    </p:spTree>
    <p:extLst>
      <p:ext uri="{BB962C8B-B14F-4D97-AF65-F5344CB8AC3E}">
        <p14:creationId xmlns="" xmlns:p14="http://schemas.microsoft.com/office/powerpoint/2010/main" val="21595247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lstStyle/>
          <a:p>
            <a:r>
              <a:rPr lang="en-US" dirty="0" smtClean="0"/>
              <a:t>Fifth, strategic planning can produce a culture of cooperation within the organization given that a common set of goals is created.</a:t>
            </a:r>
          </a:p>
          <a:p>
            <a:r>
              <a:rPr lang="en-US" dirty="0" smtClean="0"/>
              <a:t>Such a culture of cooperation can gain organization a key competitive advantage.</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18</a:t>
            </a:fld>
            <a:endParaRPr lang="en-US"/>
          </a:p>
        </p:txBody>
      </p:sp>
    </p:spTree>
    <p:extLst>
      <p:ext uri="{BB962C8B-B14F-4D97-AF65-F5344CB8AC3E}">
        <p14:creationId xmlns="" xmlns:p14="http://schemas.microsoft.com/office/powerpoint/2010/main" val="16418961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lstStyle/>
          <a:p>
            <a:r>
              <a:rPr lang="en-US" dirty="0" smtClean="0"/>
              <a:t>Sixth, strategic planning can be a good corporate eye-opener because it  generates new options and opportunities to be considered.</a:t>
            </a:r>
          </a:p>
          <a:p>
            <a:r>
              <a:rPr lang="en-US" dirty="0" smtClean="0"/>
              <a:t>New opportunities to be considered may include expanding to new markets or offering new products.</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19</a:t>
            </a:fld>
            <a:endParaRPr lang="en-US"/>
          </a:p>
        </p:txBody>
      </p:sp>
    </p:spTree>
    <p:extLst>
      <p:ext uri="{BB962C8B-B14F-4D97-AF65-F5344CB8AC3E}">
        <p14:creationId xmlns="" xmlns:p14="http://schemas.microsoft.com/office/powerpoint/2010/main" val="18788605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lstStyle/>
          <a:p>
            <a:r>
              <a:rPr lang="en-US" dirty="0" smtClean="0"/>
              <a:t>Finally, strategic planning can be a powerful tool to guide employee’s daily activities because it identifies the behaviors and results that really matter.</a:t>
            </a:r>
          </a:p>
          <a:p>
            <a:r>
              <a:rPr lang="en-US" dirty="0" smtClean="0"/>
              <a:t>A strategic plan provides critical information to be used in the performance management system.</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20</a:t>
            </a:fld>
            <a:endParaRPr lang="en-US"/>
          </a:p>
        </p:txBody>
      </p:sp>
    </p:spTree>
    <p:extLst>
      <p:ext uri="{BB962C8B-B14F-4D97-AF65-F5344CB8AC3E}">
        <p14:creationId xmlns="" xmlns:p14="http://schemas.microsoft.com/office/powerpoint/2010/main" val="31088557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normAutofit fontScale="85000" lnSpcReduction="10000"/>
          </a:bodyPr>
          <a:lstStyle/>
          <a:p>
            <a:r>
              <a:rPr lang="en-US" dirty="0" smtClean="0"/>
              <a:t>Helps define the organization’s identity.</a:t>
            </a:r>
            <a:endParaRPr lang="en-US" dirty="0"/>
          </a:p>
          <a:p>
            <a:r>
              <a:rPr lang="en-US" dirty="0" smtClean="0"/>
              <a:t>Helps </a:t>
            </a:r>
            <a:r>
              <a:rPr lang="en-US" dirty="0"/>
              <a:t>organizations prepare for the </a:t>
            </a:r>
            <a:r>
              <a:rPr lang="en-US" dirty="0" smtClean="0"/>
              <a:t>future.</a:t>
            </a:r>
            <a:endParaRPr lang="en-US" dirty="0"/>
          </a:p>
          <a:p>
            <a:r>
              <a:rPr lang="en-US" dirty="0"/>
              <a:t>Enhances ability to adapt to environmental </a:t>
            </a:r>
            <a:r>
              <a:rPr lang="en-US" dirty="0" smtClean="0"/>
              <a:t>changes.</a:t>
            </a:r>
          </a:p>
          <a:p>
            <a:r>
              <a:rPr lang="en-US" dirty="0" smtClean="0"/>
              <a:t>Provides </a:t>
            </a:r>
            <a:r>
              <a:rPr lang="en-US" dirty="0"/>
              <a:t>focus and allows for better allocation of </a:t>
            </a:r>
            <a:r>
              <a:rPr lang="en-US" dirty="0" smtClean="0"/>
              <a:t>resources.</a:t>
            </a:r>
          </a:p>
          <a:p>
            <a:r>
              <a:rPr lang="en-US" dirty="0" smtClean="0"/>
              <a:t> </a:t>
            </a:r>
            <a:r>
              <a:rPr lang="en-US" dirty="0"/>
              <a:t>Produces an organizational culture of cooperation</a:t>
            </a:r>
          </a:p>
          <a:p>
            <a:r>
              <a:rPr lang="en-US" dirty="0"/>
              <a:t>Allows for the consideration of new options and </a:t>
            </a:r>
            <a:r>
              <a:rPr lang="en-US" dirty="0" smtClean="0"/>
              <a:t>opportunities.</a:t>
            </a:r>
          </a:p>
          <a:p>
            <a:r>
              <a:rPr lang="en-US" dirty="0" smtClean="0"/>
              <a:t> </a:t>
            </a:r>
            <a:r>
              <a:rPr lang="en-US" dirty="0"/>
              <a:t>Provides employees with information to direct daily </a:t>
            </a:r>
            <a:r>
              <a:rPr lang="en-US" dirty="0" smtClean="0"/>
              <a:t>activities.</a:t>
            </a:r>
            <a:endParaRPr lang="en-US" dirty="0"/>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21</a:t>
            </a:fld>
            <a:endParaRPr lang="en-US"/>
          </a:p>
        </p:txBody>
      </p:sp>
    </p:spTree>
    <p:extLst>
      <p:ext uri="{BB962C8B-B14F-4D97-AF65-F5344CB8AC3E}">
        <p14:creationId xmlns="" xmlns:p14="http://schemas.microsoft.com/office/powerpoint/2010/main" val="26820916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Process of linking performance management to the strategic planning</a:t>
            </a:r>
            <a:endParaRPr lang="en-US" dirty="0"/>
          </a:p>
        </p:txBody>
      </p:sp>
      <p:sp>
        <p:nvSpPr>
          <p:cNvPr id="3" name="Content Placeholder 2"/>
          <p:cNvSpPr>
            <a:spLocks noGrp="1"/>
          </p:cNvSpPr>
          <p:nvPr>
            <p:ph idx="1"/>
          </p:nvPr>
        </p:nvSpPr>
        <p:spPr/>
        <p:txBody>
          <a:bodyPr>
            <a:normAutofit/>
          </a:bodyPr>
          <a:lstStyle/>
          <a:p>
            <a:r>
              <a:rPr lang="en-US" dirty="0"/>
              <a:t>There is indeed a very important relationship between strategic planning and performance management. Performance management is really about setting and achieving goals at the employee level, and identifying and fixing barriers related to achieving those goals. But where do the goals come from?</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A8A96F01-CBA6-45AA-9BE0-79A16C334C70}"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Process of linking performance management to the strategic planning</a:t>
            </a:r>
            <a:endParaRPr lang="en-US" dirty="0"/>
          </a:p>
        </p:txBody>
      </p:sp>
      <p:sp>
        <p:nvSpPr>
          <p:cNvPr id="3" name="Content Placeholder 2"/>
          <p:cNvSpPr>
            <a:spLocks noGrp="1"/>
          </p:cNvSpPr>
          <p:nvPr>
            <p:ph idx="1"/>
          </p:nvPr>
        </p:nvSpPr>
        <p:spPr/>
        <p:txBody>
          <a:bodyPr>
            <a:normAutofit/>
          </a:bodyPr>
          <a:lstStyle/>
          <a:p>
            <a:r>
              <a:rPr lang="en-US" dirty="0"/>
              <a:t>That's where strategic planning comes in. Strategic planning (and also tactical planning), are methods a company, and its individual work-units define their goals and objectives. In turn, those goals and objectives are used to determine and analyze the goals and objectives of each employee in a work unit. This is called cascading of goals.</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A8A96F01-CBA6-45AA-9BE0-79A16C334C70}" type="slidenum">
              <a:rPr lang="en-US" smtClean="0"/>
              <a:pPr/>
              <a:t>23</a:t>
            </a:fld>
            <a:endParaRPr lang="en-US"/>
          </a:p>
        </p:txBody>
      </p:sp>
    </p:spTree>
    <p:extLst>
      <p:ext uri="{BB962C8B-B14F-4D97-AF65-F5344CB8AC3E}">
        <p14:creationId xmlns="" xmlns:p14="http://schemas.microsoft.com/office/powerpoint/2010/main" val="20847712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Process of linking performance management to the strategic planning</a:t>
            </a:r>
            <a:endParaRPr lang="en-US" dirty="0"/>
          </a:p>
        </p:txBody>
      </p:sp>
      <p:sp>
        <p:nvSpPr>
          <p:cNvPr id="3" name="Content Placeholder 2"/>
          <p:cNvSpPr>
            <a:spLocks noGrp="1"/>
          </p:cNvSpPr>
          <p:nvPr>
            <p:ph idx="1"/>
          </p:nvPr>
        </p:nvSpPr>
        <p:spPr/>
        <p:txBody>
          <a:bodyPr>
            <a:normAutofit/>
          </a:bodyPr>
          <a:lstStyle/>
          <a:p>
            <a:r>
              <a:rPr lang="en-US" dirty="0"/>
              <a:t>When done properly, setting employee goals should rely on the goals of the particular work-unit, which gets its goals from the planning done by the next bigger work unit, and so on.</a:t>
            </a:r>
          </a:p>
          <a:p>
            <a:r>
              <a:rPr lang="en-US" dirty="0"/>
              <a:t>That's why the setting of individual goals and objectives should be done once the goals and objectives of the work-unit are established.</a:t>
            </a:r>
          </a:p>
          <a:p>
            <a:endParaRPr lang="en-US" dirty="0" smtClean="0"/>
          </a:p>
        </p:txBody>
      </p:sp>
      <p:sp>
        <p:nvSpPr>
          <p:cNvPr id="4" name="Slide Number Placeholder 3"/>
          <p:cNvSpPr>
            <a:spLocks noGrp="1"/>
          </p:cNvSpPr>
          <p:nvPr>
            <p:ph type="sldNum" sz="quarter" idx="12"/>
          </p:nvPr>
        </p:nvSpPr>
        <p:spPr/>
        <p:txBody>
          <a:bodyPr/>
          <a:lstStyle/>
          <a:p>
            <a:fld id="{A8A96F01-CBA6-45AA-9BE0-79A16C334C70}" type="slidenum">
              <a:rPr lang="en-US" smtClean="0"/>
              <a:pPr/>
              <a:t>24</a:t>
            </a:fld>
            <a:endParaRPr lang="en-US"/>
          </a:p>
        </p:txBody>
      </p:sp>
    </p:spTree>
    <p:extLst>
      <p:ext uri="{BB962C8B-B14F-4D97-AF65-F5344CB8AC3E}">
        <p14:creationId xmlns="" xmlns:p14="http://schemas.microsoft.com/office/powerpoint/2010/main" val="8201446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Process of linking performance management to the strategic planning</a:t>
            </a:r>
            <a:endParaRPr lang="en-US" dirty="0"/>
          </a:p>
        </p:txBody>
      </p:sp>
      <p:sp>
        <p:nvSpPr>
          <p:cNvPr id="3" name="Content Placeholder 2"/>
          <p:cNvSpPr>
            <a:spLocks noGrp="1"/>
          </p:cNvSpPr>
          <p:nvPr>
            <p:ph idx="1"/>
          </p:nvPr>
        </p:nvSpPr>
        <p:spPr/>
        <p:txBody>
          <a:bodyPr>
            <a:normAutofit/>
          </a:bodyPr>
          <a:lstStyle/>
          <a:p>
            <a:r>
              <a:rPr lang="en-US" dirty="0" smtClean="0"/>
              <a:t>The mere presence of strategic plan does not guarantee that this information will be used effectively as part of performance management system.</a:t>
            </a:r>
          </a:p>
          <a:p>
            <a:endParaRPr lang="en-US" dirty="0" smtClean="0"/>
          </a:p>
          <a:p>
            <a:r>
              <a:rPr lang="en-US" dirty="0" smtClean="0"/>
              <a:t>In fact, countless organizations spend thousand of hours creating strategic plans that lead to no tangible actions.</a:t>
            </a:r>
          </a:p>
        </p:txBody>
      </p:sp>
      <p:sp>
        <p:nvSpPr>
          <p:cNvPr id="4" name="Slide Number Placeholder 3"/>
          <p:cNvSpPr>
            <a:spLocks noGrp="1"/>
          </p:cNvSpPr>
          <p:nvPr>
            <p:ph type="sldNum" sz="quarter" idx="12"/>
          </p:nvPr>
        </p:nvSpPr>
        <p:spPr/>
        <p:txBody>
          <a:bodyPr/>
          <a:lstStyle/>
          <a:p>
            <a:fld id="{A8A96F01-CBA6-45AA-9BE0-79A16C334C70}" type="slidenum">
              <a:rPr lang="en-US" smtClean="0"/>
              <a:pPr/>
              <a:t>25</a:t>
            </a:fld>
            <a:endParaRPr lang="en-US"/>
          </a:p>
        </p:txBody>
      </p:sp>
    </p:spTree>
    <p:extLst>
      <p:ext uri="{BB962C8B-B14F-4D97-AF65-F5344CB8AC3E}">
        <p14:creationId xmlns="" xmlns:p14="http://schemas.microsoft.com/office/powerpoint/2010/main" val="8201446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Process of linking performance management to the strategic planning</a:t>
            </a:r>
            <a:endParaRPr lang="en-US" dirty="0"/>
          </a:p>
        </p:txBody>
      </p:sp>
      <p:sp>
        <p:nvSpPr>
          <p:cNvPr id="3" name="Content Placeholder 2"/>
          <p:cNvSpPr>
            <a:spLocks noGrp="1"/>
          </p:cNvSpPr>
          <p:nvPr>
            <p:ph idx="1"/>
          </p:nvPr>
        </p:nvSpPr>
        <p:spPr/>
        <p:txBody>
          <a:bodyPr>
            <a:normAutofit/>
          </a:bodyPr>
          <a:lstStyle/>
          <a:p>
            <a:r>
              <a:rPr lang="en-US" dirty="0" smtClean="0"/>
              <a:t>The mere presence of strategic plan does not guarantee that this information will be used effectively as part of performance management system.</a:t>
            </a:r>
          </a:p>
          <a:p>
            <a:endParaRPr lang="en-US" dirty="0" smtClean="0"/>
          </a:p>
          <a:p>
            <a:r>
              <a:rPr lang="en-US" dirty="0" smtClean="0"/>
              <a:t>In fact, countless organizations spend thousand of hours creating strategic plans that lead to no tangible actions.</a:t>
            </a:r>
          </a:p>
        </p:txBody>
      </p:sp>
      <p:sp>
        <p:nvSpPr>
          <p:cNvPr id="4" name="Slide Number Placeholder 3"/>
          <p:cNvSpPr>
            <a:spLocks noGrp="1"/>
          </p:cNvSpPr>
          <p:nvPr>
            <p:ph type="sldNum" sz="quarter" idx="12"/>
          </p:nvPr>
        </p:nvSpPr>
        <p:spPr/>
        <p:txBody>
          <a:bodyPr/>
          <a:lstStyle/>
          <a:p>
            <a:fld id="{A8A96F01-CBA6-45AA-9BE0-79A16C334C70}" type="slidenum">
              <a:rPr lang="en-US" smtClean="0"/>
              <a:pPr/>
              <a:t>26</a:t>
            </a:fld>
            <a:endParaRPr lang="en-US"/>
          </a:p>
        </p:txBody>
      </p:sp>
    </p:spTree>
    <p:extLst>
      <p:ext uri="{BB962C8B-B14F-4D97-AF65-F5344CB8AC3E}">
        <p14:creationId xmlns="" xmlns:p14="http://schemas.microsoft.com/office/powerpoint/2010/main" val="8201446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382000" cy="1143000"/>
          </a:xfrm>
        </p:spPr>
        <p:txBody>
          <a:bodyPr>
            <a:normAutofit fontScale="90000"/>
          </a:bodyPr>
          <a:lstStyle/>
          <a:p>
            <a:r>
              <a:rPr lang="en-US" dirty="0"/>
              <a:t>Process of linking performance management to the strategic </a:t>
            </a:r>
            <a:r>
              <a:rPr lang="en-US" dirty="0" smtClean="0"/>
              <a:t>planning (Contd.)</a:t>
            </a:r>
            <a:endParaRPr lang="en-US" dirty="0"/>
          </a:p>
        </p:txBody>
      </p:sp>
      <p:sp>
        <p:nvSpPr>
          <p:cNvPr id="3" name="Content Placeholder 2"/>
          <p:cNvSpPr>
            <a:spLocks noGrp="1"/>
          </p:cNvSpPr>
          <p:nvPr>
            <p:ph idx="1"/>
          </p:nvPr>
        </p:nvSpPr>
        <p:spPr>
          <a:xfrm>
            <a:off x="457200" y="1981200"/>
            <a:ext cx="8229600" cy="4648200"/>
          </a:xfrm>
        </p:spPr>
        <p:txBody>
          <a:bodyPr>
            <a:normAutofit/>
          </a:bodyPr>
          <a:lstStyle/>
          <a:p>
            <a:r>
              <a:rPr lang="en-US" dirty="0"/>
              <a:t>Many organization spend to much time and effort crafting their mission and vision statements without undertaking any concrete follow-up actions.</a:t>
            </a:r>
          </a:p>
          <a:p>
            <a:endParaRPr lang="en-US" dirty="0" smtClean="0"/>
          </a:p>
          <a:p>
            <a:r>
              <a:rPr lang="en-US" dirty="0"/>
              <a:t>The process then </a:t>
            </a:r>
            <a:r>
              <a:rPr lang="en-US" dirty="0" smtClean="0"/>
              <a:t>holds </a:t>
            </a:r>
            <a:r>
              <a:rPr lang="en-US" dirty="0"/>
              <a:t>up a huge waste of time and a source of </a:t>
            </a:r>
            <a:r>
              <a:rPr lang="en-US" dirty="0" smtClean="0"/>
              <a:t>frustration </a:t>
            </a:r>
            <a:r>
              <a:rPr lang="en-US" dirty="0"/>
              <a:t>and </a:t>
            </a:r>
            <a:r>
              <a:rPr lang="en-US" dirty="0" smtClean="0"/>
              <a:t>long-lasting cynicism (general distrust).</a:t>
            </a:r>
            <a:endParaRPr lang="en-US" dirty="0"/>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27</a:t>
            </a:fld>
            <a:endParaRPr lang="en-US"/>
          </a:p>
        </p:txBody>
      </p:sp>
    </p:spTree>
    <p:extLst>
      <p:ext uri="{BB962C8B-B14F-4D97-AF65-F5344CB8AC3E}">
        <p14:creationId xmlns="" xmlns:p14="http://schemas.microsoft.com/office/powerpoint/2010/main" val="17288307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Process of linking performance management to the strategic planning (Contd.)</a:t>
            </a:r>
          </a:p>
        </p:txBody>
      </p:sp>
      <p:sp>
        <p:nvSpPr>
          <p:cNvPr id="3" name="Content Placeholder 2"/>
          <p:cNvSpPr>
            <a:spLocks noGrp="1"/>
          </p:cNvSpPr>
          <p:nvPr>
            <p:ph idx="1"/>
          </p:nvPr>
        </p:nvSpPr>
        <p:spPr/>
        <p:txBody>
          <a:bodyPr/>
          <a:lstStyle/>
          <a:p>
            <a:r>
              <a:rPr lang="en-US" dirty="0" smtClean="0"/>
              <a:t>Thus, to ensure that strategic </a:t>
            </a:r>
            <a:r>
              <a:rPr lang="en-US" dirty="0" smtClean="0"/>
              <a:t>plan </a:t>
            </a:r>
            <a:r>
              <a:rPr lang="en-US" dirty="0" smtClean="0"/>
              <a:t>cascades </a:t>
            </a:r>
            <a:r>
              <a:rPr lang="en-US" dirty="0" smtClean="0"/>
              <a:t>down the organization and leads to concrete actions, a conscious effort must be made to </a:t>
            </a:r>
            <a:r>
              <a:rPr lang="en-US" dirty="0" smtClean="0"/>
              <a:t>link </a:t>
            </a:r>
            <a:r>
              <a:rPr lang="en-US" dirty="0" smtClean="0"/>
              <a:t>the strategic plans with individual performance.</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27.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09800" y="0"/>
            <a:ext cx="44958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8A96F01-CBA6-45AA-9BE0-79A16C334C70}" type="slidenum">
              <a:rPr lang="en-US" smtClean="0"/>
              <a:pPr/>
              <a:t>29</a:t>
            </a:fld>
            <a:endParaRPr lang="en-US"/>
          </a:p>
        </p:txBody>
      </p:sp>
    </p:spTree>
    <p:extLst>
      <p:ext uri="{BB962C8B-B14F-4D97-AF65-F5344CB8AC3E}">
        <p14:creationId xmlns="" xmlns:p14="http://schemas.microsoft.com/office/powerpoint/2010/main" val="14082759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a:t>
            </a:r>
            <a:endParaRPr lang="en-US" dirty="0"/>
          </a:p>
        </p:txBody>
      </p:sp>
      <p:sp>
        <p:nvSpPr>
          <p:cNvPr id="3" name="Content Placeholder 2"/>
          <p:cNvSpPr>
            <a:spLocks noGrp="1"/>
          </p:cNvSpPr>
          <p:nvPr>
            <p:ph idx="1"/>
          </p:nvPr>
        </p:nvSpPr>
        <p:spPr/>
        <p:txBody>
          <a:bodyPr>
            <a:normAutofit/>
          </a:bodyPr>
          <a:lstStyle/>
          <a:p>
            <a:r>
              <a:rPr lang="en-US" dirty="0"/>
              <a:t>As a concrete example, consider the case of Key </a:t>
            </a:r>
            <a:r>
              <a:rPr lang="en-US" dirty="0" smtClean="0"/>
              <a:t>Bank, </a:t>
            </a:r>
            <a:r>
              <a:rPr lang="en-US" dirty="0"/>
              <a:t>USA, a </a:t>
            </a:r>
            <a:r>
              <a:rPr lang="en-US" dirty="0" smtClean="0"/>
              <a:t>financial </a:t>
            </a:r>
            <a:r>
              <a:rPr lang="en-US" dirty="0"/>
              <a:t>company with assets of $92 billion which provides investment management, retail commercial banking, consumer finance, and investment banking products and services. Key Bank </a:t>
            </a:r>
            <a:r>
              <a:rPr lang="en-US" dirty="0" smtClean="0"/>
              <a:t>successfully </a:t>
            </a:r>
            <a:r>
              <a:rPr lang="en-US" dirty="0"/>
              <a:t>developed a performance management system that is aligned with the strategic plan of the organization. </a:t>
            </a:r>
          </a:p>
        </p:txBody>
      </p:sp>
      <p:sp>
        <p:nvSpPr>
          <p:cNvPr id="4" name="Slide Number Placeholder 3"/>
          <p:cNvSpPr>
            <a:spLocks noGrp="1"/>
          </p:cNvSpPr>
          <p:nvPr>
            <p:ph type="sldNum" sz="quarter" idx="12"/>
          </p:nvPr>
        </p:nvSpPr>
        <p:spPr/>
        <p:txBody>
          <a:bodyPr/>
          <a:lstStyle/>
          <a:p>
            <a:fld id="{A8A96F01-CBA6-45AA-9BE0-79A16C334C70}" type="slidenum">
              <a:rPr lang="en-US" smtClean="0"/>
              <a:pPr/>
              <a:t>30</a:t>
            </a:fld>
            <a:endParaRPr lang="en-US"/>
          </a:p>
        </p:txBody>
      </p:sp>
    </p:spTree>
    <p:extLst>
      <p:ext uri="{BB962C8B-B14F-4D97-AF65-F5344CB8AC3E}">
        <p14:creationId xmlns="" xmlns:p14="http://schemas.microsoft.com/office/powerpoint/2010/main" val="8384199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a:t>
            </a:r>
            <a:endParaRPr lang="en-US" dirty="0"/>
          </a:p>
        </p:txBody>
      </p:sp>
      <p:sp>
        <p:nvSpPr>
          <p:cNvPr id="3" name="Content Placeholder 2"/>
          <p:cNvSpPr>
            <a:spLocks noGrp="1"/>
          </p:cNvSpPr>
          <p:nvPr>
            <p:ph idx="1"/>
          </p:nvPr>
        </p:nvSpPr>
        <p:spPr/>
        <p:txBody>
          <a:bodyPr>
            <a:normAutofit/>
          </a:bodyPr>
          <a:lstStyle/>
          <a:p>
            <a:r>
              <a:rPr lang="en-US" dirty="0" smtClean="0"/>
              <a:t>To </a:t>
            </a:r>
            <a:r>
              <a:rPr lang="en-US" dirty="0"/>
              <a:t>do this, the bank first involved managers at all hierarchical levels to develop an organization mission statement. Next, they developed goals and strategies that would help achieve Key Bank's mission</a:t>
            </a:r>
            <a:r>
              <a:rPr lang="en-US" dirty="0" smtClean="0"/>
              <a:t>. The mission </a:t>
            </a:r>
            <a:r>
              <a:rPr lang="en-US" dirty="0"/>
              <a:t>statement, goals, and strategies at the organizational level served as the foundation for developing the strategies for individual departments and units. </a:t>
            </a:r>
          </a:p>
        </p:txBody>
      </p:sp>
      <p:sp>
        <p:nvSpPr>
          <p:cNvPr id="4" name="Slide Number Placeholder 3"/>
          <p:cNvSpPr>
            <a:spLocks noGrp="1"/>
          </p:cNvSpPr>
          <p:nvPr>
            <p:ph type="sldNum" sz="quarter" idx="12"/>
          </p:nvPr>
        </p:nvSpPr>
        <p:spPr/>
        <p:txBody>
          <a:bodyPr/>
          <a:lstStyle/>
          <a:p>
            <a:fld id="{A8A96F01-CBA6-45AA-9BE0-79A16C334C70}" type="slidenum">
              <a:rPr lang="en-US" smtClean="0"/>
              <a:pPr/>
              <a:t>31</a:t>
            </a:fld>
            <a:endParaRPr lang="en-US"/>
          </a:p>
        </p:txBody>
      </p:sp>
    </p:spTree>
    <p:extLst>
      <p:ext uri="{BB962C8B-B14F-4D97-AF65-F5344CB8AC3E}">
        <p14:creationId xmlns="" xmlns:p14="http://schemas.microsoft.com/office/powerpoint/2010/main" val="13078442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a:t>
            </a:r>
            <a:endParaRPr lang="en-US" dirty="0"/>
          </a:p>
        </p:txBody>
      </p:sp>
      <p:sp>
        <p:nvSpPr>
          <p:cNvPr id="3" name="Content Placeholder 2"/>
          <p:cNvSpPr>
            <a:spLocks noGrp="1"/>
          </p:cNvSpPr>
          <p:nvPr>
            <p:ph idx="1"/>
          </p:nvPr>
        </p:nvSpPr>
        <p:spPr/>
        <p:txBody>
          <a:bodyPr>
            <a:normAutofit/>
          </a:bodyPr>
          <a:lstStyle/>
          <a:p>
            <a:r>
              <a:rPr lang="en-US" dirty="0" smtClean="0"/>
              <a:t>To </a:t>
            </a:r>
            <a:r>
              <a:rPr lang="en-US" dirty="0"/>
              <a:t>develop these, senior managers met with each department manager to discuss the organization's goals and strategies and to explain the importance of having similar items in place in each department. Subsequently, each of the departmental managers met with his or her employees to develop a department mission statement and goals. </a:t>
            </a:r>
          </a:p>
        </p:txBody>
      </p:sp>
      <p:sp>
        <p:nvSpPr>
          <p:cNvPr id="4" name="Slide Number Placeholder 3"/>
          <p:cNvSpPr>
            <a:spLocks noGrp="1"/>
          </p:cNvSpPr>
          <p:nvPr>
            <p:ph type="sldNum" sz="quarter" idx="12"/>
          </p:nvPr>
        </p:nvSpPr>
        <p:spPr/>
        <p:txBody>
          <a:bodyPr/>
          <a:lstStyle/>
          <a:p>
            <a:fld id="{A8A96F01-CBA6-45AA-9BE0-79A16C334C70}" type="slidenum">
              <a:rPr lang="en-US" smtClean="0"/>
              <a:pPr/>
              <a:t>32</a:t>
            </a:fld>
            <a:endParaRPr lang="en-US"/>
          </a:p>
        </p:txBody>
      </p:sp>
    </p:spTree>
    <p:extLst>
      <p:ext uri="{BB962C8B-B14F-4D97-AF65-F5344CB8AC3E}">
        <p14:creationId xmlns="" xmlns:p14="http://schemas.microsoft.com/office/powerpoint/2010/main" val="13078442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a:t>
            </a:r>
            <a:endParaRPr lang="en-US" dirty="0"/>
          </a:p>
        </p:txBody>
      </p:sp>
      <p:sp>
        <p:nvSpPr>
          <p:cNvPr id="3" name="Content Placeholder 2"/>
          <p:cNvSpPr>
            <a:spLocks noGrp="1"/>
          </p:cNvSpPr>
          <p:nvPr>
            <p:ph idx="1"/>
          </p:nvPr>
        </p:nvSpPr>
        <p:spPr/>
        <p:txBody>
          <a:bodyPr>
            <a:normAutofit/>
          </a:bodyPr>
          <a:lstStyle/>
          <a:p>
            <a:r>
              <a:rPr lang="en-US" dirty="0" smtClean="0"/>
              <a:t>One </a:t>
            </a:r>
            <a:r>
              <a:rPr lang="en-US" dirty="0"/>
              <a:t>important premise in this exercise was that each department's mission statement and objectives had to be aligned with the corporate mission statement, goals, and strategies. After organizational and departmental goals and strategies were aligned, managers and employees reviewed individual job descriptions. </a:t>
            </a:r>
          </a:p>
        </p:txBody>
      </p:sp>
      <p:sp>
        <p:nvSpPr>
          <p:cNvPr id="4" name="Slide Number Placeholder 3"/>
          <p:cNvSpPr>
            <a:spLocks noGrp="1"/>
          </p:cNvSpPr>
          <p:nvPr>
            <p:ph type="sldNum" sz="quarter" idx="12"/>
          </p:nvPr>
        </p:nvSpPr>
        <p:spPr/>
        <p:txBody>
          <a:bodyPr/>
          <a:lstStyle/>
          <a:p>
            <a:fld id="{A8A96F01-CBA6-45AA-9BE0-79A16C334C70}" type="slidenum">
              <a:rPr lang="en-US" smtClean="0"/>
              <a:pPr/>
              <a:t>33</a:t>
            </a:fld>
            <a:endParaRPr lang="en-US"/>
          </a:p>
        </p:txBody>
      </p:sp>
    </p:spTree>
    <p:extLst>
      <p:ext uri="{BB962C8B-B14F-4D97-AF65-F5344CB8AC3E}">
        <p14:creationId xmlns="" xmlns:p14="http://schemas.microsoft.com/office/powerpoint/2010/main" val="22082538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Each </a:t>
            </a:r>
            <a:r>
              <a:rPr lang="en-US" dirty="0"/>
              <a:t>job description was tailored so that individual job responsibilities were clear and contributed to meeting the </a:t>
            </a:r>
            <a:r>
              <a:rPr lang="en-US" dirty="0" smtClean="0"/>
              <a:t>department's </a:t>
            </a:r>
            <a:r>
              <a:rPr lang="en-US" dirty="0"/>
              <a:t>and the organization's objectives. Involving employees in this process helped them to gain a clear understanding of how their performance affected the department and, in turn, the organization. </a:t>
            </a:r>
            <a:r>
              <a:rPr lang="en-US" dirty="0" smtClean="0"/>
              <a:t>Finally</a:t>
            </a:r>
            <a:r>
              <a:rPr lang="en-US" dirty="0"/>
              <a:t>, based on the key responsibilities identified, the performance management system included behaviors, results, and developmental plans. </a:t>
            </a:r>
          </a:p>
        </p:txBody>
      </p:sp>
      <p:sp>
        <p:nvSpPr>
          <p:cNvPr id="4" name="Slide Number Placeholder 3"/>
          <p:cNvSpPr>
            <a:spLocks noGrp="1"/>
          </p:cNvSpPr>
          <p:nvPr>
            <p:ph type="sldNum" sz="quarter" idx="12"/>
          </p:nvPr>
        </p:nvSpPr>
        <p:spPr/>
        <p:txBody>
          <a:bodyPr/>
          <a:lstStyle/>
          <a:p>
            <a:fld id="{A8A96F01-CBA6-45AA-9BE0-79A16C334C70}" type="slidenum">
              <a:rPr lang="en-US" smtClean="0"/>
              <a:pPr/>
              <a:t>34</a:t>
            </a:fld>
            <a:endParaRPr lang="en-US"/>
          </a:p>
        </p:txBody>
      </p:sp>
    </p:spTree>
    <p:extLst>
      <p:ext uri="{BB962C8B-B14F-4D97-AF65-F5344CB8AC3E}">
        <p14:creationId xmlns="" xmlns:p14="http://schemas.microsoft.com/office/powerpoint/2010/main" val="22082538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a:t>
            </a:r>
            <a:endParaRPr lang="en-US" dirty="0"/>
          </a:p>
        </p:txBody>
      </p:sp>
      <p:sp>
        <p:nvSpPr>
          <p:cNvPr id="3" name="Content Placeholder 2"/>
          <p:cNvSpPr>
            <a:spLocks noGrp="1"/>
          </p:cNvSpPr>
          <p:nvPr>
            <p:ph idx="1"/>
          </p:nvPr>
        </p:nvSpPr>
        <p:spPr/>
        <p:txBody>
          <a:bodyPr>
            <a:normAutofit fontScale="92500" lnSpcReduction="20000"/>
          </a:bodyPr>
          <a:lstStyle/>
          <a:p>
            <a:r>
              <a:rPr lang="en-US" dirty="0"/>
              <a:t>For example, each employee record included information on various responsibilities, standards expected, goals to be reached, and actions to be taken to improve performance in the future. A summary of the entire process implemented at Key Bank </a:t>
            </a:r>
            <a:r>
              <a:rPr lang="en-US" dirty="0" smtClean="0"/>
              <a:t>is </a:t>
            </a:r>
            <a:r>
              <a:rPr lang="en-US" dirty="0"/>
              <a:t>shown in Figure 3.2. What happened after Key Bank </a:t>
            </a:r>
            <a:r>
              <a:rPr lang="en-US" dirty="0" smtClean="0"/>
              <a:t>implemented </a:t>
            </a:r>
            <a:r>
              <a:rPr lang="en-US" dirty="0"/>
              <a:t>this system? In general terms, Key Bank was able to enjoy several positive consequences of aligning corporate, </a:t>
            </a:r>
            <a:r>
              <a:rPr lang="en-US" dirty="0" smtClean="0"/>
              <a:t>departmental</a:t>
            </a:r>
            <a:r>
              <a:rPr lang="en-US" dirty="0"/>
              <a:t>, and individual goals. After the implementation of its new performance </a:t>
            </a:r>
            <a:r>
              <a:rPr lang="en-US" dirty="0" smtClean="0"/>
              <a:t>management </a:t>
            </a:r>
            <a:r>
              <a:rPr lang="en-US" dirty="0"/>
              <a:t>system. </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35</a:t>
            </a:fld>
            <a:endParaRPr lang="en-US"/>
          </a:p>
        </p:txBody>
      </p:sp>
    </p:spTree>
    <p:extLst>
      <p:ext uri="{BB962C8B-B14F-4D97-AF65-F5344CB8AC3E}">
        <p14:creationId xmlns="" xmlns:p14="http://schemas.microsoft.com/office/powerpoint/2010/main" val="31763200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Key Bank found several meaningful benefits, including the following: </a:t>
            </a:r>
            <a:endParaRPr lang="en-US" dirty="0" smtClean="0"/>
          </a:p>
          <a:p>
            <a:pPr marL="0" indent="0">
              <a:buNone/>
            </a:pPr>
            <a:r>
              <a:rPr lang="en-US" dirty="0" smtClean="0"/>
              <a:t>• </a:t>
            </a:r>
            <a:r>
              <a:rPr lang="en-US" dirty="0"/>
              <a:t>Managers knew that employees were focused on meeting important goals. </a:t>
            </a:r>
            <a:endParaRPr lang="en-US" dirty="0" smtClean="0"/>
          </a:p>
          <a:p>
            <a:pPr marL="0" indent="0">
              <a:buNone/>
            </a:pPr>
            <a:r>
              <a:rPr lang="en-US" dirty="0" smtClean="0"/>
              <a:t>• </a:t>
            </a:r>
            <a:r>
              <a:rPr lang="en-US" dirty="0"/>
              <a:t>Employees had more decision-making power. </a:t>
            </a:r>
            <a:endParaRPr lang="en-US" dirty="0" smtClean="0"/>
          </a:p>
          <a:p>
            <a:pPr marL="0" indent="0">
              <a:buNone/>
            </a:pPr>
            <a:r>
              <a:rPr lang="en-US" dirty="0" smtClean="0"/>
              <a:t>• </a:t>
            </a:r>
            <a:r>
              <a:rPr lang="en-US" dirty="0"/>
              <a:t>Lower-level managers had a better understanding of higher-level managers' decisions </a:t>
            </a:r>
            <a:endParaRPr lang="en-US" dirty="0" smtClean="0"/>
          </a:p>
          <a:p>
            <a:pPr marL="0" indent="0">
              <a:buNone/>
            </a:pPr>
            <a:r>
              <a:rPr lang="en-US" dirty="0" smtClean="0"/>
              <a:t>• </a:t>
            </a:r>
            <a:r>
              <a:rPr lang="en-US" dirty="0"/>
              <a:t>Communication increased and improved (among managers, between managers and employees, etc.). </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36</a:t>
            </a:fld>
            <a:endParaRPr lang="en-US"/>
          </a:p>
        </p:txBody>
      </p:sp>
    </p:spTree>
    <p:extLst>
      <p:ext uri="{BB962C8B-B14F-4D97-AF65-F5344CB8AC3E}">
        <p14:creationId xmlns="" xmlns:p14="http://schemas.microsoft.com/office/powerpoint/2010/main" val="31763200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Case Study</a:t>
            </a:r>
            <a:endParaRPr lang="en-US" dirty="0"/>
          </a:p>
        </p:txBody>
      </p:sp>
      <p:sp>
        <p:nvSpPr>
          <p:cNvPr id="3" name="Content Placeholder 2"/>
          <p:cNvSpPr>
            <a:spLocks noGrp="1"/>
          </p:cNvSpPr>
          <p:nvPr>
            <p:ph idx="1"/>
          </p:nvPr>
        </p:nvSpPr>
        <p:spPr/>
        <p:txBody>
          <a:bodyPr>
            <a:normAutofit lnSpcReduction="10000"/>
          </a:bodyPr>
          <a:lstStyle/>
          <a:p>
            <a:r>
              <a:rPr lang="en-US" dirty="0"/>
              <a:t>In sum to be most useful, organizations' performance management systems must rely on their strategic plans. The behaviors, results, and developmental plans of all employees must be aligned with the vision, mission, goals, and strategies of the </a:t>
            </a:r>
            <a:r>
              <a:rPr lang="en-US" dirty="0" smtClean="0"/>
              <a:t>organization and </a:t>
            </a:r>
            <a:r>
              <a:rPr lang="en-US" dirty="0"/>
              <a:t>unit. Organizations can expect greater returns from implementing a </a:t>
            </a:r>
            <a:r>
              <a:rPr lang="en-US" dirty="0" smtClean="0"/>
              <a:t>performance </a:t>
            </a:r>
            <a:r>
              <a:rPr lang="en-US" dirty="0"/>
              <a:t>management system when such alignment is in place.</a:t>
            </a:r>
          </a:p>
        </p:txBody>
      </p:sp>
      <p:sp>
        <p:nvSpPr>
          <p:cNvPr id="4" name="Slide Number Placeholder 3"/>
          <p:cNvSpPr>
            <a:spLocks noGrp="1"/>
          </p:cNvSpPr>
          <p:nvPr>
            <p:ph type="sldNum" sz="quarter" idx="12"/>
          </p:nvPr>
        </p:nvSpPr>
        <p:spPr/>
        <p:txBody>
          <a:bodyPr/>
          <a:lstStyle/>
          <a:p>
            <a:fld id="{A8A96F01-CBA6-45AA-9BE0-79A16C334C70}" type="slidenum">
              <a:rPr lang="en-US" smtClean="0"/>
              <a:pPr/>
              <a:t>37</a:t>
            </a:fld>
            <a:endParaRPr lang="en-US"/>
          </a:p>
        </p:txBody>
      </p:sp>
    </p:spTree>
    <p:extLst>
      <p:ext uri="{BB962C8B-B14F-4D97-AF65-F5344CB8AC3E}">
        <p14:creationId xmlns="" xmlns:p14="http://schemas.microsoft.com/office/powerpoint/2010/main" val="31763200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planning</a:t>
            </a:r>
            <a:endParaRPr lang="en-US" dirty="0"/>
          </a:p>
        </p:txBody>
      </p:sp>
      <p:sp>
        <p:nvSpPr>
          <p:cNvPr id="3" name="Content Placeholder 2"/>
          <p:cNvSpPr>
            <a:spLocks noGrp="1"/>
          </p:cNvSpPr>
          <p:nvPr>
            <p:ph idx="1"/>
          </p:nvPr>
        </p:nvSpPr>
        <p:spPr/>
        <p:txBody>
          <a:bodyPr/>
          <a:lstStyle/>
          <a:p>
            <a:r>
              <a:rPr lang="en-US" dirty="0" smtClean="0"/>
              <a:t>The development of an organizations strategic plan requires a careful analysis of the organizations competitive situation, the organizations current position and destination, the development of the organizations strategic goals, the design of a plan of action and implementation, and the allocation of resources that will increase the likely hood of achieving the stated goals.</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3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8A96F01-CBA6-45AA-9BE0-79A16C334C70}" type="slidenum">
              <a:rPr lang="en-US" smtClean="0"/>
              <a:pPr/>
              <a:t>39</a:t>
            </a:fld>
            <a:endParaRPr lang="en-US"/>
          </a:p>
        </p:txBody>
      </p:sp>
    </p:spTree>
    <p:extLst>
      <p:ext uri="{BB962C8B-B14F-4D97-AF65-F5344CB8AC3E}">
        <p14:creationId xmlns="" xmlns:p14="http://schemas.microsoft.com/office/powerpoint/2010/main" val="21616228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E4E9E3B9-E0E1-4554-81A1-1E7F5F7F9D57}" type="slidenum">
              <a:rPr lang="en-US" smtClean="0"/>
              <a:pPr/>
              <a:t>40</a:t>
            </a:fld>
            <a:endParaRPr lang="en-US"/>
          </a:p>
        </p:txBody>
      </p:sp>
    </p:spTree>
    <p:extLst>
      <p:ext uri="{BB962C8B-B14F-4D97-AF65-F5344CB8AC3E}">
        <p14:creationId xmlns="" xmlns:p14="http://schemas.microsoft.com/office/powerpoint/2010/main" val="7583673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885</TotalTime>
  <Words>1828</Words>
  <Application>Microsoft Office PowerPoint</Application>
  <PresentationFormat>On-screen Show (4:3)</PresentationFormat>
  <Paragraphs>177</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MGT-555  PERFORMANCE AND CAREER  MANAGEMENT</vt:lpstr>
      <vt:lpstr>RECAP</vt:lpstr>
      <vt:lpstr>RECAP</vt:lpstr>
      <vt:lpstr>RECAP</vt:lpstr>
      <vt:lpstr>RECAP</vt:lpstr>
      <vt:lpstr>Agenda of Today’s Lecture</vt:lpstr>
      <vt:lpstr>Performance Management role in Strategic Planning</vt:lpstr>
      <vt:lpstr>Definition and purpose of strategic planning</vt:lpstr>
      <vt:lpstr>Definition and purpose of strategic planning</vt:lpstr>
      <vt:lpstr>Strategic Planning (Contd.)</vt:lpstr>
      <vt:lpstr>Strategic Planning (Contd.)</vt:lpstr>
      <vt:lpstr>Strategic Planning (Contd.)</vt:lpstr>
      <vt:lpstr>Strategic Planning (Contd.)</vt:lpstr>
      <vt:lpstr>Strategic Planning (Contd.)</vt:lpstr>
      <vt:lpstr>Strategic Planning (Contd.)</vt:lpstr>
      <vt:lpstr>Strategic Planning (Contd.)</vt:lpstr>
      <vt:lpstr>Strategic Planning (Contd.)</vt:lpstr>
      <vt:lpstr>Strategic Planning (Contd.)</vt:lpstr>
      <vt:lpstr>Strategic Planning (Contd.)</vt:lpstr>
      <vt:lpstr>Strategic Planning (Contd.)</vt:lpstr>
      <vt:lpstr>Strategic Planning (Contd.)</vt:lpstr>
      <vt:lpstr>Process of linking performance management to the strategic planning</vt:lpstr>
      <vt:lpstr>Process of linking performance management to the strategic planning</vt:lpstr>
      <vt:lpstr>Process of linking performance management to the strategic planning</vt:lpstr>
      <vt:lpstr>Process of linking performance management to the strategic planning</vt:lpstr>
      <vt:lpstr>Process of linking performance management to the strategic planning</vt:lpstr>
      <vt:lpstr>Process of linking performance management to the strategic planning (Contd.)</vt:lpstr>
      <vt:lpstr>Process of linking performance management to the strategic planning (Contd.)</vt:lpstr>
      <vt:lpstr>Slide 29</vt:lpstr>
      <vt:lpstr>Case Study</vt:lpstr>
      <vt:lpstr>Case Study</vt:lpstr>
      <vt:lpstr>Case Study</vt:lpstr>
      <vt:lpstr>Case Study</vt:lpstr>
      <vt:lpstr>Case Study</vt:lpstr>
      <vt:lpstr>Case Study</vt:lpstr>
      <vt:lpstr>Case Study</vt:lpstr>
      <vt:lpstr>Case Study</vt:lpstr>
      <vt:lpstr>Strategic planning</vt:lpstr>
      <vt:lpstr>Slide 39</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and purpose of strategic planning</dc:title>
  <dc:creator>usman</dc:creator>
  <cp:lastModifiedBy>Administrator</cp:lastModifiedBy>
  <cp:revision>76</cp:revision>
  <dcterms:created xsi:type="dcterms:W3CDTF">2014-06-23T18:25:11Z</dcterms:created>
  <dcterms:modified xsi:type="dcterms:W3CDTF">2014-07-04T12:00:18Z</dcterms:modified>
</cp:coreProperties>
</file>