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87" r:id="rId2"/>
    <p:sldId id="307" r:id="rId3"/>
    <p:sldId id="308" r:id="rId4"/>
    <p:sldId id="309" r:id="rId5"/>
    <p:sldId id="310" r:id="rId6"/>
    <p:sldId id="312" r:id="rId7"/>
    <p:sldId id="311" r:id="rId8"/>
    <p:sldId id="304" r:id="rId9"/>
    <p:sldId id="305" r:id="rId10"/>
    <p:sldId id="30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92" r:id="rId42"/>
    <p:sldId id="293" r:id="rId43"/>
    <p:sldId id="294" r:id="rId44"/>
    <p:sldId id="295" r:id="rId45"/>
    <p:sldId id="296" r:id="rId46"/>
    <p:sldId id="297" r:id="rId47"/>
    <p:sldId id="298" r:id="rId48"/>
    <p:sldId id="299" r:id="rId49"/>
    <p:sldId id="291" r:id="rId50"/>
    <p:sldId id="28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4F5AD0-2015-45CD-A54F-2A61369EDE92}" type="datetimeFigureOut">
              <a:rPr lang="en-US" smtClean="0"/>
              <a:pPr/>
              <a:t>7/2/2014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3D6A7-5406-4742-BA62-31FE1831A473}" type="slidenum">
              <a:rPr lang="en-US" smtClean="0"/>
              <a:pPr/>
              <a:t>‹#›</a:t>
            </a:fld>
            <a:endParaRPr lang="en-US"/>
          </a:p>
        </p:txBody>
      </p:sp>
    </p:spTree>
    <p:extLst>
      <p:ext uri="{BB962C8B-B14F-4D97-AF65-F5344CB8AC3E}">
        <p14:creationId xmlns:p14="http://schemas.microsoft.com/office/powerpoint/2010/main" xmlns="" val="2082890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23D1B4F-F3D8-492A-8FA8-428C8D778CE8}"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741826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22CD29-A130-4A3A-A1B1-FDB140E3C10E}"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020248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5DCDDC1-7F76-4038-9E4A-8141D1A6B358}"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1906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5872140-BCF0-4B0D-854D-91985B763318}" type="datetime1">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62804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166503-F0E2-4A63-9755-0B0EC5002FEF}" type="datetime1">
              <a:rPr lang="en-US" smtClean="0"/>
              <a:pPr/>
              <a:t>7/2/2014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93150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961766-A712-4949-A5D5-F3379A73D249}" type="datetime1">
              <a:rPr lang="en-US" smtClean="0"/>
              <a:pPr/>
              <a:t>7/2/2014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62125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D72A4-B742-4FF4-A284-E1DDD81CC38C}" type="datetime1">
              <a:rPr lang="en-US" smtClean="0"/>
              <a:pPr/>
              <a:t>7/2/2014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14646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43FA80-B483-4E4A-B743-BE02A45C2603}" type="datetime1">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4225911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22478E-3D27-41DD-AD5E-DD1134697D50}" type="datetime1">
              <a:rPr lang="en-US" smtClean="0"/>
              <a:pPr/>
              <a:t>7/2/2014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513735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E5ED8D-D38E-41D4-81F1-B34A5BBCCFD4}"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1145218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889CF-EC7F-4085-8CE5-E879FC496262}" type="datetime1">
              <a:rPr lang="en-US" smtClean="0"/>
              <a:pPr/>
              <a:t>7/2/2014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375792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A00819-C307-4413-AE51-97FEBD5F7B4C}" type="datetime1">
              <a:rPr lang="en-US" smtClean="0"/>
              <a:pPr/>
              <a:t>7/2/2014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E9E3B9-E0E1-4554-81A1-1E7F5F7F9D57}" type="slidenum">
              <a:rPr lang="en-US" smtClean="0"/>
              <a:pPr/>
              <a:t>‹#›</a:t>
            </a:fld>
            <a:endParaRPr lang="en-US"/>
          </a:p>
        </p:txBody>
      </p:sp>
    </p:spTree>
    <p:extLst>
      <p:ext uri="{BB962C8B-B14F-4D97-AF65-F5344CB8AC3E}">
        <p14:creationId xmlns:p14="http://schemas.microsoft.com/office/powerpoint/2010/main" xmlns="" val="2810413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- 6</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951016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fontScale="85000" lnSpcReduction="20000"/>
          </a:bodyPr>
          <a:lstStyle/>
          <a:p>
            <a:r>
              <a:rPr lang="en-US" dirty="0"/>
              <a:t>Course Objective</a:t>
            </a:r>
          </a:p>
          <a:p>
            <a:r>
              <a:rPr lang="en-US" dirty="0"/>
              <a:t>Key Learning Outcomes</a:t>
            </a:r>
          </a:p>
          <a:p>
            <a:r>
              <a:rPr lang="en-US" dirty="0"/>
              <a:t>Contents of the Course Structure</a:t>
            </a:r>
          </a:p>
          <a:p>
            <a:r>
              <a:rPr lang="en-US" dirty="0" smtClean="0"/>
              <a:t>We have discussed HRM and Strategic HRM(SHRM) in previous lectures, which included following points;</a:t>
            </a:r>
          </a:p>
          <a:p>
            <a:r>
              <a:rPr lang="en-US" dirty="0" smtClean="0"/>
              <a:t>1. Definitions</a:t>
            </a:r>
          </a:p>
          <a:p>
            <a:r>
              <a:rPr lang="en-US" dirty="0" smtClean="0"/>
              <a:t>2. Functions of HRM and SHRM</a:t>
            </a:r>
          </a:p>
          <a:p>
            <a:r>
              <a:rPr lang="en-US" dirty="0" smtClean="0"/>
              <a:t>3. Types of assistance provided by HRD.</a:t>
            </a:r>
          </a:p>
          <a:p>
            <a:r>
              <a:rPr lang="en-US" dirty="0" smtClean="0"/>
              <a:t>4. Challenges faced by Human resource managers.</a:t>
            </a:r>
          </a:p>
          <a:p>
            <a:r>
              <a:rPr lang="en-US" dirty="0" smtClean="0"/>
              <a:t>5. Relationship between Human resource department and other departments.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2</a:t>
            </a:fld>
            <a:endParaRPr lang="en-US" dirty="0"/>
          </a:p>
        </p:txBody>
      </p:sp>
    </p:spTree>
    <p:extLst>
      <p:ext uri="{BB962C8B-B14F-4D97-AF65-F5344CB8AC3E}">
        <p14:creationId xmlns:p14="http://schemas.microsoft.com/office/powerpoint/2010/main" xmlns="" val="41149431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lnSpcReduction="10000"/>
          </a:bodyPr>
          <a:lstStyle/>
          <a:p>
            <a:r>
              <a:rPr lang="en-US" dirty="0" smtClean="0"/>
              <a:t>6. Role of Human resource managers in future. </a:t>
            </a:r>
          </a:p>
          <a:p>
            <a:r>
              <a:rPr lang="en-US" dirty="0" smtClean="0"/>
              <a:t>7. Effect of HRM on organizational performance.</a:t>
            </a:r>
          </a:p>
          <a:p>
            <a:r>
              <a:rPr lang="en-US" dirty="0" smtClean="0"/>
              <a:t>8. Role of HRM in training and development of employees.</a:t>
            </a:r>
          </a:p>
          <a:p>
            <a:r>
              <a:rPr lang="en-US" dirty="0" smtClean="0"/>
              <a:t>9. Role of HRM in Performance and career management.</a:t>
            </a:r>
          </a:p>
          <a:p>
            <a:r>
              <a:rPr lang="en-US" dirty="0" smtClean="0"/>
              <a:t>10. Role of HRM  in maintaining competitive pay practices.</a:t>
            </a:r>
            <a:endParaRPr lang="en-US" dirty="0"/>
          </a:p>
        </p:txBody>
      </p:sp>
      <p:sp>
        <p:nvSpPr>
          <p:cNvPr id="4" name="Slide Number Placeholder 3"/>
          <p:cNvSpPr>
            <a:spLocks noGrp="1"/>
          </p:cNvSpPr>
          <p:nvPr>
            <p:ph type="sldNum" sz="quarter" idx="12"/>
          </p:nvPr>
        </p:nvSpPr>
        <p:spPr/>
        <p:txBody>
          <a:bodyPr/>
          <a:lstStyle/>
          <a:p>
            <a:fld id="{C1D9FEEC-1DE4-43EA-8FAC-EF8D8B952A27}" type="slidenum">
              <a:rPr lang="en-US" smtClean="0"/>
              <a:pPr/>
              <a:t>3</a:t>
            </a:fld>
            <a:endParaRPr lang="en-US" dirty="0"/>
          </a:p>
        </p:txBody>
      </p:sp>
    </p:spTree>
    <p:extLst>
      <p:ext uri="{BB962C8B-B14F-4D97-AF65-F5344CB8AC3E}">
        <p14:creationId xmlns:p14="http://schemas.microsoft.com/office/powerpoint/2010/main" xmlns="" val="3254993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a:t>
            </a:r>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Understanding </a:t>
            </a:r>
            <a:r>
              <a:rPr lang="en-US" dirty="0"/>
              <a:t>Performance </a:t>
            </a:r>
            <a:r>
              <a:rPr lang="en-US" dirty="0" smtClean="0"/>
              <a:t>management</a:t>
            </a:r>
          </a:p>
          <a:p>
            <a:r>
              <a:rPr lang="en-US" dirty="0" smtClean="0"/>
              <a:t>Definitions</a:t>
            </a:r>
            <a:endParaRPr lang="en-US" dirty="0"/>
          </a:p>
          <a:p>
            <a:r>
              <a:rPr lang="en-US" dirty="0"/>
              <a:t>Case study </a:t>
            </a:r>
            <a:r>
              <a:rPr lang="en-US" dirty="0" smtClean="0"/>
              <a:t>- PM </a:t>
            </a:r>
            <a:r>
              <a:rPr lang="en-US" dirty="0"/>
              <a:t>Systems</a:t>
            </a:r>
          </a:p>
          <a:p>
            <a:r>
              <a:rPr lang="en-US" dirty="0"/>
              <a:t>Case Study </a:t>
            </a:r>
            <a:r>
              <a:rPr lang="en-US" dirty="0" smtClean="0"/>
              <a:t>- </a:t>
            </a:r>
            <a:r>
              <a:rPr lang="en-US" dirty="0"/>
              <a:t>Morgan Stanley</a:t>
            </a:r>
          </a:p>
          <a:p>
            <a:r>
              <a:rPr lang="en-US" dirty="0"/>
              <a:t>Contribution / Advantages of PM </a:t>
            </a:r>
            <a:r>
              <a:rPr lang="en-US" dirty="0" smtClean="0"/>
              <a:t>System</a:t>
            </a:r>
          </a:p>
          <a:p>
            <a:r>
              <a:rPr lang="en-US" dirty="0" smtClean="0"/>
              <a:t>Performance Management Process</a:t>
            </a:r>
            <a:endParaRPr lang="en-US" dirty="0"/>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4</a:t>
            </a:fld>
            <a:endParaRPr lang="en-US"/>
          </a:p>
        </p:txBody>
      </p:sp>
    </p:spTree>
    <p:extLst>
      <p:ext uri="{BB962C8B-B14F-4D97-AF65-F5344CB8AC3E}">
        <p14:creationId xmlns:p14="http://schemas.microsoft.com/office/powerpoint/2010/main" xmlns="" val="34513356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Developmental Plan in Performance Planning </a:t>
            </a:r>
            <a:endParaRPr lang="en-US" dirty="0" smtClean="0"/>
          </a:p>
          <a:p>
            <a:r>
              <a:rPr lang="en-US" dirty="0" smtClean="0"/>
              <a:t>Disadvantages </a:t>
            </a:r>
            <a:r>
              <a:rPr lang="en-US" dirty="0" smtClean="0"/>
              <a:t>/ Dangers of poorly implemented PM systems</a:t>
            </a:r>
          </a:p>
          <a:p>
            <a:r>
              <a:rPr lang="en-US" dirty="0" smtClean="0"/>
              <a:t>Case study</a:t>
            </a:r>
          </a:p>
          <a:p>
            <a:r>
              <a:rPr lang="en-US" dirty="0" smtClean="0"/>
              <a:t>Reward Systems</a:t>
            </a:r>
          </a:p>
          <a:p>
            <a:r>
              <a:rPr lang="en-US" dirty="0" smtClean="0"/>
              <a:t>Types of Return</a:t>
            </a:r>
          </a:p>
          <a:p>
            <a:r>
              <a:rPr lang="en-US" dirty="0" smtClean="0"/>
              <a:t>Aims and Role of PM system</a:t>
            </a:r>
          </a:p>
          <a:p>
            <a:r>
              <a:rPr lang="en-US" dirty="0" smtClean="0"/>
              <a:t>Characteristics of Ideal PM system</a:t>
            </a:r>
          </a:p>
          <a:p>
            <a:r>
              <a:rPr lang="en-US" dirty="0" smtClean="0"/>
              <a:t>Case Study-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5</a:t>
            </a:fld>
            <a:endParaRPr lang="en-US"/>
          </a:p>
        </p:txBody>
      </p:sp>
    </p:spTree>
    <p:extLst>
      <p:ext uri="{BB962C8B-B14F-4D97-AF65-F5344CB8AC3E}">
        <p14:creationId xmlns:p14="http://schemas.microsoft.com/office/powerpoint/2010/main" xmlns="" val="37914928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Management Process</a:t>
            </a:r>
            <a:endParaRPr lang="en-US" dirty="0"/>
          </a:p>
        </p:txBody>
      </p:sp>
      <p:sp>
        <p:nvSpPr>
          <p:cNvPr id="3" name="Content Placeholder 2"/>
          <p:cNvSpPr>
            <a:spLocks noGrp="1"/>
          </p:cNvSpPr>
          <p:nvPr>
            <p:ph idx="1"/>
          </p:nvPr>
        </p:nvSpPr>
        <p:spPr/>
        <p:txBody>
          <a:bodyPr/>
          <a:lstStyle/>
          <a:p>
            <a:r>
              <a:rPr lang="en-US" dirty="0" smtClean="0"/>
              <a:t>Components of PMP</a:t>
            </a:r>
          </a:p>
          <a:p>
            <a:r>
              <a:rPr lang="en-US" dirty="0" smtClean="0"/>
              <a:t>1. Prerequisites</a:t>
            </a:r>
          </a:p>
          <a:p>
            <a:pPr lvl="1"/>
            <a:r>
              <a:rPr lang="en-US" dirty="0" smtClean="0"/>
              <a:t>Knowledge of Organization.</a:t>
            </a:r>
          </a:p>
          <a:p>
            <a:pPr lvl="1"/>
            <a:r>
              <a:rPr lang="en-US" dirty="0" smtClean="0"/>
              <a:t>Knowledge of job.</a:t>
            </a:r>
          </a:p>
          <a:p>
            <a:r>
              <a:rPr lang="en-US" dirty="0" smtClean="0"/>
              <a:t>2. Performance Planning;</a:t>
            </a:r>
          </a:p>
          <a:p>
            <a:pPr lvl="1"/>
            <a:r>
              <a:rPr lang="en-US" dirty="0" smtClean="0"/>
              <a:t>Results.</a:t>
            </a:r>
          </a:p>
          <a:p>
            <a:pPr lvl="1"/>
            <a:r>
              <a:rPr lang="en-US" dirty="0" smtClean="0"/>
              <a:t>Behaviors.</a:t>
            </a:r>
          </a:p>
          <a:p>
            <a:pPr lvl="1"/>
            <a:r>
              <a:rPr lang="en-US" dirty="0" smtClean="0"/>
              <a:t>Development Plan.</a:t>
            </a:r>
          </a:p>
          <a:p>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plan </a:t>
            </a:r>
            <a:endParaRPr lang="en-US" dirty="0"/>
          </a:p>
        </p:txBody>
      </p:sp>
      <p:sp>
        <p:nvSpPr>
          <p:cNvPr id="3" name="Content Placeholder 2"/>
          <p:cNvSpPr>
            <a:spLocks noGrp="1"/>
          </p:cNvSpPr>
          <p:nvPr>
            <p:ph idx="1"/>
          </p:nvPr>
        </p:nvSpPr>
        <p:spPr/>
        <p:txBody>
          <a:bodyPr/>
          <a:lstStyle/>
          <a:p>
            <a:r>
              <a:rPr lang="en-US" dirty="0" smtClean="0"/>
              <a:t>An important step before the review cycle begins is for the supervisor and employee to agree on a development plan.</a:t>
            </a:r>
          </a:p>
          <a:p>
            <a:r>
              <a:rPr lang="en-US" dirty="0" smtClean="0"/>
              <a:t>At a minimum, this plan should include identifying areas that need improvement and setting goals to be achieved in each area.</a:t>
            </a:r>
          </a:p>
          <a:p>
            <a:r>
              <a:rPr lang="en-US" dirty="0" smtClean="0"/>
              <a:t>Development plan usually include both results and behaviors.</a:t>
            </a:r>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7</a:t>
            </a:fld>
            <a:endParaRPr lang="en-US"/>
          </a:p>
        </p:txBody>
      </p:sp>
    </p:spTree>
    <p:extLst>
      <p:ext uri="{BB962C8B-B14F-4D97-AF65-F5344CB8AC3E}">
        <p14:creationId xmlns:p14="http://schemas.microsoft.com/office/powerpoint/2010/main" xmlns="" val="9279185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plan </a:t>
            </a:r>
            <a:r>
              <a:rPr lang="en-US" dirty="0" smtClean="0"/>
              <a:t>(Contd.)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Performance plan includes the consideration of results and behaviors and the developmental plan.</a:t>
            </a:r>
          </a:p>
          <a:p>
            <a:r>
              <a:rPr lang="en-US" dirty="0" smtClean="0"/>
              <a:t>A discussion of results need to include;</a:t>
            </a:r>
          </a:p>
          <a:p>
            <a:pPr lvl="1"/>
            <a:r>
              <a:rPr lang="en-US" dirty="0" smtClean="0"/>
              <a:t>key accountabilities ,(</a:t>
            </a:r>
            <a:r>
              <a:rPr lang="en-US" dirty="0" err="1" smtClean="0"/>
              <a:t>i.e</a:t>
            </a:r>
            <a:r>
              <a:rPr lang="en-US" dirty="0" smtClean="0"/>
              <a:t> broad area for which an employee is responsible)</a:t>
            </a:r>
          </a:p>
          <a:p>
            <a:pPr lvl="1"/>
            <a:r>
              <a:rPr lang="en-US" dirty="0" smtClean="0"/>
              <a:t>specific objectives for each key accountability,(</a:t>
            </a:r>
            <a:r>
              <a:rPr lang="en-US" dirty="0" err="1" smtClean="0"/>
              <a:t>i.e</a:t>
            </a:r>
            <a:r>
              <a:rPr lang="en-US" dirty="0" smtClean="0"/>
              <a:t> goals to be reached)</a:t>
            </a:r>
          </a:p>
          <a:p>
            <a:pPr lvl="1"/>
            <a:r>
              <a:rPr lang="en-US" dirty="0" smtClean="0"/>
              <a:t>and performance standards.(</a:t>
            </a:r>
            <a:r>
              <a:rPr lang="en-US" dirty="0" err="1" smtClean="0"/>
              <a:t>i.e</a:t>
            </a:r>
            <a:r>
              <a:rPr lang="en-US" dirty="0" smtClean="0"/>
              <a:t> what constitutes acceptable and unacceptable levels of performance)</a:t>
            </a:r>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8</a:t>
            </a:fld>
            <a:endParaRPr lang="en-US"/>
          </a:p>
        </p:txBody>
      </p:sp>
    </p:spTree>
    <p:extLst>
      <p:ext uri="{BB962C8B-B14F-4D97-AF65-F5344CB8AC3E}">
        <p14:creationId xmlns:p14="http://schemas.microsoft.com/office/powerpoint/2010/main" xmlns="" val="22727678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plan (Contd.)</a:t>
            </a:r>
          </a:p>
        </p:txBody>
      </p:sp>
      <p:sp>
        <p:nvSpPr>
          <p:cNvPr id="3" name="Content Placeholder 2"/>
          <p:cNvSpPr>
            <a:spLocks noGrp="1"/>
          </p:cNvSpPr>
          <p:nvPr>
            <p:ph idx="1"/>
          </p:nvPr>
        </p:nvSpPr>
        <p:spPr/>
        <p:txBody>
          <a:bodyPr/>
          <a:lstStyle/>
          <a:p>
            <a:r>
              <a:rPr lang="en-US" dirty="0"/>
              <a:t>A discussion of behaviors needs to include competencies</a:t>
            </a:r>
            <a:r>
              <a:rPr lang="en-US" dirty="0" smtClean="0"/>
              <a:t>.(</a:t>
            </a:r>
            <a:r>
              <a:rPr lang="en-US" dirty="0" err="1" smtClean="0"/>
              <a:t>i.e</a:t>
            </a:r>
            <a:r>
              <a:rPr lang="en-US" dirty="0" smtClean="0"/>
              <a:t> clusters of Knowledge Skills Abilities)</a:t>
            </a:r>
          </a:p>
          <a:p>
            <a:r>
              <a:rPr lang="en-US" dirty="0" smtClean="0"/>
              <a:t>Finally the developmental plan includes a description of areas that need improving and goals to be achieved in each area.</a:t>
            </a:r>
            <a:endParaRPr lang="en-US" dirty="0"/>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9</a:t>
            </a:fld>
            <a:endParaRPr lang="en-US"/>
          </a:p>
        </p:txBody>
      </p:sp>
    </p:spTree>
    <p:extLst>
      <p:ext uri="{BB962C8B-B14F-4D97-AF65-F5344CB8AC3E}">
        <p14:creationId xmlns:p14="http://schemas.microsoft.com/office/powerpoint/2010/main" xmlns="" val="5100772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PMP</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Now we will have a briefly revise what we have discussed in PMP;</a:t>
            </a:r>
          </a:p>
          <a:p>
            <a:r>
              <a:rPr lang="en-US" dirty="0" smtClean="0"/>
              <a:t>PMP includes following stages;</a:t>
            </a:r>
          </a:p>
          <a:p>
            <a:r>
              <a:rPr lang="en-US" dirty="0" smtClean="0"/>
              <a:t>1. Prerequisites</a:t>
            </a:r>
          </a:p>
          <a:p>
            <a:r>
              <a:rPr lang="en-US" dirty="0" smtClean="0"/>
              <a:t>2. Performance Planning</a:t>
            </a:r>
          </a:p>
          <a:p>
            <a:r>
              <a:rPr lang="en-US" dirty="0" smtClean="0"/>
              <a:t>3. Performance Execution</a:t>
            </a:r>
          </a:p>
          <a:p>
            <a:r>
              <a:rPr lang="en-US" dirty="0" smtClean="0"/>
              <a:t>4.Performance Assessment</a:t>
            </a:r>
          </a:p>
          <a:p>
            <a:r>
              <a:rPr lang="en-US" dirty="0" smtClean="0"/>
              <a:t>5. Performance Review</a:t>
            </a:r>
          </a:p>
          <a:p>
            <a:r>
              <a:rPr lang="en-US" dirty="0" smtClean="0"/>
              <a:t>6. Performance Renewal and </a:t>
            </a:r>
            <a:r>
              <a:rPr lang="en-US" dirty="0" err="1" smtClean="0"/>
              <a:t>Recontracting</a:t>
            </a:r>
            <a:r>
              <a:rPr lang="en-US" dirty="0" smtClean="0"/>
              <a:t> </a:t>
            </a:r>
          </a:p>
          <a:p>
            <a:endParaRPr lang="en-US"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493EA083-0CFE-4A64-B279-00AEEC37AC6C}" type="slidenum">
              <a:rPr lang="en-US" smtClean="0"/>
              <a:pPr/>
              <a:t>10</a:t>
            </a:fld>
            <a:endParaRPr lang="en-US"/>
          </a:p>
        </p:txBody>
      </p:sp>
    </p:spTree>
    <p:extLst>
      <p:ext uri="{BB962C8B-B14F-4D97-AF65-F5344CB8AC3E}">
        <p14:creationId xmlns:p14="http://schemas.microsoft.com/office/powerpoint/2010/main" xmlns="" val="4232064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Disadvantages/ Dangers of Poorly </a:t>
            </a:r>
            <a:r>
              <a:rPr lang="en-US" dirty="0"/>
              <a:t>I</a:t>
            </a:r>
            <a:r>
              <a:rPr lang="en-US" dirty="0" smtClean="0"/>
              <a:t>mplemented PM System</a:t>
            </a:r>
            <a:endParaRPr lang="en-US" dirty="0"/>
          </a:p>
        </p:txBody>
      </p:sp>
      <p:sp>
        <p:nvSpPr>
          <p:cNvPr id="3" name="Content Placeholder 2"/>
          <p:cNvSpPr>
            <a:spLocks noGrp="1"/>
          </p:cNvSpPr>
          <p:nvPr>
            <p:ph idx="1"/>
          </p:nvPr>
        </p:nvSpPr>
        <p:spPr/>
        <p:txBody>
          <a:bodyPr/>
          <a:lstStyle/>
          <a:p>
            <a:r>
              <a:rPr lang="en-US" dirty="0" smtClean="0"/>
              <a:t>Increase turnover: </a:t>
            </a:r>
          </a:p>
          <a:p>
            <a:pPr lvl="1"/>
            <a:r>
              <a:rPr lang="en-US" dirty="0" smtClean="0"/>
              <a:t>If the process is not seen as fair, employees may become upset and leave the organization.</a:t>
            </a:r>
          </a:p>
          <a:p>
            <a:r>
              <a:rPr lang="en-US" dirty="0" smtClean="0"/>
              <a:t>Use of misleading information: </a:t>
            </a:r>
          </a:p>
          <a:p>
            <a:pPr lvl="1"/>
            <a:r>
              <a:rPr lang="en-US" dirty="0" smtClean="0"/>
              <a:t>If a standard system is not in place, there are multiple opportunities for fabricating information about an employees performance</a:t>
            </a:r>
          </a:p>
          <a:p>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11</a:t>
            </a:fld>
            <a:endParaRPr lang="en-US"/>
          </a:p>
        </p:txBody>
      </p:sp>
    </p:spTree>
    <p:extLst>
      <p:ext uri="{BB962C8B-B14F-4D97-AF65-F5344CB8AC3E}">
        <p14:creationId xmlns:p14="http://schemas.microsoft.com/office/powerpoint/2010/main" xmlns="" val="1460103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a:t>
            </a:r>
            <a:r>
              <a:rPr lang="en-US" dirty="0" smtClean="0"/>
              <a:t>System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Lowered self esteem: </a:t>
            </a:r>
          </a:p>
          <a:p>
            <a:pPr lvl="1"/>
            <a:r>
              <a:rPr lang="en-US" dirty="0" smtClean="0"/>
              <a:t>Self esteem may be lowered if feedback is provided in an in-appropriate and in-accurate way.</a:t>
            </a:r>
          </a:p>
          <a:p>
            <a:r>
              <a:rPr lang="en-US" dirty="0" smtClean="0"/>
              <a:t>Wasted time and money :</a:t>
            </a:r>
          </a:p>
          <a:p>
            <a:pPr lvl="1"/>
            <a:r>
              <a:rPr lang="en-US" dirty="0"/>
              <a:t>P</a:t>
            </a:r>
            <a:r>
              <a:rPr lang="en-US" dirty="0" smtClean="0"/>
              <a:t>erformance management system costs money and quite a bit of time.</a:t>
            </a:r>
          </a:p>
          <a:p>
            <a:r>
              <a:rPr lang="en-US" dirty="0" smtClean="0"/>
              <a:t>Damaged relationships: </a:t>
            </a:r>
          </a:p>
          <a:p>
            <a:pPr lvl="1"/>
            <a:r>
              <a:rPr lang="en-US" dirty="0" smtClean="0"/>
              <a:t>As a consequence of a  deficient system, the relationships among the individuals involved may be damaged, often permanently.</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12</a:t>
            </a:fld>
            <a:endParaRPr lang="en-US"/>
          </a:p>
        </p:txBody>
      </p:sp>
    </p:spTree>
    <p:extLst>
      <p:ext uri="{BB962C8B-B14F-4D97-AF65-F5344CB8AC3E}">
        <p14:creationId xmlns:p14="http://schemas.microsoft.com/office/powerpoint/2010/main" xmlns="" val="7041772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lnSpcReduction="10000"/>
          </a:bodyPr>
          <a:lstStyle/>
          <a:p>
            <a:r>
              <a:rPr lang="en-US" dirty="0" smtClean="0"/>
              <a:t>Decreased motivation to perform: </a:t>
            </a:r>
          </a:p>
          <a:p>
            <a:pPr lvl="1"/>
            <a:r>
              <a:rPr lang="en-US" dirty="0" smtClean="0"/>
              <a:t>Motivations can be lowered for many reasons, including the feeling that superior performance is not translated into meaningful tangible or intangible rewards.</a:t>
            </a:r>
          </a:p>
          <a:p>
            <a:r>
              <a:rPr lang="en-US" dirty="0" smtClean="0"/>
              <a:t>Employee burnout and job dissatisfaction: </a:t>
            </a:r>
          </a:p>
          <a:p>
            <a:pPr lvl="1"/>
            <a:r>
              <a:rPr lang="en-US" dirty="0" smtClean="0"/>
              <a:t>When the performance assessment system is not seen as a valid and the system is not perceived as fair, employees are likely to feel increased levels of job burnout and job dissatisfaction.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13</a:t>
            </a:fld>
            <a:endParaRPr lang="en-US"/>
          </a:p>
        </p:txBody>
      </p:sp>
    </p:spTree>
    <p:extLst>
      <p:ext uri="{BB962C8B-B14F-4D97-AF65-F5344CB8AC3E}">
        <p14:creationId xmlns:p14="http://schemas.microsoft.com/office/powerpoint/2010/main" xmlns="" val="30482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a:bodyPr>
          <a:lstStyle/>
          <a:p>
            <a:r>
              <a:rPr lang="en-US" dirty="0" smtClean="0"/>
              <a:t>Increased risk of litigations: </a:t>
            </a:r>
          </a:p>
          <a:p>
            <a:pPr lvl="1"/>
            <a:r>
              <a:rPr lang="en-US" dirty="0" smtClean="0"/>
              <a:t>Expensive law suits may be filled by individuals who  feel that they have been appraised unfairly.</a:t>
            </a:r>
          </a:p>
          <a:p>
            <a:r>
              <a:rPr lang="en-US" dirty="0" smtClean="0"/>
              <a:t>Unjustified demands on managers and employees resources: </a:t>
            </a:r>
          </a:p>
          <a:p>
            <a:pPr lvl="1"/>
            <a:r>
              <a:rPr lang="en-US" dirty="0" smtClean="0"/>
              <a:t>Poorly implemented system do not provide the benefits provided by well implemented systems, yet they still take up managers and employees time.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14</a:t>
            </a:fld>
            <a:endParaRPr lang="en-US"/>
          </a:p>
        </p:txBody>
      </p:sp>
    </p:spTree>
    <p:extLst>
      <p:ext uri="{BB962C8B-B14F-4D97-AF65-F5344CB8AC3E}">
        <p14:creationId xmlns:p14="http://schemas.microsoft.com/office/powerpoint/2010/main" xmlns="" val="388889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System (Contd.)</a:t>
            </a:r>
          </a:p>
        </p:txBody>
      </p:sp>
      <p:sp>
        <p:nvSpPr>
          <p:cNvPr id="3" name="Content Placeholder 2"/>
          <p:cNvSpPr>
            <a:spLocks noGrp="1"/>
          </p:cNvSpPr>
          <p:nvPr>
            <p:ph idx="1"/>
          </p:nvPr>
        </p:nvSpPr>
        <p:spPr/>
        <p:txBody>
          <a:bodyPr>
            <a:normAutofit fontScale="92500" lnSpcReduction="10000"/>
          </a:bodyPr>
          <a:lstStyle/>
          <a:p>
            <a:r>
              <a:rPr lang="en-US" dirty="0" smtClean="0"/>
              <a:t>Varying and unfair standards ratings: </a:t>
            </a:r>
          </a:p>
          <a:p>
            <a:pPr lvl="1"/>
            <a:r>
              <a:rPr lang="en-US" dirty="0" smtClean="0"/>
              <a:t>Both standards and individual ratings may vary across and within units and also be unfair.</a:t>
            </a:r>
          </a:p>
          <a:p>
            <a:r>
              <a:rPr lang="en-US" dirty="0" smtClean="0"/>
              <a:t>Emerging biases: </a:t>
            </a:r>
          </a:p>
          <a:p>
            <a:pPr lvl="1"/>
            <a:r>
              <a:rPr lang="en-US" dirty="0" smtClean="0"/>
              <a:t>Personal values, biases, and relationships are likely to replace organizational standards.</a:t>
            </a:r>
          </a:p>
          <a:p>
            <a:r>
              <a:rPr lang="en-US" dirty="0" smtClean="0"/>
              <a:t>Unclear rating system: </a:t>
            </a:r>
          </a:p>
          <a:p>
            <a:pPr lvl="1"/>
            <a:r>
              <a:rPr lang="en-US" dirty="0" smtClean="0"/>
              <a:t>Because of poor communication, employees may not know how their ratings are generated and how the ratings are translated into rewards.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15</a:t>
            </a:fld>
            <a:endParaRPr lang="en-US"/>
          </a:p>
        </p:txBody>
      </p:sp>
    </p:spTree>
    <p:extLst>
      <p:ext uri="{BB962C8B-B14F-4D97-AF65-F5344CB8AC3E}">
        <p14:creationId xmlns:p14="http://schemas.microsoft.com/office/powerpoint/2010/main" xmlns="" val="30949466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Disadvantages/ Dangers of Poorly Implemented PM </a:t>
            </a:r>
            <a:r>
              <a:rPr lang="en-US" dirty="0" smtClean="0"/>
              <a:t>System- Case Study</a:t>
            </a:r>
            <a:endParaRPr lang="en-US" dirty="0"/>
          </a:p>
        </p:txBody>
      </p:sp>
      <p:pic>
        <p:nvPicPr>
          <p:cNvPr id="4098" name="Picture 2" descr="C:\Users\Usman\Desktop\DESK TOP 11 JAN 2014\vIRTUAL UNI COMSATS\Performance Management\scans\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1524000"/>
            <a:ext cx="9144001" cy="53339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E4E9E3B9-E0E1-4554-81A1-1E7F5F7F9D57}" type="slidenum">
              <a:rPr lang="en-US" smtClean="0"/>
              <a:pPr/>
              <a:t>16</a:t>
            </a:fld>
            <a:endParaRPr lang="en-US"/>
          </a:p>
        </p:txBody>
      </p:sp>
    </p:spTree>
    <p:extLst>
      <p:ext uri="{BB962C8B-B14F-4D97-AF65-F5344CB8AC3E}">
        <p14:creationId xmlns:p14="http://schemas.microsoft.com/office/powerpoint/2010/main" xmlns="" val="40343456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Reward System</a:t>
            </a:r>
            <a:endParaRPr lang="en-US" dirty="0"/>
          </a:p>
        </p:txBody>
      </p:sp>
      <p:sp>
        <p:nvSpPr>
          <p:cNvPr id="3" name="Content Placeholder 2"/>
          <p:cNvSpPr>
            <a:spLocks noGrp="1"/>
          </p:cNvSpPr>
          <p:nvPr>
            <p:ph idx="1"/>
          </p:nvPr>
        </p:nvSpPr>
        <p:spPr/>
        <p:txBody>
          <a:bodyPr/>
          <a:lstStyle/>
          <a:p>
            <a:r>
              <a:rPr lang="en-US" dirty="0" smtClean="0"/>
              <a:t>An employee’s compensation, usually referred to as tangible returns, includes;</a:t>
            </a:r>
          </a:p>
          <a:p>
            <a:pPr lvl="1"/>
            <a:r>
              <a:rPr lang="en-US" dirty="0" smtClean="0"/>
              <a:t>Cash compensation</a:t>
            </a:r>
          </a:p>
          <a:p>
            <a:pPr lvl="2"/>
            <a:r>
              <a:rPr lang="en-US" dirty="0" smtClean="0"/>
              <a:t>Basic Pay</a:t>
            </a:r>
          </a:p>
          <a:p>
            <a:pPr lvl="2"/>
            <a:r>
              <a:rPr lang="en-US" dirty="0" smtClean="0"/>
              <a:t>Cost of Living</a:t>
            </a:r>
          </a:p>
          <a:p>
            <a:pPr lvl="2"/>
            <a:r>
              <a:rPr lang="en-US" dirty="0" smtClean="0"/>
              <a:t>Merit Pay</a:t>
            </a:r>
          </a:p>
          <a:p>
            <a:pPr lvl="2"/>
            <a:r>
              <a:rPr lang="en-US" dirty="0" smtClean="0"/>
              <a:t>Short Term incentives</a:t>
            </a:r>
          </a:p>
          <a:p>
            <a:pPr lvl="2"/>
            <a:r>
              <a:rPr lang="en-US" dirty="0" smtClean="0"/>
              <a:t>Long Term incentives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17</a:t>
            </a:fld>
            <a:endParaRPr lang="en-US"/>
          </a:p>
        </p:txBody>
      </p:sp>
    </p:spTree>
    <p:extLst>
      <p:ext uri="{BB962C8B-B14F-4D97-AF65-F5344CB8AC3E}">
        <p14:creationId xmlns:p14="http://schemas.microsoft.com/office/powerpoint/2010/main" xmlns="" val="41962679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a:t>
            </a:r>
            <a:r>
              <a:rPr lang="en-US" dirty="0" smtClean="0"/>
              <a:t>System (Contd.)</a:t>
            </a:r>
            <a:endParaRPr lang="en-US" dirty="0"/>
          </a:p>
        </p:txBody>
      </p:sp>
      <p:sp>
        <p:nvSpPr>
          <p:cNvPr id="3" name="Content Placeholder 2"/>
          <p:cNvSpPr>
            <a:spLocks noGrp="1"/>
          </p:cNvSpPr>
          <p:nvPr>
            <p:ph idx="1"/>
          </p:nvPr>
        </p:nvSpPr>
        <p:spPr/>
        <p:txBody>
          <a:bodyPr/>
          <a:lstStyle/>
          <a:p>
            <a:pPr lvl="1"/>
            <a:r>
              <a:rPr lang="en-US" dirty="0" smtClean="0"/>
              <a:t>And Benefits;</a:t>
            </a:r>
          </a:p>
          <a:p>
            <a:pPr lvl="2"/>
            <a:r>
              <a:rPr lang="en-US" dirty="0" smtClean="0"/>
              <a:t>Income protection</a:t>
            </a:r>
          </a:p>
          <a:p>
            <a:pPr lvl="2"/>
            <a:r>
              <a:rPr lang="en-US" dirty="0" smtClean="0"/>
              <a:t>Work / life focus</a:t>
            </a:r>
          </a:p>
          <a:p>
            <a:pPr lvl="2"/>
            <a:r>
              <a:rPr lang="en-US" dirty="0" smtClean="0"/>
              <a:t>Tuition reimbursement</a:t>
            </a:r>
          </a:p>
          <a:p>
            <a:pPr lvl="2"/>
            <a:r>
              <a:rPr lang="en-US" dirty="0" smtClean="0"/>
              <a:t>And allowances</a:t>
            </a:r>
          </a:p>
          <a:p>
            <a:pPr lvl="2"/>
            <a:endParaRPr lang="en-US" dirty="0"/>
          </a:p>
          <a:p>
            <a:r>
              <a:rPr lang="en-US" dirty="0" smtClean="0"/>
              <a:t>However, employees also receive intangible returns, also referred to as relational returns.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18</a:t>
            </a:fld>
            <a:endParaRPr lang="en-US"/>
          </a:p>
        </p:txBody>
      </p:sp>
    </p:spTree>
    <p:extLst>
      <p:ext uri="{BB962C8B-B14F-4D97-AF65-F5344CB8AC3E}">
        <p14:creationId xmlns:p14="http://schemas.microsoft.com/office/powerpoint/2010/main" xmlns="" val="41494906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System (Contd.)</a:t>
            </a:r>
          </a:p>
        </p:txBody>
      </p:sp>
      <p:sp>
        <p:nvSpPr>
          <p:cNvPr id="3" name="Content Placeholder 2"/>
          <p:cNvSpPr>
            <a:spLocks noGrp="1"/>
          </p:cNvSpPr>
          <p:nvPr>
            <p:ph idx="1"/>
          </p:nvPr>
        </p:nvSpPr>
        <p:spPr/>
        <p:txBody>
          <a:bodyPr/>
          <a:lstStyle/>
          <a:p>
            <a:r>
              <a:rPr lang="en-US" dirty="0" smtClean="0"/>
              <a:t>They include;</a:t>
            </a:r>
          </a:p>
          <a:p>
            <a:pPr lvl="1"/>
            <a:r>
              <a:rPr lang="en-US" dirty="0" smtClean="0"/>
              <a:t>Recognition</a:t>
            </a:r>
          </a:p>
          <a:p>
            <a:pPr lvl="1"/>
            <a:r>
              <a:rPr lang="en-US" dirty="0" smtClean="0"/>
              <a:t>Status</a:t>
            </a:r>
          </a:p>
          <a:p>
            <a:pPr lvl="1"/>
            <a:r>
              <a:rPr lang="en-US" dirty="0" smtClean="0"/>
              <a:t>Employment security</a:t>
            </a:r>
          </a:p>
          <a:p>
            <a:pPr lvl="1"/>
            <a:r>
              <a:rPr lang="en-US" dirty="0" smtClean="0"/>
              <a:t>Challenging work</a:t>
            </a:r>
          </a:p>
          <a:p>
            <a:pPr lvl="1"/>
            <a:r>
              <a:rPr lang="en-US" dirty="0" smtClean="0"/>
              <a:t>And learning opportunities.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19</a:t>
            </a:fld>
            <a:endParaRPr lang="en-US"/>
          </a:p>
        </p:txBody>
      </p:sp>
    </p:spTree>
    <p:extLst>
      <p:ext uri="{BB962C8B-B14F-4D97-AF65-F5344CB8AC3E}">
        <p14:creationId xmlns:p14="http://schemas.microsoft.com/office/powerpoint/2010/main" xmlns="" val="39755630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System (Contd.)</a:t>
            </a:r>
          </a:p>
        </p:txBody>
      </p:sp>
      <p:sp>
        <p:nvSpPr>
          <p:cNvPr id="3" name="Content Placeholder 2"/>
          <p:cNvSpPr>
            <a:spLocks noGrp="1"/>
          </p:cNvSpPr>
          <p:nvPr>
            <p:ph idx="1"/>
          </p:nvPr>
        </p:nvSpPr>
        <p:spPr/>
        <p:txBody>
          <a:bodyPr/>
          <a:lstStyle/>
          <a:p>
            <a:r>
              <a:rPr lang="en-US" dirty="0" smtClean="0"/>
              <a:t>Definition;</a:t>
            </a:r>
          </a:p>
          <a:p>
            <a:pPr lvl="1"/>
            <a:r>
              <a:rPr lang="en-US" dirty="0" smtClean="0"/>
              <a:t>A reward system is the set of mechanisms for distributing both tangible and intangible returns as part of an employment relationship”.</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20</a:t>
            </a:fld>
            <a:endParaRPr lang="en-US"/>
          </a:p>
        </p:txBody>
      </p:sp>
    </p:spTree>
    <p:extLst>
      <p:ext uri="{BB962C8B-B14F-4D97-AF65-F5344CB8AC3E}">
        <p14:creationId xmlns:p14="http://schemas.microsoft.com/office/powerpoint/2010/main" xmlns="" val="41064045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Reward System (Contd.)</a:t>
            </a:r>
          </a:p>
        </p:txBody>
      </p:sp>
      <p:sp>
        <p:nvSpPr>
          <p:cNvPr id="3" name="Content Placeholder 2"/>
          <p:cNvSpPr>
            <a:spLocks noGrp="1"/>
          </p:cNvSpPr>
          <p:nvPr>
            <p:ph idx="1"/>
          </p:nvPr>
        </p:nvSpPr>
        <p:spPr/>
        <p:txBody>
          <a:bodyPr/>
          <a:lstStyle/>
          <a:p>
            <a:r>
              <a:rPr lang="en-US" dirty="0" smtClean="0"/>
              <a:t>It should be noted that not all types of returns are directly related to performance management systems.</a:t>
            </a:r>
          </a:p>
          <a:p>
            <a:r>
              <a:rPr lang="en-US" dirty="0" smtClean="0"/>
              <a:t>This is the case because not all types of returns are allocated based on performance.</a:t>
            </a:r>
          </a:p>
          <a:p>
            <a:r>
              <a:rPr lang="en-US" dirty="0" smtClean="0"/>
              <a:t>For example:</a:t>
            </a:r>
          </a:p>
          <a:p>
            <a:pPr lvl="1"/>
            <a:r>
              <a:rPr lang="en-US" dirty="0" smtClean="0"/>
              <a:t>Some allocations are based on seniority as opposed to performance.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21</a:t>
            </a:fld>
            <a:endParaRPr lang="en-US"/>
          </a:p>
        </p:txBody>
      </p:sp>
    </p:spTree>
    <p:extLst>
      <p:ext uri="{BB962C8B-B14F-4D97-AF65-F5344CB8AC3E}">
        <p14:creationId xmlns:p14="http://schemas.microsoft.com/office/powerpoint/2010/main" xmlns="" val="42067169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Returns</a:t>
            </a:r>
            <a:endParaRPr lang="en-US" dirty="0"/>
          </a:p>
        </p:txBody>
      </p:sp>
      <p:sp>
        <p:nvSpPr>
          <p:cNvPr id="3" name="Content Placeholder 2"/>
          <p:cNvSpPr>
            <a:spLocks noGrp="1"/>
          </p:cNvSpPr>
          <p:nvPr>
            <p:ph idx="1"/>
          </p:nvPr>
        </p:nvSpPr>
        <p:spPr/>
        <p:txBody>
          <a:bodyPr/>
          <a:lstStyle/>
          <a:p>
            <a:r>
              <a:rPr lang="en-US" dirty="0" smtClean="0"/>
              <a:t>Base Pay;</a:t>
            </a:r>
          </a:p>
          <a:p>
            <a:pPr lvl="1"/>
            <a:r>
              <a:rPr lang="en-US" dirty="0" smtClean="0"/>
              <a:t>Base pay is given to employees in exchange for work performed.</a:t>
            </a:r>
          </a:p>
          <a:p>
            <a:pPr lvl="1"/>
            <a:r>
              <a:rPr lang="en-US" dirty="0" smtClean="0"/>
              <a:t>The base pay which usually includes a range of values, focuses on the position and duties performed rather than an individual’s contribution.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22</a:t>
            </a:fld>
            <a:endParaRPr lang="en-US"/>
          </a:p>
        </p:txBody>
      </p:sp>
    </p:spTree>
    <p:extLst>
      <p:ext uri="{BB962C8B-B14F-4D97-AF65-F5344CB8AC3E}">
        <p14:creationId xmlns:p14="http://schemas.microsoft.com/office/powerpoint/2010/main" xmlns="" val="37522429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a:t>
            </a:r>
            <a:r>
              <a:rPr lang="en-US" dirty="0" smtClean="0"/>
              <a:t>Returns (Contd.)</a:t>
            </a:r>
            <a:endParaRPr lang="en-US" dirty="0"/>
          </a:p>
        </p:txBody>
      </p:sp>
      <p:sp>
        <p:nvSpPr>
          <p:cNvPr id="3" name="Content Placeholder 2"/>
          <p:cNvSpPr>
            <a:spLocks noGrp="1"/>
          </p:cNvSpPr>
          <p:nvPr>
            <p:ph idx="1"/>
          </p:nvPr>
        </p:nvSpPr>
        <p:spPr/>
        <p:txBody>
          <a:bodyPr/>
          <a:lstStyle/>
          <a:p>
            <a:r>
              <a:rPr lang="en-US" dirty="0" smtClean="0"/>
              <a:t>Cost of Living Adjustments and Contingent Pay:</a:t>
            </a:r>
          </a:p>
          <a:p>
            <a:pPr lvl="1"/>
            <a:r>
              <a:rPr lang="en-US" dirty="0"/>
              <a:t>Cost of Living </a:t>
            </a:r>
            <a:r>
              <a:rPr lang="en-US" dirty="0" smtClean="0"/>
              <a:t>Adjustments (COLA) imply the same percentage increase for all employees regardless of their individual performance.</a:t>
            </a:r>
          </a:p>
          <a:p>
            <a:pPr lvl="1"/>
            <a:r>
              <a:rPr lang="en-US" dirty="0" smtClean="0"/>
              <a:t>COLA is given to combat the effects of inflation in an attempt to preserve the employee’s buying power.</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23</a:t>
            </a:fld>
            <a:endParaRPr lang="en-US"/>
          </a:p>
        </p:txBody>
      </p:sp>
    </p:spTree>
    <p:extLst>
      <p:ext uri="{BB962C8B-B14F-4D97-AF65-F5344CB8AC3E}">
        <p14:creationId xmlns:p14="http://schemas.microsoft.com/office/powerpoint/2010/main" xmlns="" val="12577215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pPr lvl="1"/>
            <a:r>
              <a:rPr lang="en-US" dirty="0" smtClean="0"/>
              <a:t>Contingent pay sometimes referred to as Merit pay is given as an addition to the base pay based on past performance.</a:t>
            </a:r>
          </a:p>
          <a:p>
            <a:pPr lvl="1"/>
            <a:r>
              <a:rPr lang="en-US" dirty="0" smtClean="0"/>
              <a:t>Contingent pay means that the amount of additional compensation given according to employee’s level of past performance.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24</a:t>
            </a:fld>
            <a:endParaRPr lang="en-US"/>
          </a:p>
        </p:txBody>
      </p:sp>
    </p:spTree>
    <p:extLst>
      <p:ext uri="{BB962C8B-B14F-4D97-AF65-F5344CB8AC3E}">
        <p14:creationId xmlns:p14="http://schemas.microsoft.com/office/powerpoint/2010/main" xmlns="" val="12556280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r>
              <a:rPr lang="en-US" dirty="0" smtClean="0"/>
              <a:t>Short Term Incentives:</a:t>
            </a:r>
          </a:p>
          <a:p>
            <a:pPr lvl="1"/>
            <a:r>
              <a:rPr lang="en-US" dirty="0" smtClean="0"/>
              <a:t>Similar to contingent pay, short term incentives are allocated based on past performance.</a:t>
            </a:r>
          </a:p>
          <a:p>
            <a:pPr lvl="1"/>
            <a:r>
              <a:rPr lang="en-US" dirty="0" smtClean="0"/>
              <a:t>They are one time payments and they are known in advance.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25</a:t>
            </a:fld>
            <a:endParaRPr lang="en-US"/>
          </a:p>
        </p:txBody>
      </p:sp>
    </p:spTree>
    <p:extLst>
      <p:ext uri="{BB962C8B-B14F-4D97-AF65-F5344CB8AC3E}">
        <p14:creationId xmlns:p14="http://schemas.microsoft.com/office/powerpoint/2010/main" xmlns="" val="38073067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normAutofit lnSpcReduction="10000"/>
          </a:bodyPr>
          <a:lstStyle/>
          <a:p>
            <a:r>
              <a:rPr lang="en-US" dirty="0" smtClean="0"/>
              <a:t>Long Term Incentives:</a:t>
            </a:r>
          </a:p>
          <a:p>
            <a:pPr lvl="1"/>
            <a:r>
              <a:rPr lang="en-US" dirty="0" smtClean="0"/>
              <a:t>Long term incentives attempt to influence future performance over a longer period of time.</a:t>
            </a:r>
          </a:p>
          <a:p>
            <a:pPr lvl="1"/>
            <a:r>
              <a:rPr lang="en-US" dirty="0" smtClean="0"/>
              <a:t>Typically they involve stock ownership or options to buy stock at a pre-established and profitable rate.</a:t>
            </a:r>
          </a:p>
          <a:p>
            <a:pPr lvl="1"/>
            <a:r>
              <a:rPr lang="en-US" dirty="0" smtClean="0"/>
              <a:t>This way employees will be personally investing in the organizational success and this investment is expected to translate into a sustained high level of performance.</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26</a:t>
            </a:fld>
            <a:endParaRPr lang="en-US"/>
          </a:p>
        </p:txBody>
      </p:sp>
    </p:spTree>
    <p:extLst>
      <p:ext uri="{BB962C8B-B14F-4D97-AF65-F5344CB8AC3E}">
        <p14:creationId xmlns:p14="http://schemas.microsoft.com/office/powerpoint/2010/main" xmlns="" val="40482855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r>
              <a:rPr lang="en-US" dirty="0" smtClean="0"/>
              <a:t>Income Protection:</a:t>
            </a:r>
          </a:p>
          <a:p>
            <a:pPr lvl="1"/>
            <a:r>
              <a:rPr lang="en-US" dirty="0" smtClean="0"/>
              <a:t>Income protection programs serve as a backup to employee’s salaries in the event that an employee is sick, disabled, or no longer able to work.</a:t>
            </a:r>
          </a:p>
          <a:p>
            <a:pPr lvl="1"/>
            <a:r>
              <a:rPr lang="en-US" dirty="0" smtClean="0"/>
              <a:t>Other type of benefits which come under income protection are ;</a:t>
            </a:r>
          </a:p>
          <a:p>
            <a:pPr lvl="2"/>
            <a:r>
              <a:rPr lang="en-US" dirty="0" smtClean="0"/>
              <a:t>Medical insurance</a:t>
            </a:r>
          </a:p>
          <a:p>
            <a:pPr lvl="2"/>
            <a:r>
              <a:rPr lang="en-US" dirty="0" smtClean="0"/>
              <a:t>Pension plan</a:t>
            </a:r>
          </a:p>
          <a:p>
            <a:pPr lvl="2"/>
            <a:r>
              <a:rPr lang="en-US" dirty="0" smtClean="0"/>
              <a:t>Savings plan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27</a:t>
            </a:fld>
            <a:endParaRPr lang="en-US"/>
          </a:p>
        </p:txBody>
      </p:sp>
    </p:spTree>
    <p:extLst>
      <p:ext uri="{BB962C8B-B14F-4D97-AF65-F5344CB8AC3E}">
        <p14:creationId xmlns:p14="http://schemas.microsoft.com/office/powerpoint/2010/main" xmlns="" val="19590422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normAutofit lnSpcReduction="10000"/>
          </a:bodyPr>
          <a:lstStyle/>
          <a:p>
            <a:r>
              <a:rPr lang="en-US" dirty="0" smtClean="0"/>
              <a:t>Work Life Focus:</a:t>
            </a:r>
          </a:p>
          <a:p>
            <a:pPr lvl="1"/>
            <a:r>
              <a:rPr lang="en-US" dirty="0" smtClean="0"/>
              <a:t>Benefits related to work life focus include programs that help employees achieve a better balance between work and non work activities.</a:t>
            </a:r>
          </a:p>
          <a:p>
            <a:pPr lvl="1"/>
            <a:r>
              <a:rPr lang="en-US" dirty="0" smtClean="0"/>
              <a:t>They include;</a:t>
            </a:r>
          </a:p>
          <a:p>
            <a:pPr lvl="2"/>
            <a:r>
              <a:rPr lang="en-US" dirty="0" smtClean="0"/>
              <a:t>Vacation</a:t>
            </a:r>
          </a:p>
          <a:p>
            <a:pPr lvl="2"/>
            <a:r>
              <a:rPr lang="en-US" dirty="0" smtClean="0"/>
              <a:t>Counselling</a:t>
            </a:r>
          </a:p>
          <a:p>
            <a:pPr lvl="2"/>
            <a:r>
              <a:rPr lang="en-US" dirty="0" smtClean="0"/>
              <a:t>Financial Planning</a:t>
            </a:r>
          </a:p>
          <a:p>
            <a:pPr lvl="2"/>
            <a:r>
              <a:rPr lang="en-US" dirty="0" smtClean="0"/>
              <a:t>On site fitness programs</a:t>
            </a:r>
          </a:p>
          <a:p>
            <a:pPr lvl="2"/>
            <a:r>
              <a:rPr lang="en-US" dirty="0" smtClean="0"/>
              <a:t>Flexible work schedules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28</a:t>
            </a:fld>
            <a:endParaRPr lang="en-US"/>
          </a:p>
        </p:txBody>
      </p:sp>
    </p:spTree>
    <p:extLst>
      <p:ext uri="{BB962C8B-B14F-4D97-AF65-F5344CB8AC3E}">
        <p14:creationId xmlns:p14="http://schemas.microsoft.com/office/powerpoint/2010/main" xmlns="" val="23959497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Returns (Contd.)</a:t>
            </a:r>
            <a:endParaRPr lang="en-US" dirty="0"/>
          </a:p>
        </p:txBody>
      </p:sp>
      <p:sp>
        <p:nvSpPr>
          <p:cNvPr id="3" name="Content Placeholder 2"/>
          <p:cNvSpPr>
            <a:spLocks noGrp="1"/>
          </p:cNvSpPr>
          <p:nvPr>
            <p:ph idx="1"/>
          </p:nvPr>
        </p:nvSpPr>
        <p:spPr/>
        <p:txBody>
          <a:bodyPr/>
          <a:lstStyle/>
          <a:p>
            <a:r>
              <a:rPr lang="en-US" dirty="0" smtClean="0"/>
              <a:t>Allowances:</a:t>
            </a:r>
          </a:p>
          <a:p>
            <a:pPr lvl="1"/>
            <a:r>
              <a:rPr lang="en-US" dirty="0" smtClean="0"/>
              <a:t>Benefits include allowances covering housing and transportation.</a:t>
            </a:r>
          </a:p>
          <a:p>
            <a:pPr lvl="1"/>
            <a:r>
              <a:rPr lang="en-US" dirty="0" smtClean="0"/>
              <a:t>Example</a:t>
            </a:r>
          </a:p>
          <a:p>
            <a:pPr lvl="2"/>
            <a:r>
              <a:rPr lang="en-US" dirty="0" smtClean="0"/>
              <a:t>Employer provides a house or reimburses the rent.</a:t>
            </a:r>
          </a:p>
          <a:p>
            <a:pPr lvl="2"/>
            <a:r>
              <a:rPr lang="en-US" dirty="0" smtClean="0"/>
              <a:t>Employer provides a car for private and business use or allowance is paid for the transportation.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29</a:t>
            </a:fld>
            <a:endParaRPr lang="en-US"/>
          </a:p>
        </p:txBody>
      </p:sp>
    </p:spTree>
    <p:extLst>
      <p:ext uri="{BB962C8B-B14F-4D97-AF65-F5344CB8AC3E}">
        <p14:creationId xmlns:p14="http://schemas.microsoft.com/office/powerpoint/2010/main" xmlns="" val="20444720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Returns (Contd.)</a:t>
            </a:r>
          </a:p>
        </p:txBody>
      </p:sp>
      <p:sp>
        <p:nvSpPr>
          <p:cNvPr id="3" name="Content Placeholder 2"/>
          <p:cNvSpPr>
            <a:spLocks noGrp="1"/>
          </p:cNvSpPr>
          <p:nvPr>
            <p:ph idx="1"/>
          </p:nvPr>
        </p:nvSpPr>
        <p:spPr/>
        <p:txBody>
          <a:bodyPr/>
          <a:lstStyle/>
          <a:p>
            <a:r>
              <a:rPr lang="en-US" dirty="0" smtClean="0"/>
              <a:t>Relational Returns:</a:t>
            </a:r>
          </a:p>
          <a:p>
            <a:pPr lvl="1"/>
            <a:r>
              <a:rPr lang="en-US" dirty="0" smtClean="0"/>
              <a:t>Relational returns are intangible in nature. </a:t>
            </a:r>
          </a:p>
          <a:p>
            <a:pPr lvl="1"/>
            <a:r>
              <a:rPr lang="en-US" dirty="0" smtClean="0"/>
              <a:t>They include;</a:t>
            </a:r>
          </a:p>
          <a:p>
            <a:pPr lvl="2"/>
            <a:r>
              <a:rPr lang="en-US" dirty="0" smtClean="0"/>
              <a:t>Recognition and status</a:t>
            </a:r>
          </a:p>
          <a:p>
            <a:pPr lvl="2"/>
            <a:r>
              <a:rPr lang="en-US" dirty="0" smtClean="0"/>
              <a:t>Employment Security</a:t>
            </a:r>
          </a:p>
          <a:p>
            <a:pPr lvl="2"/>
            <a:r>
              <a:rPr lang="en-US" dirty="0" smtClean="0"/>
              <a:t>Challenging work</a:t>
            </a:r>
          </a:p>
          <a:p>
            <a:pPr lvl="2"/>
            <a:r>
              <a:rPr lang="en-US" dirty="0" smtClean="0"/>
              <a:t>Opportunities to learn</a:t>
            </a:r>
          </a:p>
          <a:p>
            <a:pPr lvl="2"/>
            <a:r>
              <a:rPr lang="en-US" dirty="0" smtClean="0"/>
              <a:t>Opportunities to form personal relationships at work</a:t>
            </a:r>
          </a:p>
          <a:p>
            <a:pPr lvl="1"/>
            <a:r>
              <a:rPr lang="en-US" dirty="0" smtClean="0"/>
              <a:t>Example: </a:t>
            </a:r>
            <a:r>
              <a:rPr lang="en-US" dirty="0" err="1" smtClean="0"/>
              <a:t>SunU</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30</a:t>
            </a:fld>
            <a:endParaRPr lang="en-US"/>
          </a:p>
        </p:txBody>
      </p:sp>
    </p:spTree>
    <p:extLst>
      <p:ext uri="{BB962C8B-B14F-4D97-AF65-F5344CB8AC3E}">
        <p14:creationId xmlns:p14="http://schemas.microsoft.com/office/powerpoint/2010/main" xmlns="" val="28226205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Aims and Role of Performance Management Systems</a:t>
            </a:r>
            <a:endParaRPr lang="en-US" dirty="0"/>
          </a:p>
        </p:txBody>
      </p:sp>
      <p:sp>
        <p:nvSpPr>
          <p:cNvPr id="3" name="Content Placeholder 2"/>
          <p:cNvSpPr>
            <a:spLocks noGrp="1"/>
          </p:cNvSpPr>
          <p:nvPr>
            <p:ph idx="1"/>
          </p:nvPr>
        </p:nvSpPr>
        <p:spPr/>
        <p:txBody>
          <a:bodyPr/>
          <a:lstStyle/>
          <a:p>
            <a:r>
              <a:rPr lang="en-US" dirty="0" smtClean="0"/>
              <a:t>Performance management systems can serve the following six main purposes;</a:t>
            </a:r>
          </a:p>
          <a:p>
            <a:pPr marL="914400" lvl="1" indent="-514350">
              <a:buFont typeface="+mj-lt"/>
              <a:buAutoNum type="arabicPeriod"/>
            </a:pPr>
            <a:r>
              <a:rPr lang="en-US" dirty="0" smtClean="0"/>
              <a:t>Strategic</a:t>
            </a:r>
          </a:p>
          <a:p>
            <a:pPr marL="914400" lvl="1" indent="-514350">
              <a:buFont typeface="+mj-lt"/>
              <a:buAutoNum type="arabicPeriod"/>
            </a:pPr>
            <a:r>
              <a:rPr lang="en-US" dirty="0" smtClean="0"/>
              <a:t>Administrative</a:t>
            </a:r>
          </a:p>
          <a:p>
            <a:pPr marL="914400" lvl="1" indent="-514350">
              <a:buFont typeface="+mj-lt"/>
              <a:buAutoNum type="arabicPeriod"/>
            </a:pPr>
            <a:r>
              <a:rPr lang="en-US" dirty="0" smtClean="0"/>
              <a:t>Informational</a:t>
            </a:r>
          </a:p>
          <a:p>
            <a:pPr marL="914400" lvl="1" indent="-514350">
              <a:buFont typeface="+mj-lt"/>
              <a:buAutoNum type="arabicPeriod"/>
            </a:pPr>
            <a:r>
              <a:rPr lang="en-US" dirty="0" smtClean="0"/>
              <a:t>Developmental</a:t>
            </a:r>
          </a:p>
          <a:p>
            <a:pPr marL="914400" lvl="1" indent="-514350">
              <a:buFont typeface="+mj-lt"/>
              <a:buAutoNum type="arabicPeriod"/>
            </a:pPr>
            <a:r>
              <a:rPr lang="en-US" dirty="0" smtClean="0"/>
              <a:t>Organizational maintenance</a:t>
            </a:r>
          </a:p>
          <a:p>
            <a:pPr marL="914400" lvl="1" indent="-514350">
              <a:buFont typeface="+mj-lt"/>
              <a:buAutoNum type="arabicPeriod"/>
            </a:pPr>
            <a:r>
              <a:rPr lang="en-US" dirty="0" err="1" smtClean="0"/>
              <a:t>Documentational</a:t>
            </a:r>
            <a:r>
              <a:rPr lang="en-US" dirty="0" smtClean="0"/>
              <a:t> Purpose.</a:t>
            </a:r>
          </a:p>
          <a:p>
            <a:pPr marL="971550" lvl="1"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31</a:t>
            </a:fld>
            <a:endParaRPr lang="en-US"/>
          </a:p>
        </p:txBody>
      </p:sp>
    </p:spTree>
    <p:extLst>
      <p:ext uri="{BB962C8B-B14F-4D97-AF65-F5344CB8AC3E}">
        <p14:creationId xmlns:p14="http://schemas.microsoft.com/office/powerpoint/2010/main" xmlns="" val="14014101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Purpose of PMS</a:t>
            </a:r>
            <a:endParaRPr lang="en-US" dirty="0"/>
          </a:p>
        </p:txBody>
      </p:sp>
      <p:sp>
        <p:nvSpPr>
          <p:cNvPr id="3" name="Content Placeholder 2"/>
          <p:cNvSpPr>
            <a:spLocks noGrp="1"/>
          </p:cNvSpPr>
          <p:nvPr>
            <p:ph idx="1"/>
          </p:nvPr>
        </p:nvSpPr>
        <p:spPr/>
        <p:txBody>
          <a:bodyPr/>
          <a:lstStyle/>
          <a:p>
            <a:r>
              <a:rPr lang="en-US" dirty="0" smtClean="0"/>
              <a:t>Performance management systems help top management achieve strategic business objectives.</a:t>
            </a:r>
          </a:p>
          <a:p>
            <a:r>
              <a:rPr lang="en-US" dirty="0" smtClean="0"/>
              <a:t>By linking organization’s goal with individual goals, the PM system reinforces behaviors consistent with the attainment of organizational goals.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32</a:t>
            </a:fld>
            <a:endParaRPr lang="en-US"/>
          </a:p>
        </p:txBody>
      </p:sp>
    </p:spTree>
    <p:extLst>
      <p:ext uri="{BB962C8B-B14F-4D97-AF65-F5344CB8AC3E}">
        <p14:creationId xmlns:p14="http://schemas.microsoft.com/office/powerpoint/2010/main" xmlns="" val="11596248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descr="C:\Users\Usman\Desktop\DESK TOP 11 JAN 2014\vIRTUAL UNI COMSATS\Performance Management\scans\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E4E9E3B9-E0E1-4554-81A1-1E7F5F7F9D57}" type="slidenum">
              <a:rPr lang="en-US" smtClean="0"/>
              <a:pPr/>
              <a:t>33</a:t>
            </a:fld>
            <a:endParaRPr lang="en-US"/>
          </a:p>
        </p:txBody>
      </p:sp>
    </p:spTree>
    <p:extLst>
      <p:ext uri="{BB962C8B-B14F-4D97-AF65-F5344CB8AC3E}">
        <p14:creationId xmlns:p14="http://schemas.microsoft.com/office/powerpoint/2010/main" xmlns="" val="33872794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a:t>
            </a:r>
            <a:r>
              <a:rPr lang="en-US" dirty="0"/>
              <a:t>Purpose of PMS</a:t>
            </a:r>
          </a:p>
        </p:txBody>
      </p:sp>
      <p:sp>
        <p:nvSpPr>
          <p:cNvPr id="3" name="Content Placeholder 2"/>
          <p:cNvSpPr>
            <a:spLocks noGrp="1"/>
          </p:cNvSpPr>
          <p:nvPr>
            <p:ph idx="1"/>
          </p:nvPr>
        </p:nvSpPr>
        <p:spPr/>
        <p:txBody>
          <a:bodyPr>
            <a:normAutofit lnSpcReduction="10000"/>
          </a:bodyPr>
          <a:lstStyle/>
          <a:p>
            <a:r>
              <a:rPr lang="en-US" dirty="0" smtClean="0"/>
              <a:t>PM system also functions to furnish valid and useful information for making administrative decisions about employees.</a:t>
            </a:r>
          </a:p>
          <a:p>
            <a:r>
              <a:rPr lang="en-US" dirty="0" smtClean="0"/>
              <a:t>Such decisions include:</a:t>
            </a:r>
          </a:p>
          <a:p>
            <a:pPr lvl="1"/>
            <a:r>
              <a:rPr lang="en-US" dirty="0" smtClean="0"/>
              <a:t>Salary Adjustments</a:t>
            </a:r>
          </a:p>
          <a:p>
            <a:pPr lvl="1"/>
            <a:r>
              <a:rPr lang="en-US" dirty="0" smtClean="0"/>
              <a:t>Promotions</a:t>
            </a:r>
          </a:p>
          <a:p>
            <a:pPr lvl="1"/>
            <a:r>
              <a:rPr lang="en-US" dirty="0" smtClean="0"/>
              <a:t>Employee retention or termination</a:t>
            </a:r>
          </a:p>
          <a:p>
            <a:pPr lvl="1"/>
            <a:r>
              <a:rPr lang="en-US" dirty="0" smtClean="0"/>
              <a:t>Recognition of performance</a:t>
            </a:r>
          </a:p>
          <a:p>
            <a:pPr lvl="1"/>
            <a:r>
              <a:rPr lang="en-US" dirty="0" smtClean="0"/>
              <a:t>Identification of poor performers.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34</a:t>
            </a:fld>
            <a:endParaRPr lang="en-US"/>
          </a:p>
        </p:txBody>
      </p:sp>
    </p:spTree>
    <p:extLst>
      <p:ext uri="{BB962C8B-B14F-4D97-AF65-F5344CB8AC3E}">
        <p14:creationId xmlns:p14="http://schemas.microsoft.com/office/powerpoint/2010/main" xmlns="" val="13864353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Informational </a:t>
            </a:r>
            <a:r>
              <a:rPr lang="en-US" dirty="0"/>
              <a:t>Purpose of PMS</a:t>
            </a:r>
          </a:p>
        </p:txBody>
      </p:sp>
      <p:sp>
        <p:nvSpPr>
          <p:cNvPr id="3" name="Content Placeholder 2"/>
          <p:cNvSpPr>
            <a:spLocks noGrp="1"/>
          </p:cNvSpPr>
          <p:nvPr>
            <p:ph idx="1"/>
          </p:nvPr>
        </p:nvSpPr>
        <p:spPr/>
        <p:txBody>
          <a:bodyPr/>
          <a:lstStyle/>
          <a:p>
            <a:r>
              <a:rPr lang="en-US" dirty="0" smtClean="0"/>
              <a:t>PM system serve as an important communication device.</a:t>
            </a:r>
          </a:p>
          <a:p>
            <a:r>
              <a:rPr lang="en-US" dirty="0" smtClean="0"/>
              <a:t>First information is relayed to employee about their performance and the specific area which they need to improve.</a:t>
            </a:r>
          </a:p>
          <a:p>
            <a:r>
              <a:rPr lang="en-US" dirty="0" smtClean="0"/>
              <a:t>Second information is provided about the organization and supervisor’s expectation and what aspects of work are of most importance.</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35</a:t>
            </a:fld>
            <a:endParaRPr lang="en-US"/>
          </a:p>
        </p:txBody>
      </p:sp>
    </p:spTree>
    <p:extLst>
      <p:ext uri="{BB962C8B-B14F-4D97-AF65-F5344CB8AC3E}">
        <p14:creationId xmlns:p14="http://schemas.microsoft.com/office/powerpoint/2010/main" xmlns="" val="2026101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a:t>
            </a:r>
            <a:r>
              <a:rPr lang="en-US" dirty="0"/>
              <a:t>Purpose of PMS</a:t>
            </a:r>
          </a:p>
        </p:txBody>
      </p:sp>
      <p:sp>
        <p:nvSpPr>
          <p:cNvPr id="3" name="Content Placeholder 2"/>
          <p:cNvSpPr>
            <a:spLocks noGrp="1"/>
          </p:cNvSpPr>
          <p:nvPr>
            <p:ph idx="1"/>
          </p:nvPr>
        </p:nvSpPr>
        <p:spPr/>
        <p:txBody>
          <a:bodyPr/>
          <a:lstStyle/>
          <a:p>
            <a:r>
              <a:rPr lang="en-US" dirty="0" smtClean="0"/>
              <a:t>Managers coach employees on the basis of feedback to improve their performance.</a:t>
            </a:r>
          </a:p>
          <a:p>
            <a:endParaRPr lang="en-US" dirty="0"/>
          </a:p>
          <a:p>
            <a:r>
              <a:rPr lang="en-US" dirty="0" smtClean="0"/>
              <a:t>The feedback also allows for the identification of strengths and weakness and causes of performance deficiencies.</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36</a:t>
            </a:fld>
            <a:endParaRPr lang="en-US"/>
          </a:p>
        </p:txBody>
      </p:sp>
    </p:spTree>
    <p:extLst>
      <p:ext uri="{BB962C8B-B14F-4D97-AF65-F5344CB8AC3E}">
        <p14:creationId xmlns:p14="http://schemas.microsoft.com/office/powerpoint/2010/main" xmlns="" val="34462118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Maintenance </a:t>
            </a:r>
            <a:r>
              <a:rPr lang="en-US" dirty="0"/>
              <a:t>Purpose of PMS</a:t>
            </a:r>
          </a:p>
        </p:txBody>
      </p:sp>
      <p:sp>
        <p:nvSpPr>
          <p:cNvPr id="3" name="Content Placeholder 2"/>
          <p:cNvSpPr>
            <a:spLocks noGrp="1"/>
          </p:cNvSpPr>
          <p:nvPr>
            <p:ph idx="1"/>
          </p:nvPr>
        </p:nvSpPr>
        <p:spPr/>
        <p:txBody>
          <a:bodyPr/>
          <a:lstStyle/>
          <a:p>
            <a:r>
              <a:rPr lang="en-US" dirty="0" smtClean="0"/>
              <a:t>PM system also serves the purpose of work force planning.</a:t>
            </a:r>
          </a:p>
          <a:p>
            <a:r>
              <a:rPr lang="en-US" dirty="0" smtClean="0"/>
              <a:t>Workforce planning comprises a set of system that allows organizations to anticipate and respond to needs emerging within and outside the organization, to determine priorities and to allocate human resources where they can do the most good.</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37</a:t>
            </a:fld>
            <a:endParaRPr lang="en-US"/>
          </a:p>
        </p:txBody>
      </p:sp>
    </p:spTree>
    <p:extLst>
      <p:ext uri="{BB962C8B-B14F-4D97-AF65-F5344CB8AC3E}">
        <p14:creationId xmlns:p14="http://schemas.microsoft.com/office/powerpoint/2010/main" xmlns="" val="5992065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Documentational</a:t>
            </a:r>
            <a:r>
              <a:rPr lang="en-US" dirty="0" smtClean="0"/>
              <a:t> </a:t>
            </a:r>
            <a:r>
              <a:rPr lang="en-US" dirty="0"/>
              <a:t>Purpose of PMS</a:t>
            </a:r>
          </a:p>
        </p:txBody>
      </p:sp>
      <p:sp>
        <p:nvSpPr>
          <p:cNvPr id="3" name="Content Placeholder 2"/>
          <p:cNvSpPr>
            <a:spLocks noGrp="1"/>
          </p:cNvSpPr>
          <p:nvPr>
            <p:ph idx="1"/>
          </p:nvPr>
        </p:nvSpPr>
        <p:spPr/>
        <p:txBody>
          <a:bodyPr/>
          <a:lstStyle/>
          <a:p>
            <a:r>
              <a:rPr lang="en-US" dirty="0" smtClean="0"/>
              <a:t>Performance management systems allow organizations to collect, useful information that can be used for several documentation and administrative decision purposes.</a:t>
            </a:r>
          </a:p>
          <a:p>
            <a:r>
              <a:rPr lang="en-US" dirty="0" smtClean="0"/>
              <a:t>This information can also be useful in case of litigation.</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38</a:t>
            </a:fld>
            <a:endParaRPr lang="en-US"/>
          </a:p>
        </p:txBody>
      </p:sp>
    </p:spTree>
    <p:extLst>
      <p:ext uri="{BB962C8B-B14F-4D97-AF65-F5344CB8AC3E}">
        <p14:creationId xmlns:p14="http://schemas.microsoft.com/office/powerpoint/2010/main" xmlns="" val="18481880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an Ideal Performance Management System</a:t>
            </a:r>
            <a:endParaRPr lang="en-US" dirty="0"/>
          </a:p>
        </p:txBody>
      </p:sp>
      <p:sp>
        <p:nvSpPr>
          <p:cNvPr id="3" name="Content Placeholder 2"/>
          <p:cNvSpPr>
            <a:spLocks noGrp="1"/>
          </p:cNvSpPr>
          <p:nvPr>
            <p:ph idx="1"/>
          </p:nvPr>
        </p:nvSpPr>
        <p:spPr>
          <a:xfrm>
            <a:off x="457200" y="1905000"/>
            <a:ext cx="8229600" cy="4525963"/>
          </a:xfrm>
        </p:spPr>
        <p:txBody>
          <a:bodyPr>
            <a:normAutofit fontScale="92500"/>
          </a:bodyPr>
          <a:lstStyle/>
          <a:p>
            <a:r>
              <a:rPr lang="en-US" dirty="0" smtClean="0"/>
              <a:t>Following are the main characteristics of an Ideal PMS;</a:t>
            </a:r>
          </a:p>
          <a:p>
            <a:pPr lvl="1"/>
            <a:r>
              <a:rPr lang="en-US" dirty="0" smtClean="0"/>
              <a:t>Strategic Congruence</a:t>
            </a:r>
          </a:p>
          <a:p>
            <a:pPr lvl="1"/>
            <a:r>
              <a:rPr lang="en-US" dirty="0" smtClean="0"/>
              <a:t>Thoroughness</a:t>
            </a:r>
          </a:p>
          <a:p>
            <a:pPr lvl="1"/>
            <a:r>
              <a:rPr lang="en-US" dirty="0" smtClean="0"/>
              <a:t>Practicality</a:t>
            </a:r>
          </a:p>
          <a:p>
            <a:pPr lvl="1"/>
            <a:r>
              <a:rPr lang="en-US" dirty="0" smtClean="0"/>
              <a:t>Meaningfulness</a:t>
            </a:r>
          </a:p>
          <a:p>
            <a:pPr lvl="1"/>
            <a:r>
              <a:rPr lang="en-US" dirty="0" smtClean="0"/>
              <a:t>Specificity</a:t>
            </a:r>
          </a:p>
          <a:p>
            <a:pPr lvl="1"/>
            <a:r>
              <a:rPr lang="en-US" dirty="0" smtClean="0"/>
              <a:t>Identification of effective and ineffective performance</a:t>
            </a:r>
          </a:p>
          <a:p>
            <a:pPr lvl="1"/>
            <a:r>
              <a:rPr lang="en-US" dirty="0" smtClean="0"/>
              <a:t>Reliability</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39</a:t>
            </a:fld>
            <a:endParaRPr lang="en-US"/>
          </a:p>
        </p:txBody>
      </p:sp>
    </p:spTree>
    <p:extLst>
      <p:ext uri="{BB962C8B-B14F-4D97-AF65-F5344CB8AC3E}">
        <p14:creationId xmlns:p14="http://schemas.microsoft.com/office/powerpoint/2010/main" xmlns="" val="21232054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an Ideal Performance Management </a:t>
            </a:r>
            <a:r>
              <a:rPr lang="en-US" dirty="0" smtClean="0"/>
              <a:t>System (Contd.)</a:t>
            </a:r>
            <a:endParaRPr lang="en-US" dirty="0"/>
          </a:p>
        </p:txBody>
      </p:sp>
      <p:sp>
        <p:nvSpPr>
          <p:cNvPr id="3" name="Content Placeholder 2"/>
          <p:cNvSpPr>
            <a:spLocks noGrp="1"/>
          </p:cNvSpPr>
          <p:nvPr>
            <p:ph idx="1"/>
          </p:nvPr>
        </p:nvSpPr>
        <p:spPr>
          <a:xfrm>
            <a:off x="457200" y="2057400"/>
            <a:ext cx="8229600" cy="4525963"/>
          </a:xfrm>
        </p:spPr>
        <p:txBody>
          <a:bodyPr>
            <a:normAutofit lnSpcReduction="10000"/>
          </a:bodyPr>
          <a:lstStyle/>
          <a:p>
            <a:r>
              <a:rPr lang="en-US" dirty="0" smtClean="0"/>
              <a:t>Validity</a:t>
            </a:r>
          </a:p>
          <a:p>
            <a:r>
              <a:rPr lang="en-US" dirty="0" smtClean="0"/>
              <a:t>Acceptability</a:t>
            </a:r>
          </a:p>
          <a:p>
            <a:r>
              <a:rPr lang="en-US" dirty="0" smtClean="0"/>
              <a:t>Fairness</a:t>
            </a:r>
          </a:p>
          <a:p>
            <a:r>
              <a:rPr lang="en-US" dirty="0" smtClean="0"/>
              <a:t>Inclusiveness</a:t>
            </a:r>
          </a:p>
          <a:p>
            <a:r>
              <a:rPr lang="en-US" dirty="0" smtClean="0"/>
              <a:t>Openness</a:t>
            </a:r>
          </a:p>
          <a:p>
            <a:r>
              <a:rPr lang="en-US" dirty="0" err="1" smtClean="0"/>
              <a:t>Correctability</a:t>
            </a:r>
            <a:endParaRPr lang="en-US" dirty="0" smtClean="0"/>
          </a:p>
          <a:p>
            <a:r>
              <a:rPr lang="en-US" dirty="0" smtClean="0"/>
              <a:t>Standardization</a:t>
            </a:r>
          </a:p>
          <a:p>
            <a:r>
              <a:rPr lang="en-US" dirty="0" err="1" smtClean="0"/>
              <a:t>Ethnicality</a:t>
            </a:r>
            <a:endParaRPr lang="en-US" dirty="0"/>
          </a:p>
        </p:txBody>
      </p:sp>
      <p:sp>
        <p:nvSpPr>
          <p:cNvPr id="4" name="Slide Number Placeholder 3"/>
          <p:cNvSpPr>
            <a:spLocks noGrp="1"/>
          </p:cNvSpPr>
          <p:nvPr>
            <p:ph type="sldNum" sz="quarter" idx="12"/>
          </p:nvPr>
        </p:nvSpPr>
        <p:spPr/>
        <p:txBody>
          <a:bodyPr/>
          <a:lstStyle/>
          <a:p>
            <a:fld id="{E4E9E3B9-E0E1-4554-81A1-1E7F5F7F9D57}" type="slidenum">
              <a:rPr lang="en-US" smtClean="0"/>
              <a:pPr/>
              <a:t>40</a:t>
            </a:fld>
            <a:endParaRPr lang="en-US"/>
          </a:p>
        </p:txBody>
      </p:sp>
    </p:spTree>
    <p:extLst>
      <p:ext uri="{BB962C8B-B14F-4D97-AF65-F5344CB8AC3E}">
        <p14:creationId xmlns:p14="http://schemas.microsoft.com/office/powerpoint/2010/main" xmlns="" val="37599625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41</a:t>
            </a:fld>
            <a:endParaRPr lang="en-US"/>
          </a:p>
        </p:txBody>
      </p:sp>
      <p:pic>
        <p:nvPicPr>
          <p:cNvPr id="1026" name="Picture 2" descr="C:\Users\Usman\Desktop\DESK TOP 11 JAN 2014\vIRTUAL UNI COMSATS\Performance Management\scans\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85925" y="2867025"/>
            <a:ext cx="5772150" cy="1123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45413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42</a:t>
            </a:fld>
            <a:endParaRPr lang="en-US"/>
          </a:p>
        </p:txBody>
      </p:sp>
      <p:pic>
        <p:nvPicPr>
          <p:cNvPr id="2050" name="Picture 2" descr="C:\Users\Usman\Desktop\DESK TOP 11 JAN 2014\vIRTUAL UNI COMSATS\Performance Management\scans\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0"/>
            <a:ext cx="6781800" cy="678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3419338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43</a:t>
            </a:fld>
            <a:endParaRPr lang="en-US"/>
          </a:p>
        </p:txBody>
      </p:sp>
      <p:pic>
        <p:nvPicPr>
          <p:cNvPr id="3074" name="Picture 2" descr="C:\Users\Usman\Desktop\DESK TOP 11 JAN 2014\vIRTUAL UNI COMSATS\Performance Management\scans\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4400" y="76200"/>
            <a:ext cx="7086600" cy="678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66296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44</a:t>
            </a:fld>
            <a:endParaRPr lang="en-US"/>
          </a:p>
        </p:txBody>
      </p:sp>
      <p:pic>
        <p:nvPicPr>
          <p:cNvPr id="4098" name="Picture 2" descr="C:\Users\Usman\Desktop\DESK TOP 11 JAN 2014\vIRTUAL UNI COMSATS\Performance Management\scans\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0"/>
            <a:ext cx="6096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27574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45</a:t>
            </a:fld>
            <a:endParaRPr lang="en-US"/>
          </a:p>
        </p:txBody>
      </p:sp>
      <p:pic>
        <p:nvPicPr>
          <p:cNvPr id="5122" name="Picture 2" descr="C:\Users\Usman\Desktop\DESK TOP 11 JAN 2014\vIRTUAL UNI COMSATS\Performance Management\scans\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81200" y="533400"/>
            <a:ext cx="5029200" cy="5638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37434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46</a:t>
            </a:fld>
            <a:endParaRPr lang="en-US"/>
          </a:p>
        </p:txBody>
      </p:sp>
      <p:pic>
        <p:nvPicPr>
          <p:cNvPr id="6146" name="Picture 2" descr="C:\Users\Usman\Desktop\DESK TOP 11 JAN 2014\vIRTUAL UNI COMSATS\Performance Management\scans\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838200"/>
            <a:ext cx="5486400" cy="525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4994754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47</a:t>
            </a:fld>
            <a:endParaRPr lang="en-US"/>
          </a:p>
        </p:txBody>
      </p:sp>
      <p:pic>
        <p:nvPicPr>
          <p:cNvPr id="7170" name="Picture 2" descr="C:\Users\Usman\Desktop\DESK TOP 11 JAN 2014\vIRTUAL UNI COMSATS\Performance Management\scans\1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0"/>
            <a:ext cx="61722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066825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E4E9E3B9-E0E1-4554-81A1-1E7F5F7F9D57}" type="slidenum">
              <a:rPr lang="en-US" smtClean="0"/>
              <a:pPr/>
              <a:t>48</a:t>
            </a:fld>
            <a:endParaRPr lang="en-US"/>
          </a:p>
        </p:txBody>
      </p:sp>
      <p:pic>
        <p:nvPicPr>
          <p:cNvPr id="8194" name="Picture 2" descr="C:\Users\Usman\Desktop\DESK TOP 11 JAN 2014\vIRTUAL UNI COMSATS\Performance Management\scans\1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609600"/>
            <a:ext cx="6019800" cy="541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570763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Disadvantages / Dangers of poorly implemented PM systems</a:t>
            </a:r>
          </a:p>
          <a:p>
            <a:r>
              <a:rPr lang="en-US" dirty="0" smtClean="0"/>
              <a:t>Case study</a:t>
            </a:r>
          </a:p>
          <a:p>
            <a:r>
              <a:rPr lang="en-US" dirty="0" smtClean="0"/>
              <a:t>Reward Systems</a:t>
            </a:r>
          </a:p>
          <a:p>
            <a:r>
              <a:rPr lang="en-US" dirty="0" smtClean="0"/>
              <a:t>Types of Return</a:t>
            </a:r>
          </a:p>
          <a:p>
            <a:r>
              <a:rPr lang="en-US" dirty="0" smtClean="0"/>
              <a:t>Aims and Role of PM system</a:t>
            </a:r>
          </a:p>
          <a:p>
            <a:r>
              <a:rPr lang="en-US" dirty="0" smtClean="0"/>
              <a:t>Characteristics of Ideal PM system</a:t>
            </a:r>
          </a:p>
          <a:p>
            <a:r>
              <a:rPr lang="en-US" dirty="0" smtClean="0"/>
              <a:t>Case Study- PM system</a:t>
            </a:r>
          </a:p>
        </p:txBody>
      </p:sp>
      <p:sp>
        <p:nvSpPr>
          <p:cNvPr id="4" name="Slide Number Placeholder 3"/>
          <p:cNvSpPr>
            <a:spLocks noGrp="1"/>
          </p:cNvSpPr>
          <p:nvPr>
            <p:ph type="sldNum" sz="quarter" idx="12"/>
          </p:nvPr>
        </p:nvSpPr>
        <p:spPr/>
        <p:txBody>
          <a:bodyPr/>
          <a:lstStyle/>
          <a:p>
            <a:fld id="{E4E9E3B9-E0E1-4554-81A1-1E7F5F7F9D57}" type="slidenum">
              <a:rPr lang="en-US" smtClean="0"/>
              <a:pPr/>
              <a:t>49</a:t>
            </a:fld>
            <a:endParaRPr lang="en-US"/>
          </a:p>
        </p:txBody>
      </p:sp>
    </p:spTree>
    <p:extLst>
      <p:ext uri="{BB962C8B-B14F-4D97-AF65-F5344CB8AC3E}">
        <p14:creationId xmlns:p14="http://schemas.microsoft.com/office/powerpoint/2010/main" xmlns="" val="38475357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E4E9E3B9-E0E1-4554-81A1-1E7F5F7F9D57}" type="slidenum">
              <a:rPr lang="en-US" smtClean="0"/>
              <a:pPr/>
              <a:t>50</a:t>
            </a:fld>
            <a:endParaRPr lang="en-US"/>
          </a:p>
        </p:txBody>
      </p:sp>
    </p:spTree>
    <p:extLst>
      <p:ext uri="{BB962C8B-B14F-4D97-AF65-F5344CB8AC3E}">
        <p14:creationId xmlns:p14="http://schemas.microsoft.com/office/powerpoint/2010/main" xmlns="" val="2776780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TotalTime>
  <Words>1791</Words>
  <Application>Microsoft Office PowerPoint</Application>
  <PresentationFormat>On-screen Show (4:3)</PresentationFormat>
  <Paragraphs>289</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MGT-555  PERFORMANCE AND CAREER MANAGEMENT</vt:lpstr>
      <vt:lpstr>RECAP</vt:lpstr>
      <vt:lpstr>RECAP</vt:lpstr>
      <vt:lpstr>RECAP</vt:lpstr>
      <vt:lpstr>Agenda of Today’s Lecture</vt:lpstr>
      <vt:lpstr>Performance Management Process</vt:lpstr>
      <vt:lpstr>Development plan </vt:lpstr>
      <vt:lpstr>Development plan (Contd.)</vt:lpstr>
      <vt:lpstr>Development plan (Contd.)</vt:lpstr>
      <vt:lpstr>RECAP of PMP</vt:lpstr>
      <vt:lpstr>Disadvantages/ Dangers of Poorly Implemented PM System</vt:lpstr>
      <vt:lpstr>Disadvantages/ Dangers of Poorly Implemented PM System (Contd.)</vt:lpstr>
      <vt:lpstr>Disadvantages/ Dangers of Poorly Implemented PM System (Contd.)</vt:lpstr>
      <vt:lpstr>Disadvantages/ Dangers of Poorly Implemented PM System (Contd.)</vt:lpstr>
      <vt:lpstr>Disadvantages/ Dangers of Poorly Implemented PM System (Contd.)</vt:lpstr>
      <vt:lpstr>Disadvantages/ Dangers of Poorly Implemented PM System- Case Study</vt:lpstr>
      <vt:lpstr>Reward System</vt:lpstr>
      <vt:lpstr>Reward System (Contd.)</vt:lpstr>
      <vt:lpstr>Reward System (Contd.)</vt:lpstr>
      <vt:lpstr>Reward System (Contd.)</vt:lpstr>
      <vt:lpstr>Reward System (Contd.)</vt:lpstr>
      <vt:lpstr>Types of Returns</vt:lpstr>
      <vt:lpstr>Types of Returns (Contd.)</vt:lpstr>
      <vt:lpstr>Types of Returns (Contd.)</vt:lpstr>
      <vt:lpstr>Types of Returns (Contd.)</vt:lpstr>
      <vt:lpstr>Types of Returns (Contd.)</vt:lpstr>
      <vt:lpstr>Types of Returns (Contd.)</vt:lpstr>
      <vt:lpstr>Types of Returns (Contd.)</vt:lpstr>
      <vt:lpstr>Types of Returns (Contd.)</vt:lpstr>
      <vt:lpstr>Types of Returns (Contd.)</vt:lpstr>
      <vt:lpstr>Aims and Role of Performance Management Systems</vt:lpstr>
      <vt:lpstr>Strategic Purpose of PMS</vt:lpstr>
      <vt:lpstr>Slide 33</vt:lpstr>
      <vt:lpstr>Administrative Purpose of PMS</vt:lpstr>
      <vt:lpstr>Informational Purpose of PMS</vt:lpstr>
      <vt:lpstr>Developmental Purpose of PMS</vt:lpstr>
      <vt:lpstr>Organizational Maintenance Purpose of PMS</vt:lpstr>
      <vt:lpstr>Documentational Purpose of PMS</vt:lpstr>
      <vt:lpstr>Characteristics of an Ideal Performance Management System</vt:lpstr>
      <vt:lpstr>Characteristics of an Ideal Performance Management System (Contd.)</vt:lpstr>
      <vt:lpstr>Slide 41</vt:lpstr>
      <vt:lpstr>Slide 42</vt:lpstr>
      <vt:lpstr>Slide 43</vt:lpstr>
      <vt:lpstr>Slide 44</vt:lpstr>
      <vt:lpstr>Slide 45</vt:lpstr>
      <vt:lpstr>Slide 46</vt:lpstr>
      <vt:lpstr>Slide 47</vt:lpstr>
      <vt:lpstr>Slide 48</vt:lpstr>
      <vt:lpstr>Summary of Today’s Lecture</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21</cp:revision>
  <dcterms:created xsi:type="dcterms:W3CDTF">2014-06-21T14:17:49Z</dcterms:created>
  <dcterms:modified xsi:type="dcterms:W3CDTF">2014-07-02T11:35:50Z</dcterms:modified>
</cp:coreProperties>
</file>