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87" r:id="rId2"/>
    <p:sldId id="300" r:id="rId3"/>
    <p:sldId id="301" r:id="rId4"/>
    <p:sldId id="302" r:id="rId5"/>
    <p:sldId id="303" r:id="rId6"/>
    <p:sldId id="304" r:id="rId7"/>
    <p:sldId id="305" r:id="rId8"/>
    <p:sldId id="306" r:id="rId9"/>
    <p:sldId id="308" r:id="rId10"/>
    <p:sldId id="309" r:id="rId11"/>
    <p:sldId id="310" r:id="rId12"/>
    <p:sldId id="311" r:id="rId13"/>
    <p:sldId id="312" r:id="rId14"/>
    <p:sldId id="313" r:id="rId15"/>
    <p:sldId id="314" r:id="rId16"/>
    <p:sldId id="336" r:id="rId17"/>
    <p:sldId id="316" r:id="rId18"/>
    <p:sldId id="317" r:id="rId19"/>
    <p:sldId id="318" r:id="rId20"/>
    <p:sldId id="319" r:id="rId21"/>
    <p:sldId id="320" r:id="rId22"/>
    <p:sldId id="321" r:id="rId23"/>
    <p:sldId id="322" r:id="rId24"/>
    <p:sldId id="323" r:id="rId25"/>
    <p:sldId id="324" r:id="rId26"/>
    <p:sldId id="325" r:id="rId27"/>
    <p:sldId id="326" r:id="rId28"/>
    <p:sldId id="327" r:id="rId29"/>
    <p:sldId id="328" r:id="rId30"/>
    <p:sldId id="329" r:id="rId31"/>
    <p:sldId id="330" r:id="rId32"/>
    <p:sldId id="289"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04F5AD0-2015-45CD-A54F-2A61369EDE92}" type="datetimeFigureOut">
              <a:rPr lang="en-US" smtClean="0"/>
              <a:pPr/>
              <a:t>7/2/2014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6F3D6A7-5406-4742-BA62-31FE1831A473}" type="slidenum">
              <a:rPr lang="en-US" smtClean="0"/>
              <a:pPr/>
              <a:t>‹#›</a:t>
            </a:fld>
            <a:endParaRPr lang="en-US"/>
          </a:p>
        </p:txBody>
      </p:sp>
    </p:spTree>
    <p:extLst>
      <p:ext uri="{BB962C8B-B14F-4D97-AF65-F5344CB8AC3E}">
        <p14:creationId xmlns:p14="http://schemas.microsoft.com/office/powerpoint/2010/main" xmlns="" val="20828903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3AE2C7B-4AAF-4D5B-A4B8-AFE95E058F6D}" type="slidenum">
              <a:rPr lang="en-US" smtClean="0"/>
              <a:pPr/>
              <a:t>29</a:t>
            </a:fld>
            <a:endParaRPr lang="en-US"/>
          </a:p>
        </p:txBody>
      </p:sp>
    </p:spTree>
    <p:extLst>
      <p:ext uri="{BB962C8B-B14F-4D97-AF65-F5344CB8AC3E}">
        <p14:creationId xmlns:p14="http://schemas.microsoft.com/office/powerpoint/2010/main" xmlns="" val="27438124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23D1B4F-F3D8-492A-8FA8-428C8D778CE8}" type="datetime1">
              <a:rPr lang="en-US" smtClean="0"/>
              <a:pPr/>
              <a:t>7/2/2014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E9E3B9-E0E1-4554-81A1-1E7F5F7F9D57}" type="slidenum">
              <a:rPr lang="en-US" smtClean="0"/>
              <a:pPr/>
              <a:t>‹#›</a:t>
            </a:fld>
            <a:endParaRPr lang="en-US"/>
          </a:p>
        </p:txBody>
      </p:sp>
    </p:spTree>
    <p:extLst>
      <p:ext uri="{BB962C8B-B14F-4D97-AF65-F5344CB8AC3E}">
        <p14:creationId xmlns:p14="http://schemas.microsoft.com/office/powerpoint/2010/main" xmlns="" val="17418262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722CD29-A130-4A3A-A1B1-FDB140E3C10E}" type="datetime1">
              <a:rPr lang="en-US" smtClean="0"/>
              <a:pPr/>
              <a:t>7/2/2014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E9E3B9-E0E1-4554-81A1-1E7F5F7F9D57}" type="slidenum">
              <a:rPr lang="en-US" smtClean="0"/>
              <a:pPr/>
              <a:t>‹#›</a:t>
            </a:fld>
            <a:endParaRPr lang="en-US"/>
          </a:p>
        </p:txBody>
      </p:sp>
    </p:spTree>
    <p:extLst>
      <p:ext uri="{BB962C8B-B14F-4D97-AF65-F5344CB8AC3E}">
        <p14:creationId xmlns:p14="http://schemas.microsoft.com/office/powerpoint/2010/main" xmlns="" val="30202487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5DCDDC1-7F76-4038-9E4A-8141D1A6B358}" type="datetime1">
              <a:rPr lang="en-US" smtClean="0"/>
              <a:pPr/>
              <a:t>7/2/2014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E9E3B9-E0E1-4554-81A1-1E7F5F7F9D57}" type="slidenum">
              <a:rPr lang="en-US" smtClean="0"/>
              <a:pPr/>
              <a:t>‹#›</a:t>
            </a:fld>
            <a:endParaRPr lang="en-US"/>
          </a:p>
        </p:txBody>
      </p:sp>
    </p:spTree>
    <p:extLst>
      <p:ext uri="{BB962C8B-B14F-4D97-AF65-F5344CB8AC3E}">
        <p14:creationId xmlns:p14="http://schemas.microsoft.com/office/powerpoint/2010/main" xmlns="" val="37190650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5872140-BCF0-4B0D-854D-91985B763318}" type="datetime1">
              <a:rPr lang="en-US" smtClean="0"/>
              <a:pPr/>
              <a:t>7/2/2014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E9E3B9-E0E1-4554-81A1-1E7F5F7F9D57}" type="slidenum">
              <a:rPr lang="en-US" smtClean="0"/>
              <a:pPr/>
              <a:t>‹#›</a:t>
            </a:fld>
            <a:endParaRPr lang="en-US"/>
          </a:p>
        </p:txBody>
      </p:sp>
    </p:spTree>
    <p:extLst>
      <p:ext uri="{BB962C8B-B14F-4D97-AF65-F5344CB8AC3E}">
        <p14:creationId xmlns:p14="http://schemas.microsoft.com/office/powerpoint/2010/main" xmlns="" val="16280422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4166503-F0E2-4A63-9755-0B0EC5002FEF}" type="datetime1">
              <a:rPr lang="en-US" smtClean="0"/>
              <a:pPr/>
              <a:t>7/2/2014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4E9E3B9-E0E1-4554-81A1-1E7F5F7F9D57}" type="slidenum">
              <a:rPr lang="en-US" smtClean="0"/>
              <a:pPr/>
              <a:t>‹#›</a:t>
            </a:fld>
            <a:endParaRPr lang="en-US"/>
          </a:p>
        </p:txBody>
      </p:sp>
    </p:spTree>
    <p:extLst>
      <p:ext uri="{BB962C8B-B14F-4D97-AF65-F5344CB8AC3E}">
        <p14:creationId xmlns:p14="http://schemas.microsoft.com/office/powerpoint/2010/main" xmlns="" val="37931504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9961766-A712-4949-A5D5-F3379A73D249}" type="datetime1">
              <a:rPr lang="en-US" smtClean="0"/>
              <a:pPr/>
              <a:t>7/2/2014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4E9E3B9-E0E1-4554-81A1-1E7F5F7F9D57}" type="slidenum">
              <a:rPr lang="en-US" smtClean="0"/>
              <a:pPr/>
              <a:t>‹#›</a:t>
            </a:fld>
            <a:endParaRPr lang="en-US"/>
          </a:p>
        </p:txBody>
      </p:sp>
    </p:spTree>
    <p:extLst>
      <p:ext uri="{BB962C8B-B14F-4D97-AF65-F5344CB8AC3E}">
        <p14:creationId xmlns:p14="http://schemas.microsoft.com/office/powerpoint/2010/main" xmlns="" val="37621258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B6D72A4-B742-4FF4-A284-E1DDD81CC38C}" type="datetime1">
              <a:rPr lang="en-US" smtClean="0"/>
              <a:pPr/>
              <a:t>7/2/2014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4E9E3B9-E0E1-4554-81A1-1E7F5F7F9D57}" type="slidenum">
              <a:rPr lang="en-US" smtClean="0"/>
              <a:pPr/>
              <a:t>‹#›</a:t>
            </a:fld>
            <a:endParaRPr lang="en-US"/>
          </a:p>
        </p:txBody>
      </p:sp>
    </p:spTree>
    <p:extLst>
      <p:ext uri="{BB962C8B-B14F-4D97-AF65-F5344CB8AC3E}">
        <p14:creationId xmlns:p14="http://schemas.microsoft.com/office/powerpoint/2010/main" xmlns="" val="31464647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043FA80-B483-4E4A-B743-BE02A45C2603}" type="datetime1">
              <a:rPr lang="en-US" smtClean="0"/>
              <a:pPr/>
              <a:t>7/2/2014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E9E3B9-E0E1-4554-81A1-1E7F5F7F9D57}" type="slidenum">
              <a:rPr lang="en-US" smtClean="0"/>
              <a:pPr/>
              <a:t>‹#›</a:t>
            </a:fld>
            <a:endParaRPr lang="en-US"/>
          </a:p>
        </p:txBody>
      </p:sp>
    </p:spTree>
    <p:extLst>
      <p:ext uri="{BB962C8B-B14F-4D97-AF65-F5344CB8AC3E}">
        <p14:creationId xmlns:p14="http://schemas.microsoft.com/office/powerpoint/2010/main" xmlns="" val="42259111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022478E-3D27-41DD-AD5E-DD1134697D50}" type="datetime1">
              <a:rPr lang="en-US" smtClean="0"/>
              <a:pPr/>
              <a:t>7/2/2014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E9E3B9-E0E1-4554-81A1-1E7F5F7F9D57}" type="slidenum">
              <a:rPr lang="en-US" smtClean="0"/>
              <a:pPr/>
              <a:t>‹#›</a:t>
            </a:fld>
            <a:endParaRPr lang="en-US"/>
          </a:p>
        </p:txBody>
      </p:sp>
    </p:spTree>
    <p:extLst>
      <p:ext uri="{BB962C8B-B14F-4D97-AF65-F5344CB8AC3E}">
        <p14:creationId xmlns:p14="http://schemas.microsoft.com/office/powerpoint/2010/main" xmlns="" val="5137355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7E5ED8D-D38E-41D4-81F1-B34A5BBCCFD4}" type="datetime1">
              <a:rPr lang="en-US" smtClean="0"/>
              <a:pPr/>
              <a:t>7/2/2014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E9E3B9-E0E1-4554-81A1-1E7F5F7F9D57}" type="slidenum">
              <a:rPr lang="en-US" smtClean="0"/>
              <a:pPr/>
              <a:t>‹#›</a:t>
            </a:fld>
            <a:endParaRPr lang="en-US"/>
          </a:p>
        </p:txBody>
      </p:sp>
    </p:spTree>
    <p:extLst>
      <p:ext uri="{BB962C8B-B14F-4D97-AF65-F5344CB8AC3E}">
        <p14:creationId xmlns:p14="http://schemas.microsoft.com/office/powerpoint/2010/main" xmlns="" val="11452188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59889CF-EC7F-4085-8CE5-E879FC496262}" type="datetime1">
              <a:rPr lang="en-US" smtClean="0"/>
              <a:pPr/>
              <a:t>7/2/2014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E9E3B9-E0E1-4554-81A1-1E7F5F7F9D57}" type="slidenum">
              <a:rPr lang="en-US" smtClean="0"/>
              <a:pPr/>
              <a:t>‹#›</a:t>
            </a:fld>
            <a:endParaRPr lang="en-US"/>
          </a:p>
        </p:txBody>
      </p:sp>
    </p:spTree>
    <p:extLst>
      <p:ext uri="{BB962C8B-B14F-4D97-AF65-F5344CB8AC3E}">
        <p14:creationId xmlns:p14="http://schemas.microsoft.com/office/powerpoint/2010/main" xmlns="" val="3757921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A00819-C307-4413-AE51-97FEBD5F7B4C}" type="datetime1">
              <a:rPr lang="en-US" smtClean="0"/>
              <a:pPr/>
              <a:t>7/2/2014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E9E3B9-E0E1-4554-81A1-1E7F5F7F9D57}" type="slidenum">
              <a:rPr lang="en-US" smtClean="0"/>
              <a:pPr/>
              <a:t>‹#›</a:t>
            </a:fld>
            <a:endParaRPr lang="en-US"/>
          </a:p>
        </p:txBody>
      </p:sp>
    </p:spTree>
    <p:extLst>
      <p:ext uri="{BB962C8B-B14F-4D97-AF65-F5344CB8AC3E}">
        <p14:creationId xmlns:p14="http://schemas.microsoft.com/office/powerpoint/2010/main" xmlns="" val="28104136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90750"/>
            <a:ext cx="7772400" cy="2381250"/>
          </a:xfrm>
        </p:spPr>
        <p:txBody>
          <a:bodyPr>
            <a:normAutofit/>
          </a:bodyPr>
          <a:lstStyle/>
          <a:p>
            <a:r>
              <a:rPr lang="en-US" dirty="0" smtClean="0"/>
              <a:t>MGT-555 </a:t>
            </a:r>
            <a:br>
              <a:rPr lang="en-US" dirty="0" smtClean="0"/>
            </a:br>
            <a:r>
              <a:rPr lang="en-US" dirty="0" smtClean="0"/>
              <a:t>PERFORMANCE AND CAREER MANAGEMENT</a:t>
            </a:r>
            <a:endParaRPr lang="en-US" dirty="0"/>
          </a:p>
        </p:txBody>
      </p:sp>
      <p:sp>
        <p:nvSpPr>
          <p:cNvPr id="3" name="Subtitle 2"/>
          <p:cNvSpPr>
            <a:spLocks noGrp="1"/>
          </p:cNvSpPr>
          <p:nvPr>
            <p:ph type="subTitle" idx="1"/>
          </p:nvPr>
        </p:nvSpPr>
        <p:spPr>
          <a:xfrm>
            <a:off x="1752600" y="4648200"/>
            <a:ext cx="6400800" cy="762000"/>
          </a:xfrm>
        </p:spPr>
        <p:txBody>
          <a:bodyPr/>
          <a:lstStyle/>
          <a:p>
            <a:r>
              <a:rPr lang="en-US" dirty="0" smtClean="0">
                <a:solidFill>
                  <a:schemeClr val="tx1"/>
                </a:solidFill>
              </a:rPr>
              <a:t>LECTURE NO - 5</a:t>
            </a:r>
            <a:endParaRPr lang="en-US" dirty="0">
              <a:solidFill>
                <a:schemeClr val="tx1"/>
              </a:solidFill>
            </a:endParaRPr>
          </a:p>
        </p:txBody>
      </p:sp>
      <p:sp>
        <p:nvSpPr>
          <p:cNvPr id="5" name="Slide Number Placeholder 4"/>
          <p:cNvSpPr>
            <a:spLocks noGrp="1"/>
          </p:cNvSpPr>
          <p:nvPr>
            <p:ph type="sldNum" sz="quarter" idx="12"/>
          </p:nvPr>
        </p:nvSpPr>
        <p:spPr/>
        <p:txBody>
          <a:bodyPr/>
          <a:lstStyle/>
          <a:p>
            <a:fld id="{E4E9E3B9-E0E1-4554-81A1-1E7F5F7F9D57}" type="slidenum">
              <a:rPr lang="en-US" smtClean="0"/>
              <a:pPr/>
              <a:t>1</a:t>
            </a:fld>
            <a:endParaRPr lang="en-US"/>
          </a:p>
        </p:txBody>
      </p:sp>
    </p:spTree>
    <p:extLst>
      <p:ext uri="{BB962C8B-B14F-4D97-AF65-F5344CB8AC3E}">
        <p14:creationId xmlns:p14="http://schemas.microsoft.com/office/powerpoint/2010/main" xmlns="" val="395101651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a:t>
            </a:r>
            <a:endParaRPr lang="en-US" dirty="0"/>
          </a:p>
        </p:txBody>
      </p:sp>
      <p:sp>
        <p:nvSpPr>
          <p:cNvPr id="3" name="Content Placeholder 2"/>
          <p:cNvSpPr>
            <a:spLocks noGrp="1"/>
          </p:cNvSpPr>
          <p:nvPr>
            <p:ph idx="1"/>
          </p:nvPr>
        </p:nvSpPr>
        <p:spPr/>
        <p:txBody>
          <a:bodyPr>
            <a:normAutofit fontScale="85000" lnSpcReduction="20000"/>
          </a:bodyPr>
          <a:lstStyle/>
          <a:p>
            <a:r>
              <a:rPr lang="en-US" dirty="0"/>
              <a:t>Course Objective</a:t>
            </a:r>
          </a:p>
          <a:p>
            <a:r>
              <a:rPr lang="en-US" dirty="0"/>
              <a:t>Key Learning Outcomes</a:t>
            </a:r>
          </a:p>
          <a:p>
            <a:r>
              <a:rPr lang="en-US" dirty="0"/>
              <a:t>Contents of the Course Structure</a:t>
            </a:r>
          </a:p>
          <a:p>
            <a:r>
              <a:rPr lang="en-US" dirty="0" smtClean="0"/>
              <a:t>We have discussed HRM and Strategic HRM(SHRM) in previous lectures, which included following points;</a:t>
            </a:r>
          </a:p>
          <a:p>
            <a:r>
              <a:rPr lang="en-US" dirty="0" smtClean="0"/>
              <a:t>1. Definitions</a:t>
            </a:r>
          </a:p>
          <a:p>
            <a:r>
              <a:rPr lang="en-US" dirty="0" smtClean="0"/>
              <a:t>2. Functions of HRM and SHRM</a:t>
            </a:r>
          </a:p>
          <a:p>
            <a:r>
              <a:rPr lang="en-US" dirty="0" smtClean="0"/>
              <a:t>3. Types of assistance provided by HRD.</a:t>
            </a:r>
          </a:p>
          <a:p>
            <a:r>
              <a:rPr lang="en-US" dirty="0" smtClean="0"/>
              <a:t>4. Challenges faced by Human resource managers.</a:t>
            </a:r>
          </a:p>
          <a:p>
            <a:r>
              <a:rPr lang="en-US" dirty="0" smtClean="0"/>
              <a:t>5. Relationship between Human resource department and other departments.</a:t>
            </a:r>
            <a:endParaRPr lang="en-US" dirty="0"/>
          </a:p>
        </p:txBody>
      </p:sp>
      <p:sp>
        <p:nvSpPr>
          <p:cNvPr id="4" name="Slide Number Placeholder 3"/>
          <p:cNvSpPr>
            <a:spLocks noGrp="1"/>
          </p:cNvSpPr>
          <p:nvPr>
            <p:ph type="sldNum" sz="quarter" idx="12"/>
          </p:nvPr>
        </p:nvSpPr>
        <p:spPr/>
        <p:txBody>
          <a:bodyPr/>
          <a:lstStyle/>
          <a:p>
            <a:fld id="{C1D9FEEC-1DE4-43EA-8FAC-EF8D8B952A27}" type="slidenum">
              <a:rPr lang="en-US" smtClean="0"/>
              <a:pPr/>
              <a:t>2</a:t>
            </a:fld>
            <a:endParaRPr lang="en-US" dirty="0"/>
          </a:p>
        </p:txBody>
      </p:sp>
    </p:spTree>
    <p:extLst>
      <p:ext uri="{BB962C8B-B14F-4D97-AF65-F5344CB8AC3E}">
        <p14:creationId xmlns:p14="http://schemas.microsoft.com/office/powerpoint/2010/main" xmlns="" val="345430162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a:t>
            </a:r>
            <a:endParaRPr lang="en-US" dirty="0"/>
          </a:p>
        </p:txBody>
      </p:sp>
      <p:sp>
        <p:nvSpPr>
          <p:cNvPr id="3" name="Content Placeholder 2"/>
          <p:cNvSpPr>
            <a:spLocks noGrp="1"/>
          </p:cNvSpPr>
          <p:nvPr>
            <p:ph idx="1"/>
          </p:nvPr>
        </p:nvSpPr>
        <p:spPr/>
        <p:txBody>
          <a:bodyPr>
            <a:normAutofit lnSpcReduction="10000"/>
          </a:bodyPr>
          <a:lstStyle/>
          <a:p>
            <a:r>
              <a:rPr lang="en-US" dirty="0" smtClean="0"/>
              <a:t>6. Role of Human resource managers in future. </a:t>
            </a:r>
          </a:p>
          <a:p>
            <a:r>
              <a:rPr lang="en-US" dirty="0" smtClean="0"/>
              <a:t>7. Effect of HRM on organizational performance.</a:t>
            </a:r>
          </a:p>
          <a:p>
            <a:r>
              <a:rPr lang="en-US" dirty="0" smtClean="0"/>
              <a:t>8. Role of HRM in training and development of employees.</a:t>
            </a:r>
          </a:p>
          <a:p>
            <a:r>
              <a:rPr lang="en-US" dirty="0" smtClean="0"/>
              <a:t>9. Role of HRM in Performance and career management.</a:t>
            </a:r>
          </a:p>
          <a:p>
            <a:r>
              <a:rPr lang="en-US" dirty="0" smtClean="0"/>
              <a:t>10. Role of HRM  in maintaining competitive pay practices.</a:t>
            </a:r>
            <a:endParaRPr lang="en-US" dirty="0"/>
          </a:p>
        </p:txBody>
      </p:sp>
      <p:sp>
        <p:nvSpPr>
          <p:cNvPr id="4" name="Slide Number Placeholder 3"/>
          <p:cNvSpPr>
            <a:spLocks noGrp="1"/>
          </p:cNvSpPr>
          <p:nvPr>
            <p:ph type="sldNum" sz="quarter" idx="12"/>
          </p:nvPr>
        </p:nvSpPr>
        <p:spPr/>
        <p:txBody>
          <a:bodyPr/>
          <a:lstStyle/>
          <a:p>
            <a:fld id="{C1D9FEEC-1DE4-43EA-8FAC-EF8D8B952A27}" type="slidenum">
              <a:rPr lang="en-US" smtClean="0"/>
              <a:pPr/>
              <a:t>3</a:t>
            </a:fld>
            <a:endParaRPr lang="en-US" dirty="0"/>
          </a:p>
        </p:txBody>
      </p:sp>
    </p:spTree>
    <p:extLst>
      <p:ext uri="{BB962C8B-B14F-4D97-AF65-F5344CB8AC3E}">
        <p14:creationId xmlns:p14="http://schemas.microsoft.com/office/powerpoint/2010/main" xmlns="" val="5637418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RECAP</a:t>
            </a:r>
          </a:p>
        </p:txBody>
      </p:sp>
      <p:sp>
        <p:nvSpPr>
          <p:cNvPr id="3" name="Content Placeholder 2"/>
          <p:cNvSpPr>
            <a:spLocks noGrp="1"/>
          </p:cNvSpPr>
          <p:nvPr>
            <p:ph idx="1"/>
          </p:nvPr>
        </p:nvSpPr>
        <p:spPr>
          <a:xfrm>
            <a:off x="457200" y="1600200"/>
            <a:ext cx="8229600" cy="5029200"/>
          </a:xfrm>
        </p:spPr>
        <p:txBody>
          <a:bodyPr>
            <a:normAutofit/>
          </a:bodyPr>
          <a:lstStyle/>
          <a:p>
            <a:r>
              <a:rPr lang="en-US" dirty="0" smtClean="0"/>
              <a:t>Understanding </a:t>
            </a:r>
            <a:r>
              <a:rPr lang="en-US" dirty="0"/>
              <a:t>Performance </a:t>
            </a:r>
            <a:r>
              <a:rPr lang="en-US" dirty="0" smtClean="0"/>
              <a:t>management</a:t>
            </a:r>
          </a:p>
          <a:p>
            <a:r>
              <a:rPr lang="en-US" dirty="0" smtClean="0"/>
              <a:t>Definitions</a:t>
            </a:r>
            <a:endParaRPr lang="en-US" dirty="0"/>
          </a:p>
          <a:p>
            <a:r>
              <a:rPr lang="en-US" dirty="0"/>
              <a:t>Case study </a:t>
            </a:r>
            <a:r>
              <a:rPr lang="en-US" dirty="0" smtClean="0"/>
              <a:t>- PM </a:t>
            </a:r>
            <a:r>
              <a:rPr lang="en-US" dirty="0"/>
              <a:t>Systems</a:t>
            </a:r>
          </a:p>
          <a:p>
            <a:r>
              <a:rPr lang="en-US" dirty="0"/>
              <a:t>Case Study </a:t>
            </a:r>
            <a:r>
              <a:rPr lang="en-US" dirty="0" smtClean="0"/>
              <a:t>- </a:t>
            </a:r>
            <a:r>
              <a:rPr lang="en-US" dirty="0"/>
              <a:t>Morgan Stanley</a:t>
            </a:r>
          </a:p>
          <a:p>
            <a:r>
              <a:rPr lang="en-US" dirty="0"/>
              <a:t>Contribution / Advantages of PM System</a:t>
            </a:r>
          </a:p>
          <a:p>
            <a:endParaRPr lang="en-US" dirty="0" smtClean="0"/>
          </a:p>
        </p:txBody>
      </p:sp>
      <p:sp>
        <p:nvSpPr>
          <p:cNvPr id="4" name="Slide Number Placeholder 3"/>
          <p:cNvSpPr>
            <a:spLocks noGrp="1"/>
          </p:cNvSpPr>
          <p:nvPr>
            <p:ph type="sldNum" sz="quarter" idx="12"/>
          </p:nvPr>
        </p:nvSpPr>
        <p:spPr/>
        <p:txBody>
          <a:bodyPr/>
          <a:lstStyle/>
          <a:p>
            <a:fld id="{E4E9E3B9-E0E1-4554-81A1-1E7F5F7F9D57}" type="slidenum">
              <a:rPr lang="en-US" smtClean="0"/>
              <a:pPr/>
              <a:t>4</a:t>
            </a:fld>
            <a:endParaRPr lang="en-US"/>
          </a:p>
        </p:txBody>
      </p:sp>
    </p:spTree>
    <p:extLst>
      <p:ext uri="{BB962C8B-B14F-4D97-AF65-F5344CB8AC3E}">
        <p14:creationId xmlns:p14="http://schemas.microsoft.com/office/powerpoint/2010/main" xmlns="" val="337714904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a:t>
            </a:r>
            <a:endParaRPr lang="en-US" dirty="0"/>
          </a:p>
        </p:txBody>
      </p:sp>
      <p:sp>
        <p:nvSpPr>
          <p:cNvPr id="3" name="Content Placeholder 2"/>
          <p:cNvSpPr>
            <a:spLocks noGrp="1"/>
          </p:cNvSpPr>
          <p:nvPr>
            <p:ph idx="1"/>
          </p:nvPr>
        </p:nvSpPr>
        <p:spPr>
          <a:xfrm>
            <a:off x="457200" y="1600200"/>
            <a:ext cx="8229600" cy="5029200"/>
          </a:xfrm>
        </p:spPr>
        <p:txBody>
          <a:bodyPr>
            <a:normAutofit/>
          </a:bodyPr>
          <a:lstStyle/>
          <a:p>
            <a:r>
              <a:rPr lang="en-US" dirty="0" smtClean="0"/>
              <a:t>Performance management Process</a:t>
            </a:r>
          </a:p>
          <a:p>
            <a:pPr lvl="1"/>
            <a:r>
              <a:rPr lang="en-US" dirty="0" smtClean="0"/>
              <a:t>Components of PMP</a:t>
            </a:r>
          </a:p>
          <a:p>
            <a:pPr lvl="2"/>
            <a:r>
              <a:rPr lang="en-US" dirty="0" smtClean="0"/>
              <a:t>Performance Execution</a:t>
            </a:r>
          </a:p>
          <a:p>
            <a:pPr lvl="2"/>
            <a:r>
              <a:rPr lang="en-US" dirty="0" smtClean="0"/>
              <a:t>Performance Assessment</a:t>
            </a:r>
          </a:p>
          <a:p>
            <a:pPr lvl="2"/>
            <a:r>
              <a:rPr lang="en-US" dirty="0" smtClean="0"/>
              <a:t>Performance review</a:t>
            </a:r>
          </a:p>
          <a:p>
            <a:pPr lvl="2"/>
            <a:r>
              <a:rPr lang="en-US" dirty="0" smtClean="0"/>
              <a:t>Performance renewal and Re-contracting</a:t>
            </a:r>
          </a:p>
          <a:p>
            <a:pPr marL="571500" indent="-457200"/>
            <a:r>
              <a:rPr lang="en-US" dirty="0" smtClean="0"/>
              <a:t>Case </a:t>
            </a:r>
            <a:r>
              <a:rPr lang="en-US" dirty="0"/>
              <a:t>study</a:t>
            </a:r>
          </a:p>
        </p:txBody>
      </p:sp>
      <p:sp>
        <p:nvSpPr>
          <p:cNvPr id="4" name="Slide Number Placeholder 3"/>
          <p:cNvSpPr>
            <a:spLocks noGrp="1"/>
          </p:cNvSpPr>
          <p:nvPr>
            <p:ph type="sldNum" sz="quarter" idx="12"/>
          </p:nvPr>
        </p:nvSpPr>
        <p:spPr/>
        <p:txBody>
          <a:bodyPr/>
          <a:lstStyle/>
          <a:p>
            <a:fld id="{E4E9E3B9-E0E1-4554-81A1-1E7F5F7F9D57}" type="slidenum">
              <a:rPr lang="en-US" smtClean="0"/>
              <a:pPr/>
              <a:t>5</a:t>
            </a:fld>
            <a:endParaRPr lang="en-US"/>
          </a:p>
        </p:txBody>
      </p:sp>
    </p:spTree>
    <p:extLst>
      <p:ext uri="{BB962C8B-B14F-4D97-AF65-F5344CB8AC3E}">
        <p14:creationId xmlns:p14="http://schemas.microsoft.com/office/powerpoint/2010/main" xmlns="" val="150086898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 of Today’s Lecture</a:t>
            </a:r>
            <a:endParaRPr lang="en-US" dirty="0"/>
          </a:p>
        </p:txBody>
      </p:sp>
      <p:sp>
        <p:nvSpPr>
          <p:cNvPr id="3" name="Content Placeholder 2"/>
          <p:cNvSpPr>
            <a:spLocks noGrp="1"/>
          </p:cNvSpPr>
          <p:nvPr>
            <p:ph idx="1"/>
          </p:nvPr>
        </p:nvSpPr>
        <p:spPr>
          <a:xfrm>
            <a:off x="457200" y="1600200"/>
            <a:ext cx="8229600" cy="5029200"/>
          </a:xfrm>
        </p:spPr>
        <p:txBody>
          <a:bodyPr>
            <a:normAutofit/>
          </a:bodyPr>
          <a:lstStyle/>
          <a:p>
            <a:r>
              <a:rPr lang="en-US" dirty="0" smtClean="0"/>
              <a:t>Performance management Process</a:t>
            </a:r>
          </a:p>
          <a:p>
            <a:pPr lvl="1"/>
            <a:r>
              <a:rPr lang="en-US" dirty="0" smtClean="0"/>
              <a:t>Components of </a:t>
            </a:r>
            <a:r>
              <a:rPr lang="en-US" dirty="0"/>
              <a:t>Performance Management process</a:t>
            </a:r>
          </a:p>
          <a:p>
            <a:pPr lvl="2"/>
            <a:r>
              <a:rPr lang="en-US" dirty="0" smtClean="0"/>
              <a:t>Pre-requisites</a:t>
            </a:r>
          </a:p>
          <a:p>
            <a:pPr lvl="2"/>
            <a:r>
              <a:rPr lang="en-US" dirty="0" smtClean="0"/>
              <a:t>Performance Planning</a:t>
            </a:r>
          </a:p>
          <a:p>
            <a:pPr lvl="1"/>
            <a:r>
              <a:rPr lang="en-US" dirty="0" smtClean="0"/>
              <a:t>Implementation of Performance Management process</a:t>
            </a:r>
          </a:p>
        </p:txBody>
      </p:sp>
      <p:sp>
        <p:nvSpPr>
          <p:cNvPr id="4" name="Slide Number Placeholder 3"/>
          <p:cNvSpPr>
            <a:spLocks noGrp="1"/>
          </p:cNvSpPr>
          <p:nvPr>
            <p:ph type="sldNum" sz="quarter" idx="12"/>
          </p:nvPr>
        </p:nvSpPr>
        <p:spPr/>
        <p:txBody>
          <a:bodyPr/>
          <a:lstStyle/>
          <a:p>
            <a:fld id="{E4E9E3B9-E0E1-4554-81A1-1E7F5F7F9D57}" type="slidenum">
              <a:rPr lang="en-US" smtClean="0"/>
              <a:pPr/>
              <a:t>6</a:t>
            </a:fld>
            <a:endParaRPr lang="en-US"/>
          </a:p>
        </p:txBody>
      </p:sp>
    </p:spTree>
    <p:extLst>
      <p:ext uri="{BB962C8B-B14F-4D97-AF65-F5344CB8AC3E}">
        <p14:creationId xmlns:p14="http://schemas.microsoft.com/office/powerpoint/2010/main" xmlns="" val="367472247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management process</a:t>
            </a:r>
          </a:p>
        </p:txBody>
      </p:sp>
      <p:sp>
        <p:nvSpPr>
          <p:cNvPr id="3" name="Content Placeholder 2"/>
          <p:cNvSpPr>
            <a:spLocks noGrp="1"/>
          </p:cNvSpPr>
          <p:nvPr>
            <p:ph idx="1"/>
          </p:nvPr>
        </p:nvSpPr>
        <p:spPr/>
        <p:txBody>
          <a:bodyPr/>
          <a:lstStyle/>
          <a:p>
            <a:r>
              <a:rPr lang="en-US" i="1" dirty="0" smtClean="0"/>
              <a:t>“In </a:t>
            </a:r>
            <a:r>
              <a:rPr lang="en-US" i="1" dirty="0"/>
              <a:t>theory, the Performance Review process can be thought of a positive interaction between a coach and an employee, working together to achieve maximum performance . In reality, its more like  finding a dead squirrel in your backyard and realizing the best solution is to fling it into your neighbors </a:t>
            </a:r>
            <a:r>
              <a:rPr lang="en-US" i="1" dirty="0" smtClean="0"/>
              <a:t>roof”.</a:t>
            </a:r>
          </a:p>
          <a:p>
            <a:pPr marL="457200" lvl="1" indent="0">
              <a:buNone/>
            </a:pPr>
            <a:r>
              <a:rPr lang="en-US" i="1" dirty="0"/>
              <a:t>	</a:t>
            </a:r>
            <a:r>
              <a:rPr lang="en-US" i="1" dirty="0" smtClean="0"/>
              <a:t>					</a:t>
            </a:r>
            <a:r>
              <a:rPr lang="en-US" dirty="0" smtClean="0"/>
              <a:t>--SCOTT ADAMS</a:t>
            </a:r>
            <a:endParaRPr lang="en-US" dirty="0"/>
          </a:p>
          <a:p>
            <a:endParaRPr lang="en-US" dirty="0"/>
          </a:p>
        </p:txBody>
      </p:sp>
      <p:sp>
        <p:nvSpPr>
          <p:cNvPr id="4" name="Slide Number Placeholder 3"/>
          <p:cNvSpPr>
            <a:spLocks noGrp="1"/>
          </p:cNvSpPr>
          <p:nvPr>
            <p:ph type="sldNum" sz="quarter" idx="12"/>
          </p:nvPr>
        </p:nvSpPr>
        <p:spPr/>
        <p:txBody>
          <a:bodyPr/>
          <a:lstStyle/>
          <a:p>
            <a:fld id="{493EA083-0CFE-4A64-B279-00AEEC37AC6C}" type="slidenum">
              <a:rPr lang="en-US" smtClean="0"/>
              <a:pPr/>
              <a:t>7</a:t>
            </a:fld>
            <a:endParaRPr lang="en-US"/>
          </a:p>
        </p:txBody>
      </p:sp>
    </p:spTree>
    <p:extLst>
      <p:ext uri="{BB962C8B-B14F-4D97-AF65-F5344CB8AC3E}">
        <p14:creationId xmlns:p14="http://schemas.microsoft.com/office/powerpoint/2010/main" xmlns="" val="401756022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Performance management </a:t>
            </a:r>
            <a:r>
              <a:rPr lang="en-US" dirty="0" smtClean="0"/>
              <a:t>process (Contd.)</a:t>
            </a:r>
            <a:endParaRPr lang="en-US" dirty="0"/>
          </a:p>
        </p:txBody>
      </p:sp>
      <p:sp>
        <p:nvSpPr>
          <p:cNvPr id="3" name="Content Placeholder 2"/>
          <p:cNvSpPr>
            <a:spLocks noGrp="1"/>
          </p:cNvSpPr>
          <p:nvPr>
            <p:ph idx="1"/>
          </p:nvPr>
        </p:nvSpPr>
        <p:spPr/>
        <p:txBody>
          <a:bodyPr>
            <a:normAutofit lnSpcReduction="10000"/>
          </a:bodyPr>
          <a:lstStyle/>
          <a:p>
            <a:r>
              <a:rPr lang="en-US" dirty="0" smtClean="0"/>
              <a:t>Performance management is an ongoing process.</a:t>
            </a:r>
          </a:p>
          <a:p>
            <a:r>
              <a:rPr lang="en-US" dirty="0" smtClean="0"/>
              <a:t>PM does not take place just once a year, it is a continuous process including several components.</a:t>
            </a:r>
          </a:p>
          <a:p>
            <a:r>
              <a:rPr lang="en-US" dirty="0" smtClean="0"/>
              <a:t>These components are closely related to each other, and poor implementation of any of the component has a negative impact on the performance management system as a whole.</a:t>
            </a:r>
            <a:endParaRPr lang="en-US" dirty="0"/>
          </a:p>
        </p:txBody>
      </p:sp>
      <p:sp>
        <p:nvSpPr>
          <p:cNvPr id="4" name="Slide Number Placeholder 3"/>
          <p:cNvSpPr>
            <a:spLocks noGrp="1"/>
          </p:cNvSpPr>
          <p:nvPr>
            <p:ph type="sldNum" sz="quarter" idx="12"/>
          </p:nvPr>
        </p:nvSpPr>
        <p:spPr/>
        <p:txBody>
          <a:bodyPr/>
          <a:lstStyle/>
          <a:p>
            <a:fld id="{493EA083-0CFE-4A64-B279-00AEEC37AC6C}" type="slidenum">
              <a:rPr lang="en-US" smtClean="0"/>
              <a:pPr/>
              <a:t>8</a:t>
            </a:fld>
            <a:endParaRPr lang="en-US"/>
          </a:p>
        </p:txBody>
      </p:sp>
    </p:spTree>
    <p:extLst>
      <p:ext uri="{BB962C8B-B14F-4D97-AF65-F5344CB8AC3E}">
        <p14:creationId xmlns:p14="http://schemas.microsoft.com/office/powerpoint/2010/main" xmlns="" val="285819493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Prerequisites </a:t>
            </a:r>
            <a:endParaRPr lang="en-US" dirty="0"/>
          </a:p>
        </p:txBody>
      </p:sp>
      <p:sp>
        <p:nvSpPr>
          <p:cNvPr id="3" name="Content Placeholder 2"/>
          <p:cNvSpPr>
            <a:spLocks noGrp="1"/>
          </p:cNvSpPr>
          <p:nvPr>
            <p:ph idx="1"/>
          </p:nvPr>
        </p:nvSpPr>
        <p:spPr/>
        <p:txBody>
          <a:bodyPr/>
          <a:lstStyle/>
          <a:p>
            <a:pPr>
              <a:buNone/>
            </a:pPr>
            <a:r>
              <a:rPr lang="en-US" dirty="0" smtClean="0"/>
              <a:t>   There are two main prerequisites that are required before a performance management system is implemented</a:t>
            </a:r>
          </a:p>
          <a:p>
            <a:r>
              <a:rPr lang="en-US" dirty="0" smtClean="0"/>
              <a:t>Knowledge of organizations mission and strategic goals and </a:t>
            </a:r>
          </a:p>
          <a:p>
            <a:r>
              <a:rPr lang="en-US" dirty="0" smtClean="0"/>
              <a:t>Knowledge of job in question</a:t>
            </a:r>
          </a:p>
          <a:p>
            <a:pPr>
              <a:buNone/>
            </a:pPr>
            <a:endParaRPr lang="en-US" dirty="0"/>
          </a:p>
        </p:txBody>
      </p:sp>
      <p:sp>
        <p:nvSpPr>
          <p:cNvPr id="4" name="Slide Number Placeholder 3"/>
          <p:cNvSpPr>
            <a:spLocks noGrp="1"/>
          </p:cNvSpPr>
          <p:nvPr>
            <p:ph type="sldNum" sz="quarter" idx="12"/>
          </p:nvPr>
        </p:nvSpPr>
        <p:spPr/>
        <p:txBody>
          <a:bodyPr/>
          <a:lstStyle/>
          <a:p>
            <a:fld id="{493EA083-0CFE-4A64-B279-00AEEC37AC6C}" type="slidenum">
              <a:rPr lang="en-US" smtClean="0"/>
              <a:pPr/>
              <a:t>9</a:t>
            </a:fld>
            <a:endParaRPr lang="en-US"/>
          </a:p>
        </p:txBody>
      </p:sp>
    </p:spTree>
    <p:extLst>
      <p:ext uri="{BB962C8B-B14F-4D97-AF65-F5344CB8AC3E}">
        <p14:creationId xmlns:p14="http://schemas.microsoft.com/office/powerpoint/2010/main" xmlns="" val="351746399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Prerequisites (Contd.)</a:t>
            </a:r>
            <a:endParaRPr lang="en-US" dirty="0"/>
          </a:p>
        </p:txBody>
      </p:sp>
      <p:sp>
        <p:nvSpPr>
          <p:cNvPr id="3" name="Content Placeholder 2"/>
          <p:cNvSpPr>
            <a:spLocks noGrp="1"/>
          </p:cNvSpPr>
          <p:nvPr>
            <p:ph idx="1"/>
          </p:nvPr>
        </p:nvSpPr>
        <p:spPr/>
        <p:txBody>
          <a:bodyPr/>
          <a:lstStyle/>
          <a:p>
            <a:r>
              <a:rPr lang="en-US" dirty="0" smtClean="0"/>
              <a:t>PRE-REQUISITE 1</a:t>
            </a:r>
          </a:p>
          <a:p>
            <a:pPr lvl="1"/>
            <a:r>
              <a:rPr lang="en-US" dirty="0" smtClean="0"/>
              <a:t>Knowledge of organizations mission and strategic goals is a result of strategic planning</a:t>
            </a:r>
          </a:p>
          <a:p>
            <a:pPr lvl="1"/>
            <a:r>
              <a:rPr lang="en-US" dirty="0" smtClean="0"/>
              <a:t>Strategic planning allows an organization to clearly define it purpose or reason for existing, where it wants to be in future, the goals it wants to achieve and the strategies it will use to attain these goals.</a:t>
            </a:r>
            <a:endParaRPr lang="en-US" dirty="0"/>
          </a:p>
        </p:txBody>
      </p:sp>
      <p:sp>
        <p:nvSpPr>
          <p:cNvPr id="4" name="Slide Number Placeholder 3"/>
          <p:cNvSpPr>
            <a:spLocks noGrp="1"/>
          </p:cNvSpPr>
          <p:nvPr>
            <p:ph type="sldNum" sz="quarter" idx="12"/>
          </p:nvPr>
        </p:nvSpPr>
        <p:spPr/>
        <p:txBody>
          <a:bodyPr/>
          <a:lstStyle/>
          <a:p>
            <a:fld id="{493EA083-0CFE-4A64-B279-00AEEC37AC6C}" type="slidenum">
              <a:rPr lang="en-US" smtClean="0"/>
              <a:pPr/>
              <a:t>10</a:t>
            </a:fld>
            <a:endParaRPr lang="en-US"/>
          </a:p>
        </p:txBody>
      </p:sp>
    </p:spTree>
    <p:extLst>
      <p:ext uri="{BB962C8B-B14F-4D97-AF65-F5344CB8AC3E}">
        <p14:creationId xmlns:p14="http://schemas.microsoft.com/office/powerpoint/2010/main" xmlns="" val="135883863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Prerequisites (Contd.)</a:t>
            </a:r>
          </a:p>
        </p:txBody>
      </p:sp>
      <p:sp>
        <p:nvSpPr>
          <p:cNvPr id="3" name="Content Placeholder 2"/>
          <p:cNvSpPr>
            <a:spLocks noGrp="1"/>
          </p:cNvSpPr>
          <p:nvPr>
            <p:ph idx="1"/>
          </p:nvPr>
        </p:nvSpPr>
        <p:spPr/>
        <p:txBody>
          <a:bodyPr/>
          <a:lstStyle/>
          <a:p>
            <a:pPr lvl="1"/>
            <a:r>
              <a:rPr lang="en-US" dirty="0" smtClean="0"/>
              <a:t>Once the goals for the entire organization has been established, similar goals cascade downward, with departments setting objectives to support the organizations overall mission and objectives.</a:t>
            </a:r>
          </a:p>
          <a:p>
            <a:pPr lvl="1"/>
            <a:r>
              <a:rPr lang="en-US" dirty="0" smtClean="0"/>
              <a:t>The cascading continues downward until each employee has a set of goals compatible with those of the organization. </a:t>
            </a:r>
            <a:endParaRPr lang="en-US" dirty="0"/>
          </a:p>
        </p:txBody>
      </p:sp>
      <p:sp>
        <p:nvSpPr>
          <p:cNvPr id="4" name="Slide Number Placeholder 3"/>
          <p:cNvSpPr>
            <a:spLocks noGrp="1"/>
          </p:cNvSpPr>
          <p:nvPr>
            <p:ph type="sldNum" sz="quarter" idx="12"/>
          </p:nvPr>
        </p:nvSpPr>
        <p:spPr/>
        <p:txBody>
          <a:bodyPr/>
          <a:lstStyle/>
          <a:p>
            <a:fld id="{493EA083-0CFE-4A64-B279-00AEEC37AC6C}" type="slidenum">
              <a:rPr lang="en-US" smtClean="0"/>
              <a:pPr/>
              <a:t>11</a:t>
            </a:fld>
            <a:endParaRPr lang="en-US"/>
          </a:p>
        </p:txBody>
      </p:sp>
    </p:spTree>
    <p:extLst>
      <p:ext uri="{BB962C8B-B14F-4D97-AF65-F5344CB8AC3E}">
        <p14:creationId xmlns:p14="http://schemas.microsoft.com/office/powerpoint/2010/main" xmlns="" val="156479680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Prerequisites (Contd.)</a:t>
            </a:r>
          </a:p>
        </p:txBody>
      </p:sp>
      <p:sp>
        <p:nvSpPr>
          <p:cNvPr id="3" name="Content Placeholder 2"/>
          <p:cNvSpPr>
            <a:spLocks noGrp="1"/>
          </p:cNvSpPr>
          <p:nvPr>
            <p:ph idx="1"/>
          </p:nvPr>
        </p:nvSpPr>
        <p:spPr/>
        <p:txBody>
          <a:bodyPr/>
          <a:lstStyle/>
          <a:p>
            <a:r>
              <a:rPr lang="en-US" dirty="0" smtClean="0"/>
              <a:t>PRE-REQUISITE 2</a:t>
            </a:r>
          </a:p>
          <a:p>
            <a:pPr lvl="1"/>
            <a:r>
              <a:rPr lang="en-US" dirty="0" smtClean="0"/>
              <a:t>The second important pre-requisite before a performance management system is implemented is to understand the job in question.</a:t>
            </a:r>
          </a:p>
          <a:p>
            <a:pPr lvl="1"/>
            <a:r>
              <a:rPr lang="en-US" dirty="0" smtClean="0"/>
              <a:t>This is done through job analysis.</a:t>
            </a:r>
          </a:p>
          <a:p>
            <a:pPr lvl="1"/>
            <a:r>
              <a:rPr lang="en-US" dirty="0" smtClean="0"/>
              <a:t>Job analysis is a process of determining the key components of a particular job, including activities, tasks, products, services and processes.</a:t>
            </a:r>
            <a:endParaRPr lang="en-US" dirty="0"/>
          </a:p>
        </p:txBody>
      </p:sp>
      <p:sp>
        <p:nvSpPr>
          <p:cNvPr id="4" name="Slide Number Placeholder 3"/>
          <p:cNvSpPr>
            <a:spLocks noGrp="1"/>
          </p:cNvSpPr>
          <p:nvPr>
            <p:ph type="sldNum" sz="quarter" idx="12"/>
          </p:nvPr>
        </p:nvSpPr>
        <p:spPr/>
        <p:txBody>
          <a:bodyPr/>
          <a:lstStyle/>
          <a:p>
            <a:fld id="{493EA083-0CFE-4A64-B279-00AEEC37AC6C}" type="slidenum">
              <a:rPr lang="en-US" smtClean="0"/>
              <a:pPr/>
              <a:t>12</a:t>
            </a:fld>
            <a:endParaRPr lang="en-US"/>
          </a:p>
        </p:txBody>
      </p:sp>
    </p:spTree>
    <p:extLst>
      <p:ext uri="{BB962C8B-B14F-4D97-AF65-F5344CB8AC3E}">
        <p14:creationId xmlns:p14="http://schemas.microsoft.com/office/powerpoint/2010/main" xmlns="" val="260271552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Prerequisites (Contd.)</a:t>
            </a:r>
          </a:p>
        </p:txBody>
      </p:sp>
      <p:sp>
        <p:nvSpPr>
          <p:cNvPr id="3" name="Content Placeholder 2"/>
          <p:cNvSpPr>
            <a:spLocks noGrp="1"/>
          </p:cNvSpPr>
          <p:nvPr>
            <p:ph idx="1"/>
          </p:nvPr>
        </p:nvSpPr>
        <p:spPr/>
        <p:txBody>
          <a:bodyPr>
            <a:normAutofit fontScale="92500" lnSpcReduction="10000"/>
          </a:bodyPr>
          <a:lstStyle/>
          <a:p>
            <a:pPr lvl="1"/>
            <a:r>
              <a:rPr lang="en-US" dirty="0" smtClean="0"/>
              <a:t>A job analysis is a fundamental pre-requisite of any performance management system.</a:t>
            </a:r>
          </a:p>
          <a:p>
            <a:pPr lvl="1"/>
            <a:r>
              <a:rPr lang="en-US" dirty="0" smtClean="0"/>
              <a:t>Without a job analysis, it is difficult to understand what constitutes the required duties for a particular job.</a:t>
            </a:r>
          </a:p>
          <a:p>
            <a:pPr lvl="1"/>
            <a:r>
              <a:rPr lang="en-US" dirty="0" smtClean="0"/>
              <a:t>If we don’t know what an employee is supposed to do on the job, we won’t know what needs to be evaluated and how to do so.</a:t>
            </a:r>
          </a:p>
          <a:p>
            <a:pPr lvl="1"/>
            <a:r>
              <a:rPr lang="en-US" dirty="0" smtClean="0"/>
              <a:t>As a result of the job analysis, we obtain information regarding the tasks carried out and the knowledge, skills and abilities (KSAs) required of a particular job.</a:t>
            </a:r>
            <a:endParaRPr lang="en-US" dirty="0"/>
          </a:p>
        </p:txBody>
      </p:sp>
      <p:sp>
        <p:nvSpPr>
          <p:cNvPr id="4" name="Slide Number Placeholder 3"/>
          <p:cNvSpPr>
            <a:spLocks noGrp="1"/>
          </p:cNvSpPr>
          <p:nvPr>
            <p:ph type="sldNum" sz="quarter" idx="12"/>
          </p:nvPr>
        </p:nvSpPr>
        <p:spPr/>
        <p:txBody>
          <a:bodyPr/>
          <a:lstStyle/>
          <a:p>
            <a:fld id="{493EA083-0CFE-4A64-B279-00AEEC37AC6C}" type="slidenum">
              <a:rPr lang="en-US" smtClean="0"/>
              <a:pPr/>
              <a:t>13</a:t>
            </a:fld>
            <a:endParaRPr lang="en-US"/>
          </a:p>
        </p:txBody>
      </p:sp>
    </p:spTree>
    <p:extLst>
      <p:ext uri="{BB962C8B-B14F-4D97-AF65-F5344CB8AC3E}">
        <p14:creationId xmlns:p14="http://schemas.microsoft.com/office/powerpoint/2010/main" xmlns="" val="244471802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Prerequisites (Contd.)</a:t>
            </a:r>
          </a:p>
        </p:txBody>
      </p:sp>
      <p:sp>
        <p:nvSpPr>
          <p:cNvPr id="3" name="Content Placeholder 2"/>
          <p:cNvSpPr>
            <a:spLocks noGrp="1"/>
          </p:cNvSpPr>
          <p:nvPr>
            <p:ph idx="1"/>
          </p:nvPr>
        </p:nvSpPr>
        <p:spPr/>
        <p:txBody>
          <a:bodyPr>
            <a:normAutofit lnSpcReduction="10000"/>
          </a:bodyPr>
          <a:lstStyle/>
          <a:p>
            <a:pPr marL="0" indent="0">
              <a:buNone/>
            </a:pPr>
            <a:r>
              <a:rPr lang="en-US" dirty="0" smtClean="0"/>
              <a:t>KSA refers to;</a:t>
            </a:r>
          </a:p>
          <a:p>
            <a:r>
              <a:rPr lang="en-US" dirty="0" smtClean="0"/>
              <a:t>K- (knowledge)</a:t>
            </a:r>
          </a:p>
          <a:p>
            <a:pPr lvl="1"/>
            <a:r>
              <a:rPr lang="en-US" dirty="0" smtClean="0"/>
              <a:t>Information needed to perform the work</a:t>
            </a:r>
          </a:p>
          <a:p>
            <a:r>
              <a:rPr lang="en-US" dirty="0" smtClean="0"/>
              <a:t>S- (skills)</a:t>
            </a:r>
          </a:p>
          <a:p>
            <a:pPr lvl="1"/>
            <a:r>
              <a:rPr lang="en-US" dirty="0" smtClean="0"/>
              <a:t>Required attributes that are usually acquired by having done the work in the past</a:t>
            </a:r>
          </a:p>
          <a:p>
            <a:r>
              <a:rPr lang="en-US" dirty="0" smtClean="0"/>
              <a:t>A- (ability)</a:t>
            </a:r>
          </a:p>
          <a:p>
            <a:pPr lvl="1"/>
            <a:r>
              <a:rPr lang="en-US" dirty="0" smtClean="0"/>
              <a:t>The physical, emotional, intellectual and psychological aptitude to perform work.</a:t>
            </a:r>
            <a:endParaRPr lang="en-US" dirty="0"/>
          </a:p>
        </p:txBody>
      </p:sp>
      <p:sp>
        <p:nvSpPr>
          <p:cNvPr id="4" name="Slide Number Placeholder 3"/>
          <p:cNvSpPr>
            <a:spLocks noGrp="1"/>
          </p:cNvSpPr>
          <p:nvPr>
            <p:ph type="sldNum" sz="quarter" idx="12"/>
          </p:nvPr>
        </p:nvSpPr>
        <p:spPr/>
        <p:txBody>
          <a:bodyPr/>
          <a:lstStyle/>
          <a:p>
            <a:fld id="{493EA083-0CFE-4A64-B279-00AEEC37AC6C}" type="slidenum">
              <a:rPr lang="en-US" smtClean="0"/>
              <a:pPr/>
              <a:t>14</a:t>
            </a:fld>
            <a:endParaRPr lang="en-US"/>
          </a:p>
        </p:txBody>
      </p:sp>
    </p:spTree>
    <p:extLst>
      <p:ext uri="{BB962C8B-B14F-4D97-AF65-F5344CB8AC3E}">
        <p14:creationId xmlns:p14="http://schemas.microsoft.com/office/powerpoint/2010/main" xmlns="" val="271641479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Prerequisites (Contd.)</a:t>
            </a:r>
          </a:p>
        </p:txBody>
      </p:sp>
      <p:sp>
        <p:nvSpPr>
          <p:cNvPr id="3" name="Content Placeholder 2"/>
          <p:cNvSpPr>
            <a:spLocks noGrp="1"/>
          </p:cNvSpPr>
          <p:nvPr>
            <p:ph idx="1"/>
          </p:nvPr>
        </p:nvSpPr>
        <p:spPr/>
        <p:txBody>
          <a:bodyPr/>
          <a:lstStyle/>
          <a:p>
            <a:r>
              <a:rPr lang="en-US" dirty="0" smtClean="0"/>
              <a:t>The tasks and KSAs needed for the various jobs are typically presented in the form of job description, which summarizes the job duties, needed KSAs and working conditions for a particular job.</a:t>
            </a:r>
          </a:p>
          <a:p>
            <a:endParaRPr lang="en-US" dirty="0"/>
          </a:p>
          <a:p>
            <a:r>
              <a:rPr lang="en-US" dirty="0" smtClean="0"/>
              <a:t>CASE- Example– Trailer Truck Driver Job Description.</a:t>
            </a:r>
            <a:endParaRPr lang="en-US" dirty="0"/>
          </a:p>
        </p:txBody>
      </p:sp>
      <p:sp>
        <p:nvSpPr>
          <p:cNvPr id="4" name="Slide Number Placeholder 3"/>
          <p:cNvSpPr>
            <a:spLocks noGrp="1"/>
          </p:cNvSpPr>
          <p:nvPr>
            <p:ph type="sldNum" sz="quarter" idx="12"/>
          </p:nvPr>
        </p:nvSpPr>
        <p:spPr/>
        <p:txBody>
          <a:bodyPr/>
          <a:lstStyle/>
          <a:p>
            <a:fld id="{493EA083-0CFE-4A64-B279-00AEEC37AC6C}" type="slidenum">
              <a:rPr lang="en-US" smtClean="0"/>
              <a:pPr/>
              <a:t>15</a:t>
            </a:fld>
            <a:endParaRPr lang="en-US"/>
          </a:p>
        </p:txBody>
      </p:sp>
    </p:spTree>
    <p:extLst>
      <p:ext uri="{BB962C8B-B14F-4D97-AF65-F5344CB8AC3E}">
        <p14:creationId xmlns:p14="http://schemas.microsoft.com/office/powerpoint/2010/main" xmlns="" val="359889540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Prerequisites (</a:t>
            </a:r>
            <a:r>
              <a:rPr lang="en-US" dirty="0" smtClean="0"/>
              <a:t>Case Study)</a:t>
            </a:r>
            <a:endParaRPr lang="en-US" dirty="0"/>
          </a:p>
        </p:txBody>
      </p:sp>
      <p:sp>
        <p:nvSpPr>
          <p:cNvPr id="3" name="Content Placeholder 2"/>
          <p:cNvSpPr>
            <a:spLocks noGrp="1"/>
          </p:cNvSpPr>
          <p:nvPr>
            <p:ph idx="1"/>
          </p:nvPr>
        </p:nvSpPr>
        <p:spPr/>
        <p:txBody>
          <a:bodyPr>
            <a:normAutofit fontScale="70000" lnSpcReduction="20000"/>
          </a:bodyPr>
          <a:lstStyle/>
          <a:p>
            <a:pPr algn="just"/>
            <a:r>
              <a:rPr lang="en-US" dirty="0"/>
              <a:t>JOB DESCRIPTION FOR TRAILER TRUCK DRIVER: CIVILIAN PERSONNEL MANAGEMENT </a:t>
            </a:r>
            <a:r>
              <a:rPr lang="en-US" dirty="0" smtClean="0"/>
              <a:t>SERVICE</a:t>
            </a:r>
            <a:endParaRPr lang="en-US" dirty="0"/>
          </a:p>
          <a:p>
            <a:pPr marL="0" indent="0">
              <a:buNone/>
            </a:pPr>
            <a:r>
              <a:rPr lang="en-US" dirty="0"/>
              <a:t>Operates gasoline or diesel powered truck or truck tractor equipped with two or more driving wheels and with four or more forward speed transmissions, which may include two or more gear ranges. These vehicles are coupled to a trailer or semitrailer by use of a turntable (fifth wheel) or </a:t>
            </a:r>
            <a:r>
              <a:rPr lang="en-US" dirty="0" err="1"/>
              <a:t>pintle</a:t>
            </a:r>
            <a:r>
              <a:rPr lang="en-US" dirty="0"/>
              <a:t> (pivot) hook. Drives over public roads to transport materials, merchandise or equipment.  Performs difficult driving tasks such as backing truck to loading platform, turning narrow corners, negotiating narrow passageways, and keeping truck and trailer under control, particularly on wet or icy highways.  May assist in loading and unloading truck.  May also handle manifest, bills of lading, expense accounts, and other papers pertinent to the shipment.</a:t>
            </a:r>
          </a:p>
          <a:p>
            <a:endParaRPr lang="en-US" dirty="0"/>
          </a:p>
        </p:txBody>
      </p:sp>
      <p:sp>
        <p:nvSpPr>
          <p:cNvPr id="4" name="Slide Number Placeholder 3"/>
          <p:cNvSpPr>
            <a:spLocks noGrp="1"/>
          </p:cNvSpPr>
          <p:nvPr>
            <p:ph type="sldNum" sz="quarter" idx="12"/>
          </p:nvPr>
        </p:nvSpPr>
        <p:spPr/>
        <p:txBody>
          <a:bodyPr/>
          <a:lstStyle/>
          <a:p>
            <a:fld id="{493EA083-0CFE-4A64-B279-00AEEC37AC6C}" type="slidenum">
              <a:rPr lang="en-US" smtClean="0"/>
              <a:pPr/>
              <a:t>16</a:t>
            </a:fld>
            <a:endParaRPr lang="en-US"/>
          </a:p>
        </p:txBody>
      </p:sp>
    </p:spTree>
    <p:extLst>
      <p:ext uri="{BB962C8B-B14F-4D97-AF65-F5344CB8AC3E}">
        <p14:creationId xmlns:p14="http://schemas.microsoft.com/office/powerpoint/2010/main" xmlns="" val="355715034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Prerequisites (Contd.)</a:t>
            </a:r>
          </a:p>
        </p:txBody>
      </p:sp>
      <p:sp>
        <p:nvSpPr>
          <p:cNvPr id="3" name="Content Placeholder 2"/>
          <p:cNvSpPr>
            <a:spLocks noGrp="1"/>
          </p:cNvSpPr>
          <p:nvPr>
            <p:ph idx="1"/>
          </p:nvPr>
        </p:nvSpPr>
        <p:spPr/>
        <p:txBody>
          <a:bodyPr>
            <a:normAutofit lnSpcReduction="10000"/>
          </a:bodyPr>
          <a:lstStyle/>
          <a:p>
            <a:r>
              <a:rPr lang="en-US" dirty="0" smtClean="0"/>
              <a:t>This job description includes information about;</a:t>
            </a:r>
          </a:p>
          <a:p>
            <a:pPr lvl="1"/>
            <a:r>
              <a:rPr lang="en-US" dirty="0" smtClean="0"/>
              <a:t>What tasks are to be performed (</a:t>
            </a:r>
            <a:r>
              <a:rPr lang="en-US" dirty="0" err="1" smtClean="0"/>
              <a:t>e.g</a:t>
            </a:r>
            <a:r>
              <a:rPr lang="en-US" dirty="0" smtClean="0"/>
              <a:t> operation of a specific type of truck)</a:t>
            </a:r>
          </a:p>
          <a:p>
            <a:pPr lvl="1"/>
            <a:r>
              <a:rPr lang="en-US" dirty="0" smtClean="0"/>
              <a:t>Information about the needed </a:t>
            </a:r>
          </a:p>
          <a:p>
            <a:pPr lvl="2"/>
            <a:r>
              <a:rPr lang="en-US" dirty="0" smtClean="0"/>
              <a:t>knowledge (</a:t>
            </a:r>
            <a:r>
              <a:rPr lang="en-US" dirty="0" err="1" smtClean="0"/>
              <a:t>e.g</a:t>
            </a:r>
            <a:r>
              <a:rPr lang="en-US" dirty="0" smtClean="0"/>
              <a:t> manifests, bill of lading)</a:t>
            </a:r>
          </a:p>
          <a:p>
            <a:pPr lvl="2"/>
            <a:r>
              <a:rPr lang="en-US" dirty="0" smtClean="0"/>
              <a:t>Skills (</a:t>
            </a:r>
            <a:r>
              <a:rPr lang="en-US" dirty="0" err="1" smtClean="0"/>
              <a:t>e.g</a:t>
            </a:r>
            <a:r>
              <a:rPr lang="en-US" dirty="0" smtClean="0"/>
              <a:t> keeping truck and trailer under control, particularly in difficult whether conditions)</a:t>
            </a:r>
          </a:p>
          <a:p>
            <a:pPr lvl="2"/>
            <a:r>
              <a:rPr lang="en-US" dirty="0" smtClean="0"/>
              <a:t>Abilities (</a:t>
            </a:r>
            <a:r>
              <a:rPr lang="en-US" dirty="0" err="1" smtClean="0"/>
              <a:t>e.g</a:t>
            </a:r>
            <a:r>
              <a:rPr lang="en-US" dirty="0" smtClean="0"/>
              <a:t> physical and spatial abilities needed to turn narrow corners)</a:t>
            </a:r>
            <a:endParaRPr lang="en-US" dirty="0"/>
          </a:p>
        </p:txBody>
      </p:sp>
      <p:sp>
        <p:nvSpPr>
          <p:cNvPr id="4" name="Slide Number Placeholder 3"/>
          <p:cNvSpPr>
            <a:spLocks noGrp="1"/>
          </p:cNvSpPr>
          <p:nvPr>
            <p:ph type="sldNum" sz="quarter" idx="12"/>
          </p:nvPr>
        </p:nvSpPr>
        <p:spPr/>
        <p:txBody>
          <a:bodyPr/>
          <a:lstStyle/>
          <a:p>
            <a:fld id="{493EA083-0CFE-4A64-B279-00AEEC37AC6C}" type="slidenum">
              <a:rPr lang="en-US" smtClean="0"/>
              <a:pPr/>
              <a:t>17</a:t>
            </a:fld>
            <a:endParaRPr lang="en-US"/>
          </a:p>
        </p:txBody>
      </p:sp>
    </p:spTree>
    <p:extLst>
      <p:ext uri="{BB962C8B-B14F-4D97-AF65-F5344CB8AC3E}">
        <p14:creationId xmlns:p14="http://schemas.microsoft.com/office/powerpoint/2010/main" xmlns="" val="197181498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Prerequisites (Contd.)</a:t>
            </a:r>
          </a:p>
        </p:txBody>
      </p:sp>
      <p:sp>
        <p:nvSpPr>
          <p:cNvPr id="3" name="Content Placeholder 2"/>
          <p:cNvSpPr>
            <a:spLocks noGrp="1"/>
          </p:cNvSpPr>
          <p:nvPr>
            <p:ph idx="1"/>
          </p:nvPr>
        </p:nvSpPr>
        <p:spPr/>
        <p:txBody>
          <a:bodyPr/>
          <a:lstStyle/>
          <a:p>
            <a:r>
              <a:rPr lang="en-US" dirty="0" smtClean="0"/>
              <a:t>Job Analysis:</a:t>
            </a:r>
          </a:p>
          <a:p>
            <a:pPr lvl="1"/>
            <a:r>
              <a:rPr lang="en-US" dirty="0" smtClean="0"/>
              <a:t>Job analysis can be conducted using observation, off-the-shelf questionnaires or interviews.</a:t>
            </a:r>
          </a:p>
          <a:p>
            <a:pPr lvl="1"/>
            <a:r>
              <a:rPr lang="en-US" dirty="0" smtClean="0"/>
              <a:t>Alternatively if the job is yet to be created, data can be gathered from individuals responsible for creating the job or those who will supervise the individuals in the new position. </a:t>
            </a:r>
            <a:endParaRPr lang="en-US" dirty="0"/>
          </a:p>
        </p:txBody>
      </p:sp>
      <p:sp>
        <p:nvSpPr>
          <p:cNvPr id="4" name="Slide Number Placeholder 3"/>
          <p:cNvSpPr>
            <a:spLocks noGrp="1"/>
          </p:cNvSpPr>
          <p:nvPr>
            <p:ph type="sldNum" sz="quarter" idx="12"/>
          </p:nvPr>
        </p:nvSpPr>
        <p:spPr/>
        <p:txBody>
          <a:bodyPr/>
          <a:lstStyle/>
          <a:p>
            <a:fld id="{493EA083-0CFE-4A64-B279-00AEEC37AC6C}" type="slidenum">
              <a:rPr lang="en-US" smtClean="0"/>
              <a:pPr/>
              <a:t>18</a:t>
            </a:fld>
            <a:endParaRPr lang="en-US"/>
          </a:p>
        </p:txBody>
      </p:sp>
    </p:spTree>
    <p:extLst>
      <p:ext uri="{BB962C8B-B14F-4D97-AF65-F5344CB8AC3E}">
        <p14:creationId xmlns:p14="http://schemas.microsoft.com/office/powerpoint/2010/main" xmlns="" val="352705489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Usman\Desktop\DESK TOP 11 JAN 2014\vIRTUAL UNI COMSATS\Performance Management\scans\17.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 y="1"/>
            <a:ext cx="9144000" cy="6857999"/>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493EA083-0CFE-4A64-B279-00AEEC37AC6C}" type="slidenum">
              <a:rPr lang="en-US" smtClean="0"/>
              <a:pPr/>
              <a:t>19</a:t>
            </a:fld>
            <a:endParaRPr lang="en-US"/>
          </a:p>
        </p:txBody>
      </p:sp>
    </p:spTree>
    <p:extLst>
      <p:ext uri="{BB962C8B-B14F-4D97-AF65-F5344CB8AC3E}">
        <p14:creationId xmlns:p14="http://schemas.microsoft.com/office/powerpoint/2010/main" xmlns="" val="160089147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Usman\Desktop\DESK TOP 11 JAN 2014\vIRTUAL UNI COMSATS\Performance Management\scans\18.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9143999"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493EA083-0CFE-4A64-B279-00AEEC37AC6C}" type="slidenum">
              <a:rPr lang="en-US" smtClean="0"/>
              <a:pPr/>
              <a:t>20</a:t>
            </a:fld>
            <a:endParaRPr lang="en-US"/>
          </a:p>
        </p:txBody>
      </p:sp>
    </p:spTree>
    <p:extLst>
      <p:ext uri="{BB962C8B-B14F-4D97-AF65-F5344CB8AC3E}">
        <p14:creationId xmlns:p14="http://schemas.microsoft.com/office/powerpoint/2010/main" xmlns="" val="135310648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Performance planning</a:t>
            </a:r>
            <a:endParaRPr lang="en-US" dirty="0"/>
          </a:p>
        </p:txBody>
      </p:sp>
      <p:sp>
        <p:nvSpPr>
          <p:cNvPr id="3" name="Content Placeholder 2"/>
          <p:cNvSpPr>
            <a:spLocks noGrp="1"/>
          </p:cNvSpPr>
          <p:nvPr>
            <p:ph idx="1"/>
          </p:nvPr>
        </p:nvSpPr>
        <p:spPr/>
        <p:txBody>
          <a:bodyPr>
            <a:normAutofit/>
          </a:bodyPr>
          <a:lstStyle/>
          <a:p>
            <a:r>
              <a:rPr lang="en-US" dirty="0" smtClean="0"/>
              <a:t>Employees should have thorough knowledge of the performance management system. In  fact, at beginning of each performance cycle the supervisor and the employee meet to discuss, and agree upon, what needs to be done and how it should be done.</a:t>
            </a:r>
          </a:p>
        </p:txBody>
      </p:sp>
      <p:sp>
        <p:nvSpPr>
          <p:cNvPr id="4" name="Slide Number Placeholder 3"/>
          <p:cNvSpPr>
            <a:spLocks noGrp="1"/>
          </p:cNvSpPr>
          <p:nvPr>
            <p:ph type="sldNum" sz="quarter" idx="12"/>
          </p:nvPr>
        </p:nvSpPr>
        <p:spPr/>
        <p:txBody>
          <a:bodyPr/>
          <a:lstStyle/>
          <a:p>
            <a:fld id="{493EA083-0CFE-4A64-B279-00AEEC37AC6C}" type="slidenum">
              <a:rPr lang="en-US" smtClean="0"/>
              <a:pPr/>
              <a:t>21</a:t>
            </a:fld>
            <a:endParaRPr lang="en-US"/>
          </a:p>
        </p:txBody>
      </p:sp>
    </p:spTree>
    <p:extLst>
      <p:ext uri="{BB962C8B-B14F-4D97-AF65-F5344CB8AC3E}">
        <p14:creationId xmlns:p14="http://schemas.microsoft.com/office/powerpoint/2010/main" xmlns="" val="397263261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Usman\Desktop\DESK TOP 11 JAN 2014\vIRTUAL UNI COMSATS\Performance Management\scans\19.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493EA083-0CFE-4A64-B279-00AEEC37AC6C}" type="slidenum">
              <a:rPr lang="en-US" smtClean="0"/>
              <a:pPr/>
              <a:t>22</a:t>
            </a:fld>
            <a:endParaRPr lang="en-US"/>
          </a:p>
        </p:txBody>
      </p:sp>
    </p:spTree>
    <p:extLst>
      <p:ext uri="{BB962C8B-B14F-4D97-AF65-F5344CB8AC3E}">
        <p14:creationId xmlns:p14="http://schemas.microsoft.com/office/powerpoint/2010/main" xmlns="" val="14930779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a:t>
            </a:r>
            <a:r>
              <a:rPr lang="en-US" dirty="0" smtClean="0"/>
              <a:t>planning (Contd.)</a:t>
            </a:r>
            <a:endParaRPr lang="en-US" dirty="0"/>
          </a:p>
        </p:txBody>
      </p:sp>
      <p:sp>
        <p:nvSpPr>
          <p:cNvPr id="3" name="Content Placeholder 2"/>
          <p:cNvSpPr>
            <a:spLocks noGrp="1"/>
          </p:cNvSpPr>
          <p:nvPr>
            <p:ph idx="1"/>
          </p:nvPr>
        </p:nvSpPr>
        <p:spPr/>
        <p:txBody>
          <a:bodyPr/>
          <a:lstStyle/>
          <a:p>
            <a:r>
              <a:rPr lang="en-US" dirty="0" smtClean="0"/>
              <a:t>The </a:t>
            </a:r>
            <a:r>
              <a:rPr lang="en-US" dirty="0"/>
              <a:t>performance planning </a:t>
            </a:r>
            <a:r>
              <a:rPr lang="en-US" dirty="0" smtClean="0"/>
              <a:t>includes;</a:t>
            </a:r>
          </a:p>
          <a:p>
            <a:pPr lvl="1"/>
            <a:r>
              <a:rPr lang="en-US" dirty="0" smtClean="0"/>
              <a:t> </a:t>
            </a:r>
            <a:r>
              <a:rPr lang="en-US" dirty="0"/>
              <a:t>a consideration of both results </a:t>
            </a:r>
            <a:endParaRPr lang="en-US" dirty="0" smtClean="0"/>
          </a:p>
          <a:p>
            <a:pPr lvl="1"/>
            <a:r>
              <a:rPr lang="en-US" dirty="0" smtClean="0"/>
              <a:t>and </a:t>
            </a:r>
            <a:r>
              <a:rPr lang="en-US" dirty="0"/>
              <a:t>behaviors</a:t>
            </a:r>
            <a:r>
              <a:rPr lang="en-US" dirty="0" smtClean="0"/>
              <a:t>,</a:t>
            </a:r>
          </a:p>
          <a:p>
            <a:pPr lvl="1"/>
            <a:r>
              <a:rPr lang="en-US" dirty="0" smtClean="0"/>
              <a:t> </a:t>
            </a:r>
            <a:r>
              <a:rPr lang="en-US" dirty="0"/>
              <a:t>as well as a developmental plan.</a:t>
            </a:r>
          </a:p>
          <a:p>
            <a:endParaRPr lang="en-US" dirty="0"/>
          </a:p>
        </p:txBody>
      </p:sp>
      <p:sp>
        <p:nvSpPr>
          <p:cNvPr id="4" name="Slide Number Placeholder 3"/>
          <p:cNvSpPr>
            <a:spLocks noGrp="1"/>
          </p:cNvSpPr>
          <p:nvPr>
            <p:ph type="sldNum" sz="quarter" idx="12"/>
          </p:nvPr>
        </p:nvSpPr>
        <p:spPr/>
        <p:txBody>
          <a:bodyPr/>
          <a:lstStyle/>
          <a:p>
            <a:fld id="{493EA083-0CFE-4A64-B279-00AEEC37AC6C}" type="slidenum">
              <a:rPr lang="en-US" smtClean="0"/>
              <a:pPr/>
              <a:t>23</a:t>
            </a:fld>
            <a:endParaRPr lang="en-US"/>
          </a:p>
        </p:txBody>
      </p:sp>
    </p:spTree>
    <p:extLst>
      <p:ext uri="{BB962C8B-B14F-4D97-AF65-F5344CB8AC3E}">
        <p14:creationId xmlns:p14="http://schemas.microsoft.com/office/powerpoint/2010/main" xmlns="" val="268187301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a:t>
            </a:r>
            <a:endParaRPr lang="en-US" dirty="0"/>
          </a:p>
        </p:txBody>
      </p:sp>
      <p:sp>
        <p:nvSpPr>
          <p:cNvPr id="3" name="Content Placeholder 2"/>
          <p:cNvSpPr>
            <a:spLocks noGrp="1"/>
          </p:cNvSpPr>
          <p:nvPr>
            <p:ph idx="1"/>
          </p:nvPr>
        </p:nvSpPr>
        <p:spPr/>
        <p:txBody>
          <a:bodyPr/>
          <a:lstStyle/>
          <a:p>
            <a:r>
              <a:rPr lang="en-US" dirty="0" smtClean="0"/>
              <a:t>Results refer to what need to be done  or the outcomes an employee must produce.</a:t>
            </a:r>
          </a:p>
          <a:p>
            <a:r>
              <a:rPr lang="en-US" dirty="0" smtClean="0"/>
              <a:t>A consideration of results needs to include the key accountabilities, or broad areas of a job for which the employee is responsible for producing results. </a:t>
            </a:r>
            <a:endParaRPr lang="en-US" dirty="0"/>
          </a:p>
        </p:txBody>
      </p:sp>
      <p:sp>
        <p:nvSpPr>
          <p:cNvPr id="4" name="Slide Number Placeholder 3"/>
          <p:cNvSpPr>
            <a:spLocks noGrp="1"/>
          </p:cNvSpPr>
          <p:nvPr>
            <p:ph type="sldNum" sz="quarter" idx="12"/>
          </p:nvPr>
        </p:nvSpPr>
        <p:spPr/>
        <p:txBody>
          <a:bodyPr/>
          <a:lstStyle/>
          <a:p>
            <a:fld id="{493EA083-0CFE-4A64-B279-00AEEC37AC6C}" type="slidenum">
              <a:rPr lang="en-US" smtClean="0"/>
              <a:pPr/>
              <a:t>24</a:t>
            </a:fld>
            <a:endParaRPr lang="en-US"/>
          </a:p>
        </p:txBody>
      </p:sp>
    </p:spTree>
    <p:extLst>
      <p:ext uri="{BB962C8B-B14F-4D97-AF65-F5344CB8AC3E}">
        <p14:creationId xmlns:p14="http://schemas.microsoft.com/office/powerpoint/2010/main" xmlns="" val="383418845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Results </a:t>
            </a:r>
            <a:r>
              <a:rPr lang="en-US" dirty="0" smtClean="0"/>
              <a:t>(Contd.)</a:t>
            </a:r>
            <a:endParaRPr lang="en-US" dirty="0"/>
          </a:p>
        </p:txBody>
      </p:sp>
      <p:sp>
        <p:nvSpPr>
          <p:cNvPr id="3" name="Content Placeholder 2"/>
          <p:cNvSpPr>
            <a:spLocks noGrp="1"/>
          </p:cNvSpPr>
          <p:nvPr>
            <p:ph idx="1"/>
          </p:nvPr>
        </p:nvSpPr>
        <p:spPr/>
        <p:txBody>
          <a:bodyPr/>
          <a:lstStyle/>
          <a:p>
            <a:r>
              <a:rPr lang="en-US" dirty="0" smtClean="0"/>
              <a:t>This information is typically obtained from the job discussion. </a:t>
            </a:r>
          </a:p>
          <a:p>
            <a:r>
              <a:rPr lang="en-US" dirty="0" smtClean="0"/>
              <a:t>A discussion of results also includes specific objectives that the employee will achieve as a part of each accountability.</a:t>
            </a:r>
          </a:p>
          <a:p>
            <a:r>
              <a:rPr lang="en-US" dirty="0" smtClean="0"/>
              <a:t>Objectives are statements of important and measurable outcomes. </a:t>
            </a:r>
            <a:endParaRPr lang="en-US" dirty="0"/>
          </a:p>
        </p:txBody>
      </p:sp>
      <p:sp>
        <p:nvSpPr>
          <p:cNvPr id="4" name="Slide Number Placeholder 3"/>
          <p:cNvSpPr>
            <a:spLocks noGrp="1"/>
          </p:cNvSpPr>
          <p:nvPr>
            <p:ph type="sldNum" sz="quarter" idx="12"/>
          </p:nvPr>
        </p:nvSpPr>
        <p:spPr/>
        <p:txBody>
          <a:bodyPr/>
          <a:lstStyle/>
          <a:p>
            <a:fld id="{493EA083-0CFE-4A64-B279-00AEEC37AC6C}" type="slidenum">
              <a:rPr lang="en-US" smtClean="0"/>
              <a:pPr/>
              <a:t>25</a:t>
            </a:fld>
            <a:endParaRPr lang="en-US"/>
          </a:p>
        </p:txBody>
      </p:sp>
    </p:spTree>
    <p:extLst>
      <p:ext uri="{BB962C8B-B14F-4D97-AF65-F5344CB8AC3E}">
        <p14:creationId xmlns:p14="http://schemas.microsoft.com/office/powerpoint/2010/main" xmlns="" val="325739933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Results (Contd.)</a:t>
            </a:r>
          </a:p>
        </p:txBody>
      </p:sp>
      <p:sp>
        <p:nvSpPr>
          <p:cNvPr id="3" name="Content Placeholder 2"/>
          <p:cNvSpPr>
            <a:spLocks noGrp="1"/>
          </p:cNvSpPr>
          <p:nvPr>
            <p:ph idx="1"/>
          </p:nvPr>
        </p:nvSpPr>
        <p:spPr/>
        <p:txBody>
          <a:bodyPr/>
          <a:lstStyle/>
          <a:p>
            <a:r>
              <a:rPr lang="en-US" dirty="0" smtClean="0"/>
              <a:t>Finally, discussing results also means discussing performance standards.</a:t>
            </a:r>
          </a:p>
          <a:p>
            <a:r>
              <a:rPr lang="en-US" dirty="0" smtClean="0"/>
              <a:t>A performance standard is a yardstick used to evaluate how well employees have achieved each objective.</a:t>
            </a:r>
          </a:p>
          <a:p>
            <a:r>
              <a:rPr lang="en-US" dirty="0" smtClean="0"/>
              <a:t>Performance standards provide information about acceptable and unacceptable performance.</a:t>
            </a:r>
            <a:endParaRPr lang="en-US" dirty="0"/>
          </a:p>
        </p:txBody>
      </p:sp>
      <p:sp>
        <p:nvSpPr>
          <p:cNvPr id="4" name="Slide Number Placeholder 3"/>
          <p:cNvSpPr>
            <a:spLocks noGrp="1"/>
          </p:cNvSpPr>
          <p:nvPr>
            <p:ph type="sldNum" sz="quarter" idx="12"/>
          </p:nvPr>
        </p:nvSpPr>
        <p:spPr/>
        <p:txBody>
          <a:bodyPr/>
          <a:lstStyle/>
          <a:p>
            <a:fld id="{493EA083-0CFE-4A64-B279-00AEEC37AC6C}" type="slidenum">
              <a:rPr lang="en-US" smtClean="0"/>
              <a:pPr/>
              <a:t>26</a:t>
            </a:fld>
            <a:endParaRPr lang="en-US"/>
          </a:p>
        </p:txBody>
      </p:sp>
    </p:spTree>
    <p:extLst>
      <p:ext uri="{BB962C8B-B14F-4D97-AF65-F5344CB8AC3E}">
        <p14:creationId xmlns:p14="http://schemas.microsoft.com/office/powerpoint/2010/main" xmlns="" val="323963083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Results (Contd.)</a:t>
            </a:r>
          </a:p>
        </p:txBody>
      </p:sp>
      <p:sp>
        <p:nvSpPr>
          <p:cNvPr id="3" name="Content Placeholder 2"/>
          <p:cNvSpPr>
            <a:spLocks noGrp="1"/>
          </p:cNvSpPr>
          <p:nvPr>
            <p:ph idx="1"/>
          </p:nvPr>
        </p:nvSpPr>
        <p:spPr/>
        <p:txBody>
          <a:bodyPr/>
          <a:lstStyle/>
          <a:p>
            <a:r>
              <a:rPr lang="en-US" dirty="0" smtClean="0"/>
              <a:t>Example:-</a:t>
            </a:r>
          </a:p>
          <a:p>
            <a:pPr lvl="1"/>
            <a:r>
              <a:rPr lang="en-US" dirty="0" smtClean="0"/>
              <a:t>Consider the job of a university professors. </a:t>
            </a:r>
          </a:p>
          <a:p>
            <a:pPr lvl="1"/>
            <a:r>
              <a:rPr lang="en-US" dirty="0" smtClean="0"/>
              <a:t>Two key accountabilities are;</a:t>
            </a:r>
          </a:p>
          <a:p>
            <a:pPr lvl="2"/>
            <a:r>
              <a:rPr lang="en-US" dirty="0" smtClean="0"/>
              <a:t>Teaching</a:t>
            </a:r>
          </a:p>
          <a:p>
            <a:pPr lvl="2"/>
            <a:r>
              <a:rPr lang="en-US" dirty="0" smtClean="0"/>
              <a:t>Research</a:t>
            </a:r>
          </a:p>
          <a:p>
            <a:pPr lvl="1"/>
            <a:r>
              <a:rPr lang="en-US" dirty="0" smtClean="0"/>
              <a:t>An objective for teaching could be “to obtain a student evaluation of teaching performance on a point scale.</a:t>
            </a:r>
            <a:endParaRPr lang="en-US" dirty="0"/>
          </a:p>
        </p:txBody>
      </p:sp>
      <p:sp>
        <p:nvSpPr>
          <p:cNvPr id="4" name="Slide Number Placeholder 3"/>
          <p:cNvSpPr>
            <a:spLocks noGrp="1"/>
          </p:cNvSpPr>
          <p:nvPr>
            <p:ph type="sldNum" sz="quarter" idx="12"/>
          </p:nvPr>
        </p:nvSpPr>
        <p:spPr/>
        <p:txBody>
          <a:bodyPr/>
          <a:lstStyle/>
          <a:p>
            <a:fld id="{493EA083-0CFE-4A64-B279-00AEEC37AC6C}" type="slidenum">
              <a:rPr lang="en-US" smtClean="0"/>
              <a:pPr/>
              <a:t>27</a:t>
            </a:fld>
            <a:endParaRPr lang="en-US"/>
          </a:p>
        </p:txBody>
      </p:sp>
    </p:spTree>
    <p:extLst>
      <p:ext uri="{BB962C8B-B14F-4D97-AF65-F5344CB8AC3E}">
        <p14:creationId xmlns:p14="http://schemas.microsoft.com/office/powerpoint/2010/main" xmlns="" val="171469482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Results (Contd.)</a:t>
            </a:r>
          </a:p>
        </p:txBody>
      </p:sp>
      <p:sp>
        <p:nvSpPr>
          <p:cNvPr id="3" name="Content Placeholder 2"/>
          <p:cNvSpPr>
            <a:spLocks noGrp="1"/>
          </p:cNvSpPr>
          <p:nvPr>
            <p:ph idx="1"/>
          </p:nvPr>
        </p:nvSpPr>
        <p:spPr/>
        <p:txBody>
          <a:bodyPr>
            <a:normAutofit lnSpcReduction="10000"/>
          </a:bodyPr>
          <a:lstStyle/>
          <a:p>
            <a:pPr lvl="1"/>
            <a:r>
              <a:rPr lang="en-US" dirty="0" smtClean="0"/>
              <a:t>An objective for research could be ‘to publish two articles in scholarly referred journals per year”.</a:t>
            </a:r>
          </a:p>
          <a:p>
            <a:pPr lvl="1"/>
            <a:r>
              <a:rPr lang="en-US" dirty="0" smtClean="0"/>
              <a:t>Performance standard could be “to obtain a student evaluation of teaching performance of at-least 2 on a 4 point scale”</a:t>
            </a:r>
          </a:p>
          <a:p>
            <a:pPr lvl="1"/>
            <a:r>
              <a:rPr lang="en-US" dirty="0" smtClean="0"/>
              <a:t>And to publish at least one article </a:t>
            </a:r>
            <a:r>
              <a:rPr lang="en-US" dirty="0"/>
              <a:t>in scholarly referred journals per </a:t>
            </a:r>
            <a:r>
              <a:rPr lang="en-US" dirty="0" smtClean="0"/>
              <a:t>year.</a:t>
            </a:r>
          </a:p>
          <a:p>
            <a:r>
              <a:rPr lang="en-US" dirty="0" smtClean="0"/>
              <a:t>Thus objective is desired level of performance, where as the standard is usually a minimum acceptable level of performance.</a:t>
            </a:r>
            <a:endParaRPr lang="en-US" dirty="0"/>
          </a:p>
        </p:txBody>
      </p:sp>
      <p:sp>
        <p:nvSpPr>
          <p:cNvPr id="4" name="Slide Number Placeholder 3"/>
          <p:cNvSpPr>
            <a:spLocks noGrp="1"/>
          </p:cNvSpPr>
          <p:nvPr>
            <p:ph type="sldNum" sz="quarter" idx="12"/>
          </p:nvPr>
        </p:nvSpPr>
        <p:spPr/>
        <p:txBody>
          <a:bodyPr/>
          <a:lstStyle/>
          <a:p>
            <a:fld id="{493EA083-0CFE-4A64-B279-00AEEC37AC6C}" type="slidenum">
              <a:rPr lang="en-US" smtClean="0"/>
              <a:pPr/>
              <a:t>28</a:t>
            </a:fld>
            <a:endParaRPr lang="en-US"/>
          </a:p>
        </p:txBody>
      </p:sp>
    </p:spTree>
    <p:extLst>
      <p:ext uri="{BB962C8B-B14F-4D97-AF65-F5344CB8AC3E}">
        <p14:creationId xmlns:p14="http://schemas.microsoft.com/office/powerpoint/2010/main" xmlns="" val="243128303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Behaviors </a:t>
            </a:r>
            <a:endParaRPr lang="en-US" dirty="0"/>
          </a:p>
        </p:txBody>
      </p:sp>
      <p:sp>
        <p:nvSpPr>
          <p:cNvPr id="3" name="Content Placeholder 2"/>
          <p:cNvSpPr>
            <a:spLocks noGrp="1"/>
          </p:cNvSpPr>
          <p:nvPr>
            <p:ph idx="1"/>
          </p:nvPr>
        </p:nvSpPr>
        <p:spPr/>
        <p:txBody>
          <a:bodyPr>
            <a:normAutofit lnSpcReduction="10000"/>
          </a:bodyPr>
          <a:lstStyle/>
          <a:p>
            <a:r>
              <a:rPr lang="en-US" dirty="0" smtClean="0"/>
              <a:t>Its is important to measure results, an exclusive emphasis on results can give a skewed or incomplete picture of employees performance.</a:t>
            </a:r>
          </a:p>
          <a:p>
            <a:r>
              <a:rPr lang="en-US" dirty="0" smtClean="0"/>
              <a:t>Results from a survey indicated that, in  additio</a:t>
            </a:r>
            <a:r>
              <a:rPr lang="en-US" dirty="0"/>
              <a:t>n</a:t>
            </a:r>
            <a:r>
              <a:rPr lang="en-US" dirty="0" smtClean="0"/>
              <a:t> to sales figure, salespeople would like to be appraised on such behavioral criteria as communications skills and product knowledge.</a:t>
            </a:r>
            <a:endParaRPr lang="en-US" dirty="0"/>
          </a:p>
        </p:txBody>
      </p:sp>
      <p:sp>
        <p:nvSpPr>
          <p:cNvPr id="4" name="Slide Number Placeholder 3"/>
          <p:cNvSpPr>
            <a:spLocks noGrp="1"/>
          </p:cNvSpPr>
          <p:nvPr>
            <p:ph type="sldNum" sz="quarter" idx="12"/>
          </p:nvPr>
        </p:nvSpPr>
        <p:spPr/>
        <p:txBody>
          <a:bodyPr/>
          <a:lstStyle/>
          <a:p>
            <a:fld id="{493EA083-0CFE-4A64-B279-00AEEC37AC6C}" type="slidenum">
              <a:rPr lang="en-US" smtClean="0"/>
              <a:pPr/>
              <a:t>29</a:t>
            </a:fld>
            <a:endParaRPr lang="en-US"/>
          </a:p>
        </p:txBody>
      </p:sp>
    </p:spTree>
    <p:extLst>
      <p:ext uri="{BB962C8B-B14F-4D97-AF65-F5344CB8AC3E}">
        <p14:creationId xmlns:p14="http://schemas.microsoft.com/office/powerpoint/2010/main" xmlns="" val="403062818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Behaviors </a:t>
            </a:r>
            <a:r>
              <a:rPr lang="en-US" dirty="0" smtClean="0"/>
              <a:t>(Contd.)</a:t>
            </a:r>
            <a:endParaRPr lang="en-US" dirty="0"/>
          </a:p>
        </p:txBody>
      </p:sp>
      <p:sp>
        <p:nvSpPr>
          <p:cNvPr id="3" name="Content Placeholder 2"/>
          <p:cNvSpPr>
            <a:spLocks noGrp="1"/>
          </p:cNvSpPr>
          <p:nvPr>
            <p:ph idx="1"/>
          </p:nvPr>
        </p:nvSpPr>
        <p:spPr/>
        <p:txBody>
          <a:bodyPr/>
          <a:lstStyle/>
          <a:p>
            <a:r>
              <a:rPr lang="en-US" dirty="0" smtClean="0"/>
              <a:t>A consideration of behavior includes discussing competencies, which are measurable clusters of KSAs that are critical in determining how results will be achieved.</a:t>
            </a:r>
          </a:p>
          <a:p>
            <a:r>
              <a:rPr lang="en-US" dirty="0" smtClean="0"/>
              <a:t>Examples of competencies are custom service, written or oral communication, creative thinking, and dependability.</a:t>
            </a:r>
            <a:endParaRPr lang="en-US" dirty="0"/>
          </a:p>
        </p:txBody>
      </p:sp>
      <p:sp>
        <p:nvSpPr>
          <p:cNvPr id="4" name="Slide Number Placeholder 3"/>
          <p:cNvSpPr>
            <a:spLocks noGrp="1"/>
          </p:cNvSpPr>
          <p:nvPr>
            <p:ph type="sldNum" sz="quarter" idx="12"/>
          </p:nvPr>
        </p:nvSpPr>
        <p:spPr/>
        <p:txBody>
          <a:bodyPr/>
          <a:lstStyle/>
          <a:p>
            <a:fld id="{493EA083-0CFE-4A64-B279-00AEEC37AC6C}" type="slidenum">
              <a:rPr lang="en-US" smtClean="0"/>
              <a:pPr/>
              <a:t>30</a:t>
            </a:fld>
            <a:endParaRPr lang="en-US"/>
          </a:p>
        </p:txBody>
      </p:sp>
    </p:spTree>
    <p:extLst>
      <p:ext uri="{BB962C8B-B14F-4D97-AF65-F5344CB8AC3E}">
        <p14:creationId xmlns:p14="http://schemas.microsoft.com/office/powerpoint/2010/main" xmlns="" val="171963145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Behaviors (Contd.)</a:t>
            </a:r>
          </a:p>
        </p:txBody>
      </p:sp>
      <p:sp>
        <p:nvSpPr>
          <p:cNvPr id="3" name="Content Placeholder 2"/>
          <p:cNvSpPr>
            <a:spLocks noGrp="1"/>
          </p:cNvSpPr>
          <p:nvPr>
            <p:ph idx="1"/>
          </p:nvPr>
        </p:nvSpPr>
        <p:spPr/>
        <p:txBody>
          <a:bodyPr>
            <a:normAutofit fontScale="92500"/>
          </a:bodyPr>
          <a:lstStyle/>
          <a:p>
            <a:r>
              <a:rPr lang="en-US" dirty="0" smtClean="0"/>
              <a:t>Example:-</a:t>
            </a:r>
          </a:p>
          <a:p>
            <a:pPr lvl="1"/>
            <a:r>
              <a:rPr lang="en-US" dirty="0" smtClean="0"/>
              <a:t>Returning to the same example of professor, assume that teaching is done online and numerous technology related problems exist, so that the resulting teaching evaluations are deficient.</a:t>
            </a:r>
          </a:p>
          <a:p>
            <a:pPr lvl="1"/>
            <a:r>
              <a:rPr lang="en-US" dirty="0" smtClean="0"/>
              <a:t>This is an example of situation in which behaviors should be given more importance than results.</a:t>
            </a:r>
          </a:p>
          <a:p>
            <a:pPr lvl="1"/>
            <a:r>
              <a:rPr lang="en-US" dirty="0" smtClean="0"/>
              <a:t>In this situation the evaluation could include competencies such as online communication skills (</a:t>
            </a:r>
            <a:r>
              <a:rPr lang="en-US" dirty="0" err="1" smtClean="0"/>
              <a:t>e,g</a:t>
            </a:r>
            <a:r>
              <a:rPr lang="en-US" dirty="0" smtClean="0"/>
              <a:t> in the chat room).</a:t>
            </a:r>
            <a:endParaRPr lang="en-US" dirty="0"/>
          </a:p>
        </p:txBody>
      </p:sp>
      <p:sp>
        <p:nvSpPr>
          <p:cNvPr id="4" name="Slide Number Placeholder 3"/>
          <p:cNvSpPr>
            <a:spLocks noGrp="1"/>
          </p:cNvSpPr>
          <p:nvPr>
            <p:ph type="sldNum" sz="quarter" idx="12"/>
          </p:nvPr>
        </p:nvSpPr>
        <p:spPr/>
        <p:txBody>
          <a:bodyPr/>
          <a:lstStyle/>
          <a:p>
            <a:fld id="{493EA083-0CFE-4A64-B279-00AEEC37AC6C}" type="slidenum">
              <a:rPr lang="en-US" smtClean="0"/>
              <a:pPr/>
              <a:t>31</a:t>
            </a:fld>
            <a:endParaRPr lang="en-US"/>
          </a:p>
        </p:txBody>
      </p:sp>
    </p:spTree>
    <p:extLst>
      <p:ext uri="{BB962C8B-B14F-4D97-AF65-F5344CB8AC3E}">
        <p14:creationId xmlns:p14="http://schemas.microsoft.com/office/powerpoint/2010/main" xmlns="" val="393976626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514600"/>
            <a:ext cx="8229600" cy="1143000"/>
          </a:xfrm>
        </p:spPr>
        <p:txBody>
          <a:bodyPr/>
          <a:lstStyle/>
          <a:p>
            <a:r>
              <a:rPr lang="en-US" dirty="0" smtClean="0"/>
              <a:t>Thanks</a:t>
            </a:r>
            <a:endParaRPr lang="en-US" dirty="0"/>
          </a:p>
        </p:txBody>
      </p:sp>
      <p:sp>
        <p:nvSpPr>
          <p:cNvPr id="3" name="Slide Number Placeholder 2"/>
          <p:cNvSpPr>
            <a:spLocks noGrp="1"/>
          </p:cNvSpPr>
          <p:nvPr>
            <p:ph type="sldNum" sz="quarter" idx="12"/>
          </p:nvPr>
        </p:nvSpPr>
        <p:spPr/>
        <p:txBody>
          <a:bodyPr/>
          <a:lstStyle/>
          <a:p>
            <a:fld id="{E4E9E3B9-E0E1-4554-81A1-1E7F5F7F9D57}" type="slidenum">
              <a:rPr lang="en-US" smtClean="0"/>
              <a:pPr/>
              <a:t>32</a:t>
            </a:fld>
            <a:endParaRPr lang="en-US"/>
          </a:p>
        </p:txBody>
      </p:sp>
    </p:spTree>
    <p:extLst>
      <p:ext uri="{BB962C8B-B14F-4D97-AF65-F5344CB8AC3E}">
        <p14:creationId xmlns:p14="http://schemas.microsoft.com/office/powerpoint/2010/main" xmlns="" val="277678051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370</TotalTime>
  <Words>1507</Words>
  <Application>Microsoft Office PowerPoint</Application>
  <PresentationFormat>On-screen Show (4:3)</PresentationFormat>
  <Paragraphs>167</Paragraphs>
  <Slides>32</Slides>
  <Notes>1</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Office Theme</vt:lpstr>
      <vt:lpstr>MGT-555  PERFORMANCE AND CAREER MANAGEMENT</vt:lpstr>
      <vt:lpstr>RECAP</vt:lpstr>
      <vt:lpstr>RECAP</vt:lpstr>
      <vt:lpstr>RECAP</vt:lpstr>
      <vt:lpstr>RECAP</vt:lpstr>
      <vt:lpstr>Agenda of Today’s Lecture</vt:lpstr>
      <vt:lpstr>Performance management process</vt:lpstr>
      <vt:lpstr>Performance management process (Contd.)</vt:lpstr>
      <vt:lpstr>Prerequisites </vt:lpstr>
      <vt:lpstr>Prerequisites (Contd.)</vt:lpstr>
      <vt:lpstr>Prerequisites (Contd.)</vt:lpstr>
      <vt:lpstr>Prerequisites (Contd.)</vt:lpstr>
      <vt:lpstr>Prerequisites (Contd.)</vt:lpstr>
      <vt:lpstr>Prerequisites (Contd.)</vt:lpstr>
      <vt:lpstr>Prerequisites (Contd.)</vt:lpstr>
      <vt:lpstr>Prerequisites (Case Study)</vt:lpstr>
      <vt:lpstr>Prerequisites (Contd.)</vt:lpstr>
      <vt:lpstr>Prerequisites (Contd.)</vt:lpstr>
      <vt:lpstr>Slide 19</vt:lpstr>
      <vt:lpstr>Slide 20</vt:lpstr>
      <vt:lpstr>Performance planning</vt:lpstr>
      <vt:lpstr>Slide 22</vt:lpstr>
      <vt:lpstr>Performance planning (Contd.)</vt:lpstr>
      <vt:lpstr>Results </vt:lpstr>
      <vt:lpstr>Results (Contd.)</vt:lpstr>
      <vt:lpstr>Results (Contd.)</vt:lpstr>
      <vt:lpstr>Results (Contd.)</vt:lpstr>
      <vt:lpstr>Results (Contd.)</vt:lpstr>
      <vt:lpstr>Behaviors </vt:lpstr>
      <vt:lpstr>Behaviors (Contd.)</vt:lpstr>
      <vt:lpstr>Behaviors (Contd.)</vt:lpstr>
      <vt:lpstr>Thanks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Usman</dc:creator>
  <cp:lastModifiedBy>NTS</cp:lastModifiedBy>
  <cp:revision>22</cp:revision>
  <dcterms:created xsi:type="dcterms:W3CDTF">2014-06-21T14:17:49Z</dcterms:created>
  <dcterms:modified xsi:type="dcterms:W3CDTF">2014-07-02T09:53:44Z</dcterms:modified>
</cp:coreProperties>
</file>