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129.xml" ContentType="application/vnd.openxmlformats-officedocument.presentationml.slide+xml"/>
  <Override PartName="/ppt/slides/slide147.xml" ContentType="application/vnd.openxmlformats-officedocument.presentationml.slide+xml"/>
  <Override PartName="/ppt/slides/slide99.xml" ContentType="application/vnd.openxmlformats-officedocument.presentationml.slide+xml"/>
  <Override PartName="/ppt/slides/slide118.xml" ContentType="application/vnd.openxmlformats-officedocument.presentationml.slide+xml"/>
  <Override PartName="/ppt/slides/slide136.xml" ContentType="application/vnd.openxmlformats-officedocument.presentationml.slide+xml"/>
  <Override PartName="/ppt/diagrams/layout1.xml" ContentType="application/vnd.openxmlformats-officedocument.drawingml.diagramLayout+xml"/>
  <Override PartName="/ppt/diagrams/data2.xml" ContentType="application/vnd.openxmlformats-officedocument.drawingml.diagramData+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slides/slide125.xml" ContentType="application/vnd.openxmlformats-officedocument.presentationml.slide+xml"/>
  <Override PartName="/ppt/slides/slide143.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32.xml" ContentType="application/vnd.openxmlformats-officedocument.presentationml.slide+xml"/>
  <Override PartName="/ppt/slides/slide150.xml" ContentType="application/vnd.openxmlformats-officedocument.presentationml.slide+xml"/>
  <Override PartName="/ppt/slideLayouts/slideLayout7.xml" ContentType="application/vnd.openxmlformats-officedocument.presentationml.slideLayout+xml"/>
  <Override PartName="/ppt/diagrams/drawing3.xml" ContentType="application/vnd.ms-office.drawingml.diagramDrawing+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s/slide119.xml" ContentType="application/vnd.openxmlformats-officedocument.presentationml.slide+xml"/>
  <Override PartName="/ppt/slides/slide148.xml" ContentType="application/vnd.openxmlformats-officedocument.presentationml.slide+xml"/>
  <Override PartName="/ppt/slideLayouts/slideLayout10.xml" ContentType="application/vnd.openxmlformats-officedocument.presentationml.slideLayout+xml"/>
  <Override PartName="/ppt/diagrams/layout2.xml" ContentType="application/vnd.openxmlformats-officedocument.drawingml.diagramLayout+xml"/>
  <Override PartName="/ppt/slides/slide89.xml" ContentType="application/vnd.openxmlformats-officedocument.presentationml.slide+xml"/>
  <Override PartName="/ppt/slides/slide108.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diagrams/data3.xml" ContentType="application/vnd.openxmlformats-officedocument.drawingml.diagramData+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slides/slide144.xml" ContentType="application/vnd.openxmlformats-officedocument.presentationml.slid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51.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s/slide140.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s/slide149.xml" ContentType="application/vnd.openxmlformats-officedocument.presentationml.slide+xml"/>
  <Override PartName="/ppt/slideLayouts/slideLayout11.xml" ContentType="application/vnd.openxmlformats-officedocument.presentationml.slideLayout+xml"/>
  <Override PartName="/ppt/slides/slide138.xml" ContentType="application/vnd.openxmlformats-officedocument.presentationml.slide+xml"/>
  <Override PartName="/ppt/diagrams/layout3.xml" ContentType="application/vnd.openxmlformats-officedocument.drawingml.diagramLayout+xml"/>
  <Override PartName="/ppt/diagrams/data4.xml" ContentType="application/vnd.openxmlformats-officedocument.drawingml.diagramData+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145.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Layouts/slideLayout9.xml" ContentType="application/vnd.openxmlformats-officedocument.presentationml.slideLayou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diagrams/drawing1.xml" ContentType="application/vnd.ms-office.drawingml.diagramDrawing+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diagrams/quickStyle1.xml" ContentType="application/vnd.openxmlformats-officedocument.drawingml.diagramStyl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s/slide20.xml" ContentType="application/vnd.openxmlformats-officedocument.presentationml.slide+xml"/>
  <Override PartName="/ppt/diagrams/layout4.xml" ContentType="application/vnd.openxmlformats-officedocument.drawingml.diagramLayout+xml"/>
  <Override PartName="/ppt/slides/slide139.xml" ContentType="application/vnd.openxmlformats-officedocument.presentationml.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diagrams/drawing2.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4"/>
  </p:notesMasterIdLst>
  <p:sldIdLst>
    <p:sldId id="322" r:id="rId2"/>
    <p:sldId id="421" r:id="rId3"/>
    <p:sldId id="328" r:id="rId4"/>
    <p:sldId id="422" r:id="rId5"/>
    <p:sldId id="423" r:id="rId6"/>
    <p:sldId id="425" r:id="rId7"/>
    <p:sldId id="436" r:id="rId8"/>
    <p:sldId id="442" r:id="rId9"/>
    <p:sldId id="443" r:id="rId10"/>
    <p:sldId id="444" r:id="rId11"/>
    <p:sldId id="445" r:id="rId12"/>
    <p:sldId id="446" r:id="rId13"/>
    <p:sldId id="447" r:id="rId14"/>
    <p:sldId id="450" r:id="rId15"/>
    <p:sldId id="452" r:id="rId16"/>
    <p:sldId id="455" r:id="rId17"/>
    <p:sldId id="468" r:id="rId18"/>
    <p:sldId id="469" r:id="rId19"/>
    <p:sldId id="470" r:id="rId20"/>
    <p:sldId id="489" r:id="rId21"/>
    <p:sldId id="490" r:id="rId22"/>
    <p:sldId id="491" r:id="rId23"/>
    <p:sldId id="492" r:id="rId24"/>
    <p:sldId id="493" r:id="rId25"/>
    <p:sldId id="494" r:id="rId26"/>
    <p:sldId id="501" r:id="rId27"/>
    <p:sldId id="507" r:id="rId28"/>
    <p:sldId id="508" r:id="rId29"/>
    <p:sldId id="513" r:id="rId30"/>
    <p:sldId id="514" r:id="rId31"/>
    <p:sldId id="515" r:id="rId32"/>
    <p:sldId id="516" r:id="rId33"/>
    <p:sldId id="517" r:id="rId34"/>
    <p:sldId id="518" r:id="rId35"/>
    <p:sldId id="519" r:id="rId36"/>
    <p:sldId id="520" r:id="rId37"/>
    <p:sldId id="521" r:id="rId38"/>
    <p:sldId id="522" r:id="rId39"/>
    <p:sldId id="523" r:id="rId40"/>
    <p:sldId id="524" r:id="rId41"/>
    <p:sldId id="525" r:id="rId42"/>
    <p:sldId id="526" r:id="rId43"/>
    <p:sldId id="527" r:id="rId44"/>
    <p:sldId id="528" r:id="rId45"/>
    <p:sldId id="529" r:id="rId46"/>
    <p:sldId id="530" r:id="rId47"/>
    <p:sldId id="537" r:id="rId48"/>
    <p:sldId id="538" r:id="rId49"/>
    <p:sldId id="539" r:id="rId50"/>
    <p:sldId id="540" r:id="rId51"/>
    <p:sldId id="541" r:id="rId52"/>
    <p:sldId id="542" r:id="rId53"/>
    <p:sldId id="543" r:id="rId54"/>
    <p:sldId id="544" r:id="rId55"/>
    <p:sldId id="545" r:id="rId56"/>
    <p:sldId id="546" r:id="rId57"/>
    <p:sldId id="547" r:id="rId58"/>
    <p:sldId id="548" r:id="rId59"/>
    <p:sldId id="549" r:id="rId60"/>
    <p:sldId id="550" r:id="rId61"/>
    <p:sldId id="551" r:id="rId62"/>
    <p:sldId id="552" r:id="rId63"/>
    <p:sldId id="553" r:id="rId64"/>
    <p:sldId id="554" r:id="rId65"/>
    <p:sldId id="555" r:id="rId66"/>
    <p:sldId id="556" r:id="rId67"/>
    <p:sldId id="557" r:id="rId68"/>
    <p:sldId id="558" r:id="rId69"/>
    <p:sldId id="559" r:id="rId70"/>
    <p:sldId id="560" r:id="rId71"/>
    <p:sldId id="561" r:id="rId72"/>
    <p:sldId id="562" r:id="rId73"/>
    <p:sldId id="563" r:id="rId74"/>
    <p:sldId id="564" r:id="rId75"/>
    <p:sldId id="565" r:id="rId76"/>
    <p:sldId id="566" r:id="rId77"/>
    <p:sldId id="567" r:id="rId78"/>
    <p:sldId id="568" r:id="rId79"/>
    <p:sldId id="569" r:id="rId80"/>
    <p:sldId id="570" r:id="rId81"/>
    <p:sldId id="571" r:id="rId82"/>
    <p:sldId id="572" r:id="rId83"/>
    <p:sldId id="573" r:id="rId84"/>
    <p:sldId id="574" r:id="rId85"/>
    <p:sldId id="576" r:id="rId86"/>
    <p:sldId id="578" r:id="rId87"/>
    <p:sldId id="580" r:id="rId88"/>
    <p:sldId id="582" r:id="rId89"/>
    <p:sldId id="584" r:id="rId90"/>
    <p:sldId id="586" r:id="rId91"/>
    <p:sldId id="589" r:id="rId92"/>
    <p:sldId id="590" r:id="rId93"/>
    <p:sldId id="592" r:id="rId94"/>
    <p:sldId id="594" r:id="rId95"/>
    <p:sldId id="596" r:id="rId96"/>
    <p:sldId id="601" r:id="rId97"/>
    <p:sldId id="603" r:id="rId98"/>
    <p:sldId id="606" r:id="rId99"/>
    <p:sldId id="610" r:id="rId100"/>
    <p:sldId id="611" r:id="rId101"/>
    <p:sldId id="612" r:id="rId102"/>
    <p:sldId id="613" r:id="rId103"/>
    <p:sldId id="614" r:id="rId104"/>
    <p:sldId id="615" r:id="rId105"/>
    <p:sldId id="616" r:id="rId106"/>
    <p:sldId id="617" r:id="rId107"/>
    <p:sldId id="624" r:id="rId108"/>
    <p:sldId id="625" r:id="rId109"/>
    <p:sldId id="626" r:id="rId110"/>
    <p:sldId id="627" r:id="rId111"/>
    <p:sldId id="629" r:id="rId112"/>
    <p:sldId id="630" r:id="rId113"/>
    <p:sldId id="631" r:id="rId114"/>
    <p:sldId id="632" r:id="rId115"/>
    <p:sldId id="633" r:id="rId116"/>
    <p:sldId id="634" r:id="rId117"/>
    <p:sldId id="635" r:id="rId118"/>
    <p:sldId id="636" r:id="rId119"/>
    <p:sldId id="637" r:id="rId120"/>
    <p:sldId id="638" r:id="rId121"/>
    <p:sldId id="644" r:id="rId122"/>
    <p:sldId id="645" r:id="rId123"/>
    <p:sldId id="646" r:id="rId124"/>
    <p:sldId id="647" r:id="rId125"/>
    <p:sldId id="648" r:id="rId126"/>
    <p:sldId id="649" r:id="rId127"/>
    <p:sldId id="650" r:id="rId128"/>
    <p:sldId id="651" r:id="rId129"/>
    <p:sldId id="652" r:id="rId130"/>
    <p:sldId id="653" r:id="rId131"/>
    <p:sldId id="654" r:id="rId132"/>
    <p:sldId id="655" r:id="rId133"/>
    <p:sldId id="656" r:id="rId134"/>
    <p:sldId id="657" r:id="rId135"/>
    <p:sldId id="658" r:id="rId136"/>
    <p:sldId id="659" r:id="rId137"/>
    <p:sldId id="660" r:id="rId138"/>
    <p:sldId id="661" r:id="rId139"/>
    <p:sldId id="662" r:id="rId140"/>
    <p:sldId id="663" r:id="rId141"/>
    <p:sldId id="664" r:id="rId142"/>
    <p:sldId id="666" r:id="rId143"/>
    <p:sldId id="667" r:id="rId144"/>
    <p:sldId id="668" r:id="rId145"/>
    <p:sldId id="669" r:id="rId146"/>
    <p:sldId id="670" r:id="rId147"/>
    <p:sldId id="671" r:id="rId148"/>
    <p:sldId id="672" r:id="rId149"/>
    <p:sldId id="673" r:id="rId150"/>
    <p:sldId id="674" r:id="rId151"/>
    <p:sldId id="420" r:id="rId152"/>
    <p:sldId id="327" r:id="rId15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620"/>
    <p:restoredTop sz="94660"/>
  </p:normalViewPr>
  <p:slideViewPr>
    <p:cSldViewPr>
      <p:cViewPr varScale="1">
        <p:scale>
          <a:sx n="54" d="100"/>
          <a:sy n="54" d="100"/>
        </p:scale>
        <p:origin x="-1147" y="-6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notesMaster" Target="notesMasters/notesMaster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presProps" Target="pres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slide" Target="slides/slide139.xml"/><Relationship Id="rId145" Type="http://schemas.openxmlformats.org/officeDocument/2006/relationships/slide" Target="slides/slide144.xml"/><Relationship Id="rId153" Type="http://schemas.openxmlformats.org/officeDocument/2006/relationships/slide" Target="slides/slide152.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057C73F-3302-4DFF-BC6D-437CB88787FC}" type="doc">
      <dgm:prSet loTypeId="urn:microsoft.com/office/officeart/2005/8/layout/process3" loCatId="process" qsTypeId="urn:microsoft.com/office/officeart/2005/8/quickstyle/simple1" qsCatId="simple" csTypeId="urn:microsoft.com/office/officeart/2005/8/colors/accent1_2" csCatId="accent1" phldr="1"/>
      <dgm:spPr/>
      <dgm:t>
        <a:bodyPr/>
        <a:lstStyle/>
        <a:p>
          <a:endParaRPr lang="en-US"/>
        </a:p>
      </dgm:t>
    </dgm:pt>
    <dgm:pt modelId="{7E763B71-0FB7-4BC3-B638-C29AB4498B18}">
      <dgm:prSet phldrT="[Text]"/>
      <dgm:spPr/>
      <dgm:t>
        <a:bodyPr/>
        <a:lstStyle/>
        <a:p>
          <a:r>
            <a:rPr lang="en-US" b="0" i="0" dirty="0" smtClean="0"/>
            <a:t> Employees values needs &amp; feelings</a:t>
          </a:r>
          <a:endParaRPr lang="en-US" dirty="0"/>
        </a:p>
      </dgm:t>
    </dgm:pt>
    <dgm:pt modelId="{878B3576-92D2-45CB-BFFA-7853663971F4}" type="parTrans" cxnId="{1E502F0C-F193-4B20-AEFD-F79BCD43D986}">
      <dgm:prSet/>
      <dgm:spPr/>
      <dgm:t>
        <a:bodyPr/>
        <a:lstStyle/>
        <a:p>
          <a:endParaRPr lang="en-US"/>
        </a:p>
      </dgm:t>
    </dgm:pt>
    <dgm:pt modelId="{0CDD9667-DB64-402B-952B-175F1DF6696B}" type="sibTrans" cxnId="{1E502F0C-F193-4B20-AEFD-F79BCD43D986}">
      <dgm:prSet/>
      <dgm:spPr/>
      <dgm:t>
        <a:bodyPr/>
        <a:lstStyle/>
        <a:p>
          <a:endParaRPr lang="en-US"/>
        </a:p>
      </dgm:t>
    </dgm:pt>
    <dgm:pt modelId="{86243C1A-4F6A-4898-B1AB-3DE782B17933}">
      <dgm:prSet phldrT="[Text]"/>
      <dgm:spPr/>
      <dgm:t>
        <a:bodyPr/>
        <a:lstStyle/>
        <a:p>
          <a:r>
            <a:rPr lang="en-US" b="0" i="0" dirty="0" smtClean="0"/>
            <a:t>Depending on: -Stage of career development</a:t>
          </a:r>
          <a:endParaRPr lang="en-US" dirty="0"/>
        </a:p>
      </dgm:t>
    </dgm:pt>
    <dgm:pt modelId="{06B50E24-AE3D-4238-B8E1-CC19D4B0DA9E}" type="parTrans" cxnId="{9BC52B79-5C61-4018-8A31-5BC814AF4401}">
      <dgm:prSet/>
      <dgm:spPr/>
      <dgm:t>
        <a:bodyPr/>
        <a:lstStyle/>
        <a:p>
          <a:endParaRPr lang="en-US"/>
        </a:p>
      </dgm:t>
    </dgm:pt>
    <dgm:pt modelId="{BD52B474-C5FD-4E07-B4EA-24518EE0771E}" type="sibTrans" cxnId="{9BC52B79-5C61-4018-8A31-5BC814AF4401}">
      <dgm:prSet/>
      <dgm:spPr/>
      <dgm:t>
        <a:bodyPr/>
        <a:lstStyle/>
        <a:p>
          <a:endParaRPr lang="en-US"/>
        </a:p>
      </dgm:t>
    </dgm:pt>
    <dgm:pt modelId="{A30DFB5D-0399-4F42-B853-0765D35D2D24}">
      <dgm:prSet phldrT="[Text]"/>
      <dgm:spPr/>
      <dgm:t>
        <a:bodyPr/>
        <a:lstStyle/>
        <a:p>
          <a:r>
            <a:rPr lang="en-US" b="0" i="0" dirty="0" smtClean="0"/>
            <a:t>WORK EXPERIENCE</a:t>
          </a:r>
          <a:endParaRPr lang="en-US" dirty="0"/>
        </a:p>
      </dgm:t>
    </dgm:pt>
    <dgm:pt modelId="{969676DA-E696-470C-B792-AC775E4F113F}" type="parTrans" cxnId="{2C2D985F-6BC3-4350-94A1-9F0394CD97C5}">
      <dgm:prSet/>
      <dgm:spPr/>
      <dgm:t>
        <a:bodyPr/>
        <a:lstStyle/>
        <a:p>
          <a:endParaRPr lang="en-US"/>
        </a:p>
      </dgm:t>
    </dgm:pt>
    <dgm:pt modelId="{7DB606EB-36FA-4515-8235-4373BE7D7896}" type="sibTrans" cxnId="{2C2D985F-6BC3-4350-94A1-9F0394CD97C5}">
      <dgm:prSet/>
      <dgm:spPr/>
      <dgm:t>
        <a:bodyPr/>
        <a:lstStyle/>
        <a:p>
          <a:endParaRPr lang="en-US"/>
        </a:p>
      </dgm:t>
    </dgm:pt>
    <dgm:pt modelId="{97299E0B-EEB2-4225-8C90-0E2AC2EEC855}">
      <dgm:prSet phldrT="[Text]"/>
      <dgm:spPr/>
      <dgm:t>
        <a:bodyPr/>
        <a:lstStyle/>
        <a:p>
          <a:r>
            <a:rPr lang="en-US" b="0" i="0" dirty="0" smtClean="0"/>
            <a:t>Employees position</a:t>
          </a:r>
          <a:endParaRPr lang="en-US" dirty="0"/>
        </a:p>
      </dgm:t>
    </dgm:pt>
    <dgm:pt modelId="{BED44E0E-6F19-46FA-9C29-79A7E76D1F41}" type="parTrans" cxnId="{A676E4E2-F554-4CB0-9E8B-07F37CAF3C78}">
      <dgm:prSet/>
      <dgm:spPr/>
      <dgm:t>
        <a:bodyPr/>
        <a:lstStyle/>
        <a:p>
          <a:endParaRPr lang="en-US"/>
        </a:p>
      </dgm:t>
    </dgm:pt>
    <dgm:pt modelId="{3344D2E1-03AA-4440-9226-129C78FE87F4}" type="sibTrans" cxnId="{A676E4E2-F554-4CB0-9E8B-07F37CAF3C78}">
      <dgm:prSet/>
      <dgm:spPr/>
      <dgm:t>
        <a:bodyPr/>
        <a:lstStyle/>
        <a:p>
          <a:endParaRPr lang="en-US"/>
        </a:p>
      </dgm:t>
    </dgm:pt>
    <dgm:pt modelId="{A43522FB-DBBE-49E3-8081-F97A77BCF5D4}">
      <dgm:prSet phldrT="[Text]"/>
      <dgm:spPr/>
      <dgm:t>
        <a:bodyPr/>
        <a:lstStyle/>
        <a:p>
          <a:r>
            <a:rPr lang="en-US" b="0" i="0" dirty="0" smtClean="0"/>
            <a:t>CAREER </a:t>
          </a:r>
          <a:endParaRPr lang="en-US" dirty="0"/>
        </a:p>
      </dgm:t>
    </dgm:pt>
    <dgm:pt modelId="{E449303A-FF50-4AF2-AB4B-2AAFB43CEB68}" type="parTrans" cxnId="{813A8A7A-6905-4F33-9B59-9E3C94C401BA}">
      <dgm:prSet/>
      <dgm:spPr/>
      <dgm:t>
        <a:bodyPr/>
        <a:lstStyle/>
        <a:p>
          <a:endParaRPr lang="en-US"/>
        </a:p>
      </dgm:t>
    </dgm:pt>
    <dgm:pt modelId="{88FF05B8-0BC4-489E-967A-18394F0EFAE8}" type="sibTrans" cxnId="{813A8A7A-6905-4F33-9B59-9E3C94C401BA}">
      <dgm:prSet/>
      <dgm:spPr/>
      <dgm:t>
        <a:bodyPr/>
        <a:lstStyle/>
        <a:p>
          <a:endParaRPr lang="en-US"/>
        </a:p>
      </dgm:t>
    </dgm:pt>
    <dgm:pt modelId="{F95E0666-FF5B-4004-94D8-7F5EC4412B36}">
      <dgm:prSet phldrT="[Text]"/>
      <dgm:spPr/>
      <dgm:t>
        <a:bodyPr/>
        <a:lstStyle/>
        <a:p>
          <a:r>
            <a:rPr lang="en-US" b="0" i="0" dirty="0" smtClean="0"/>
            <a:t> tasks A series of work related experiences</a:t>
          </a:r>
          <a:endParaRPr lang="en-US" dirty="0"/>
        </a:p>
      </dgm:t>
    </dgm:pt>
    <dgm:pt modelId="{56720CCD-CAA0-4984-92D0-09F1E2CC53E6}" type="parTrans" cxnId="{D6C5E7F1-37E4-47A9-96DC-A218146022AB}">
      <dgm:prSet/>
      <dgm:spPr/>
      <dgm:t>
        <a:bodyPr/>
        <a:lstStyle/>
        <a:p>
          <a:endParaRPr lang="en-US"/>
        </a:p>
      </dgm:t>
    </dgm:pt>
    <dgm:pt modelId="{3A23D33E-3717-4565-A4D5-9490C71A9DB8}" type="sibTrans" cxnId="{D6C5E7F1-37E4-47A9-96DC-A218146022AB}">
      <dgm:prSet/>
      <dgm:spPr/>
      <dgm:t>
        <a:bodyPr/>
        <a:lstStyle/>
        <a:p>
          <a:endParaRPr lang="en-US"/>
        </a:p>
      </dgm:t>
    </dgm:pt>
    <dgm:pt modelId="{979E6E63-68A5-41A2-AB33-AE39E2A7C458}">
      <dgm:prSet phldrT="[Text]"/>
      <dgm:spPr/>
      <dgm:t>
        <a:bodyPr/>
        <a:lstStyle/>
        <a:p>
          <a:r>
            <a:rPr lang="en-US" b="0" i="0" dirty="0" smtClean="0"/>
            <a:t> -biological changes</a:t>
          </a:r>
          <a:endParaRPr lang="en-US" dirty="0"/>
        </a:p>
      </dgm:t>
    </dgm:pt>
    <dgm:pt modelId="{2F91D42A-78FA-4554-905B-B2BE84B8464B}" type="parTrans" cxnId="{A2BA525D-CDAE-4CAE-88DA-9E3FF1C7B859}">
      <dgm:prSet/>
      <dgm:spPr/>
    </dgm:pt>
    <dgm:pt modelId="{20B3C24A-CED1-4CD0-A43F-7CE967D5AEAF}" type="sibTrans" cxnId="{A2BA525D-CDAE-4CAE-88DA-9E3FF1C7B859}">
      <dgm:prSet/>
      <dgm:spPr/>
    </dgm:pt>
    <dgm:pt modelId="{BA7FDA50-4978-4AE7-A49C-AAE2007B1560}">
      <dgm:prSet phldrT="[Text]"/>
      <dgm:spPr/>
      <dgm:t>
        <a:bodyPr/>
        <a:lstStyle/>
        <a:p>
          <a:r>
            <a:rPr lang="en-US" b="0" i="0" dirty="0" smtClean="0"/>
            <a:t> Job experiences </a:t>
          </a:r>
          <a:endParaRPr lang="en-US" dirty="0"/>
        </a:p>
      </dgm:t>
    </dgm:pt>
    <dgm:pt modelId="{C1FBE4B6-0693-47F0-9098-1536E89B2963}" type="parTrans" cxnId="{9C78073D-4687-400F-BB8D-A35ED521702F}">
      <dgm:prSet/>
      <dgm:spPr/>
    </dgm:pt>
    <dgm:pt modelId="{2D3709A9-1044-4725-9504-A22609116850}" type="sibTrans" cxnId="{9C78073D-4687-400F-BB8D-A35ED521702F}">
      <dgm:prSet/>
      <dgm:spPr/>
    </dgm:pt>
    <dgm:pt modelId="{0BD38FEA-AF5A-493F-875C-1D7915B51EF4}" type="pres">
      <dgm:prSet presAssocID="{0057C73F-3302-4DFF-BC6D-437CB88787FC}" presName="linearFlow" presStyleCnt="0">
        <dgm:presLayoutVars>
          <dgm:dir/>
          <dgm:animLvl val="lvl"/>
          <dgm:resizeHandles val="exact"/>
        </dgm:presLayoutVars>
      </dgm:prSet>
      <dgm:spPr/>
      <dgm:t>
        <a:bodyPr/>
        <a:lstStyle/>
        <a:p>
          <a:endParaRPr lang="en-US"/>
        </a:p>
      </dgm:t>
    </dgm:pt>
    <dgm:pt modelId="{049B400F-A5E5-4ADB-8EE5-099E3B0A1854}" type="pres">
      <dgm:prSet presAssocID="{7E763B71-0FB7-4BC3-B638-C29AB4498B18}" presName="composite" presStyleCnt="0"/>
      <dgm:spPr/>
    </dgm:pt>
    <dgm:pt modelId="{748C532A-FDB1-477B-A8A3-A506EBA2F1C1}" type="pres">
      <dgm:prSet presAssocID="{7E763B71-0FB7-4BC3-B638-C29AB4498B18}" presName="parTx" presStyleLbl="node1" presStyleIdx="0" presStyleCnt="3">
        <dgm:presLayoutVars>
          <dgm:chMax val="0"/>
          <dgm:chPref val="0"/>
          <dgm:bulletEnabled val="1"/>
        </dgm:presLayoutVars>
      </dgm:prSet>
      <dgm:spPr/>
      <dgm:t>
        <a:bodyPr/>
        <a:lstStyle/>
        <a:p>
          <a:endParaRPr lang="en-US"/>
        </a:p>
      </dgm:t>
    </dgm:pt>
    <dgm:pt modelId="{BF8E5B7A-7625-497F-851C-CBFBBA33D9CE}" type="pres">
      <dgm:prSet presAssocID="{7E763B71-0FB7-4BC3-B638-C29AB4498B18}" presName="parSh" presStyleLbl="node1" presStyleIdx="0" presStyleCnt="3"/>
      <dgm:spPr/>
      <dgm:t>
        <a:bodyPr/>
        <a:lstStyle/>
        <a:p>
          <a:endParaRPr lang="en-US"/>
        </a:p>
      </dgm:t>
    </dgm:pt>
    <dgm:pt modelId="{90106155-F583-454A-88C8-1750DB7D9DF0}" type="pres">
      <dgm:prSet presAssocID="{7E763B71-0FB7-4BC3-B638-C29AB4498B18}" presName="desTx" presStyleLbl="fgAcc1" presStyleIdx="0" presStyleCnt="3">
        <dgm:presLayoutVars>
          <dgm:bulletEnabled val="1"/>
        </dgm:presLayoutVars>
      </dgm:prSet>
      <dgm:spPr/>
      <dgm:t>
        <a:bodyPr/>
        <a:lstStyle/>
        <a:p>
          <a:endParaRPr lang="en-US"/>
        </a:p>
      </dgm:t>
    </dgm:pt>
    <dgm:pt modelId="{412C8E38-3D6B-4AAC-936A-15DA6611553A}" type="pres">
      <dgm:prSet presAssocID="{0CDD9667-DB64-402B-952B-175F1DF6696B}" presName="sibTrans" presStyleLbl="sibTrans2D1" presStyleIdx="0" presStyleCnt="2"/>
      <dgm:spPr/>
      <dgm:t>
        <a:bodyPr/>
        <a:lstStyle/>
        <a:p>
          <a:endParaRPr lang="en-US"/>
        </a:p>
      </dgm:t>
    </dgm:pt>
    <dgm:pt modelId="{035388E4-6846-483F-8BAD-A5686142F1EC}" type="pres">
      <dgm:prSet presAssocID="{0CDD9667-DB64-402B-952B-175F1DF6696B}" presName="connTx" presStyleLbl="sibTrans2D1" presStyleIdx="0" presStyleCnt="2"/>
      <dgm:spPr/>
      <dgm:t>
        <a:bodyPr/>
        <a:lstStyle/>
        <a:p>
          <a:endParaRPr lang="en-US"/>
        </a:p>
      </dgm:t>
    </dgm:pt>
    <dgm:pt modelId="{AB2DF013-2853-4A3E-A7F3-D507744F12C5}" type="pres">
      <dgm:prSet presAssocID="{A30DFB5D-0399-4F42-B853-0765D35D2D24}" presName="composite" presStyleCnt="0"/>
      <dgm:spPr/>
    </dgm:pt>
    <dgm:pt modelId="{EE59FA1F-43D9-4481-830A-6BD86F1A2BDF}" type="pres">
      <dgm:prSet presAssocID="{A30DFB5D-0399-4F42-B853-0765D35D2D24}" presName="parTx" presStyleLbl="node1" presStyleIdx="0" presStyleCnt="3">
        <dgm:presLayoutVars>
          <dgm:chMax val="0"/>
          <dgm:chPref val="0"/>
          <dgm:bulletEnabled val="1"/>
        </dgm:presLayoutVars>
      </dgm:prSet>
      <dgm:spPr/>
      <dgm:t>
        <a:bodyPr/>
        <a:lstStyle/>
        <a:p>
          <a:endParaRPr lang="en-US"/>
        </a:p>
      </dgm:t>
    </dgm:pt>
    <dgm:pt modelId="{55745EB8-9A3A-4E86-94F0-796224984258}" type="pres">
      <dgm:prSet presAssocID="{A30DFB5D-0399-4F42-B853-0765D35D2D24}" presName="parSh" presStyleLbl="node1" presStyleIdx="1" presStyleCnt="3"/>
      <dgm:spPr/>
      <dgm:t>
        <a:bodyPr/>
        <a:lstStyle/>
        <a:p>
          <a:endParaRPr lang="en-US"/>
        </a:p>
      </dgm:t>
    </dgm:pt>
    <dgm:pt modelId="{4D7112AF-5E40-410E-A10C-963119D3813F}" type="pres">
      <dgm:prSet presAssocID="{A30DFB5D-0399-4F42-B853-0765D35D2D24}" presName="desTx" presStyleLbl="fgAcc1" presStyleIdx="1" presStyleCnt="3">
        <dgm:presLayoutVars>
          <dgm:bulletEnabled val="1"/>
        </dgm:presLayoutVars>
      </dgm:prSet>
      <dgm:spPr/>
      <dgm:t>
        <a:bodyPr/>
        <a:lstStyle/>
        <a:p>
          <a:endParaRPr lang="en-US"/>
        </a:p>
      </dgm:t>
    </dgm:pt>
    <dgm:pt modelId="{4EED301D-136C-4830-9C7A-FB4F214AC03E}" type="pres">
      <dgm:prSet presAssocID="{7DB606EB-36FA-4515-8235-4373BE7D7896}" presName="sibTrans" presStyleLbl="sibTrans2D1" presStyleIdx="1" presStyleCnt="2"/>
      <dgm:spPr/>
      <dgm:t>
        <a:bodyPr/>
        <a:lstStyle/>
        <a:p>
          <a:endParaRPr lang="en-US"/>
        </a:p>
      </dgm:t>
    </dgm:pt>
    <dgm:pt modelId="{E7680418-C092-4A1F-8399-77DE352649AC}" type="pres">
      <dgm:prSet presAssocID="{7DB606EB-36FA-4515-8235-4373BE7D7896}" presName="connTx" presStyleLbl="sibTrans2D1" presStyleIdx="1" presStyleCnt="2"/>
      <dgm:spPr/>
      <dgm:t>
        <a:bodyPr/>
        <a:lstStyle/>
        <a:p>
          <a:endParaRPr lang="en-US"/>
        </a:p>
      </dgm:t>
    </dgm:pt>
    <dgm:pt modelId="{9F2AED6C-3E64-4ADE-9E45-6144ED707066}" type="pres">
      <dgm:prSet presAssocID="{A43522FB-DBBE-49E3-8081-F97A77BCF5D4}" presName="composite" presStyleCnt="0"/>
      <dgm:spPr/>
    </dgm:pt>
    <dgm:pt modelId="{1A4F5C53-552D-4591-8C0C-EE6B8C22B59A}" type="pres">
      <dgm:prSet presAssocID="{A43522FB-DBBE-49E3-8081-F97A77BCF5D4}" presName="parTx" presStyleLbl="node1" presStyleIdx="1" presStyleCnt="3">
        <dgm:presLayoutVars>
          <dgm:chMax val="0"/>
          <dgm:chPref val="0"/>
          <dgm:bulletEnabled val="1"/>
        </dgm:presLayoutVars>
      </dgm:prSet>
      <dgm:spPr/>
      <dgm:t>
        <a:bodyPr/>
        <a:lstStyle/>
        <a:p>
          <a:endParaRPr lang="en-US"/>
        </a:p>
      </dgm:t>
    </dgm:pt>
    <dgm:pt modelId="{89FF2647-BEE1-42F0-BCA9-5012B0D0723D}" type="pres">
      <dgm:prSet presAssocID="{A43522FB-DBBE-49E3-8081-F97A77BCF5D4}" presName="parSh" presStyleLbl="node1" presStyleIdx="2" presStyleCnt="3"/>
      <dgm:spPr/>
      <dgm:t>
        <a:bodyPr/>
        <a:lstStyle/>
        <a:p>
          <a:endParaRPr lang="en-US"/>
        </a:p>
      </dgm:t>
    </dgm:pt>
    <dgm:pt modelId="{B447B5E6-B33E-400D-91B7-F9333B2399BD}" type="pres">
      <dgm:prSet presAssocID="{A43522FB-DBBE-49E3-8081-F97A77BCF5D4}" presName="desTx" presStyleLbl="fgAcc1" presStyleIdx="2" presStyleCnt="3">
        <dgm:presLayoutVars>
          <dgm:bulletEnabled val="1"/>
        </dgm:presLayoutVars>
      </dgm:prSet>
      <dgm:spPr/>
      <dgm:t>
        <a:bodyPr/>
        <a:lstStyle/>
        <a:p>
          <a:endParaRPr lang="en-US"/>
        </a:p>
      </dgm:t>
    </dgm:pt>
  </dgm:ptLst>
  <dgm:cxnLst>
    <dgm:cxn modelId="{BF7B1093-7F69-4C0F-ABEE-0AD9C0A40591}" type="presOf" srcId="{A43522FB-DBBE-49E3-8081-F97A77BCF5D4}" destId="{89FF2647-BEE1-42F0-BCA9-5012B0D0723D}" srcOrd="1" destOrd="0" presId="urn:microsoft.com/office/officeart/2005/8/layout/process3"/>
    <dgm:cxn modelId="{50962100-2F96-4C8C-BE40-EF972CCDE978}" type="presOf" srcId="{A43522FB-DBBE-49E3-8081-F97A77BCF5D4}" destId="{1A4F5C53-552D-4591-8C0C-EE6B8C22B59A}" srcOrd="0" destOrd="0" presId="urn:microsoft.com/office/officeart/2005/8/layout/process3"/>
    <dgm:cxn modelId="{A2BA525D-CDAE-4CAE-88DA-9E3FF1C7B859}" srcId="{7E763B71-0FB7-4BC3-B638-C29AB4498B18}" destId="{979E6E63-68A5-41A2-AB33-AE39E2A7C458}" srcOrd="1" destOrd="0" parTransId="{2F91D42A-78FA-4554-905B-B2BE84B8464B}" sibTransId="{20B3C24A-CED1-4CD0-A43F-7CE967D5AEAF}"/>
    <dgm:cxn modelId="{CC42AF50-B572-4678-9443-976FC3889DF4}" type="presOf" srcId="{BA7FDA50-4978-4AE7-A49C-AAE2007B1560}" destId="{4D7112AF-5E40-410E-A10C-963119D3813F}" srcOrd="0" destOrd="1" presId="urn:microsoft.com/office/officeart/2005/8/layout/process3"/>
    <dgm:cxn modelId="{D6C5E7F1-37E4-47A9-96DC-A218146022AB}" srcId="{A43522FB-DBBE-49E3-8081-F97A77BCF5D4}" destId="{F95E0666-FF5B-4004-94D8-7F5EC4412B36}" srcOrd="0" destOrd="0" parTransId="{56720CCD-CAA0-4984-92D0-09F1E2CC53E6}" sibTransId="{3A23D33E-3717-4565-A4D5-9490C71A9DB8}"/>
    <dgm:cxn modelId="{1B4AB12B-4C19-4A33-A251-C90B11D0288E}" type="presOf" srcId="{7E763B71-0FB7-4BC3-B638-C29AB4498B18}" destId="{BF8E5B7A-7625-497F-851C-CBFBBA33D9CE}" srcOrd="1" destOrd="0" presId="urn:microsoft.com/office/officeart/2005/8/layout/process3"/>
    <dgm:cxn modelId="{811CDB5A-5E75-4630-82F2-8567B2E32A10}" type="presOf" srcId="{7DB606EB-36FA-4515-8235-4373BE7D7896}" destId="{4EED301D-136C-4830-9C7A-FB4F214AC03E}" srcOrd="0" destOrd="0" presId="urn:microsoft.com/office/officeart/2005/8/layout/process3"/>
    <dgm:cxn modelId="{645F1258-A566-442E-95ED-0838CDD6D5A1}" type="presOf" srcId="{A30DFB5D-0399-4F42-B853-0765D35D2D24}" destId="{EE59FA1F-43D9-4481-830A-6BD86F1A2BDF}" srcOrd="0" destOrd="0" presId="urn:microsoft.com/office/officeart/2005/8/layout/process3"/>
    <dgm:cxn modelId="{DE366ED2-06E4-4427-9CC5-788700007B17}" type="presOf" srcId="{979E6E63-68A5-41A2-AB33-AE39E2A7C458}" destId="{90106155-F583-454A-88C8-1750DB7D9DF0}" srcOrd="0" destOrd="1" presId="urn:microsoft.com/office/officeart/2005/8/layout/process3"/>
    <dgm:cxn modelId="{2C2D985F-6BC3-4350-94A1-9F0394CD97C5}" srcId="{0057C73F-3302-4DFF-BC6D-437CB88787FC}" destId="{A30DFB5D-0399-4F42-B853-0765D35D2D24}" srcOrd="1" destOrd="0" parTransId="{969676DA-E696-470C-B792-AC775E4F113F}" sibTransId="{7DB606EB-36FA-4515-8235-4373BE7D7896}"/>
    <dgm:cxn modelId="{F370D41A-F331-4DE9-A750-225A5F6FD4BA}" type="presOf" srcId="{0CDD9667-DB64-402B-952B-175F1DF6696B}" destId="{412C8E38-3D6B-4AAC-936A-15DA6611553A}" srcOrd="0" destOrd="0" presId="urn:microsoft.com/office/officeart/2005/8/layout/process3"/>
    <dgm:cxn modelId="{7D8ECB72-E893-458E-8F64-A7F501CDB9A0}" type="presOf" srcId="{97299E0B-EEB2-4225-8C90-0E2AC2EEC855}" destId="{4D7112AF-5E40-410E-A10C-963119D3813F}" srcOrd="0" destOrd="0" presId="urn:microsoft.com/office/officeart/2005/8/layout/process3"/>
    <dgm:cxn modelId="{9BC52B79-5C61-4018-8A31-5BC814AF4401}" srcId="{7E763B71-0FB7-4BC3-B638-C29AB4498B18}" destId="{86243C1A-4F6A-4898-B1AB-3DE782B17933}" srcOrd="0" destOrd="0" parTransId="{06B50E24-AE3D-4238-B8E1-CC19D4B0DA9E}" sibTransId="{BD52B474-C5FD-4E07-B4EA-24518EE0771E}"/>
    <dgm:cxn modelId="{813A8A7A-6905-4F33-9B59-9E3C94C401BA}" srcId="{0057C73F-3302-4DFF-BC6D-437CB88787FC}" destId="{A43522FB-DBBE-49E3-8081-F97A77BCF5D4}" srcOrd="2" destOrd="0" parTransId="{E449303A-FF50-4AF2-AB4B-2AAFB43CEB68}" sibTransId="{88FF05B8-0BC4-489E-967A-18394F0EFAE8}"/>
    <dgm:cxn modelId="{FA81C586-23E5-4C18-8C9C-88C633C79477}" type="presOf" srcId="{7DB606EB-36FA-4515-8235-4373BE7D7896}" destId="{E7680418-C092-4A1F-8399-77DE352649AC}" srcOrd="1" destOrd="0" presId="urn:microsoft.com/office/officeart/2005/8/layout/process3"/>
    <dgm:cxn modelId="{1E502F0C-F193-4B20-AEFD-F79BCD43D986}" srcId="{0057C73F-3302-4DFF-BC6D-437CB88787FC}" destId="{7E763B71-0FB7-4BC3-B638-C29AB4498B18}" srcOrd="0" destOrd="0" parTransId="{878B3576-92D2-45CB-BFFA-7853663971F4}" sibTransId="{0CDD9667-DB64-402B-952B-175F1DF6696B}"/>
    <dgm:cxn modelId="{F7B4E6D3-2A0B-4EE6-B91D-5255364016A1}" type="presOf" srcId="{0CDD9667-DB64-402B-952B-175F1DF6696B}" destId="{035388E4-6846-483F-8BAD-A5686142F1EC}" srcOrd="1" destOrd="0" presId="urn:microsoft.com/office/officeart/2005/8/layout/process3"/>
    <dgm:cxn modelId="{A676E4E2-F554-4CB0-9E8B-07F37CAF3C78}" srcId="{A30DFB5D-0399-4F42-B853-0765D35D2D24}" destId="{97299E0B-EEB2-4225-8C90-0E2AC2EEC855}" srcOrd="0" destOrd="0" parTransId="{BED44E0E-6F19-46FA-9C29-79A7E76D1F41}" sibTransId="{3344D2E1-03AA-4440-9226-129C78FE87F4}"/>
    <dgm:cxn modelId="{2B90E978-3F46-449B-93F9-B5A67E285CB0}" type="presOf" srcId="{A30DFB5D-0399-4F42-B853-0765D35D2D24}" destId="{55745EB8-9A3A-4E86-94F0-796224984258}" srcOrd="1" destOrd="0" presId="urn:microsoft.com/office/officeart/2005/8/layout/process3"/>
    <dgm:cxn modelId="{9C78073D-4687-400F-BB8D-A35ED521702F}" srcId="{A30DFB5D-0399-4F42-B853-0765D35D2D24}" destId="{BA7FDA50-4978-4AE7-A49C-AAE2007B1560}" srcOrd="1" destOrd="0" parTransId="{C1FBE4B6-0693-47F0-9098-1536E89B2963}" sibTransId="{2D3709A9-1044-4725-9504-A22609116850}"/>
    <dgm:cxn modelId="{F824E7C9-A4C5-4703-8049-A77C9ACF08C4}" type="presOf" srcId="{7E763B71-0FB7-4BC3-B638-C29AB4498B18}" destId="{748C532A-FDB1-477B-A8A3-A506EBA2F1C1}" srcOrd="0" destOrd="0" presId="urn:microsoft.com/office/officeart/2005/8/layout/process3"/>
    <dgm:cxn modelId="{638C6FEC-6FBB-4AF2-A73F-FB009670DCAD}" type="presOf" srcId="{F95E0666-FF5B-4004-94D8-7F5EC4412B36}" destId="{B447B5E6-B33E-400D-91B7-F9333B2399BD}" srcOrd="0" destOrd="0" presId="urn:microsoft.com/office/officeart/2005/8/layout/process3"/>
    <dgm:cxn modelId="{5F93024C-DA9D-4CE6-9D0C-FC2656E694B0}" type="presOf" srcId="{86243C1A-4F6A-4898-B1AB-3DE782B17933}" destId="{90106155-F583-454A-88C8-1750DB7D9DF0}" srcOrd="0" destOrd="0" presId="urn:microsoft.com/office/officeart/2005/8/layout/process3"/>
    <dgm:cxn modelId="{FC7CA66F-4427-4399-A5A5-2877DB8616E2}" type="presOf" srcId="{0057C73F-3302-4DFF-BC6D-437CB88787FC}" destId="{0BD38FEA-AF5A-493F-875C-1D7915B51EF4}" srcOrd="0" destOrd="0" presId="urn:microsoft.com/office/officeart/2005/8/layout/process3"/>
    <dgm:cxn modelId="{FA8396FC-F45A-41A0-AB53-C492505B9784}" type="presParOf" srcId="{0BD38FEA-AF5A-493F-875C-1D7915B51EF4}" destId="{049B400F-A5E5-4ADB-8EE5-099E3B0A1854}" srcOrd="0" destOrd="0" presId="urn:microsoft.com/office/officeart/2005/8/layout/process3"/>
    <dgm:cxn modelId="{C5F3E8FE-97BE-4265-B996-3A0018852744}" type="presParOf" srcId="{049B400F-A5E5-4ADB-8EE5-099E3B0A1854}" destId="{748C532A-FDB1-477B-A8A3-A506EBA2F1C1}" srcOrd="0" destOrd="0" presId="urn:microsoft.com/office/officeart/2005/8/layout/process3"/>
    <dgm:cxn modelId="{E30A26EB-E3F9-4BB7-84C9-DF1EB356F5A7}" type="presParOf" srcId="{049B400F-A5E5-4ADB-8EE5-099E3B0A1854}" destId="{BF8E5B7A-7625-497F-851C-CBFBBA33D9CE}" srcOrd="1" destOrd="0" presId="urn:microsoft.com/office/officeart/2005/8/layout/process3"/>
    <dgm:cxn modelId="{DA3113AF-9045-48AD-A2F2-6E3A56293C62}" type="presParOf" srcId="{049B400F-A5E5-4ADB-8EE5-099E3B0A1854}" destId="{90106155-F583-454A-88C8-1750DB7D9DF0}" srcOrd="2" destOrd="0" presId="urn:microsoft.com/office/officeart/2005/8/layout/process3"/>
    <dgm:cxn modelId="{61C79EE8-52C6-4484-84C2-F7CC424F1F27}" type="presParOf" srcId="{0BD38FEA-AF5A-493F-875C-1D7915B51EF4}" destId="{412C8E38-3D6B-4AAC-936A-15DA6611553A}" srcOrd="1" destOrd="0" presId="urn:microsoft.com/office/officeart/2005/8/layout/process3"/>
    <dgm:cxn modelId="{C155F83F-D9EA-4C8A-BAE2-95E47B03991F}" type="presParOf" srcId="{412C8E38-3D6B-4AAC-936A-15DA6611553A}" destId="{035388E4-6846-483F-8BAD-A5686142F1EC}" srcOrd="0" destOrd="0" presId="urn:microsoft.com/office/officeart/2005/8/layout/process3"/>
    <dgm:cxn modelId="{AF73B296-C684-4B98-AE33-0824F57670E2}" type="presParOf" srcId="{0BD38FEA-AF5A-493F-875C-1D7915B51EF4}" destId="{AB2DF013-2853-4A3E-A7F3-D507744F12C5}" srcOrd="2" destOrd="0" presId="urn:microsoft.com/office/officeart/2005/8/layout/process3"/>
    <dgm:cxn modelId="{2B916E2D-DF3A-4969-BB1A-0EE8DD7C13A6}" type="presParOf" srcId="{AB2DF013-2853-4A3E-A7F3-D507744F12C5}" destId="{EE59FA1F-43D9-4481-830A-6BD86F1A2BDF}" srcOrd="0" destOrd="0" presId="urn:microsoft.com/office/officeart/2005/8/layout/process3"/>
    <dgm:cxn modelId="{5622498B-8D28-4D4C-9C4F-FF16BCF93FD2}" type="presParOf" srcId="{AB2DF013-2853-4A3E-A7F3-D507744F12C5}" destId="{55745EB8-9A3A-4E86-94F0-796224984258}" srcOrd="1" destOrd="0" presId="urn:microsoft.com/office/officeart/2005/8/layout/process3"/>
    <dgm:cxn modelId="{D6B12CB2-5B3A-4D21-BEC2-36D802459E93}" type="presParOf" srcId="{AB2DF013-2853-4A3E-A7F3-D507744F12C5}" destId="{4D7112AF-5E40-410E-A10C-963119D3813F}" srcOrd="2" destOrd="0" presId="urn:microsoft.com/office/officeart/2005/8/layout/process3"/>
    <dgm:cxn modelId="{58800DB3-90E0-4D41-8B0B-670A792CF0BE}" type="presParOf" srcId="{0BD38FEA-AF5A-493F-875C-1D7915B51EF4}" destId="{4EED301D-136C-4830-9C7A-FB4F214AC03E}" srcOrd="3" destOrd="0" presId="urn:microsoft.com/office/officeart/2005/8/layout/process3"/>
    <dgm:cxn modelId="{111658C6-132C-4B6F-892C-3C43F2904FCB}" type="presParOf" srcId="{4EED301D-136C-4830-9C7A-FB4F214AC03E}" destId="{E7680418-C092-4A1F-8399-77DE352649AC}" srcOrd="0" destOrd="0" presId="urn:microsoft.com/office/officeart/2005/8/layout/process3"/>
    <dgm:cxn modelId="{3A430662-4DB2-480F-9D91-92D1EFE7FD4F}" type="presParOf" srcId="{0BD38FEA-AF5A-493F-875C-1D7915B51EF4}" destId="{9F2AED6C-3E64-4ADE-9E45-6144ED707066}" srcOrd="4" destOrd="0" presId="urn:microsoft.com/office/officeart/2005/8/layout/process3"/>
    <dgm:cxn modelId="{59F645C8-E8FB-498A-86ED-5562FB75EBA9}" type="presParOf" srcId="{9F2AED6C-3E64-4ADE-9E45-6144ED707066}" destId="{1A4F5C53-552D-4591-8C0C-EE6B8C22B59A}" srcOrd="0" destOrd="0" presId="urn:microsoft.com/office/officeart/2005/8/layout/process3"/>
    <dgm:cxn modelId="{C11A1EFB-8420-4A0F-BB09-6087B04494FC}" type="presParOf" srcId="{9F2AED6C-3E64-4ADE-9E45-6144ED707066}" destId="{89FF2647-BEE1-42F0-BCA9-5012B0D0723D}" srcOrd="1" destOrd="0" presId="urn:microsoft.com/office/officeart/2005/8/layout/process3"/>
    <dgm:cxn modelId="{E37E3F12-EBAD-4155-A11D-493D9294C466}" type="presParOf" srcId="{9F2AED6C-3E64-4ADE-9E45-6144ED707066}" destId="{B447B5E6-B33E-400D-91B7-F9333B2399BD}" srcOrd="2" destOrd="0" presId="urn:microsoft.com/office/officeart/2005/8/layout/process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40F30E8-9A2A-40A2-B3E9-B100A5DED12B}" type="doc">
      <dgm:prSet loTypeId="urn:microsoft.com/office/officeart/2005/8/layout/vList6" loCatId="process" qsTypeId="urn:microsoft.com/office/officeart/2005/8/quickstyle/simple1" qsCatId="simple" csTypeId="urn:microsoft.com/office/officeart/2005/8/colors/accent1_2" csCatId="accent1" phldr="1"/>
      <dgm:spPr/>
      <dgm:t>
        <a:bodyPr/>
        <a:lstStyle/>
        <a:p>
          <a:endParaRPr lang="en-US"/>
        </a:p>
      </dgm:t>
    </dgm:pt>
    <dgm:pt modelId="{7C9E16D5-7A2E-4D70-B721-9B1D2630000B}">
      <dgm:prSet phldrT="[Text]"/>
      <dgm:spPr/>
      <dgm:t>
        <a:bodyPr/>
        <a:lstStyle/>
        <a:p>
          <a:r>
            <a:rPr lang="en-US" b="1" dirty="0" smtClean="0"/>
            <a:t>From the company’s perspective</a:t>
          </a:r>
          <a:endParaRPr lang="en-US" dirty="0"/>
        </a:p>
      </dgm:t>
    </dgm:pt>
    <dgm:pt modelId="{CF378D79-2352-4823-8741-BE264F8466C9}" type="parTrans" cxnId="{EA0F44D5-D1EA-437D-A29F-2917CB692CAE}">
      <dgm:prSet/>
      <dgm:spPr/>
      <dgm:t>
        <a:bodyPr/>
        <a:lstStyle/>
        <a:p>
          <a:endParaRPr lang="en-US"/>
        </a:p>
      </dgm:t>
    </dgm:pt>
    <dgm:pt modelId="{82D4FA3C-541B-4DD1-A30F-FECE94BECAE8}" type="sibTrans" cxnId="{EA0F44D5-D1EA-437D-A29F-2917CB692CAE}">
      <dgm:prSet/>
      <dgm:spPr/>
      <dgm:t>
        <a:bodyPr/>
        <a:lstStyle/>
        <a:p>
          <a:endParaRPr lang="en-US"/>
        </a:p>
      </dgm:t>
    </dgm:pt>
    <dgm:pt modelId="{1336ABDF-7567-49AE-A226-C5837837251C}">
      <dgm:prSet phldrT="[Text]" custT="1"/>
      <dgm:spPr/>
      <dgm:t>
        <a:bodyPr/>
        <a:lstStyle/>
        <a:p>
          <a:endParaRPr lang="en-US" sz="700" dirty="0" smtClean="0"/>
        </a:p>
        <a:p>
          <a:r>
            <a:rPr lang="en-US" sz="1800" dirty="0" smtClean="0"/>
            <a:t>The failure to motivate employees to plan their careers can result in: </a:t>
          </a:r>
        </a:p>
        <a:p>
          <a:r>
            <a:rPr lang="en-US" sz="1800" dirty="0" smtClean="0"/>
            <a:t> -a shortage of employees to fill open positions</a:t>
          </a:r>
        </a:p>
        <a:p>
          <a:r>
            <a:rPr lang="en-US" sz="1800" dirty="0" smtClean="0"/>
            <a:t>-lower employee commitment </a:t>
          </a:r>
        </a:p>
        <a:p>
          <a:r>
            <a:rPr lang="en-US" sz="1800" dirty="0" smtClean="0"/>
            <a:t>-inappropriate use of funds allocated for training and development programs</a:t>
          </a:r>
          <a:endParaRPr lang="en-US" sz="1800" dirty="0"/>
        </a:p>
      </dgm:t>
    </dgm:pt>
    <dgm:pt modelId="{9F25C783-7C48-40C6-9B0A-390436B2D7D1}" type="parTrans" cxnId="{3F8B5D58-547F-46FC-ADE7-D51DB1BE43B4}">
      <dgm:prSet/>
      <dgm:spPr/>
      <dgm:t>
        <a:bodyPr/>
        <a:lstStyle/>
        <a:p>
          <a:endParaRPr lang="en-US"/>
        </a:p>
      </dgm:t>
    </dgm:pt>
    <dgm:pt modelId="{C760AA7C-A326-43BC-8F63-7C7303E93478}" type="sibTrans" cxnId="{3F8B5D58-547F-46FC-ADE7-D51DB1BE43B4}">
      <dgm:prSet/>
      <dgm:spPr/>
      <dgm:t>
        <a:bodyPr/>
        <a:lstStyle/>
        <a:p>
          <a:endParaRPr lang="en-US"/>
        </a:p>
      </dgm:t>
    </dgm:pt>
    <dgm:pt modelId="{7B0AA60D-9112-4CD3-82C8-55244B316BEF}" type="pres">
      <dgm:prSet presAssocID="{A40F30E8-9A2A-40A2-B3E9-B100A5DED12B}" presName="Name0" presStyleCnt="0">
        <dgm:presLayoutVars>
          <dgm:dir/>
          <dgm:animLvl val="lvl"/>
          <dgm:resizeHandles/>
        </dgm:presLayoutVars>
      </dgm:prSet>
      <dgm:spPr/>
      <dgm:t>
        <a:bodyPr/>
        <a:lstStyle/>
        <a:p>
          <a:endParaRPr lang="en-US"/>
        </a:p>
      </dgm:t>
    </dgm:pt>
    <dgm:pt modelId="{FF80E72A-4D85-4E46-8F9F-F526BDCDDA22}" type="pres">
      <dgm:prSet presAssocID="{7C9E16D5-7A2E-4D70-B721-9B1D2630000B}" presName="linNode" presStyleCnt="0"/>
      <dgm:spPr/>
    </dgm:pt>
    <dgm:pt modelId="{27043FEC-8DCF-4AC8-8E83-89E64DD34B9E}" type="pres">
      <dgm:prSet presAssocID="{7C9E16D5-7A2E-4D70-B721-9B1D2630000B}" presName="parentShp" presStyleLbl="node1" presStyleIdx="0" presStyleCnt="1">
        <dgm:presLayoutVars>
          <dgm:bulletEnabled val="1"/>
        </dgm:presLayoutVars>
      </dgm:prSet>
      <dgm:spPr/>
      <dgm:t>
        <a:bodyPr/>
        <a:lstStyle/>
        <a:p>
          <a:endParaRPr lang="en-US"/>
        </a:p>
      </dgm:t>
    </dgm:pt>
    <dgm:pt modelId="{49EB4F4B-B527-498F-A31F-4532A2B4FFF1}" type="pres">
      <dgm:prSet presAssocID="{7C9E16D5-7A2E-4D70-B721-9B1D2630000B}" presName="childShp" presStyleLbl="bgAccFollowNode1" presStyleIdx="0" presStyleCnt="1">
        <dgm:presLayoutVars>
          <dgm:bulletEnabled val="1"/>
        </dgm:presLayoutVars>
      </dgm:prSet>
      <dgm:spPr/>
      <dgm:t>
        <a:bodyPr/>
        <a:lstStyle/>
        <a:p>
          <a:endParaRPr lang="en-US"/>
        </a:p>
      </dgm:t>
    </dgm:pt>
  </dgm:ptLst>
  <dgm:cxnLst>
    <dgm:cxn modelId="{A2D34033-54B1-42A1-B89F-7DE2B62D4E96}" type="presOf" srcId="{1336ABDF-7567-49AE-A226-C5837837251C}" destId="{49EB4F4B-B527-498F-A31F-4532A2B4FFF1}" srcOrd="0" destOrd="0" presId="urn:microsoft.com/office/officeart/2005/8/layout/vList6"/>
    <dgm:cxn modelId="{3F8B5D58-547F-46FC-ADE7-D51DB1BE43B4}" srcId="{7C9E16D5-7A2E-4D70-B721-9B1D2630000B}" destId="{1336ABDF-7567-49AE-A226-C5837837251C}" srcOrd="0" destOrd="0" parTransId="{9F25C783-7C48-40C6-9B0A-390436B2D7D1}" sibTransId="{C760AA7C-A326-43BC-8F63-7C7303E93478}"/>
    <dgm:cxn modelId="{EA0F44D5-D1EA-437D-A29F-2917CB692CAE}" srcId="{A40F30E8-9A2A-40A2-B3E9-B100A5DED12B}" destId="{7C9E16D5-7A2E-4D70-B721-9B1D2630000B}" srcOrd="0" destOrd="0" parTransId="{CF378D79-2352-4823-8741-BE264F8466C9}" sibTransId="{82D4FA3C-541B-4DD1-A30F-FECE94BECAE8}"/>
    <dgm:cxn modelId="{EDF92DEB-1F73-4533-985B-8E7FA375E83E}" type="presOf" srcId="{7C9E16D5-7A2E-4D70-B721-9B1D2630000B}" destId="{27043FEC-8DCF-4AC8-8E83-89E64DD34B9E}" srcOrd="0" destOrd="0" presId="urn:microsoft.com/office/officeart/2005/8/layout/vList6"/>
    <dgm:cxn modelId="{298C12B1-CAF3-4E58-A9D6-17F4ECE49FF1}" type="presOf" srcId="{A40F30E8-9A2A-40A2-B3E9-B100A5DED12B}" destId="{7B0AA60D-9112-4CD3-82C8-55244B316BEF}" srcOrd="0" destOrd="0" presId="urn:microsoft.com/office/officeart/2005/8/layout/vList6"/>
    <dgm:cxn modelId="{863EB78C-E84C-4759-936F-784BC7657F37}" type="presParOf" srcId="{7B0AA60D-9112-4CD3-82C8-55244B316BEF}" destId="{FF80E72A-4D85-4E46-8F9F-F526BDCDDA22}" srcOrd="0" destOrd="0" presId="urn:microsoft.com/office/officeart/2005/8/layout/vList6"/>
    <dgm:cxn modelId="{A224FFFD-D6CA-4415-88DE-98D74C543DB5}" type="presParOf" srcId="{FF80E72A-4D85-4E46-8F9F-F526BDCDDA22}" destId="{27043FEC-8DCF-4AC8-8E83-89E64DD34B9E}" srcOrd="0" destOrd="0" presId="urn:microsoft.com/office/officeart/2005/8/layout/vList6"/>
    <dgm:cxn modelId="{0D93B154-A8EF-479D-B20E-AA33FBA62A91}" type="presParOf" srcId="{FF80E72A-4D85-4E46-8F9F-F526BDCDDA22}" destId="{49EB4F4B-B527-498F-A31F-4532A2B4FFF1}" srcOrd="1" destOrd="0" presId="urn:microsoft.com/office/officeart/2005/8/layout/vList6"/>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04140B2-CE73-4F5C-86F9-DD5A0419E80F}" type="doc">
      <dgm:prSet loTypeId="urn:microsoft.com/office/officeart/2005/8/layout/vList6" loCatId="process" qsTypeId="urn:microsoft.com/office/officeart/2005/8/quickstyle/simple1" qsCatId="simple" csTypeId="urn:microsoft.com/office/officeart/2005/8/colors/accent1_2" csCatId="accent1" phldr="1"/>
      <dgm:spPr/>
      <dgm:t>
        <a:bodyPr/>
        <a:lstStyle/>
        <a:p>
          <a:endParaRPr lang="en-US"/>
        </a:p>
      </dgm:t>
    </dgm:pt>
    <dgm:pt modelId="{9A1AB77D-4EDD-4EBA-9675-943F466CFAB4}">
      <dgm:prSet phldrT="[Text]"/>
      <dgm:spPr/>
      <dgm:t>
        <a:bodyPr/>
        <a:lstStyle/>
        <a:p>
          <a:r>
            <a:rPr lang="en-US" b="1" dirty="0" smtClean="0"/>
            <a:t>From the employees’ perspective </a:t>
          </a:r>
          <a:endParaRPr lang="en-US" dirty="0"/>
        </a:p>
      </dgm:t>
    </dgm:pt>
    <dgm:pt modelId="{A0F239EB-C9ED-4EF5-AA2B-B40D1084F189}" type="parTrans" cxnId="{1690470F-4F21-486A-A282-AE2C3850A9AE}">
      <dgm:prSet/>
      <dgm:spPr/>
      <dgm:t>
        <a:bodyPr/>
        <a:lstStyle/>
        <a:p>
          <a:endParaRPr lang="en-US"/>
        </a:p>
      </dgm:t>
    </dgm:pt>
    <dgm:pt modelId="{ECBA47BA-241C-44AD-BCE4-E2A326B873B6}" type="sibTrans" cxnId="{1690470F-4F21-486A-A282-AE2C3850A9AE}">
      <dgm:prSet/>
      <dgm:spPr/>
      <dgm:t>
        <a:bodyPr/>
        <a:lstStyle/>
        <a:p>
          <a:endParaRPr lang="en-US"/>
        </a:p>
      </dgm:t>
    </dgm:pt>
    <dgm:pt modelId="{ACEB9A19-A1DF-4287-9385-5989BF94B914}">
      <dgm:prSet phldrT="[Text]"/>
      <dgm:spPr/>
      <dgm:t>
        <a:bodyPr/>
        <a:lstStyle/>
        <a:p>
          <a:r>
            <a:rPr lang="en-US" dirty="0" smtClean="0"/>
            <a:t>lack of career management can result in: </a:t>
          </a:r>
          <a:endParaRPr lang="en-US" dirty="0"/>
        </a:p>
      </dgm:t>
    </dgm:pt>
    <dgm:pt modelId="{7B48D42C-E811-4341-BB1E-0DCB35F1767C}" type="parTrans" cxnId="{5F02E140-88F8-4910-BF1E-717586171F9B}">
      <dgm:prSet/>
      <dgm:spPr/>
      <dgm:t>
        <a:bodyPr/>
        <a:lstStyle/>
        <a:p>
          <a:endParaRPr lang="en-US"/>
        </a:p>
      </dgm:t>
    </dgm:pt>
    <dgm:pt modelId="{5B8C2992-EA1C-45F8-8065-D65FD764AB41}" type="sibTrans" cxnId="{5F02E140-88F8-4910-BF1E-717586171F9B}">
      <dgm:prSet/>
      <dgm:spPr/>
      <dgm:t>
        <a:bodyPr/>
        <a:lstStyle/>
        <a:p>
          <a:endParaRPr lang="en-US"/>
        </a:p>
      </dgm:t>
    </dgm:pt>
    <dgm:pt modelId="{3FD4D82F-8F90-48D5-BD6F-68DD1C900AFA}">
      <dgm:prSet/>
      <dgm:spPr/>
      <dgm:t>
        <a:bodyPr/>
        <a:lstStyle/>
        <a:p>
          <a:r>
            <a:rPr lang="en-US" smtClean="0"/>
            <a:t>frustration</a:t>
          </a:r>
          <a:endParaRPr lang="en-US" dirty="0" smtClean="0"/>
        </a:p>
      </dgm:t>
    </dgm:pt>
    <dgm:pt modelId="{3B510DF1-E5E7-4F34-A3A9-E67ED519F384}" type="parTrans" cxnId="{CEC0975D-330F-43F9-AB97-AA566EC66B28}">
      <dgm:prSet/>
      <dgm:spPr/>
      <dgm:t>
        <a:bodyPr/>
        <a:lstStyle/>
        <a:p>
          <a:endParaRPr lang="en-US"/>
        </a:p>
      </dgm:t>
    </dgm:pt>
    <dgm:pt modelId="{05FBC1E7-FF41-420F-8158-778F1603B5EE}" type="sibTrans" cxnId="{CEC0975D-330F-43F9-AB97-AA566EC66B28}">
      <dgm:prSet/>
      <dgm:spPr/>
      <dgm:t>
        <a:bodyPr/>
        <a:lstStyle/>
        <a:p>
          <a:endParaRPr lang="en-US"/>
        </a:p>
      </dgm:t>
    </dgm:pt>
    <dgm:pt modelId="{8F5A7A4E-F168-45D3-8ED5-E9B2FB1805FB}">
      <dgm:prSet/>
      <dgm:spPr/>
      <dgm:t>
        <a:bodyPr/>
        <a:lstStyle/>
        <a:p>
          <a:r>
            <a:rPr lang="en-US" smtClean="0"/>
            <a:t>feelings of not being valued by the company </a:t>
          </a:r>
          <a:endParaRPr lang="en-US" dirty="0" smtClean="0"/>
        </a:p>
      </dgm:t>
    </dgm:pt>
    <dgm:pt modelId="{068D1797-024B-4801-9188-B4FA5C670C1A}" type="parTrans" cxnId="{7B7A61E9-A6BB-4A23-805E-3D40D0AACF04}">
      <dgm:prSet/>
      <dgm:spPr/>
      <dgm:t>
        <a:bodyPr/>
        <a:lstStyle/>
        <a:p>
          <a:endParaRPr lang="en-US"/>
        </a:p>
      </dgm:t>
    </dgm:pt>
    <dgm:pt modelId="{7BAE1DF7-EFF5-4D02-BC0F-8A0CF3978BF8}" type="sibTrans" cxnId="{7B7A61E9-A6BB-4A23-805E-3D40D0AACF04}">
      <dgm:prSet/>
      <dgm:spPr/>
      <dgm:t>
        <a:bodyPr/>
        <a:lstStyle/>
        <a:p>
          <a:endParaRPr lang="en-US"/>
        </a:p>
      </dgm:t>
    </dgm:pt>
    <dgm:pt modelId="{0ECDCEE6-4A11-4A20-8871-88463EF889F8}">
      <dgm:prSet/>
      <dgm:spPr/>
      <dgm:t>
        <a:bodyPr/>
        <a:lstStyle/>
        <a:p>
          <a:r>
            <a:rPr lang="en-US" dirty="0" smtClean="0"/>
            <a:t>being unable to find suitable employment should a job change be necessary due to mergers, acquisitions, restructuring, or downsizing</a:t>
          </a:r>
        </a:p>
      </dgm:t>
    </dgm:pt>
    <dgm:pt modelId="{E170DEF4-18C1-4F09-BDED-126871BCDA32}" type="parTrans" cxnId="{B874BDA5-BCB0-4270-BA8A-9F58C4D8B0C1}">
      <dgm:prSet/>
      <dgm:spPr/>
      <dgm:t>
        <a:bodyPr/>
        <a:lstStyle/>
        <a:p>
          <a:endParaRPr lang="en-US"/>
        </a:p>
      </dgm:t>
    </dgm:pt>
    <dgm:pt modelId="{492D2CCB-00AE-4326-9DAB-8AEE0AED3D91}" type="sibTrans" cxnId="{B874BDA5-BCB0-4270-BA8A-9F58C4D8B0C1}">
      <dgm:prSet/>
      <dgm:spPr/>
      <dgm:t>
        <a:bodyPr/>
        <a:lstStyle/>
        <a:p>
          <a:endParaRPr lang="en-US"/>
        </a:p>
      </dgm:t>
    </dgm:pt>
    <dgm:pt modelId="{4B9F74F1-DD8A-4690-B216-E964B59F02EE}" type="pres">
      <dgm:prSet presAssocID="{604140B2-CE73-4F5C-86F9-DD5A0419E80F}" presName="Name0" presStyleCnt="0">
        <dgm:presLayoutVars>
          <dgm:dir/>
          <dgm:animLvl val="lvl"/>
          <dgm:resizeHandles/>
        </dgm:presLayoutVars>
      </dgm:prSet>
      <dgm:spPr/>
      <dgm:t>
        <a:bodyPr/>
        <a:lstStyle/>
        <a:p>
          <a:endParaRPr lang="en-US"/>
        </a:p>
      </dgm:t>
    </dgm:pt>
    <dgm:pt modelId="{B91FD98E-48D1-45A6-85CE-CE8C43E06473}" type="pres">
      <dgm:prSet presAssocID="{9A1AB77D-4EDD-4EBA-9675-943F466CFAB4}" presName="linNode" presStyleCnt="0"/>
      <dgm:spPr/>
    </dgm:pt>
    <dgm:pt modelId="{1EB2B549-7444-486B-A8C3-3E6A0F4230DD}" type="pres">
      <dgm:prSet presAssocID="{9A1AB77D-4EDD-4EBA-9675-943F466CFAB4}" presName="parentShp" presStyleLbl="node1" presStyleIdx="0" presStyleCnt="1">
        <dgm:presLayoutVars>
          <dgm:bulletEnabled val="1"/>
        </dgm:presLayoutVars>
      </dgm:prSet>
      <dgm:spPr/>
      <dgm:t>
        <a:bodyPr/>
        <a:lstStyle/>
        <a:p>
          <a:endParaRPr lang="en-US"/>
        </a:p>
      </dgm:t>
    </dgm:pt>
    <dgm:pt modelId="{04CCB31E-92C8-415F-9218-309D20FFFBEC}" type="pres">
      <dgm:prSet presAssocID="{9A1AB77D-4EDD-4EBA-9675-943F466CFAB4}" presName="childShp" presStyleLbl="bgAccFollowNode1" presStyleIdx="0" presStyleCnt="1">
        <dgm:presLayoutVars>
          <dgm:bulletEnabled val="1"/>
        </dgm:presLayoutVars>
      </dgm:prSet>
      <dgm:spPr/>
      <dgm:t>
        <a:bodyPr/>
        <a:lstStyle/>
        <a:p>
          <a:endParaRPr lang="en-US"/>
        </a:p>
      </dgm:t>
    </dgm:pt>
  </dgm:ptLst>
  <dgm:cxnLst>
    <dgm:cxn modelId="{1690470F-4F21-486A-A282-AE2C3850A9AE}" srcId="{604140B2-CE73-4F5C-86F9-DD5A0419E80F}" destId="{9A1AB77D-4EDD-4EBA-9675-943F466CFAB4}" srcOrd="0" destOrd="0" parTransId="{A0F239EB-C9ED-4EF5-AA2B-B40D1084F189}" sibTransId="{ECBA47BA-241C-44AD-BCE4-E2A326B873B6}"/>
    <dgm:cxn modelId="{B874BDA5-BCB0-4270-BA8A-9F58C4D8B0C1}" srcId="{9A1AB77D-4EDD-4EBA-9675-943F466CFAB4}" destId="{0ECDCEE6-4A11-4A20-8871-88463EF889F8}" srcOrd="3" destOrd="0" parTransId="{E170DEF4-18C1-4F09-BDED-126871BCDA32}" sibTransId="{492D2CCB-00AE-4326-9DAB-8AEE0AED3D91}"/>
    <dgm:cxn modelId="{E268035A-F07F-42B2-BDCF-54FBF4F031D6}" type="presOf" srcId="{8F5A7A4E-F168-45D3-8ED5-E9B2FB1805FB}" destId="{04CCB31E-92C8-415F-9218-309D20FFFBEC}" srcOrd="0" destOrd="2" presId="urn:microsoft.com/office/officeart/2005/8/layout/vList6"/>
    <dgm:cxn modelId="{7F4E28C4-6C30-4583-B571-532552655031}" type="presOf" srcId="{0ECDCEE6-4A11-4A20-8871-88463EF889F8}" destId="{04CCB31E-92C8-415F-9218-309D20FFFBEC}" srcOrd="0" destOrd="3" presId="urn:microsoft.com/office/officeart/2005/8/layout/vList6"/>
    <dgm:cxn modelId="{C1161BB0-EFF9-4500-B4DC-639E2BFF7832}" type="presOf" srcId="{3FD4D82F-8F90-48D5-BD6F-68DD1C900AFA}" destId="{04CCB31E-92C8-415F-9218-309D20FFFBEC}" srcOrd="0" destOrd="1" presId="urn:microsoft.com/office/officeart/2005/8/layout/vList6"/>
    <dgm:cxn modelId="{5F02E140-88F8-4910-BF1E-717586171F9B}" srcId="{9A1AB77D-4EDD-4EBA-9675-943F466CFAB4}" destId="{ACEB9A19-A1DF-4287-9385-5989BF94B914}" srcOrd="0" destOrd="0" parTransId="{7B48D42C-E811-4341-BB1E-0DCB35F1767C}" sibTransId="{5B8C2992-EA1C-45F8-8065-D65FD764AB41}"/>
    <dgm:cxn modelId="{4754C877-F0FB-4D41-A2DA-CB02DFAF4D3A}" type="presOf" srcId="{604140B2-CE73-4F5C-86F9-DD5A0419E80F}" destId="{4B9F74F1-DD8A-4690-B216-E964B59F02EE}" srcOrd="0" destOrd="0" presId="urn:microsoft.com/office/officeart/2005/8/layout/vList6"/>
    <dgm:cxn modelId="{3AD3D68A-F3BE-4453-82E4-D2039E95C336}" type="presOf" srcId="{ACEB9A19-A1DF-4287-9385-5989BF94B914}" destId="{04CCB31E-92C8-415F-9218-309D20FFFBEC}" srcOrd="0" destOrd="0" presId="urn:microsoft.com/office/officeart/2005/8/layout/vList6"/>
    <dgm:cxn modelId="{CEC0975D-330F-43F9-AB97-AA566EC66B28}" srcId="{9A1AB77D-4EDD-4EBA-9675-943F466CFAB4}" destId="{3FD4D82F-8F90-48D5-BD6F-68DD1C900AFA}" srcOrd="1" destOrd="0" parTransId="{3B510DF1-E5E7-4F34-A3A9-E67ED519F384}" sibTransId="{05FBC1E7-FF41-420F-8158-778F1603B5EE}"/>
    <dgm:cxn modelId="{7B7A61E9-A6BB-4A23-805E-3D40D0AACF04}" srcId="{9A1AB77D-4EDD-4EBA-9675-943F466CFAB4}" destId="{8F5A7A4E-F168-45D3-8ED5-E9B2FB1805FB}" srcOrd="2" destOrd="0" parTransId="{068D1797-024B-4801-9188-B4FA5C670C1A}" sibTransId="{7BAE1DF7-EFF5-4D02-BC0F-8A0CF3978BF8}"/>
    <dgm:cxn modelId="{4C6E8A9A-C66B-4440-8161-ECED278D8875}" type="presOf" srcId="{9A1AB77D-4EDD-4EBA-9675-943F466CFAB4}" destId="{1EB2B549-7444-486B-A8C3-3E6A0F4230DD}" srcOrd="0" destOrd="0" presId="urn:microsoft.com/office/officeart/2005/8/layout/vList6"/>
    <dgm:cxn modelId="{BAC31C51-951E-431A-847F-903226E2C19E}" type="presParOf" srcId="{4B9F74F1-DD8A-4690-B216-E964B59F02EE}" destId="{B91FD98E-48D1-45A6-85CE-CE8C43E06473}" srcOrd="0" destOrd="0" presId="urn:microsoft.com/office/officeart/2005/8/layout/vList6"/>
    <dgm:cxn modelId="{20B1EE31-E93A-4DE6-A11E-AA88D57602A9}" type="presParOf" srcId="{B91FD98E-48D1-45A6-85CE-CE8C43E06473}" destId="{1EB2B549-7444-486B-A8C3-3E6A0F4230DD}" srcOrd="0" destOrd="0" presId="urn:microsoft.com/office/officeart/2005/8/layout/vList6"/>
    <dgm:cxn modelId="{915D62BB-5E7C-44F8-A1E6-E36D715B7302}" type="presParOf" srcId="{B91FD98E-48D1-45A6-85CE-CE8C43E06473}" destId="{04CCB31E-92C8-415F-9218-309D20FFFBEC}" srcOrd="1" destOrd="0" presId="urn:microsoft.com/office/officeart/2005/8/layout/vList6"/>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6ED1901-A5CF-4FB4-87F4-2F235E5407FE}" type="doc">
      <dgm:prSet loTypeId="urn:microsoft.com/office/officeart/2005/8/layout/hProcess9" loCatId="process" qsTypeId="urn:microsoft.com/office/officeart/2005/8/quickstyle/3d2" qsCatId="3D" csTypeId="urn:microsoft.com/office/officeart/2005/8/colors/colorful4" csCatId="colorful" phldr="1"/>
      <dgm:spPr/>
    </dgm:pt>
    <dgm:pt modelId="{52F3B67B-5DBD-4F0A-8C39-4F180D095AEC}">
      <dgm:prSet phldrT="[Text]"/>
      <dgm:spPr/>
      <dgm:t>
        <a:bodyPr/>
        <a:lstStyle/>
        <a:p>
          <a:r>
            <a:rPr lang="en-US" dirty="0" smtClean="0"/>
            <a:t>Self-assessment</a:t>
          </a:r>
          <a:endParaRPr lang="en-US" dirty="0"/>
        </a:p>
      </dgm:t>
    </dgm:pt>
    <dgm:pt modelId="{5E62862A-5417-4904-BADA-17084AED668E}" type="parTrans" cxnId="{02EAF0D1-FB04-4A18-B807-5807DE9FEC76}">
      <dgm:prSet/>
      <dgm:spPr/>
      <dgm:t>
        <a:bodyPr/>
        <a:lstStyle/>
        <a:p>
          <a:endParaRPr lang="en-US"/>
        </a:p>
      </dgm:t>
    </dgm:pt>
    <dgm:pt modelId="{E3E705C2-22C3-43C9-91F3-50C8112AC35B}" type="sibTrans" cxnId="{02EAF0D1-FB04-4A18-B807-5807DE9FEC76}">
      <dgm:prSet/>
      <dgm:spPr/>
      <dgm:t>
        <a:bodyPr/>
        <a:lstStyle/>
        <a:p>
          <a:endParaRPr lang="en-US"/>
        </a:p>
      </dgm:t>
    </dgm:pt>
    <dgm:pt modelId="{FE1B1252-AA67-44D9-BEFC-C8A98F8CAD1A}">
      <dgm:prSet phldrT="[Text]"/>
      <dgm:spPr/>
      <dgm:t>
        <a:bodyPr/>
        <a:lstStyle/>
        <a:p>
          <a:r>
            <a:rPr lang="en-US" dirty="0" smtClean="0"/>
            <a:t>Reality check </a:t>
          </a:r>
          <a:endParaRPr lang="en-US" dirty="0"/>
        </a:p>
      </dgm:t>
    </dgm:pt>
    <dgm:pt modelId="{BD3C7F81-FF16-4CD6-8AC5-3BF8A0739871}" type="parTrans" cxnId="{CF6BE46C-7444-42C6-B36E-D2544D67C657}">
      <dgm:prSet/>
      <dgm:spPr/>
      <dgm:t>
        <a:bodyPr/>
        <a:lstStyle/>
        <a:p>
          <a:endParaRPr lang="en-US"/>
        </a:p>
      </dgm:t>
    </dgm:pt>
    <dgm:pt modelId="{078BDA11-DA21-4998-B1E4-601BA9EFDAF6}" type="sibTrans" cxnId="{CF6BE46C-7444-42C6-B36E-D2544D67C657}">
      <dgm:prSet/>
      <dgm:spPr/>
      <dgm:t>
        <a:bodyPr/>
        <a:lstStyle/>
        <a:p>
          <a:endParaRPr lang="en-US"/>
        </a:p>
      </dgm:t>
    </dgm:pt>
    <dgm:pt modelId="{5E57A0AA-8F4E-4202-BC77-788E9D4FB704}">
      <dgm:prSet phldrT="[Text]"/>
      <dgm:spPr/>
      <dgm:t>
        <a:bodyPr/>
        <a:lstStyle/>
        <a:p>
          <a:r>
            <a:rPr lang="en-US" dirty="0" smtClean="0"/>
            <a:t>Goal Setting </a:t>
          </a:r>
          <a:endParaRPr lang="en-US" dirty="0"/>
        </a:p>
      </dgm:t>
    </dgm:pt>
    <dgm:pt modelId="{4BFE13AF-34F5-4CB7-9188-C04EEB901554}" type="parTrans" cxnId="{A3D7071E-ED12-410E-B77A-6CFABC2AC5D5}">
      <dgm:prSet/>
      <dgm:spPr/>
      <dgm:t>
        <a:bodyPr/>
        <a:lstStyle/>
        <a:p>
          <a:endParaRPr lang="en-US"/>
        </a:p>
      </dgm:t>
    </dgm:pt>
    <dgm:pt modelId="{C538DD1C-92E2-4B93-ACBC-650139D0C42B}" type="sibTrans" cxnId="{A3D7071E-ED12-410E-B77A-6CFABC2AC5D5}">
      <dgm:prSet/>
      <dgm:spPr/>
      <dgm:t>
        <a:bodyPr/>
        <a:lstStyle/>
        <a:p>
          <a:endParaRPr lang="en-US"/>
        </a:p>
      </dgm:t>
    </dgm:pt>
    <dgm:pt modelId="{A4451B3C-B453-405D-A62B-4752BB78B159}">
      <dgm:prSet/>
      <dgm:spPr/>
      <dgm:t>
        <a:bodyPr/>
        <a:lstStyle/>
        <a:p>
          <a:r>
            <a:rPr lang="en-US" smtClean="0"/>
            <a:t>Action Planning</a:t>
          </a:r>
          <a:endParaRPr lang="en-US"/>
        </a:p>
      </dgm:t>
    </dgm:pt>
    <dgm:pt modelId="{BF9D701E-D207-443E-9A49-1019A1EA0463}" type="parTrans" cxnId="{345FB6D5-0334-4BDA-821F-508CA541ADC4}">
      <dgm:prSet/>
      <dgm:spPr/>
      <dgm:t>
        <a:bodyPr/>
        <a:lstStyle/>
        <a:p>
          <a:endParaRPr lang="en-US"/>
        </a:p>
      </dgm:t>
    </dgm:pt>
    <dgm:pt modelId="{B14D8447-0AB9-44AA-B27A-EF0FE1E91B2A}" type="sibTrans" cxnId="{345FB6D5-0334-4BDA-821F-508CA541ADC4}">
      <dgm:prSet/>
      <dgm:spPr/>
      <dgm:t>
        <a:bodyPr/>
        <a:lstStyle/>
        <a:p>
          <a:endParaRPr lang="en-US"/>
        </a:p>
      </dgm:t>
    </dgm:pt>
    <dgm:pt modelId="{506CAF48-3DE4-4A0E-A543-D4499212C521}" type="pres">
      <dgm:prSet presAssocID="{36ED1901-A5CF-4FB4-87F4-2F235E5407FE}" presName="CompostProcess" presStyleCnt="0">
        <dgm:presLayoutVars>
          <dgm:dir/>
          <dgm:resizeHandles val="exact"/>
        </dgm:presLayoutVars>
      </dgm:prSet>
      <dgm:spPr/>
    </dgm:pt>
    <dgm:pt modelId="{A3EB42F6-6546-4195-8790-71CEEA21086F}" type="pres">
      <dgm:prSet presAssocID="{36ED1901-A5CF-4FB4-87F4-2F235E5407FE}" presName="arrow" presStyleLbl="bgShp" presStyleIdx="0" presStyleCnt="1"/>
      <dgm:spPr/>
    </dgm:pt>
    <dgm:pt modelId="{6A6B4EDE-7CC9-4BEE-9C0F-18E922006976}" type="pres">
      <dgm:prSet presAssocID="{36ED1901-A5CF-4FB4-87F4-2F235E5407FE}" presName="linearProcess" presStyleCnt="0"/>
      <dgm:spPr/>
    </dgm:pt>
    <dgm:pt modelId="{FE702654-3EE9-4098-8746-E2D46B42C3B8}" type="pres">
      <dgm:prSet presAssocID="{52F3B67B-5DBD-4F0A-8C39-4F180D095AEC}" presName="textNode" presStyleLbl="node1" presStyleIdx="0" presStyleCnt="4">
        <dgm:presLayoutVars>
          <dgm:bulletEnabled val="1"/>
        </dgm:presLayoutVars>
      </dgm:prSet>
      <dgm:spPr/>
      <dgm:t>
        <a:bodyPr/>
        <a:lstStyle/>
        <a:p>
          <a:endParaRPr lang="en-US"/>
        </a:p>
      </dgm:t>
    </dgm:pt>
    <dgm:pt modelId="{B42A0E8A-4B07-43E5-88D0-261DC1FC4EF6}" type="pres">
      <dgm:prSet presAssocID="{E3E705C2-22C3-43C9-91F3-50C8112AC35B}" presName="sibTrans" presStyleCnt="0"/>
      <dgm:spPr/>
    </dgm:pt>
    <dgm:pt modelId="{674E76C4-C1F5-4A68-90EB-81EA9DF4248D}" type="pres">
      <dgm:prSet presAssocID="{FE1B1252-AA67-44D9-BEFC-C8A98F8CAD1A}" presName="textNode" presStyleLbl="node1" presStyleIdx="1" presStyleCnt="4">
        <dgm:presLayoutVars>
          <dgm:bulletEnabled val="1"/>
        </dgm:presLayoutVars>
      </dgm:prSet>
      <dgm:spPr/>
      <dgm:t>
        <a:bodyPr/>
        <a:lstStyle/>
        <a:p>
          <a:endParaRPr lang="en-US"/>
        </a:p>
      </dgm:t>
    </dgm:pt>
    <dgm:pt modelId="{7ECCDC82-BE5B-48DE-B698-72F5771F1249}" type="pres">
      <dgm:prSet presAssocID="{078BDA11-DA21-4998-B1E4-601BA9EFDAF6}" presName="sibTrans" presStyleCnt="0"/>
      <dgm:spPr/>
    </dgm:pt>
    <dgm:pt modelId="{842472CB-1802-4954-97B6-E226681A5A81}" type="pres">
      <dgm:prSet presAssocID="{5E57A0AA-8F4E-4202-BC77-788E9D4FB704}" presName="textNode" presStyleLbl="node1" presStyleIdx="2" presStyleCnt="4">
        <dgm:presLayoutVars>
          <dgm:bulletEnabled val="1"/>
        </dgm:presLayoutVars>
      </dgm:prSet>
      <dgm:spPr/>
      <dgm:t>
        <a:bodyPr/>
        <a:lstStyle/>
        <a:p>
          <a:endParaRPr lang="en-US"/>
        </a:p>
      </dgm:t>
    </dgm:pt>
    <dgm:pt modelId="{F924C7B2-181D-41CC-8C2E-59E9E1DAC48B}" type="pres">
      <dgm:prSet presAssocID="{C538DD1C-92E2-4B93-ACBC-650139D0C42B}" presName="sibTrans" presStyleCnt="0"/>
      <dgm:spPr/>
    </dgm:pt>
    <dgm:pt modelId="{A47AC0C2-ED26-4250-B337-C25CC48361E6}" type="pres">
      <dgm:prSet presAssocID="{A4451B3C-B453-405D-A62B-4752BB78B159}" presName="textNode" presStyleLbl="node1" presStyleIdx="3" presStyleCnt="4">
        <dgm:presLayoutVars>
          <dgm:bulletEnabled val="1"/>
        </dgm:presLayoutVars>
      </dgm:prSet>
      <dgm:spPr/>
      <dgm:t>
        <a:bodyPr/>
        <a:lstStyle/>
        <a:p>
          <a:endParaRPr lang="en-US"/>
        </a:p>
      </dgm:t>
    </dgm:pt>
  </dgm:ptLst>
  <dgm:cxnLst>
    <dgm:cxn modelId="{DA7E280F-5DB7-4BDB-9CF6-6DE4A3AAB1E0}" type="presOf" srcId="{52F3B67B-5DBD-4F0A-8C39-4F180D095AEC}" destId="{FE702654-3EE9-4098-8746-E2D46B42C3B8}" srcOrd="0" destOrd="0" presId="urn:microsoft.com/office/officeart/2005/8/layout/hProcess9"/>
    <dgm:cxn modelId="{B968A625-8A65-4C6B-BE6D-CA318E5E7CAF}" type="presOf" srcId="{FE1B1252-AA67-44D9-BEFC-C8A98F8CAD1A}" destId="{674E76C4-C1F5-4A68-90EB-81EA9DF4248D}" srcOrd="0" destOrd="0" presId="urn:microsoft.com/office/officeart/2005/8/layout/hProcess9"/>
    <dgm:cxn modelId="{345FB6D5-0334-4BDA-821F-508CA541ADC4}" srcId="{36ED1901-A5CF-4FB4-87F4-2F235E5407FE}" destId="{A4451B3C-B453-405D-A62B-4752BB78B159}" srcOrd="3" destOrd="0" parTransId="{BF9D701E-D207-443E-9A49-1019A1EA0463}" sibTransId="{B14D8447-0AB9-44AA-B27A-EF0FE1E91B2A}"/>
    <dgm:cxn modelId="{02EAF0D1-FB04-4A18-B807-5807DE9FEC76}" srcId="{36ED1901-A5CF-4FB4-87F4-2F235E5407FE}" destId="{52F3B67B-5DBD-4F0A-8C39-4F180D095AEC}" srcOrd="0" destOrd="0" parTransId="{5E62862A-5417-4904-BADA-17084AED668E}" sibTransId="{E3E705C2-22C3-43C9-91F3-50C8112AC35B}"/>
    <dgm:cxn modelId="{CF6BE46C-7444-42C6-B36E-D2544D67C657}" srcId="{36ED1901-A5CF-4FB4-87F4-2F235E5407FE}" destId="{FE1B1252-AA67-44D9-BEFC-C8A98F8CAD1A}" srcOrd="1" destOrd="0" parTransId="{BD3C7F81-FF16-4CD6-8AC5-3BF8A0739871}" sibTransId="{078BDA11-DA21-4998-B1E4-601BA9EFDAF6}"/>
    <dgm:cxn modelId="{5251F67A-4529-4111-90CE-85C2E436639E}" type="presOf" srcId="{36ED1901-A5CF-4FB4-87F4-2F235E5407FE}" destId="{506CAF48-3DE4-4A0E-A543-D4499212C521}" srcOrd="0" destOrd="0" presId="urn:microsoft.com/office/officeart/2005/8/layout/hProcess9"/>
    <dgm:cxn modelId="{3C8E7FB6-0553-499F-81AB-9AB630E3299C}" type="presOf" srcId="{A4451B3C-B453-405D-A62B-4752BB78B159}" destId="{A47AC0C2-ED26-4250-B337-C25CC48361E6}" srcOrd="0" destOrd="0" presId="urn:microsoft.com/office/officeart/2005/8/layout/hProcess9"/>
    <dgm:cxn modelId="{A3D7071E-ED12-410E-B77A-6CFABC2AC5D5}" srcId="{36ED1901-A5CF-4FB4-87F4-2F235E5407FE}" destId="{5E57A0AA-8F4E-4202-BC77-788E9D4FB704}" srcOrd="2" destOrd="0" parTransId="{4BFE13AF-34F5-4CB7-9188-C04EEB901554}" sibTransId="{C538DD1C-92E2-4B93-ACBC-650139D0C42B}"/>
    <dgm:cxn modelId="{B134746B-0706-42B3-95B1-1C5FC27331EA}" type="presOf" srcId="{5E57A0AA-8F4E-4202-BC77-788E9D4FB704}" destId="{842472CB-1802-4954-97B6-E226681A5A81}" srcOrd="0" destOrd="0" presId="urn:microsoft.com/office/officeart/2005/8/layout/hProcess9"/>
    <dgm:cxn modelId="{88886266-7A67-472B-8540-7E23F4B86676}" type="presParOf" srcId="{506CAF48-3DE4-4A0E-A543-D4499212C521}" destId="{A3EB42F6-6546-4195-8790-71CEEA21086F}" srcOrd="0" destOrd="0" presId="urn:microsoft.com/office/officeart/2005/8/layout/hProcess9"/>
    <dgm:cxn modelId="{5C702A41-A86B-4D11-90BD-165A765BE64E}" type="presParOf" srcId="{506CAF48-3DE4-4A0E-A543-D4499212C521}" destId="{6A6B4EDE-7CC9-4BEE-9C0F-18E922006976}" srcOrd="1" destOrd="0" presId="urn:microsoft.com/office/officeart/2005/8/layout/hProcess9"/>
    <dgm:cxn modelId="{ECB71EFC-0C68-47AE-AFA3-55CBEFD6300B}" type="presParOf" srcId="{6A6B4EDE-7CC9-4BEE-9C0F-18E922006976}" destId="{FE702654-3EE9-4098-8746-E2D46B42C3B8}" srcOrd="0" destOrd="0" presId="urn:microsoft.com/office/officeart/2005/8/layout/hProcess9"/>
    <dgm:cxn modelId="{DC9D59B4-4CB3-4E5E-9090-4B96952CFFB1}" type="presParOf" srcId="{6A6B4EDE-7CC9-4BEE-9C0F-18E922006976}" destId="{B42A0E8A-4B07-43E5-88D0-261DC1FC4EF6}" srcOrd="1" destOrd="0" presId="urn:microsoft.com/office/officeart/2005/8/layout/hProcess9"/>
    <dgm:cxn modelId="{5AB16255-76DE-4AA3-8859-55DD87414270}" type="presParOf" srcId="{6A6B4EDE-7CC9-4BEE-9C0F-18E922006976}" destId="{674E76C4-C1F5-4A68-90EB-81EA9DF4248D}" srcOrd="2" destOrd="0" presId="urn:microsoft.com/office/officeart/2005/8/layout/hProcess9"/>
    <dgm:cxn modelId="{C1C3AFB2-F89B-4684-9D18-99D56C52EFB9}" type="presParOf" srcId="{6A6B4EDE-7CC9-4BEE-9C0F-18E922006976}" destId="{7ECCDC82-BE5B-48DE-B698-72F5771F1249}" srcOrd="3" destOrd="0" presId="urn:microsoft.com/office/officeart/2005/8/layout/hProcess9"/>
    <dgm:cxn modelId="{F6C80442-C99C-49E5-B70E-75ED6352816B}" type="presParOf" srcId="{6A6B4EDE-7CC9-4BEE-9C0F-18E922006976}" destId="{842472CB-1802-4954-97B6-E226681A5A81}" srcOrd="4" destOrd="0" presId="urn:microsoft.com/office/officeart/2005/8/layout/hProcess9"/>
    <dgm:cxn modelId="{A8511E2A-1179-4EA0-8E7F-3CCE45FCB3D5}" type="presParOf" srcId="{6A6B4EDE-7CC9-4BEE-9C0F-18E922006976}" destId="{F924C7B2-181D-41CC-8C2E-59E9E1DAC48B}" srcOrd="5" destOrd="0" presId="urn:microsoft.com/office/officeart/2005/8/layout/hProcess9"/>
    <dgm:cxn modelId="{04D8DA1C-4E6D-4FE7-8FD1-10FB3341FB2C}" type="presParOf" srcId="{6A6B4EDE-7CC9-4BEE-9C0F-18E922006976}" destId="{A47AC0C2-ED26-4250-B337-C25CC48361E6}" srcOrd="6" destOrd="0" presId="urn:microsoft.com/office/officeart/2005/8/layout/hProcess9"/>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8E5B7A-7625-497F-851C-CBFBBA33D9CE}">
      <dsp:nvSpPr>
        <dsp:cNvPr id="0" name=""/>
        <dsp:cNvSpPr/>
      </dsp:nvSpPr>
      <dsp:spPr>
        <a:xfrm>
          <a:off x="4093" y="1012585"/>
          <a:ext cx="1861062" cy="99718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64770" numCol="1" spcCol="1270" anchor="t" anchorCtr="0">
          <a:noAutofit/>
        </a:bodyPr>
        <a:lstStyle/>
        <a:p>
          <a:pPr lvl="0" algn="l" defTabSz="755650">
            <a:lnSpc>
              <a:spcPct val="90000"/>
            </a:lnSpc>
            <a:spcBef>
              <a:spcPct val="0"/>
            </a:spcBef>
            <a:spcAft>
              <a:spcPct val="35000"/>
            </a:spcAft>
          </a:pPr>
          <a:r>
            <a:rPr lang="en-US" sz="1700" b="0" i="0" kern="1200" dirty="0" smtClean="0"/>
            <a:t> Employees values needs &amp; feelings</a:t>
          </a:r>
          <a:endParaRPr lang="en-US" sz="1700" kern="1200" dirty="0"/>
        </a:p>
      </dsp:txBody>
      <dsp:txXfrm>
        <a:off x="4093" y="1012585"/>
        <a:ext cx="1861062" cy="664792"/>
      </dsp:txXfrm>
    </dsp:sp>
    <dsp:sp modelId="{90106155-F583-454A-88C8-1750DB7D9DF0}">
      <dsp:nvSpPr>
        <dsp:cNvPr id="0" name=""/>
        <dsp:cNvSpPr/>
      </dsp:nvSpPr>
      <dsp:spPr>
        <a:xfrm>
          <a:off x="385274" y="1677377"/>
          <a:ext cx="1861062" cy="183600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904" tIns="120904" rIns="120904" bIns="120904" numCol="1" spcCol="1270" anchor="t" anchorCtr="0">
          <a:noAutofit/>
        </a:bodyPr>
        <a:lstStyle/>
        <a:p>
          <a:pPr marL="171450" lvl="1" indent="-171450" algn="l" defTabSz="755650">
            <a:lnSpc>
              <a:spcPct val="90000"/>
            </a:lnSpc>
            <a:spcBef>
              <a:spcPct val="0"/>
            </a:spcBef>
            <a:spcAft>
              <a:spcPct val="15000"/>
            </a:spcAft>
            <a:buChar char="••"/>
          </a:pPr>
          <a:r>
            <a:rPr lang="en-US" sz="1700" b="0" i="0" kern="1200" dirty="0" smtClean="0"/>
            <a:t>Depending on: -Stage of career development</a:t>
          </a:r>
          <a:endParaRPr lang="en-US" sz="1700" kern="1200" dirty="0"/>
        </a:p>
        <a:p>
          <a:pPr marL="171450" lvl="1" indent="-171450" algn="l" defTabSz="755650">
            <a:lnSpc>
              <a:spcPct val="90000"/>
            </a:lnSpc>
            <a:spcBef>
              <a:spcPct val="0"/>
            </a:spcBef>
            <a:spcAft>
              <a:spcPct val="15000"/>
            </a:spcAft>
            <a:buChar char="••"/>
          </a:pPr>
          <a:r>
            <a:rPr lang="en-US" sz="1700" b="0" i="0" kern="1200" dirty="0" smtClean="0"/>
            <a:t> -biological changes</a:t>
          </a:r>
          <a:endParaRPr lang="en-US" sz="1700" kern="1200" dirty="0"/>
        </a:p>
      </dsp:txBody>
      <dsp:txXfrm>
        <a:off x="439049" y="1731152"/>
        <a:ext cx="1753512" cy="1728450"/>
      </dsp:txXfrm>
    </dsp:sp>
    <dsp:sp modelId="{412C8E38-3D6B-4AAC-936A-15DA6611553A}">
      <dsp:nvSpPr>
        <dsp:cNvPr id="0" name=""/>
        <dsp:cNvSpPr/>
      </dsp:nvSpPr>
      <dsp:spPr>
        <a:xfrm>
          <a:off x="2147286" y="1113306"/>
          <a:ext cx="598116" cy="46335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a:off x="2147286" y="1205976"/>
        <a:ext cx="459111" cy="278010"/>
      </dsp:txXfrm>
    </dsp:sp>
    <dsp:sp modelId="{55745EB8-9A3A-4E86-94F0-796224984258}">
      <dsp:nvSpPr>
        <dsp:cNvPr id="0" name=""/>
        <dsp:cNvSpPr/>
      </dsp:nvSpPr>
      <dsp:spPr>
        <a:xfrm>
          <a:off x="2993677" y="1012585"/>
          <a:ext cx="1861062" cy="99718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64770" numCol="1" spcCol="1270" anchor="t" anchorCtr="0">
          <a:noAutofit/>
        </a:bodyPr>
        <a:lstStyle/>
        <a:p>
          <a:pPr lvl="0" algn="l" defTabSz="755650">
            <a:lnSpc>
              <a:spcPct val="90000"/>
            </a:lnSpc>
            <a:spcBef>
              <a:spcPct val="0"/>
            </a:spcBef>
            <a:spcAft>
              <a:spcPct val="35000"/>
            </a:spcAft>
          </a:pPr>
          <a:r>
            <a:rPr lang="en-US" sz="1700" b="0" i="0" kern="1200" dirty="0" smtClean="0"/>
            <a:t>WORK EXPERIENCE</a:t>
          </a:r>
          <a:endParaRPr lang="en-US" sz="1700" kern="1200" dirty="0"/>
        </a:p>
      </dsp:txBody>
      <dsp:txXfrm>
        <a:off x="2993677" y="1012585"/>
        <a:ext cx="1861062" cy="664792"/>
      </dsp:txXfrm>
    </dsp:sp>
    <dsp:sp modelId="{4D7112AF-5E40-410E-A10C-963119D3813F}">
      <dsp:nvSpPr>
        <dsp:cNvPr id="0" name=""/>
        <dsp:cNvSpPr/>
      </dsp:nvSpPr>
      <dsp:spPr>
        <a:xfrm>
          <a:off x="3374859" y="1677377"/>
          <a:ext cx="1861062" cy="183600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904" tIns="120904" rIns="120904" bIns="120904" numCol="1" spcCol="1270" anchor="t" anchorCtr="0">
          <a:noAutofit/>
        </a:bodyPr>
        <a:lstStyle/>
        <a:p>
          <a:pPr marL="171450" lvl="1" indent="-171450" algn="l" defTabSz="755650">
            <a:lnSpc>
              <a:spcPct val="90000"/>
            </a:lnSpc>
            <a:spcBef>
              <a:spcPct val="0"/>
            </a:spcBef>
            <a:spcAft>
              <a:spcPct val="15000"/>
            </a:spcAft>
            <a:buChar char="••"/>
          </a:pPr>
          <a:r>
            <a:rPr lang="en-US" sz="1700" b="0" i="0" kern="1200" dirty="0" smtClean="0"/>
            <a:t>Employees position</a:t>
          </a:r>
          <a:endParaRPr lang="en-US" sz="1700" kern="1200" dirty="0"/>
        </a:p>
        <a:p>
          <a:pPr marL="171450" lvl="1" indent="-171450" algn="l" defTabSz="755650">
            <a:lnSpc>
              <a:spcPct val="90000"/>
            </a:lnSpc>
            <a:spcBef>
              <a:spcPct val="0"/>
            </a:spcBef>
            <a:spcAft>
              <a:spcPct val="15000"/>
            </a:spcAft>
            <a:buChar char="••"/>
          </a:pPr>
          <a:r>
            <a:rPr lang="en-US" sz="1700" b="0" i="0" kern="1200" dirty="0" smtClean="0"/>
            <a:t> Job experiences </a:t>
          </a:r>
          <a:endParaRPr lang="en-US" sz="1700" kern="1200" dirty="0"/>
        </a:p>
      </dsp:txBody>
      <dsp:txXfrm>
        <a:off x="3428634" y="1731152"/>
        <a:ext cx="1753512" cy="1728450"/>
      </dsp:txXfrm>
    </dsp:sp>
    <dsp:sp modelId="{4EED301D-136C-4830-9C7A-FB4F214AC03E}">
      <dsp:nvSpPr>
        <dsp:cNvPr id="0" name=""/>
        <dsp:cNvSpPr/>
      </dsp:nvSpPr>
      <dsp:spPr>
        <a:xfrm>
          <a:off x="5136871" y="1113306"/>
          <a:ext cx="598116" cy="46335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a:off x="5136871" y="1205976"/>
        <a:ext cx="459111" cy="278010"/>
      </dsp:txXfrm>
    </dsp:sp>
    <dsp:sp modelId="{89FF2647-BEE1-42F0-BCA9-5012B0D0723D}">
      <dsp:nvSpPr>
        <dsp:cNvPr id="0" name=""/>
        <dsp:cNvSpPr/>
      </dsp:nvSpPr>
      <dsp:spPr>
        <a:xfrm>
          <a:off x="5983262" y="1012585"/>
          <a:ext cx="1861062" cy="99718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64770" numCol="1" spcCol="1270" anchor="t" anchorCtr="0">
          <a:noAutofit/>
        </a:bodyPr>
        <a:lstStyle/>
        <a:p>
          <a:pPr lvl="0" algn="l" defTabSz="755650">
            <a:lnSpc>
              <a:spcPct val="90000"/>
            </a:lnSpc>
            <a:spcBef>
              <a:spcPct val="0"/>
            </a:spcBef>
            <a:spcAft>
              <a:spcPct val="35000"/>
            </a:spcAft>
          </a:pPr>
          <a:r>
            <a:rPr lang="en-US" sz="1700" b="0" i="0" kern="1200" dirty="0" smtClean="0"/>
            <a:t>CAREER </a:t>
          </a:r>
          <a:endParaRPr lang="en-US" sz="1700" kern="1200" dirty="0"/>
        </a:p>
      </dsp:txBody>
      <dsp:txXfrm>
        <a:off x="5983262" y="1012585"/>
        <a:ext cx="1861062" cy="664792"/>
      </dsp:txXfrm>
    </dsp:sp>
    <dsp:sp modelId="{B447B5E6-B33E-400D-91B7-F9333B2399BD}">
      <dsp:nvSpPr>
        <dsp:cNvPr id="0" name=""/>
        <dsp:cNvSpPr/>
      </dsp:nvSpPr>
      <dsp:spPr>
        <a:xfrm>
          <a:off x="6364443" y="1677377"/>
          <a:ext cx="1861062" cy="183600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904" tIns="120904" rIns="120904" bIns="120904" numCol="1" spcCol="1270" anchor="t" anchorCtr="0">
          <a:noAutofit/>
        </a:bodyPr>
        <a:lstStyle/>
        <a:p>
          <a:pPr marL="171450" lvl="1" indent="-171450" algn="l" defTabSz="755650">
            <a:lnSpc>
              <a:spcPct val="90000"/>
            </a:lnSpc>
            <a:spcBef>
              <a:spcPct val="0"/>
            </a:spcBef>
            <a:spcAft>
              <a:spcPct val="15000"/>
            </a:spcAft>
            <a:buChar char="••"/>
          </a:pPr>
          <a:r>
            <a:rPr lang="en-US" sz="1700" b="0" i="0" kern="1200" dirty="0" smtClean="0"/>
            <a:t> tasks A series of work related experiences</a:t>
          </a:r>
          <a:endParaRPr lang="en-US" sz="1700" kern="1200" dirty="0"/>
        </a:p>
      </dsp:txBody>
      <dsp:txXfrm>
        <a:off x="6418218" y="1731152"/>
        <a:ext cx="1753512" cy="17284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EB4F4B-B527-498F-A31F-4532A2B4FFF1}">
      <dsp:nvSpPr>
        <dsp:cNvPr id="0" name=""/>
        <dsp:cNvSpPr/>
      </dsp:nvSpPr>
      <dsp:spPr>
        <a:xfrm>
          <a:off x="3169919" y="0"/>
          <a:ext cx="4754880" cy="4318000"/>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445" tIns="4445" rIns="4445" bIns="4445" numCol="1" spcCol="1270" anchor="t" anchorCtr="0">
          <a:noAutofit/>
        </a:bodyPr>
        <a:lstStyle/>
        <a:p>
          <a:pPr marL="57150" lvl="1" indent="-57150" algn="l" defTabSz="311150">
            <a:lnSpc>
              <a:spcPct val="90000"/>
            </a:lnSpc>
            <a:spcBef>
              <a:spcPct val="0"/>
            </a:spcBef>
            <a:spcAft>
              <a:spcPct val="15000"/>
            </a:spcAft>
            <a:buChar char="••"/>
          </a:pPr>
          <a:endParaRPr lang="en-US" sz="700" kern="1200" dirty="0" smtClean="0"/>
        </a:p>
        <a:p>
          <a:pPr marL="57150" lvl="1" indent="-57150" algn="l" defTabSz="311150">
            <a:lnSpc>
              <a:spcPct val="90000"/>
            </a:lnSpc>
            <a:spcBef>
              <a:spcPct val="0"/>
            </a:spcBef>
            <a:spcAft>
              <a:spcPct val="15000"/>
            </a:spcAft>
            <a:buChar char="••"/>
          </a:pPr>
          <a:r>
            <a:rPr lang="en-US" sz="1800" kern="1200" dirty="0" smtClean="0"/>
            <a:t>The failure to motivate employees to plan their careers can result in: </a:t>
          </a:r>
        </a:p>
        <a:p>
          <a:pPr marL="57150" lvl="1" indent="-57150" algn="l" defTabSz="311150">
            <a:lnSpc>
              <a:spcPct val="90000"/>
            </a:lnSpc>
            <a:spcBef>
              <a:spcPct val="0"/>
            </a:spcBef>
            <a:spcAft>
              <a:spcPct val="15000"/>
            </a:spcAft>
            <a:buChar char="••"/>
          </a:pPr>
          <a:r>
            <a:rPr lang="en-US" sz="1800" kern="1200" dirty="0" smtClean="0"/>
            <a:t> -a shortage of employees to fill open positions</a:t>
          </a:r>
        </a:p>
        <a:p>
          <a:pPr marL="57150" lvl="1" indent="-57150" algn="l" defTabSz="311150">
            <a:lnSpc>
              <a:spcPct val="90000"/>
            </a:lnSpc>
            <a:spcBef>
              <a:spcPct val="0"/>
            </a:spcBef>
            <a:spcAft>
              <a:spcPct val="15000"/>
            </a:spcAft>
            <a:buChar char="••"/>
          </a:pPr>
          <a:r>
            <a:rPr lang="en-US" sz="1800" kern="1200" dirty="0" smtClean="0"/>
            <a:t>-lower employee commitment </a:t>
          </a:r>
        </a:p>
        <a:p>
          <a:pPr marL="57150" lvl="1" indent="-57150" algn="l" defTabSz="311150">
            <a:lnSpc>
              <a:spcPct val="90000"/>
            </a:lnSpc>
            <a:spcBef>
              <a:spcPct val="0"/>
            </a:spcBef>
            <a:spcAft>
              <a:spcPct val="15000"/>
            </a:spcAft>
            <a:buChar char="••"/>
          </a:pPr>
          <a:r>
            <a:rPr lang="en-US" sz="1800" kern="1200" dirty="0" smtClean="0"/>
            <a:t>-inappropriate use of funds allocated for training and development programs</a:t>
          </a:r>
          <a:endParaRPr lang="en-US" sz="1800" kern="1200" dirty="0"/>
        </a:p>
      </dsp:txBody>
      <dsp:txXfrm>
        <a:off x="3169919" y="539750"/>
        <a:ext cx="3135630" cy="3238500"/>
      </dsp:txXfrm>
    </dsp:sp>
    <dsp:sp modelId="{27043FEC-8DCF-4AC8-8E83-89E64DD34B9E}">
      <dsp:nvSpPr>
        <dsp:cNvPr id="0" name=""/>
        <dsp:cNvSpPr/>
      </dsp:nvSpPr>
      <dsp:spPr>
        <a:xfrm>
          <a:off x="0" y="0"/>
          <a:ext cx="3169920" cy="43180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78105" rIns="156210" bIns="78105" numCol="1" spcCol="1270" anchor="ctr" anchorCtr="0">
          <a:noAutofit/>
        </a:bodyPr>
        <a:lstStyle/>
        <a:p>
          <a:pPr lvl="0" algn="ctr" defTabSz="1822450">
            <a:lnSpc>
              <a:spcPct val="90000"/>
            </a:lnSpc>
            <a:spcBef>
              <a:spcPct val="0"/>
            </a:spcBef>
            <a:spcAft>
              <a:spcPct val="35000"/>
            </a:spcAft>
          </a:pPr>
          <a:r>
            <a:rPr lang="en-US" sz="4100" b="1" kern="1200" dirty="0" smtClean="0"/>
            <a:t>From the company’s perspective</a:t>
          </a:r>
          <a:endParaRPr lang="en-US" sz="4100" kern="1200" dirty="0"/>
        </a:p>
      </dsp:txBody>
      <dsp:txXfrm>
        <a:off x="154743" y="154743"/>
        <a:ext cx="2860434" cy="400851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CCB31E-92C8-415F-9218-309D20FFFBEC}">
      <dsp:nvSpPr>
        <dsp:cNvPr id="0" name=""/>
        <dsp:cNvSpPr/>
      </dsp:nvSpPr>
      <dsp:spPr>
        <a:xfrm>
          <a:off x="3291839" y="0"/>
          <a:ext cx="4937760" cy="4525963"/>
        </a:xfrm>
        <a:prstGeom prst="rightArrow">
          <a:avLst>
            <a:gd name="adj1" fmla="val 75000"/>
            <a:gd name="adj2" fmla="val 50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t" anchorCtr="0">
          <a:noAutofit/>
        </a:bodyPr>
        <a:lstStyle/>
        <a:p>
          <a:pPr marL="228600" lvl="1" indent="-228600" algn="l" defTabSz="889000">
            <a:lnSpc>
              <a:spcPct val="90000"/>
            </a:lnSpc>
            <a:spcBef>
              <a:spcPct val="0"/>
            </a:spcBef>
            <a:spcAft>
              <a:spcPct val="15000"/>
            </a:spcAft>
            <a:buChar char="••"/>
          </a:pPr>
          <a:r>
            <a:rPr lang="en-US" sz="2000" kern="1200" dirty="0" smtClean="0"/>
            <a:t>lack of career management can result in: </a:t>
          </a:r>
          <a:endParaRPr lang="en-US" sz="2000" kern="1200" dirty="0"/>
        </a:p>
        <a:p>
          <a:pPr marL="228600" lvl="1" indent="-228600" algn="l" defTabSz="889000">
            <a:lnSpc>
              <a:spcPct val="90000"/>
            </a:lnSpc>
            <a:spcBef>
              <a:spcPct val="0"/>
            </a:spcBef>
            <a:spcAft>
              <a:spcPct val="15000"/>
            </a:spcAft>
            <a:buChar char="••"/>
          </a:pPr>
          <a:r>
            <a:rPr lang="en-US" sz="2000" kern="1200" smtClean="0"/>
            <a:t>frustration</a:t>
          </a:r>
          <a:endParaRPr lang="en-US" sz="2000" kern="1200" dirty="0" smtClean="0"/>
        </a:p>
        <a:p>
          <a:pPr marL="228600" lvl="1" indent="-228600" algn="l" defTabSz="889000">
            <a:lnSpc>
              <a:spcPct val="90000"/>
            </a:lnSpc>
            <a:spcBef>
              <a:spcPct val="0"/>
            </a:spcBef>
            <a:spcAft>
              <a:spcPct val="15000"/>
            </a:spcAft>
            <a:buChar char="••"/>
          </a:pPr>
          <a:r>
            <a:rPr lang="en-US" sz="2000" kern="1200" smtClean="0"/>
            <a:t>feelings of not being valued by the company </a:t>
          </a:r>
          <a:endParaRPr lang="en-US" sz="2000" kern="1200" dirty="0" smtClean="0"/>
        </a:p>
        <a:p>
          <a:pPr marL="228600" lvl="1" indent="-228600" algn="l" defTabSz="889000">
            <a:lnSpc>
              <a:spcPct val="90000"/>
            </a:lnSpc>
            <a:spcBef>
              <a:spcPct val="0"/>
            </a:spcBef>
            <a:spcAft>
              <a:spcPct val="15000"/>
            </a:spcAft>
            <a:buChar char="••"/>
          </a:pPr>
          <a:r>
            <a:rPr lang="en-US" sz="2000" kern="1200" dirty="0" smtClean="0"/>
            <a:t>being unable to find suitable employment should a job change be necessary due to mergers, acquisitions, restructuring, or downsizing</a:t>
          </a:r>
        </a:p>
      </dsp:txBody>
      <dsp:txXfrm>
        <a:off x="3291839" y="565745"/>
        <a:ext cx="3240524" cy="3394473"/>
      </dsp:txXfrm>
    </dsp:sp>
    <dsp:sp modelId="{1EB2B549-7444-486B-A8C3-3E6A0F4230DD}">
      <dsp:nvSpPr>
        <dsp:cNvPr id="0" name=""/>
        <dsp:cNvSpPr/>
      </dsp:nvSpPr>
      <dsp:spPr>
        <a:xfrm>
          <a:off x="0" y="0"/>
          <a:ext cx="3291840" cy="4525963"/>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3830" tIns="81915" rIns="163830" bIns="81915" numCol="1" spcCol="1270" anchor="ctr" anchorCtr="0">
          <a:noAutofit/>
        </a:bodyPr>
        <a:lstStyle/>
        <a:p>
          <a:pPr lvl="0" algn="ctr" defTabSz="1911350">
            <a:lnSpc>
              <a:spcPct val="90000"/>
            </a:lnSpc>
            <a:spcBef>
              <a:spcPct val="0"/>
            </a:spcBef>
            <a:spcAft>
              <a:spcPct val="35000"/>
            </a:spcAft>
          </a:pPr>
          <a:r>
            <a:rPr lang="en-US" sz="4300" b="1" kern="1200" dirty="0" smtClean="0"/>
            <a:t>From the employees’ perspective </a:t>
          </a:r>
          <a:endParaRPr lang="en-US" sz="4300" kern="1200" dirty="0"/>
        </a:p>
      </dsp:txBody>
      <dsp:txXfrm>
        <a:off x="160694" y="160694"/>
        <a:ext cx="2970452" cy="420457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EB42F6-6546-4195-8790-71CEEA21086F}">
      <dsp:nvSpPr>
        <dsp:cNvPr id="0" name=""/>
        <dsp:cNvSpPr/>
      </dsp:nvSpPr>
      <dsp:spPr>
        <a:xfrm>
          <a:off x="457199" y="0"/>
          <a:ext cx="5181600" cy="4064000"/>
        </a:xfrm>
        <a:prstGeom prst="rightArrow">
          <a:avLst/>
        </a:prstGeom>
        <a:gradFill rotWithShape="0">
          <a:gsLst>
            <a:gs pos="0">
              <a:schemeClr val="accent4">
                <a:tint val="40000"/>
                <a:hueOff val="0"/>
                <a:satOff val="0"/>
                <a:lumOff val="0"/>
                <a:alphaOff val="0"/>
                <a:shade val="51000"/>
                <a:satMod val="130000"/>
              </a:schemeClr>
            </a:gs>
            <a:gs pos="80000">
              <a:schemeClr val="accent4">
                <a:tint val="40000"/>
                <a:hueOff val="0"/>
                <a:satOff val="0"/>
                <a:lumOff val="0"/>
                <a:alphaOff val="0"/>
                <a:shade val="93000"/>
                <a:satMod val="130000"/>
              </a:schemeClr>
            </a:gs>
            <a:gs pos="100000">
              <a:schemeClr val="accent4">
                <a:tint val="40000"/>
                <a:hueOff val="0"/>
                <a:satOff val="0"/>
                <a:lumOff val="0"/>
                <a:alphaOff val="0"/>
                <a:shade val="94000"/>
                <a:satMod val="135000"/>
              </a:schemeClr>
            </a:gs>
          </a:gsLst>
          <a:lin ang="162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FE702654-3EE9-4098-8746-E2D46B42C3B8}">
      <dsp:nvSpPr>
        <dsp:cNvPr id="0" name=""/>
        <dsp:cNvSpPr/>
      </dsp:nvSpPr>
      <dsp:spPr>
        <a:xfrm>
          <a:off x="3050" y="1219199"/>
          <a:ext cx="1467445" cy="1625600"/>
        </a:xfrm>
        <a:prstGeom prst="round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t>Self-assessment</a:t>
          </a:r>
          <a:endParaRPr lang="en-US" sz="1900" kern="1200" dirty="0"/>
        </a:p>
      </dsp:txBody>
      <dsp:txXfrm>
        <a:off x="74685" y="1290834"/>
        <a:ext cx="1324175" cy="1482330"/>
      </dsp:txXfrm>
    </dsp:sp>
    <dsp:sp modelId="{674E76C4-C1F5-4A68-90EB-81EA9DF4248D}">
      <dsp:nvSpPr>
        <dsp:cNvPr id="0" name=""/>
        <dsp:cNvSpPr/>
      </dsp:nvSpPr>
      <dsp:spPr>
        <a:xfrm>
          <a:off x="1543868" y="1219199"/>
          <a:ext cx="1467445" cy="1625600"/>
        </a:xfrm>
        <a:prstGeom prst="roundRect">
          <a:avLst/>
        </a:prstGeom>
        <a:gradFill rotWithShape="0">
          <a:gsLst>
            <a:gs pos="0">
              <a:schemeClr val="accent4">
                <a:hueOff val="-1488257"/>
                <a:satOff val="8966"/>
                <a:lumOff val="719"/>
                <a:alphaOff val="0"/>
                <a:shade val="51000"/>
                <a:satMod val="130000"/>
              </a:schemeClr>
            </a:gs>
            <a:gs pos="80000">
              <a:schemeClr val="accent4">
                <a:hueOff val="-1488257"/>
                <a:satOff val="8966"/>
                <a:lumOff val="719"/>
                <a:alphaOff val="0"/>
                <a:shade val="93000"/>
                <a:satMod val="130000"/>
              </a:schemeClr>
            </a:gs>
            <a:gs pos="100000">
              <a:schemeClr val="accent4">
                <a:hueOff val="-1488257"/>
                <a:satOff val="8966"/>
                <a:lumOff val="719"/>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t>Reality check </a:t>
          </a:r>
          <a:endParaRPr lang="en-US" sz="1900" kern="1200" dirty="0"/>
        </a:p>
      </dsp:txBody>
      <dsp:txXfrm>
        <a:off x="1615503" y="1290834"/>
        <a:ext cx="1324175" cy="1482330"/>
      </dsp:txXfrm>
    </dsp:sp>
    <dsp:sp modelId="{842472CB-1802-4954-97B6-E226681A5A81}">
      <dsp:nvSpPr>
        <dsp:cNvPr id="0" name=""/>
        <dsp:cNvSpPr/>
      </dsp:nvSpPr>
      <dsp:spPr>
        <a:xfrm>
          <a:off x="3084686" y="1219199"/>
          <a:ext cx="1467445" cy="1625600"/>
        </a:xfrm>
        <a:prstGeom prst="roundRect">
          <a:avLst/>
        </a:prstGeom>
        <a:gradFill rotWithShape="0">
          <a:gsLst>
            <a:gs pos="0">
              <a:schemeClr val="accent4">
                <a:hueOff val="-2976513"/>
                <a:satOff val="17933"/>
                <a:lumOff val="1437"/>
                <a:alphaOff val="0"/>
                <a:shade val="51000"/>
                <a:satMod val="130000"/>
              </a:schemeClr>
            </a:gs>
            <a:gs pos="80000">
              <a:schemeClr val="accent4">
                <a:hueOff val="-2976513"/>
                <a:satOff val="17933"/>
                <a:lumOff val="1437"/>
                <a:alphaOff val="0"/>
                <a:shade val="93000"/>
                <a:satMod val="130000"/>
              </a:schemeClr>
            </a:gs>
            <a:gs pos="100000">
              <a:schemeClr val="accent4">
                <a:hueOff val="-2976513"/>
                <a:satOff val="17933"/>
                <a:lumOff val="1437"/>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smtClean="0"/>
            <a:t>Goal Setting </a:t>
          </a:r>
          <a:endParaRPr lang="en-US" sz="1900" kern="1200" dirty="0"/>
        </a:p>
      </dsp:txBody>
      <dsp:txXfrm>
        <a:off x="3156321" y="1290834"/>
        <a:ext cx="1324175" cy="1482330"/>
      </dsp:txXfrm>
    </dsp:sp>
    <dsp:sp modelId="{A47AC0C2-ED26-4250-B337-C25CC48361E6}">
      <dsp:nvSpPr>
        <dsp:cNvPr id="0" name=""/>
        <dsp:cNvSpPr/>
      </dsp:nvSpPr>
      <dsp:spPr>
        <a:xfrm>
          <a:off x="4625503" y="1219199"/>
          <a:ext cx="1467445" cy="1625600"/>
        </a:xfrm>
        <a:prstGeom prst="roundRect">
          <a:avLst/>
        </a:prstGeom>
        <a:gradFill rotWithShape="0">
          <a:gsLst>
            <a:gs pos="0">
              <a:schemeClr val="accent4">
                <a:hueOff val="-4464770"/>
                <a:satOff val="26899"/>
                <a:lumOff val="2156"/>
                <a:alphaOff val="0"/>
                <a:shade val="51000"/>
                <a:satMod val="130000"/>
              </a:schemeClr>
            </a:gs>
            <a:gs pos="80000">
              <a:schemeClr val="accent4">
                <a:hueOff val="-4464770"/>
                <a:satOff val="26899"/>
                <a:lumOff val="2156"/>
                <a:alphaOff val="0"/>
                <a:shade val="93000"/>
                <a:satMod val="130000"/>
              </a:schemeClr>
            </a:gs>
            <a:gs pos="100000">
              <a:schemeClr val="accent4">
                <a:hueOff val="-4464770"/>
                <a:satOff val="26899"/>
                <a:lumOff val="215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smtClean="0"/>
            <a:t>Action Planning</a:t>
          </a:r>
          <a:endParaRPr lang="en-US" sz="1900" kern="1200"/>
        </a:p>
      </dsp:txBody>
      <dsp:txXfrm>
        <a:off x="4697138" y="1290834"/>
        <a:ext cx="1324175" cy="1482330"/>
      </dsp:txXfrm>
    </dsp:sp>
  </dsp:spTree>
</dsp:drawing>
</file>

<file path=ppt/diagrams/layout1.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033FF36-4A2D-4701-BAF8-C27A29FE5BBE}" type="datetimeFigureOut">
              <a:rPr lang="en-US" smtClean="0"/>
              <a:pPr/>
              <a:t>7/15/2014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EF18FC1-EA4A-402C-8B56-6DE5BE95916D}" type="slidenum">
              <a:rPr lang="en-US" smtClean="0"/>
              <a:pPr/>
              <a:t>‹#›</a:t>
            </a:fld>
            <a:endParaRPr lang="en-US"/>
          </a:p>
        </p:txBody>
      </p:sp>
    </p:spTree>
    <p:extLst>
      <p:ext uri="{BB962C8B-B14F-4D97-AF65-F5344CB8AC3E}">
        <p14:creationId xmlns:p14="http://schemas.microsoft.com/office/powerpoint/2010/main" xmlns="" val="12721719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3BF13EB-8E6E-4632-984F-BF79CFBCE9FC}" type="slidenum">
              <a:rPr lang="en-US" smtClean="0"/>
              <a:pPr/>
              <a:t>113</a:t>
            </a:fld>
            <a:endParaRPr lang="en-US"/>
          </a:p>
        </p:txBody>
      </p:sp>
    </p:spTree>
    <p:extLst>
      <p:ext uri="{BB962C8B-B14F-4D97-AF65-F5344CB8AC3E}">
        <p14:creationId xmlns:p14="http://schemas.microsoft.com/office/powerpoint/2010/main" xmlns="" val="36653095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3D3E143-157F-457D-B994-7C27A3F430F7}" type="datetime1">
              <a:rPr lang="en-US" smtClean="0"/>
              <a:t>7/15/2014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B133A9-A748-47DF-9A84-F1B99869782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78177D7-C67E-4FF2-99D8-D37F5B2B9363}" type="datetime1">
              <a:rPr lang="en-US" smtClean="0"/>
              <a:t>7/15/2014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B133A9-A748-47DF-9A84-F1B99869782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E440089-BA29-4535-9ADE-C89FA825494A}" type="datetime1">
              <a:rPr lang="en-US" smtClean="0"/>
              <a:t>7/15/2014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B133A9-A748-47DF-9A84-F1B99869782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3D66232-78F5-457F-938C-0FCCB735CA07}" type="datetime1">
              <a:rPr lang="en-US" smtClean="0"/>
              <a:t>7/15/2014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B133A9-A748-47DF-9A84-F1B99869782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31AB336-2F04-4DBF-A425-38CF1C8D1D91}" type="datetime1">
              <a:rPr lang="en-US" smtClean="0"/>
              <a:t>7/15/2014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6B133A9-A748-47DF-9A84-F1B99869782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D78A667-BDA6-4697-AAB2-811E9E5325DA}" type="datetime1">
              <a:rPr lang="en-US" smtClean="0"/>
              <a:t>7/15/2014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6B133A9-A748-47DF-9A84-F1B99869782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E348D0-99BC-44C1-8183-184A03D93C29}" type="datetime1">
              <a:rPr lang="en-US" smtClean="0"/>
              <a:t>7/15/2014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6B133A9-A748-47DF-9A84-F1B99869782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CAFE126-178F-449C-80F5-A9A7E5CFCF3D}" type="datetime1">
              <a:rPr lang="en-US" smtClean="0"/>
              <a:t>7/15/2014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B133A9-A748-47DF-9A84-F1B99869782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A1D7A02-571B-4C88-A45E-4006C2820D6E}" type="datetime1">
              <a:rPr lang="en-US" smtClean="0"/>
              <a:t>7/15/2014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6B133A9-A748-47DF-9A84-F1B99869782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129131C-4AE7-4D1E-B649-BB16948E5EBA}" type="datetime1">
              <a:rPr lang="en-US" smtClean="0"/>
              <a:t>7/15/2014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B133A9-A748-47DF-9A84-F1B99869782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8994855-4922-4F7E-BC3B-26D21116F528}" type="datetime1">
              <a:rPr lang="en-US" smtClean="0"/>
              <a:t>7/15/2014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6B133A9-A748-47DF-9A84-F1B99869782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3FF8B0-170E-4A78-87C1-80BD1832031C}" type="datetime1">
              <a:rPr lang="en-US" smtClean="0"/>
              <a:t>7/15/2014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B133A9-A748-47DF-9A84-F1B99869782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90750"/>
            <a:ext cx="7772400" cy="2381250"/>
          </a:xfrm>
        </p:spPr>
        <p:txBody>
          <a:bodyPr>
            <a:normAutofit/>
          </a:bodyPr>
          <a:lstStyle/>
          <a:p>
            <a:r>
              <a:rPr lang="en-US" dirty="0" smtClean="0"/>
              <a:t>MGT-555 </a:t>
            </a:r>
            <a:br>
              <a:rPr lang="en-US" dirty="0" smtClean="0"/>
            </a:br>
            <a:r>
              <a:rPr lang="en-US" dirty="0" smtClean="0"/>
              <a:t>PERFORMANCE AND CAREER MANAGEMENT</a:t>
            </a:r>
            <a:endParaRPr lang="en-US" dirty="0"/>
          </a:p>
        </p:txBody>
      </p:sp>
      <p:sp>
        <p:nvSpPr>
          <p:cNvPr id="3" name="Subtitle 2"/>
          <p:cNvSpPr>
            <a:spLocks noGrp="1"/>
          </p:cNvSpPr>
          <p:nvPr>
            <p:ph type="subTitle" idx="1"/>
          </p:nvPr>
        </p:nvSpPr>
        <p:spPr>
          <a:xfrm>
            <a:off x="685800" y="4648200"/>
            <a:ext cx="7467600" cy="762000"/>
          </a:xfrm>
        </p:spPr>
        <p:txBody>
          <a:bodyPr/>
          <a:lstStyle/>
          <a:p>
            <a:r>
              <a:rPr lang="en-US" dirty="0" smtClean="0">
                <a:solidFill>
                  <a:schemeClr val="tx1"/>
                </a:solidFill>
              </a:rPr>
              <a:t>LECTURE NO - 32</a:t>
            </a:r>
            <a:endParaRPr lang="en-US" dirty="0">
              <a:solidFill>
                <a:schemeClr val="tx1"/>
              </a:solidFill>
            </a:endParaRPr>
          </a:p>
        </p:txBody>
      </p:sp>
      <p:sp>
        <p:nvSpPr>
          <p:cNvPr id="5" name="Slide Number Placeholder 4"/>
          <p:cNvSpPr>
            <a:spLocks noGrp="1"/>
          </p:cNvSpPr>
          <p:nvPr>
            <p:ph type="sldNum" sz="quarter" idx="12"/>
          </p:nvPr>
        </p:nvSpPr>
        <p:spPr/>
        <p:txBody>
          <a:bodyPr/>
          <a:lstStyle/>
          <a:p>
            <a:fld id="{E4E9E3B9-E0E1-4554-81A1-1E7F5F7F9D57}" type="slidenum">
              <a:rPr lang="en-US" smtClean="0"/>
              <a:pPr/>
              <a:t>1</a:t>
            </a:fld>
            <a:endParaRPr lang="en-US"/>
          </a:p>
        </p:txBody>
      </p:sp>
    </p:spTree>
    <p:extLst>
      <p:ext uri="{BB962C8B-B14F-4D97-AF65-F5344CB8AC3E}">
        <p14:creationId xmlns:p14="http://schemas.microsoft.com/office/powerpoint/2010/main" xmlns="" val="25285897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a:t>
            </a:r>
            <a:endParaRPr lang="en-US" dirty="0"/>
          </a:p>
        </p:txBody>
      </p:sp>
      <p:sp>
        <p:nvSpPr>
          <p:cNvPr id="3" name="Content Placeholder 2"/>
          <p:cNvSpPr>
            <a:spLocks noGrp="1"/>
          </p:cNvSpPr>
          <p:nvPr>
            <p:ph idx="1"/>
          </p:nvPr>
        </p:nvSpPr>
        <p:spPr/>
        <p:txBody>
          <a:bodyPr>
            <a:normAutofit/>
          </a:bodyPr>
          <a:lstStyle/>
          <a:p>
            <a:r>
              <a:rPr lang="en-US" smtClean="0"/>
              <a:t>Revised Chapters </a:t>
            </a:r>
            <a:r>
              <a:rPr lang="en-US" dirty="0" smtClean="0"/>
              <a:t>1 - 15</a:t>
            </a:r>
            <a:endParaRPr lang="en-US" dirty="0"/>
          </a:p>
          <a:p>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pPr/>
              <a:t>2</a:t>
            </a:fld>
            <a:endParaRPr lang="en-US"/>
          </a:p>
        </p:txBody>
      </p:sp>
    </p:spTree>
    <p:extLst>
      <p:ext uri="{BB962C8B-B14F-4D97-AF65-F5344CB8AC3E}">
        <p14:creationId xmlns:p14="http://schemas.microsoft.com/office/powerpoint/2010/main" xmlns="" val="32597626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of Today’s Lecture</a:t>
            </a:r>
            <a:endParaRPr lang="en-US" dirty="0"/>
          </a:p>
        </p:txBody>
      </p:sp>
      <p:sp>
        <p:nvSpPr>
          <p:cNvPr id="3" name="Content Placeholder 2"/>
          <p:cNvSpPr>
            <a:spLocks noGrp="1"/>
          </p:cNvSpPr>
          <p:nvPr>
            <p:ph idx="1"/>
          </p:nvPr>
        </p:nvSpPr>
        <p:spPr/>
        <p:txBody>
          <a:bodyPr>
            <a:normAutofit/>
          </a:bodyPr>
          <a:lstStyle/>
          <a:p>
            <a:r>
              <a:rPr lang="en-US" dirty="0" smtClean="0"/>
              <a:t>AGENDA </a:t>
            </a:r>
            <a:r>
              <a:rPr lang="en-US" dirty="0"/>
              <a:t>FOR TODAYS LECTURE IS “</a:t>
            </a:r>
            <a:r>
              <a:rPr lang="en-US" sz="4000" b="1" dirty="0"/>
              <a:t>REVISION</a:t>
            </a:r>
            <a:r>
              <a:rPr lang="en-US" dirty="0"/>
              <a:t>” ONLY. </a:t>
            </a:r>
            <a:endParaRPr lang="en-US" dirty="0" smtClean="0"/>
          </a:p>
          <a:p>
            <a:r>
              <a:rPr lang="en-US" dirty="0" smtClean="0"/>
              <a:t>Chapters 16 - 30</a:t>
            </a:r>
            <a:endParaRPr lang="en-US" dirty="0"/>
          </a:p>
          <a:p>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pPr/>
              <a:t>3</a:t>
            </a:fld>
            <a:endParaRPr lang="en-US"/>
          </a:p>
        </p:txBody>
      </p:sp>
    </p:spTree>
    <p:extLst>
      <p:ext uri="{BB962C8B-B14F-4D97-AF65-F5344CB8AC3E}">
        <p14:creationId xmlns:p14="http://schemas.microsoft.com/office/powerpoint/2010/main" xmlns="" val="4046443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Gathering P</a:t>
            </a:r>
            <a:r>
              <a:rPr lang="en-US" dirty="0" smtClean="0"/>
              <a:t>erformance Information</a:t>
            </a:r>
            <a:endParaRPr lang="en-US" dirty="0"/>
          </a:p>
        </p:txBody>
      </p:sp>
      <p:sp>
        <p:nvSpPr>
          <p:cNvPr id="3" name="Content Placeholder 2"/>
          <p:cNvSpPr>
            <a:spLocks noGrp="1"/>
          </p:cNvSpPr>
          <p:nvPr>
            <p:ph idx="1"/>
          </p:nvPr>
        </p:nvSpPr>
        <p:spPr/>
        <p:txBody>
          <a:bodyPr>
            <a:normAutofit/>
          </a:bodyPr>
          <a:lstStyle/>
          <a:p>
            <a:r>
              <a:rPr lang="en-US" dirty="0"/>
              <a:t>Performance management process includes several stages:</a:t>
            </a:r>
          </a:p>
          <a:p>
            <a:pPr lvl="1"/>
            <a:r>
              <a:rPr lang="en-US" dirty="0"/>
              <a:t>Prerequisite</a:t>
            </a:r>
          </a:p>
          <a:p>
            <a:pPr lvl="1"/>
            <a:r>
              <a:rPr lang="en-US" dirty="0"/>
              <a:t>Performance planning</a:t>
            </a:r>
          </a:p>
          <a:p>
            <a:pPr lvl="1"/>
            <a:r>
              <a:rPr lang="en-US" dirty="0"/>
              <a:t>Performance execution</a:t>
            </a:r>
          </a:p>
          <a:p>
            <a:pPr lvl="1"/>
            <a:r>
              <a:rPr lang="en-US" dirty="0"/>
              <a:t>Performance assessment</a:t>
            </a:r>
          </a:p>
          <a:p>
            <a:pPr lvl="1"/>
            <a:r>
              <a:rPr lang="en-US" dirty="0"/>
              <a:t>Performance review</a:t>
            </a:r>
          </a:p>
          <a:p>
            <a:pPr lvl="1"/>
            <a:r>
              <a:rPr lang="en-US" dirty="0"/>
              <a:t>Performance renewal </a:t>
            </a:r>
            <a:r>
              <a:rPr lang="en-US" dirty="0" smtClean="0"/>
              <a:t>and </a:t>
            </a:r>
            <a:r>
              <a:rPr lang="en-US" dirty="0" err="1" smtClean="0"/>
              <a:t>Recontracting</a:t>
            </a:r>
            <a:endParaRPr lang="en-US" dirty="0"/>
          </a:p>
          <a:p>
            <a:endParaRPr lang="en-US" dirty="0"/>
          </a:p>
        </p:txBody>
      </p:sp>
      <p:sp>
        <p:nvSpPr>
          <p:cNvPr id="4" name="Slide Number Placeholder 3"/>
          <p:cNvSpPr>
            <a:spLocks noGrp="1"/>
          </p:cNvSpPr>
          <p:nvPr>
            <p:ph type="sldNum" sz="quarter" idx="12"/>
          </p:nvPr>
        </p:nvSpPr>
        <p:spPr/>
        <p:txBody>
          <a:bodyPr/>
          <a:lstStyle/>
          <a:p>
            <a:fld id="{ABC4F1A5-E4EA-4A0A-82DF-02503D616DAB}" type="slidenum">
              <a:rPr lang="en-US" smtClean="0"/>
              <a:pPr/>
              <a:t>4</a:t>
            </a:fld>
            <a:endParaRPr lang="en-US"/>
          </a:p>
        </p:txBody>
      </p:sp>
    </p:spTree>
    <p:extLst>
      <p:ext uri="{BB962C8B-B14F-4D97-AF65-F5344CB8AC3E}">
        <p14:creationId xmlns:p14="http://schemas.microsoft.com/office/powerpoint/2010/main" xmlns="" val="22731193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Gathering Performance </a:t>
            </a:r>
            <a:r>
              <a:rPr lang="en-US" dirty="0" smtClean="0"/>
              <a:t>Information (Contd.)</a:t>
            </a:r>
            <a:endParaRPr lang="en-US" dirty="0"/>
          </a:p>
        </p:txBody>
      </p:sp>
      <p:sp>
        <p:nvSpPr>
          <p:cNvPr id="3" name="Content Placeholder 2"/>
          <p:cNvSpPr>
            <a:spLocks noGrp="1"/>
          </p:cNvSpPr>
          <p:nvPr>
            <p:ph idx="1"/>
          </p:nvPr>
        </p:nvSpPr>
        <p:spPr/>
        <p:txBody>
          <a:bodyPr>
            <a:normAutofit/>
          </a:bodyPr>
          <a:lstStyle/>
          <a:p>
            <a:r>
              <a:rPr lang="en-US" dirty="0" smtClean="0"/>
              <a:t>An important component of the performance assessment stage is the use of appraisal forms.</a:t>
            </a:r>
          </a:p>
          <a:p>
            <a:endParaRPr lang="en-US" dirty="0"/>
          </a:p>
          <a:p>
            <a:r>
              <a:rPr lang="en-US" dirty="0" smtClean="0"/>
              <a:t>These forms are instruments used to document and evaluate performance.</a:t>
            </a:r>
          </a:p>
          <a:p>
            <a:endParaRPr lang="en-US" dirty="0"/>
          </a:p>
        </p:txBody>
      </p:sp>
      <p:sp>
        <p:nvSpPr>
          <p:cNvPr id="4" name="Slide Number Placeholder 3"/>
          <p:cNvSpPr>
            <a:spLocks noGrp="1"/>
          </p:cNvSpPr>
          <p:nvPr>
            <p:ph type="sldNum" sz="quarter" idx="12"/>
          </p:nvPr>
        </p:nvSpPr>
        <p:spPr/>
        <p:txBody>
          <a:bodyPr/>
          <a:lstStyle/>
          <a:p>
            <a:fld id="{ABC4F1A5-E4EA-4A0A-82DF-02503D616DAB}" type="slidenum">
              <a:rPr lang="en-US" smtClean="0"/>
              <a:pPr/>
              <a:t>5</a:t>
            </a:fld>
            <a:endParaRPr lang="en-US"/>
          </a:p>
        </p:txBody>
      </p:sp>
    </p:spTree>
    <p:extLst>
      <p:ext uri="{BB962C8B-B14F-4D97-AF65-F5344CB8AC3E}">
        <p14:creationId xmlns:p14="http://schemas.microsoft.com/office/powerpoint/2010/main" xmlns="" val="14765181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Appraisal form</a:t>
            </a:r>
            <a:endParaRPr lang="en-US" dirty="0"/>
          </a:p>
        </p:txBody>
      </p:sp>
      <p:sp>
        <p:nvSpPr>
          <p:cNvPr id="3" name="Content Placeholder 2"/>
          <p:cNvSpPr>
            <a:spLocks noGrp="1"/>
          </p:cNvSpPr>
          <p:nvPr>
            <p:ph idx="1"/>
          </p:nvPr>
        </p:nvSpPr>
        <p:spPr/>
        <p:txBody>
          <a:bodyPr>
            <a:normAutofit/>
          </a:bodyPr>
          <a:lstStyle/>
          <a:p>
            <a:r>
              <a:rPr lang="en-US" dirty="0" smtClean="0"/>
              <a:t>At the core of any performance management system is the assessment of performance.</a:t>
            </a:r>
          </a:p>
          <a:p>
            <a:endParaRPr lang="en-US" dirty="0"/>
          </a:p>
          <a:p>
            <a:r>
              <a:rPr lang="en-US" dirty="0" smtClean="0"/>
              <a:t>Information on performance is collected by using forms, which can be filled out on paper or electronically. </a:t>
            </a:r>
          </a:p>
        </p:txBody>
      </p:sp>
      <p:sp>
        <p:nvSpPr>
          <p:cNvPr id="4" name="Slide Number Placeholder 3"/>
          <p:cNvSpPr>
            <a:spLocks noGrp="1"/>
          </p:cNvSpPr>
          <p:nvPr>
            <p:ph type="sldNum" sz="quarter" idx="12"/>
          </p:nvPr>
        </p:nvSpPr>
        <p:spPr/>
        <p:txBody>
          <a:bodyPr/>
          <a:lstStyle/>
          <a:p>
            <a:fld id="{ABC4F1A5-E4EA-4A0A-82DF-02503D616DAB}" type="slidenum">
              <a:rPr lang="en-US" smtClean="0"/>
              <a:pPr/>
              <a:t>6</a:t>
            </a:fld>
            <a:endParaRPr lang="en-US"/>
          </a:p>
        </p:txBody>
      </p:sp>
    </p:spTree>
    <p:extLst>
      <p:ext uri="{BB962C8B-B14F-4D97-AF65-F5344CB8AC3E}">
        <p14:creationId xmlns:p14="http://schemas.microsoft.com/office/powerpoint/2010/main" xmlns="" val="34705226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Major components of Appraisal Forms</a:t>
            </a:r>
            <a:endParaRPr lang="en-US" dirty="0"/>
          </a:p>
        </p:txBody>
      </p:sp>
      <p:pic>
        <p:nvPicPr>
          <p:cNvPr id="1026" name="Picture 2" descr="C:\Users\Usman\Desktop\DESK TOP 11 JAN 2014\vIRTUAL UNI COMSATS\Performance Management\scans\126.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09600" y="2038350"/>
            <a:ext cx="8001000" cy="398145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ABC4F1A5-E4EA-4A0A-82DF-02503D616DAB}" type="slidenum">
              <a:rPr lang="en-US" smtClean="0"/>
              <a:pPr/>
              <a:t>7</a:t>
            </a:fld>
            <a:endParaRPr lang="en-US"/>
          </a:p>
        </p:txBody>
      </p:sp>
    </p:spTree>
    <p:extLst>
      <p:ext uri="{BB962C8B-B14F-4D97-AF65-F5344CB8AC3E}">
        <p14:creationId xmlns:p14="http://schemas.microsoft.com/office/powerpoint/2010/main" xmlns="" val="185345513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Desirable Features of All Appraisal Forms</a:t>
            </a:r>
            <a:endParaRPr lang="en-US" dirty="0"/>
          </a:p>
        </p:txBody>
      </p:sp>
      <p:pic>
        <p:nvPicPr>
          <p:cNvPr id="9218" name="Picture 2" descr="C:\Users\Usman\Desktop\DESK TOP 11 JAN 2014\vIRTUAL UNI COMSATS\Performance Management\scans\1.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57200" y="2290763"/>
            <a:ext cx="8305800" cy="3424237"/>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ABC4F1A5-E4EA-4A0A-82DF-02503D616DAB}" type="slidenum">
              <a:rPr lang="en-US" smtClean="0"/>
              <a:pPr/>
              <a:t>8</a:t>
            </a:fld>
            <a:endParaRPr lang="en-US"/>
          </a:p>
        </p:txBody>
      </p:sp>
    </p:spTree>
    <p:extLst>
      <p:ext uri="{BB962C8B-B14F-4D97-AF65-F5344CB8AC3E}">
        <p14:creationId xmlns:p14="http://schemas.microsoft.com/office/powerpoint/2010/main" xmlns="" val="33873235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Determining overall rating</a:t>
            </a:r>
            <a:endParaRPr lang="en-US" dirty="0"/>
          </a:p>
        </p:txBody>
      </p:sp>
      <p:sp>
        <p:nvSpPr>
          <p:cNvPr id="3" name="Content Placeholder 2"/>
          <p:cNvSpPr>
            <a:spLocks noGrp="1"/>
          </p:cNvSpPr>
          <p:nvPr>
            <p:ph idx="1"/>
          </p:nvPr>
        </p:nvSpPr>
        <p:spPr/>
        <p:txBody>
          <a:bodyPr>
            <a:normAutofit/>
          </a:bodyPr>
          <a:lstStyle/>
          <a:p>
            <a:r>
              <a:rPr lang="en-US" dirty="0" smtClean="0"/>
              <a:t>After the form has been completed, there is usually a need to compute an overall performance score. </a:t>
            </a:r>
          </a:p>
          <a:p>
            <a:endParaRPr lang="en-US" dirty="0"/>
          </a:p>
          <a:p>
            <a:r>
              <a:rPr lang="en-US" dirty="0" smtClean="0"/>
              <a:t>This is particularly necessary for making administrative decisions such as the allocation of rewards. </a:t>
            </a:r>
            <a:endParaRPr lang="en-US" dirty="0"/>
          </a:p>
        </p:txBody>
      </p:sp>
      <p:sp>
        <p:nvSpPr>
          <p:cNvPr id="4" name="Slide Number Placeholder 3"/>
          <p:cNvSpPr>
            <a:spLocks noGrp="1"/>
          </p:cNvSpPr>
          <p:nvPr>
            <p:ph type="sldNum" sz="quarter" idx="12"/>
          </p:nvPr>
        </p:nvSpPr>
        <p:spPr/>
        <p:txBody>
          <a:bodyPr/>
          <a:lstStyle/>
          <a:p>
            <a:fld id="{B327F623-5B13-4A39-B60A-0047E88E4939}" type="slidenum">
              <a:rPr lang="en-US" smtClean="0"/>
              <a:pPr/>
              <a:t>9</a:t>
            </a:fld>
            <a:endParaRPr lang="en-US"/>
          </a:p>
        </p:txBody>
      </p:sp>
    </p:spTree>
    <p:extLst>
      <p:ext uri="{BB962C8B-B14F-4D97-AF65-F5344CB8AC3E}">
        <p14:creationId xmlns:p14="http://schemas.microsoft.com/office/powerpoint/2010/main" xmlns="" val="353084686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Determining overall rating (Contd.)</a:t>
            </a:r>
            <a:endParaRPr lang="en-US" dirty="0"/>
          </a:p>
        </p:txBody>
      </p:sp>
      <p:sp>
        <p:nvSpPr>
          <p:cNvPr id="3" name="Content Placeholder 2"/>
          <p:cNvSpPr>
            <a:spLocks noGrp="1"/>
          </p:cNvSpPr>
          <p:nvPr>
            <p:ph idx="1"/>
          </p:nvPr>
        </p:nvSpPr>
        <p:spPr/>
        <p:txBody>
          <a:bodyPr/>
          <a:lstStyle/>
          <a:p>
            <a:r>
              <a:rPr lang="en-US" dirty="0"/>
              <a:t>Computing overall performance scores is also useful in determining whether employees and groups of employees are improving their performance over time.</a:t>
            </a:r>
          </a:p>
          <a:p>
            <a:endParaRPr lang="en-US" dirty="0"/>
          </a:p>
        </p:txBody>
      </p:sp>
      <p:sp>
        <p:nvSpPr>
          <p:cNvPr id="4" name="Slide Number Placeholder 3"/>
          <p:cNvSpPr>
            <a:spLocks noGrp="1"/>
          </p:cNvSpPr>
          <p:nvPr>
            <p:ph type="sldNum" sz="quarter" idx="12"/>
          </p:nvPr>
        </p:nvSpPr>
        <p:spPr/>
        <p:txBody>
          <a:bodyPr/>
          <a:lstStyle/>
          <a:p>
            <a:fld id="{B327F623-5B13-4A39-B60A-0047E88E4939}" type="slidenum">
              <a:rPr lang="en-US" smtClean="0"/>
              <a:pPr/>
              <a:t>10</a:t>
            </a:fld>
            <a:endParaRPr lang="en-US"/>
          </a:p>
        </p:txBody>
      </p:sp>
    </p:spTree>
    <p:extLst>
      <p:ext uri="{BB962C8B-B14F-4D97-AF65-F5344CB8AC3E}">
        <p14:creationId xmlns:p14="http://schemas.microsoft.com/office/powerpoint/2010/main" xmlns="" val="387386191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Determining overall rating (Contd.)</a:t>
            </a:r>
            <a:endParaRPr lang="en-US" dirty="0"/>
          </a:p>
        </p:txBody>
      </p:sp>
      <p:sp>
        <p:nvSpPr>
          <p:cNvPr id="3" name="Content Placeholder 2"/>
          <p:cNvSpPr>
            <a:spLocks noGrp="1"/>
          </p:cNvSpPr>
          <p:nvPr>
            <p:ph idx="1"/>
          </p:nvPr>
        </p:nvSpPr>
        <p:spPr/>
        <p:txBody>
          <a:bodyPr>
            <a:normAutofit/>
          </a:bodyPr>
          <a:lstStyle/>
          <a:p>
            <a:pPr>
              <a:buNone/>
            </a:pPr>
            <a:r>
              <a:rPr lang="en-US" dirty="0" smtClean="0"/>
              <a:t>Two main strategies are used to obtain an overall performance score for each employee.</a:t>
            </a:r>
          </a:p>
          <a:p>
            <a:endParaRPr lang="en-US" dirty="0" smtClean="0"/>
          </a:p>
          <a:p>
            <a:r>
              <a:rPr lang="en-US" dirty="0" smtClean="0"/>
              <a:t>Judgmental procedure</a:t>
            </a:r>
            <a:endParaRPr lang="en-US" dirty="0"/>
          </a:p>
          <a:p>
            <a:endParaRPr lang="en-US" dirty="0" smtClean="0"/>
          </a:p>
          <a:p>
            <a:r>
              <a:rPr lang="en-US" dirty="0" smtClean="0"/>
              <a:t>Mechanical procedure</a:t>
            </a:r>
          </a:p>
        </p:txBody>
      </p:sp>
      <p:sp>
        <p:nvSpPr>
          <p:cNvPr id="4" name="Slide Number Placeholder 3"/>
          <p:cNvSpPr>
            <a:spLocks noGrp="1"/>
          </p:cNvSpPr>
          <p:nvPr>
            <p:ph type="sldNum" sz="quarter" idx="12"/>
          </p:nvPr>
        </p:nvSpPr>
        <p:spPr/>
        <p:txBody>
          <a:bodyPr/>
          <a:lstStyle/>
          <a:p>
            <a:fld id="{B327F623-5B13-4A39-B60A-0047E88E4939}" type="slidenum">
              <a:rPr lang="en-US" smtClean="0"/>
              <a:pPr/>
              <a:t>11</a:t>
            </a:fld>
            <a:endParaRPr lang="en-US"/>
          </a:p>
        </p:txBody>
      </p:sp>
    </p:spTree>
    <p:extLst>
      <p:ext uri="{BB962C8B-B14F-4D97-AF65-F5344CB8AC3E}">
        <p14:creationId xmlns:p14="http://schemas.microsoft.com/office/powerpoint/2010/main" xmlns="" val="6028611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Judgmental Procedure</a:t>
            </a:r>
            <a:endParaRPr lang="en-US" dirty="0"/>
          </a:p>
        </p:txBody>
      </p:sp>
      <p:sp>
        <p:nvSpPr>
          <p:cNvPr id="3" name="Content Placeholder 2"/>
          <p:cNvSpPr>
            <a:spLocks noGrp="1"/>
          </p:cNvSpPr>
          <p:nvPr>
            <p:ph idx="1"/>
          </p:nvPr>
        </p:nvSpPr>
        <p:spPr/>
        <p:txBody>
          <a:bodyPr/>
          <a:lstStyle/>
          <a:p>
            <a:r>
              <a:rPr lang="en-US" dirty="0"/>
              <a:t>Judgmental procedure: </a:t>
            </a:r>
          </a:p>
          <a:p>
            <a:pPr lvl="1"/>
            <a:r>
              <a:rPr lang="en-US" dirty="0"/>
              <a:t>The judgmental procedure consist of considering every aspect of performance and then arriving at a defensible summary.</a:t>
            </a:r>
          </a:p>
          <a:p>
            <a:endParaRPr lang="en-US" dirty="0" smtClean="0"/>
          </a:p>
          <a:p>
            <a:pPr lvl="1"/>
            <a:r>
              <a:rPr lang="en-US" dirty="0" smtClean="0"/>
              <a:t>Judgmental procedure basically relies on the ability of the rater to arrive at a fair and accurate overall score.</a:t>
            </a:r>
            <a:endParaRPr lang="en-US" dirty="0"/>
          </a:p>
        </p:txBody>
      </p:sp>
      <p:sp>
        <p:nvSpPr>
          <p:cNvPr id="4" name="Slide Number Placeholder 3"/>
          <p:cNvSpPr>
            <a:spLocks noGrp="1"/>
          </p:cNvSpPr>
          <p:nvPr>
            <p:ph type="sldNum" sz="quarter" idx="12"/>
          </p:nvPr>
        </p:nvSpPr>
        <p:spPr/>
        <p:txBody>
          <a:bodyPr/>
          <a:lstStyle/>
          <a:p>
            <a:fld id="{B327F623-5B13-4A39-B60A-0047E88E4939}" type="slidenum">
              <a:rPr lang="en-US" smtClean="0"/>
              <a:pPr/>
              <a:t>12</a:t>
            </a:fld>
            <a:endParaRPr lang="en-US"/>
          </a:p>
        </p:txBody>
      </p:sp>
    </p:spTree>
    <p:extLst>
      <p:ext uri="{BB962C8B-B14F-4D97-AF65-F5344CB8AC3E}">
        <p14:creationId xmlns:p14="http://schemas.microsoft.com/office/powerpoint/2010/main" xmlns="" val="65866899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Mechanical Procedure</a:t>
            </a:r>
            <a:endParaRPr lang="en-US" dirty="0"/>
          </a:p>
        </p:txBody>
      </p:sp>
      <p:sp>
        <p:nvSpPr>
          <p:cNvPr id="3" name="Content Placeholder 2"/>
          <p:cNvSpPr>
            <a:spLocks noGrp="1"/>
          </p:cNvSpPr>
          <p:nvPr>
            <p:ph idx="1"/>
          </p:nvPr>
        </p:nvSpPr>
        <p:spPr/>
        <p:txBody>
          <a:bodyPr>
            <a:normAutofit lnSpcReduction="10000"/>
          </a:bodyPr>
          <a:lstStyle/>
          <a:p>
            <a:r>
              <a:rPr lang="en-US" dirty="0"/>
              <a:t>Mechanical procedure: </a:t>
            </a:r>
            <a:endParaRPr lang="en-US" dirty="0" smtClean="0"/>
          </a:p>
          <a:p>
            <a:pPr lvl="1"/>
            <a:r>
              <a:rPr lang="en-US" dirty="0" smtClean="0"/>
              <a:t>The </a:t>
            </a:r>
            <a:r>
              <a:rPr lang="en-US" dirty="0"/>
              <a:t>mechanical procedure consist of first considering the scores assigned to each section of the appraisal form and then adding them up to obtain an overall score. </a:t>
            </a:r>
            <a:endParaRPr lang="en-US" dirty="0" smtClean="0"/>
          </a:p>
          <a:p>
            <a:pPr lvl="1"/>
            <a:endParaRPr lang="en-US" dirty="0"/>
          </a:p>
          <a:p>
            <a:pPr lvl="1"/>
            <a:r>
              <a:rPr lang="en-US" dirty="0" smtClean="0"/>
              <a:t>When adding scores from each section, weights are typically used based on the relative importance of each performance dimension measured.</a:t>
            </a:r>
            <a:endParaRPr lang="en-US" dirty="0"/>
          </a:p>
          <a:p>
            <a:endParaRPr lang="en-US" dirty="0"/>
          </a:p>
        </p:txBody>
      </p:sp>
      <p:sp>
        <p:nvSpPr>
          <p:cNvPr id="4" name="Slide Number Placeholder 3"/>
          <p:cNvSpPr>
            <a:spLocks noGrp="1"/>
          </p:cNvSpPr>
          <p:nvPr>
            <p:ph type="sldNum" sz="quarter" idx="12"/>
          </p:nvPr>
        </p:nvSpPr>
        <p:spPr/>
        <p:txBody>
          <a:bodyPr/>
          <a:lstStyle/>
          <a:p>
            <a:fld id="{B327F623-5B13-4A39-B60A-0047E88E4939}" type="slidenum">
              <a:rPr lang="en-US" smtClean="0"/>
              <a:pPr/>
              <a:t>13</a:t>
            </a:fld>
            <a:endParaRPr lang="en-US"/>
          </a:p>
        </p:txBody>
      </p:sp>
    </p:spTree>
    <p:extLst>
      <p:ext uri="{BB962C8B-B14F-4D97-AF65-F5344CB8AC3E}">
        <p14:creationId xmlns:p14="http://schemas.microsoft.com/office/powerpoint/2010/main" xmlns="" val="131079921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Possibilities of Appraisal Meetings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When is the best time to complete the reviews?</a:t>
            </a:r>
          </a:p>
          <a:p>
            <a:endParaRPr lang="en-US" dirty="0" smtClean="0"/>
          </a:p>
          <a:p>
            <a:r>
              <a:rPr lang="en-US" dirty="0" smtClean="0"/>
              <a:t>Most organization adopt one of two possibilities:</a:t>
            </a:r>
          </a:p>
          <a:p>
            <a:endParaRPr lang="en-US" dirty="0" smtClean="0"/>
          </a:p>
          <a:p>
            <a:pPr lvl="1"/>
            <a:r>
              <a:rPr lang="en-US" dirty="0" smtClean="0"/>
              <a:t>First, the appraisal form could be completed on or around the annual anniversary date.</a:t>
            </a:r>
          </a:p>
          <a:p>
            <a:pPr lvl="1"/>
            <a:r>
              <a:rPr lang="en-US" dirty="0" smtClean="0"/>
              <a:t>In  the case of semiannual reviews, the review should be six months before the annual anniversary date and the second review would be on or around the anniversary date.</a:t>
            </a:r>
          </a:p>
        </p:txBody>
      </p:sp>
      <p:sp>
        <p:nvSpPr>
          <p:cNvPr id="4" name="Slide Number Placeholder 3"/>
          <p:cNvSpPr>
            <a:spLocks noGrp="1"/>
          </p:cNvSpPr>
          <p:nvPr>
            <p:ph type="sldNum" sz="quarter" idx="12"/>
          </p:nvPr>
        </p:nvSpPr>
        <p:spPr/>
        <p:txBody>
          <a:bodyPr/>
          <a:lstStyle/>
          <a:p>
            <a:fld id="{B327F623-5B13-4A39-B60A-0047E88E4939}" type="slidenum">
              <a:rPr lang="en-US" smtClean="0"/>
              <a:pPr/>
              <a:t>14</a:t>
            </a:fld>
            <a:endParaRPr lang="en-US"/>
          </a:p>
        </p:txBody>
      </p:sp>
    </p:spTree>
    <p:extLst>
      <p:ext uri="{BB962C8B-B14F-4D97-AF65-F5344CB8AC3E}">
        <p14:creationId xmlns:p14="http://schemas.microsoft.com/office/powerpoint/2010/main" xmlns="" val="268005951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Possibilities of Appraisal Meetings (Contd.)</a:t>
            </a:r>
            <a:endParaRPr lang="en-US" dirty="0"/>
          </a:p>
        </p:txBody>
      </p:sp>
      <p:sp>
        <p:nvSpPr>
          <p:cNvPr id="3" name="Content Placeholder 2"/>
          <p:cNvSpPr>
            <a:spLocks noGrp="1"/>
          </p:cNvSpPr>
          <p:nvPr>
            <p:ph idx="1"/>
          </p:nvPr>
        </p:nvSpPr>
        <p:spPr/>
        <p:txBody>
          <a:bodyPr/>
          <a:lstStyle/>
          <a:p>
            <a:pPr lvl="1"/>
            <a:r>
              <a:rPr lang="en-US" dirty="0" smtClean="0"/>
              <a:t>The second choice is to complete the appraisal forms toward the end of the fiscal year. </a:t>
            </a:r>
          </a:p>
          <a:p>
            <a:pPr lvl="1"/>
            <a:r>
              <a:rPr lang="en-US" dirty="0" smtClean="0"/>
              <a:t>In the case of system including semiannual reviews, one review would be completed halfway through the fiscal year and the other one towards the end of fiscal year.</a:t>
            </a:r>
            <a:endParaRPr lang="en-US" dirty="0"/>
          </a:p>
        </p:txBody>
      </p:sp>
      <p:sp>
        <p:nvSpPr>
          <p:cNvPr id="4" name="Slide Number Placeholder 3"/>
          <p:cNvSpPr>
            <a:spLocks noGrp="1"/>
          </p:cNvSpPr>
          <p:nvPr>
            <p:ph type="sldNum" sz="quarter" idx="12"/>
          </p:nvPr>
        </p:nvSpPr>
        <p:spPr/>
        <p:txBody>
          <a:bodyPr/>
          <a:lstStyle/>
          <a:p>
            <a:fld id="{B327F623-5B13-4A39-B60A-0047E88E4939}" type="slidenum">
              <a:rPr lang="en-US" smtClean="0"/>
              <a:pPr/>
              <a:t>15</a:t>
            </a:fld>
            <a:endParaRPr lang="en-US"/>
          </a:p>
        </p:txBody>
      </p:sp>
    </p:spTree>
    <p:extLst>
      <p:ext uri="{BB962C8B-B14F-4D97-AF65-F5344CB8AC3E}">
        <p14:creationId xmlns:p14="http://schemas.microsoft.com/office/powerpoint/2010/main" xmlns="" val="193366950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Formal Meetings</a:t>
            </a:r>
            <a:endParaRPr lang="en-US" dirty="0"/>
          </a:p>
        </p:txBody>
      </p:sp>
      <p:sp>
        <p:nvSpPr>
          <p:cNvPr id="3" name="Content Placeholder 2"/>
          <p:cNvSpPr>
            <a:spLocks noGrp="1"/>
          </p:cNvSpPr>
          <p:nvPr>
            <p:ph idx="1"/>
          </p:nvPr>
        </p:nvSpPr>
        <p:spPr>
          <a:xfrm>
            <a:off x="457200" y="1600200"/>
            <a:ext cx="8229600" cy="5181600"/>
          </a:xfrm>
        </p:spPr>
        <p:txBody>
          <a:bodyPr>
            <a:normAutofit lnSpcReduction="10000"/>
          </a:bodyPr>
          <a:lstStyle/>
          <a:p>
            <a:r>
              <a:rPr lang="en-US" dirty="0" smtClean="0"/>
              <a:t>Performance management system can include six formal meetings between the subordinate and the supervisor.</a:t>
            </a:r>
          </a:p>
          <a:p>
            <a:pPr marL="0" indent="0">
              <a:buNone/>
            </a:pPr>
            <a:endParaRPr lang="en-US" dirty="0" smtClean="0"/>
          </a:p>
          <a:p>
            <a:pPr lvl="1"/>
            <a:r>
              <a:rPr lang="en-US" dirty="0" smtClean="0"/>
              <a:t>System inauguration</a:t>
            </a:r>
          </a:p>
          <a:p>
            <a:pPr lvl="1"/>
            <a:r>
              <a:rPr lang="en-US" dirty="0" smtClean="0"/>
              <a:t>Self appraisal</a:t>
            </a:r>
          </a:p>
          <a:p>
            <a:pPr lvl="1"/>
            <a:r>
              <a:rPr lang="en-US" dirty="0" smtClean="0"/>
              <a:t>Classical performance review</a:t>
            </a:r>
          </a:p>
          <a:p>
            <a:pPr lvl="1"/>
            <a:r>
              <a:rPr lang="en-US" dirty="0"/>
              <a:t>M</a:t>
            </a:r>
            <a:r>
              <a:rPr lang="en-US" dirty="0" smtClean="0"/>
              <a:t>erit/salary review</a:t>
            </a:r>
          </a:p>
          <a:p>
            <a:pPr lvl="1"/>
            <a:r>
              <a:rPr lang="en-US" dirty="0" smtClean="0"/>
              <a:t>Developmental plans</a:t>
            </a:r>
          </a:p>
          <a:p>
            <a:pPr lvl="1"/>
            <a:r>
              <a:rPr lang="en-US" dirty="0" smtClean="0"/>
              <a:t>Objectives setting</a:t>
            </a:r>
            <a:endParaRPr lang="en-US" dirty="0"/>
          </a:p>
        </p:txBody>
      </p:sp>
      <p:sp>
        <p:nvSpPr>
          <p:cNvPr id="4" name="Slide Number Placeholder 3"/>
          <p:cNvSpPr>
            <a:spLocks noGrp="1"/>
          </p:cNvSpPr>
          <p:nvPr>
            <p:ph type="sldNum" sz="quarter" idx="12"/>
          </p:nvPr>
        </p:nvSpPr>
        <p:spPr/>
        <p:txBody>
          <a:bodyPr/>
          <a:lstStyle/>
          <a:p>
            <a:fld id="{B327F623-5B13-4A39-B60A-0047E88E4939}" type="slidenum">
              <a:rPr lang="en-US" smtClean="0"/>
              <a:pPr/>
              <a:t>16</a:t>
            </a:fld>
            <a:endParaRPr lang="en-US"/>
          </a:p>
        </p:txBody>
      </p:sp>
    </p:spTree>
    <p:extLst>
      <p:ext uri="{BB962C8B-B14F-4D97-AF65-F5344CB8AC3E}">
        <p14:creationId xmlns:p14="http://schemas.microsoft.com/office/powerpoint/2010/main" xmlns="" val="287635037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Who should provide performance information?</a:t>
            </a:r>
          </a:p>
        </p:txBody>
      </p:sp>
      <p:sp>
        <p:nvSpPr>
          <p:cNvPr id="3" name="Content Placeholder 2"/>
          <p:cNvSpPr>
            <a:spLocks noGrp="1"/>
          </p:cNvSpPr>
          <p:nvPr>
            <p:ph idx="1"/>
          </p:nvPr>
        </p:nvSpPr>
        <p:spPr/>
        <p:txBody>
          <a:bodyPr/>
          <a:lstStyle/>
          <a:p>
            <a:r>
              <a:rPr lang="en-US" dirty="0" smtClean="0"/>
              <a:t>So far we have assumed that the supervisor is the primary source for performance information.</a:t>
            </a:r>
          </a:p>
          <a:p>
            <a:endParaRPr lang="en-US" dirty="0" smtClean="0"/>
          </a:p>
          <a:p>
            <a:r>
              <a:rPr lang="en-US" dirty="0" smtClean="0"/>
              <a:t>This is the case in most organizations because the supervisor observes employees directly and has good knowledge about performance standards.</a:t>
            </a:r>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pPr/>
              <a:t>17</a:t>
            </a:fld>
            <a:endParaRPr lang="en-US"/>
          </a:p>
        </p:txBody>
      </p:sp>
    </p:spTree>
    <p:extLst>
      <p:ext uri="{BB962C8B-B14F-4D97-AF65-F5344CB8AC3E}">
        <p14:creationId xmlns:p14="http://schemas.microsoft.com/office/powerpoint/2010/main" xmlns="" val="363896489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Who should provide performance information?</a:t>
            </a:r>
          </a:p>
        </p:txBody>
      </p:sp>
      <p:sp>
        <p:nvSpPr>
          <p:cNvPr id="3" name="Content Placeholder 2"/>
          <p:cNvSpPr>
            <a:spLocks noGrp="1"/>
          </p:cNvSpPr>
          <p:nvPr>
            <p:ph idx="1"/>
          </p:nvPr>
        </p:nvSpPr>
        <p:spPr/>
        <p:txBody>
          <a:bodyPr/>
          <a:lstStyle/>
          <a:p>
            <a:endParaRPr lang="en-US" dirty="0" smtClean="0"/>
          </a:p>
          <a:p>
            <a:r>
              <a:rPr lang="en-US" dirty="0" smtClean="0"/>
              <a:t>However, there are also alternative sources of performance information.</a:t>
            </a:r>
          </a:p>
          <a:p>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pPr/>
              <a:t>18</a:t>
            </a:fld>
            <a:endParaRPr lang="en-US"/>
          </a:p>
        </p:txBody>
      </p:sp>
    </p:spTree>
    <p:extLst>
      <p:ext uri="{BB962C8B-B14F-4D97-AF65-F5344CB8AC3E}">
        <p14:creationId xmlns:p14="http://schemas.microsoft.com/office/powerpoint/2010/main" xmlns="" val="374974016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Who should provide performance information?</a:t>
            </a:r>
            <a:endParaRPr lang="en-US" dirty="0"/>
          </a:p>
        </p:txBody>
      </p:sp>
      <p:sp>
        <p:nvSpPr>
          <p:cNvPr id="3" name="Content Placeholder 2"/>
          <p:cNvSpPr>
            <a:spLocks noGrp="1"/>
          </p:cNvSpPr>
          <p:nvPr>
            <p:ph idx="1"/>
          </p:nvPr>
        </p:nvSpPr>
        <p:spPr/>
        <p:txBody>
          <a:bodyPr/>
          <a:lstStyle/>
          <a:p>
            <a:pPr>
              <a:buNone/>
            </a:pPr>
            <a:r>
              <a:rPr lang="en-US" dirty="0" smtClean="0"/>
              <a:t>Performance management can be provided by</a:t>
            </a:r>
          </a:p>
          <a:p>
            <a:r>
              <a:rPr lang="en-US" dirty="0" smtClean="0"/>
              <a:t>Supervisors</a:t>
            </a:r>
          </a:p>
          <a:p>
            <a:r>
              <a:rPr lang="en-US" dirty="0" smtClean="0"/>
              <a:t>Peers</a:t>
            </a:r>
          </a:p>
          <a:p>
            <a:r>
              <a:rPr lang="en-US" dirty="0" smtClean="0"/>
              <a:t>Subordinates</a:t>
            </a:r>
          </a:p>
          <a:p>
            <a:r>
              <a:rPr lang="en-US" dirty="0" smtClean="0"/>
              <a:t>Self</a:t>
            </a:r>
          </a:p>
          <a:p>
            <a:r>
              <a:rPr lang="en-US" dirty="0" smtClean="0"/>
              <a:t>Customers</a:t>
            </a:r>
          </a:p>
          <a:p>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pPr/>
              <a:t>19</a:t>
            </a:fld>
            <a:endParaRPr lang="en-US"/>
          </a:p>
        </p:txBody>
      </p:sp>
    </p:spTree>
    <p:extLst>
      <p:ext uri="{BB962C8B-B14F-4D97-AF65-F5344CB8AC3E}">
        <p14:creationId xmlns:p14="http://schemas.microsoft.com/office/powerpoint/2010/main" xmlns="" val="288426152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Rater Motivation Model</a:t>
            </a:r>
          </a:p>
        </p:txBody>
      </p:sp>
      <p:sp>
        <p:nvSpPr>
          <p:cNvPr id="3" name="Content Placeholder 2"/>
          <p:cNvSpPr>
            <a:spLocks noGrp="1"/>
          </p:cNvSpPr>
          <p:nvPr>
            <p:ph idx="1"/>
          </p:nvPr>
        </p:nvSpPr>
        <p:spPr/>
        <p:txBody>
          <a:bodyPr>
            <a:normAutofit/>
          </a:bodyPr>
          <a:lstStyle/>
          <a:p>
            <a:pPr>
              <a:buNone/>
            </a:pPr>
            <a:r>
              <a:rPr lang="en-US" dirty="0" smtClean="0"/>
              <a:t>Regardless of who rates performance, the rater is likely to be affected by biases that distort the resulting ratings.</a:t>
            </a:r>
          </a:p>
        </p:txBody>
      </p:sp>
      <p:sp>
        <p:nvSpPr>
          <p:cNvPr id="4" name="Slide Number Placeholder 3"/>
          <p:cNvSpPr>
            <a:spLocks noGrp="1"/>
          </p:cNvSpPr>
          <p:nvPr>
            <p:ph type="sldNum" sz="quarter" idx="12"/>
          </p:nvPr>
        </p:nvSpPr>
        <p:spPr/>
        <p:txBody>
          <a:bodyPr/>
          <a:lstStyle/>
          <a:p>
            <a:fld id="{A6B133A9-A748-47DF-9A84-F1B998697822}" type="slidenum">
              <a:rPr lang="en-US" smtClean="0"/>
              <a:pPr/>
              <a:t>20</a:t>
            </a:fld>
            <a:endParaRPr lang="en-US"/>
          </a:p>
        </p:txBody>
      </p:sp>
    </p:spTree>
    <p:extLst>
      <p:ext uri="{BB962C8B-B14F-4D97-AF65-F5344CB8AC3E}">
        <p14:creationId xmlns:p14="http://schemas.microsoft.com/office/powerpoint/2010/main" xmlns="" val="390347246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Rater Motivation </a:t>
            </a:r>
            <a:r>
              <a:rPr lang="en-US" dirty="0" smtClean="0"/>
              <a:t>Model (Contd.)</a:t>
            </a:r>
            <a:endParaRPr lang="en-US" dirty="0"/>
          </a:p>
        </p:txBody>
      </p:sp>
      <p:sp>
        <p:nvSpPr>
          <p:cNvPr id="3" name="Content Placeholder 2"/>
          <p:cNvSpPr>
            <a:spLocks noGrp="1"/>
          </p:cNvSpPr>
          <p:nvPr>
            <p:ph idx="1"/>
          </p:nvPr>
        </p:nvSpPr>
        <p:spPr/>
        <p:txBody>
          <a:bodyPr/>
          <a:lstStyle/>
          <a:p>
            <a:r>
              <a:rPr lang="en-US" dirty="0"/>
              <a:t>Performance ratings may be intentionally or unintentionally distorted or inaccurate.</a:t>
            </a:r>
          </a:p>
          <a:p>
            <a:endParaRPr lang="en-US" dirty="0" smtClean="0"/>
          </a:p>
          <a:p>
            <a:r>
              <a:rPr lang="en-US" dirty="0" smtClean="0"/>
              <a:t>When </a:t>
            </a:r>
            <a:r>
              <a:rPr lang="en-US" dirty="0"/>
              <a:t>this happens, incorrect decisions may be made, employees are likely to feel they are treated unfairly, and the organization is more prone to litigation. </a:t>
            </a:r>
          </a:p>
          <a:p>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pPr/>
              <a:t>21</a:t>
            </a:fld>
            <a:endParaRPr lang="en-US"/>
          </a:p>
        </p:txBody>
      </p:sp>
    </p:spTree>
    <p:extLst>
      <p:ext uri="{BB962C8B-B14F-4D97-AF65-F5344CB8AC3E}">
        <p14:creationId xmlns:p14="http://schemas.microsoft.com/office/powerpoint/2010/main" xmlns="" val="385283215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Rater Motivation Model (Contd.)</a:t>
            </a:r>
          </a:p>
        </p:txBody>
      </p:sp>
      <p:sp>
        <p:nvSpPr>
          <p:cNvPr id="3" name="Content Placeholder 2"/>
          <p:cNvSpPr>
            <a:spLocks noGrp="1"/>
          </p:cNvSpPr>
          <p:nvPr>
            <p:ph idx="1"/>
          </p:nvPr>
        </p:nvSpPr>
        <p:spPr/>
        <p:txBody>
          <a:bodyPr/>
          <a:lstStyle/>
          <a:p>
            <a:r>
              <a:rPr lang="en-US" dirty="0" smtClean="0"/>
              <a:t>In other words when performance ratings are distorted, the performance management system not only fails to result in desired outcomes but also may lead to very negative consequences for the organization.</a:t>
            </a:r>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pPr/>
              <a:t>22</a:t>
            </a:fld>
            <a:endParaRPr lang="en-US"/>
          </a:p>
        </p:txBody>
      </p:sp>
    </p:spTree>
    <p:extLst>
      <p:ext uri="{BB962C8B-B14F-4D97-AF65-F5344CB8AC3E}">
        <p14:creationId xmlns:p14="http://schemas.microsoft.com/office/powerpoint/2010/main" xmlns="" val="353716652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Rater Motivation Model (Contd.)</a:t>
            </a:r>
          </a:p>
        </p:txBody>
      </p:sp>
      <p:sp>
        <p:nvSpPr>
          <p:cNvPr id="3" name="Content Placeholder 2"/>
          <p:cNvSpPr>
            <a:spLocks noGrp="1"/>
          </p:cNvSpPr>
          <p:nvPr>
            <p:ph idx="1"/>
          </p:nvPr>
        </p:nvSpPr>
        <p:spPr/>
        <p:txBody>
          <a:bodyPr/>
          <a:lstStyle/>
          <a:p>
            <a:r>
              <a:rPr lang="en-US" dirty="0" smtClean="0"/>
              <a:t>To prevent these negative outcomes, we need to understand why raters are likely to provide distorted ratings.</a:t>
            </a:r>
          </a:p>
          <a:p>
            <a:endParaRPr lang="en-US" dirty="0"/>
          </a:p>
          <a:p>
            <a:r>
              <a:rPr lang="en-US" dirty="0" smtClean="0"/>
              <a:t>A useful model to help us understand the rater’s motivation to provide accurate performance information is as following.</a:t>
            </a:r>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pPr/>
              <a:t>23</a:t>
            </a:fld>
            <a:endParaRPr lang="en-US"/>
          </a:p>
        </p:txBody>
      </p:sp>
    </p:spTree>
    <p:extLst>
      <p:ext uri="{BB962C8B-B14F-4D97-AF65-F5344CB8AC3E}">
        <p14:creationId xmlns:p14="http://schemas.microsoft.com/office/powerpoint/2010/main" xmlns="" val="300523752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Usman\Desktop\DESK TOP 11 JAN 2014\vIRTUAL UNI COMSATS\Performance Management\scans\152.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304800"/>
            <a:ext cx="9143999" cy="6553200"/>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A6B133A9-A748-47DF-9A84-F1B998697822}" type="slidenum">
              <a:rPr lang="en-US" smtClean="0"/>
              <a:pPr/>
              <a:t>24</a:t>
            </a:fld>
            <a:endParaRPr lang="en-US"/>
          </a:p>
        </p:txBody>
      </p:sp>
    </p:spTree>
    <p:extLst>
      <p:ext uri="{BB962C8B-B14F-4D97-AF65-F5344CB8AC3E}">
        <p14:creationId xmlns:p14="http://schemas.microsoft.com/office/powerpoint/2010/main" xmlns="" val="336910426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Motivation for Inflated Ratings</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dirty="0" smtClean="0"/>
              <a:t>A supervisor  may be motivated to provide inflated ratings to:</a:t>
            </a:r>
          </a:p>
          <a:p>
            <a:endParaRPr lang="en-US" dirty="0" smtClean="0"/>
          </a:p>
          <a:p>
            <a:r>
              <a:rPr lang="en-US" dirty="0" smtClean="0"/>
              <a:t>Maximize the merit raise/rewards.</a:t>
            </a:r>
          </a:p>
          <a:p>
            <a:r>
              <a:rPr lang="en-US" dirty="0"/>
              <a:t>Encourage </a:t>
            </a:r>
            <a:r>
              <a:rPr lang="en-US" dirty="0" smtClean="0"/>
              <a:t>employees</a:t>
            </a:r>
          </a:p>
          <a:p>
            <a:r>
              <a:rPr lang="en-US" dirty="0"/>
              <a:t>Avoid creating a written </a:t>
            </a:r>
            <a:r>
              <a:rPr lang="en-US" dirty="0" smtClean="0"/>
              <a:t>record</a:t>
            </a:r>
          </a:p>
          <a:p>
            <a:r>
              <a:rPr lang="en-US" dirty="0"/>
              <a:t>Avoid confrontation with </a:t>
            </a:r>
            <a:r>
              <a:rPr lang="en-US" dirty="0" smtClean="0"/>
              <a:t>employees</a:t>
            </a:r>
          </a:p>
          <a:p>
            <a:r>
              <a:rPr lang="en-US" dirty="0"/>
              <a:t>Promote undesired employees out of </a:t>
            </a:r>
            <a:r>
              <a:rPr lang="en-US" dirty="0" smtClean="0"/>
              <a:t>unit</a:t>
            </a:r>
          </a:p>
          <a:p>
            <a:r>
              <a:rPr lang="en-US" dirty="0"/>
              <a:t>Make the manager look good to his/her supervisor.</a:t>
            </a:r>
          </a:p>
          <a:p>
            <a:endParaRPr lang="en-US" dirty="0"/>
          </a:p>
          <a:p>
            <a:endParaRPr lang="en-US" dirty="0"/>
          </a:p>
          <a:p>
            <a:endParaRPr lang="en-US" dirty="0"/>
          </a:p>
          <a:p>
            <a:endParaRPr lang="en-US" dirty="0"/>
          </a:p>
          <a:p>
            <a:endParaRPr lang="en-US" dirty="0" smtClean="0"/>
          </a:p>
        </p:txBody>
      </p:sp>
      <p:sp>
        <p:nvSpPr>
          <p:cNvPr id="4" name="Slide Number Placeholder 3"/>
          <p:cNvSpPr>
            <a:spLocks noGrp="1"/>
          </p:cNvSpPr>
          <p:nvPr>
            <p:ph type="sldNum" sz="quarter" idx="12"/>
          </p:nvPr>
        </p:nvSpPr>
        <p:spPr/>
        <p:txBody>
          <a:bodyPr/>
          <a:lstStyle/>
          <a:p>
            <a:fld id="{A6B133A9-A748-47DF-9A84-F1B998697822}" type="slidenum">
              <a:rPr lang="en-US" smtClean="0"/>
              <a:pPr/>
              <a:t>25</a:t>
            </a:fld>
            <a:endParaRPr lang="en-US"/>
          </a:p>
        </p:txBody>
      </p:sp>
    </p:spTree>
    <p:extLst>
      <p:ext uri="{BB962C8B-B14F-4D97-AF65-F5344CB8AC3E}">
        <p14:creationId xmlns:p14="http://schemas.microsoft.com/office/powerpoint/2010/main" xmlns="" val="276561791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Motivation for </a:t>
            </a:r>
            <a:r>
              <a:rPr lang="en-US" dirty="0" smtClean="0"/>
              <a:t>Deflated Ratings</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dirty="0" smtClean="0"/>
              <a:t>Supervisor may also be </a:t>
            </a:r>
            <a:r>
              <a:rPr lang="en-US" dirty="0" smtClean="0"/>
              <a:t>motivated </a:t>
            </a:r>
            <a:r>
              <a:rPr lang="en-US" dirty="0" smtClean="0"/>
              <a:t>to provide ratings that are artificially deflated. </a:t>
            </a:r>
          </a:p>
          <a:p>
            <a:pPr>
              <a:buNone/>
            </a:pPr>
            <a:r>
              <a:rPr lang="en-US" dirty="0" smtClean="0"/>
              <a:t>Some reasons for this are:</a:t>
            </a:r>
          </a:p>
          <a:p>
            <a:r>
              <a:rPr lang="en-US" dirty="0" smtClean="0"/>
              <a:t>Shock an employee</a:t>
            </a:r>
          </a:p>
          <a:p>
            <a:r>
              <a:rPr lang="en-US" dirty="0" smtClean="0"/>
              <a:t>T</a:t>
            </a:r>
            <a:r>
              <a:rPr lang="en-US" dirty="0" smtClean="0"/>
              <a:t>each </a:t>
            </a:r>
            <a:r>
              <a:rPr lang="en-US" dirty="0"/>
              <a:t>a rebellious employee a </a:t>
            </a:r>
            <a:r>
              <a:rPr lang="en-US" dirty="0" smtClean="0"/>
              <a:t>lesson</a:t>
            </a:r>
          </a:p>
          <a:p>
            <a:r>
              <a:rPr lang="en-US" dirty="0"/>
              <a:t>Send a message to the employee that he should consider </a:t>
            </a:r>
            <a:r>
              <a:rPr lang="en-US" dirty="0" smtClean="0"/>
              <a:t>leaving</a:t>
            </a:r>
          </a:p>
          <a:p>
            <a:r>
              <a:rPr lang="en-US" dirty="0"/>
              <a:t>Build a strongly documented, written record of poor performance. </a:t>
            </a:r>
          </a:p>
          <a:p>
            <a:endParaRPr lang="en-US" dirty="0"/>
          </a:p>
          <a:p>
            <a:endParaRPr lang="en-US" dirty="0"/>
          </a:p>
          <a:p>
            <a:endParaRPr lang="en-US" dirty="0" smtClean="0"/>
          </a:p>
        </p:txBody>
      </p:sp>
      <p:sp>
        <p:nvSpPr>
          <p:cNvPr id="4" name="Slide Number Placeholder 3"/>
          <p:cNvSpPr>
            <a:spLocks noGrp="1"/>
          </p:cNvSpPr>
          <p:nvPr>
            <p:ph type="sldNum" sz="quarter" idx="12"/>
          </p:nvPr>
        </p:nvSpPr>
        <p:spPr/>
        <p:txBody>
          <a:bodyPr/>
          <a:lstStyle/>
          <a:p>
            <a:fld id="{A6B133A9-A748-47DF-9A84-F1B998697822}" type="slidenum">
              <a:rPr lang="en-US" smtClean="0"/>
              <a:pPr/>
              <a:t>26</a:t>
            </a:fld>
            <a:endParaRPr lang="en-US"/>
          </a:p>
        </p:txBody>
      </p:sp>
    </p:spTree>
    <p:extLst>
      <p:ext uri="{BB962C8B-B14F-4D97-AF65-F5344CB8AC3E}">
        <p14:creationId xmlns:p14="http://schemas.microsoft.com/office/powerpoint/2010/main" xmlns="" val="268095178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Raters Motivation</a:t>
            </a:r>
            <a:endParaRPr lang="en-US" dirty="0"/>
          </a:p>
        </p:txBody>
      </p:sp>
      <p:sp>
        <p:nvSpPr>
          <p:cNvPr id="3" name="Content Placeholder 2"/>
          <p:cNvSpPr>
            <a:spLocks noGrp="1"/>
          </p:cNvSpPr>
          <p:nvPr>
            <p:ph idx="1"/>
          </p:nvPr>
        </p:nvSpPr>
        <p:spPr/>
        <p:txBody>
          <a:bodyPr/>
          <a:lstStyle/>
          <a:p>
            <a:r>
              <a:rPr lang="en-US" dirty="0" smtClean="0"/>
              <a:t>We now assume that the process of evaluating performance can be filled with emotional over stones and hidden agendas that are driven by the goals and motivation of the person providing the ratings.</a:t>
            </a:r>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pPr/>
              <a:t>27</a:t>
            </a:fld>
            <a:endParaRPr lang="en-US"/>
          </a:p>
        </p:txBody>
      </p:sp>
    </p:spTree>
    <p:extLst>
      <p:ext uri="{BB962C8B-B14F-4D97-AF65-F5344CB8AC3E}">
        <p14:creationId xmlns:p14="http://schemas.microsoft.com/office/powerpoint/2010/main" xmlns="" val="41530816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Raters </a:t>
            </a:r>
            <a:r>
              <a:rPr lang="en-US" dirty="0" smtClean="0"/>
              <a:t>Motivation (Contd.)</a:t>
            </a:r>
            <a:endParaRPr lang="en-US" dirty="0"/>
          </a:p>
        </p:txBody>
      </p:sp>
      <p:sp>
        <p:nvSpPr>
          <p:cNvPr id="3" name="Content Placeholder 2"/>
          <p:cNvSpPr>
            <a:spLocks noGrp="1"/>
          </p:cNvSpPr>
          <p:nvPr>
            <p:ph idx="1"/>
          </p:nvPr>
        </p:nvSpPr>
        <p:spPr/>
        <p:txBody>
          <a:bodyPr/>
          <a:lstStyle/>
          <a:p>
            <a:r>
              <a:rPr lang="en-US" dirty="0" smtClean="0"/>
              <a:t>If raters are not motivated to provide accurate ratings, they are likely to use the performance management system to achieve political and other goals, such as rewarding allies and punishing enemies or competitors, instead of using it as a tool to improve employee and ultimately organizational performance.</a:t>
            </a:r>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pPr/>
              <a:t>28</a:t>
            </a:fld>
            <a:endParaRPr lang="en-US"/>
          </a:p>
        </p:txBody>
      </p:sp>
    </p:spTree>
    <p:extLst>
      <p:ext uri="{BB962C8B-B14F-4D97-AF65-F5344CB8AC3E}">
        <p14:creationId xmlns:p14="http://schemas.microsoft.com/office/powerpoint/2010/main" xmlns="" val="64158804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fontScale="90000"/>
          </a:bodyPr>
          <a:lstStyle/>
          <a:p>
            <a:r>
              <a:rPr lang="en-US" dirty="0" smtClean="0"/>
              <a:t>Preparation: Communication, Appeals </a:t>
            </a:r>
            <a:r>
              <a:rPr lang="en-US" dirty="0"/>
              <a:t>P</a:t>
            </a:r>
            <a:r>
              <a:rPr lang="en-US" dirty="0" smtClean="0"/>
              <a:t>rocess, Training </a:t>
            </a:r>
            <a:r>
              <a:rPr lang="en-US" dirty="0"/>
              <a:t>P</a:t>
            </a:r>
            <a:r>
              <a:rPr lang="en-US" dirty="0" smtClean="0"/>
              <a:t>rograms and Pilot </a:t>
            </a:r>
            <a:r>
              <a:rPr lang="en-US" dirty="0"/>
              <a:t>T</a:t>
            </a:r>
            <a:r>
              <a:rPr lang="en-US" dirty="0" smtClean="0"/>
              <a:t>esting.</a:t>
            </a:r>
            <a:endParaRPr lang="en-US" dirty="0"/>
          </a:p>
        </p:txBody>
      </p:sp>
      <p:sp>
        <p:nvSpPr>
          <p:cNvPr id="3" name="Content Placeholder 2"/>
          <p:cNvSpPr>
            <a:spLocks noGrp="1"/>
          </p:cNvSpPr>
          <p:nvPr>
            <p:ph idx="1"/>
          </p:nvPr>
        </p:nvSpPr>
        <p:spPr>
          <a:xfrm>
            <a:off x="457200" y="2027237"/>
            <a:ext cx="8229600" cy="4525963"/>
          </a:xfrm>
        </p:spPr>
        <p:txBody>
          <a:bodyPr>
            <a:normAutofit lnSpcReduction="10000"/>
          </a:bodyPr>
          <a:lstStyle/>
          <a:p>
            <a:r>
              <a:rPr lang="en-US" dirty="0" smtClean="0">
                <a:solidFill>
                  <a:schemeClr val="tx1"/>
                </a:solidFill>
              </a:rPr>
              <a:t>The implementation of a performance management system requires the involvement of many players. </a:t>
            </a:r>
          </a:p>
          <a:p>
            <a:endParaRPr lang="en-US" dirty="0" smtClean="0">
              <a:solidFill>
                <a:schemeClr val="tx1"/>
              </a:solidFill>
            </a:endParaRPr>
          </a:p>
          <a:p>
            <a:r>
              <a:rPr lang="en-US" dirty="0" smtClean="0">
                <a:solidFill>
                  <a:schemeClr val="tx1"/>
                </a:solidFill>
              </a:rPr>
              <a:t>The successful implementation of the system requires a clear understanding of how the system works and a clear understanding of its benefits from the different perspectives of all involved. </a:t>
            </a:r>
            <a:endParaRPr lang="en-US" dirty="0"/>
          </a:p>
        </p:txBody>
      </p:sp>
      <p:sp>
        <p:nvSpPr>
          <p:cNvPr id="4" name="Slide Number Placeholder 3"/>
          <p:cNvSpPr>
            <a:spLocks noGrp="1"/>
          </p:cNvSpPr>
          <p:nvPr>
            <p:ph type="sldNum" sz="quarter" idx="12"/>
          </p:nvPr>
        </p:nvSpPr>
        <p:spPr/>
        <p:txBody>
          <a:bodyPr/>
          <a:lstStyle/>
          <a:p>
            <a:fld id="{DFD005D5-393B-4829-B0ED-539C432BE36D}" type="slidenum">
              <a:rPr lang="en-US" smtClean="0"/>
              <a:pPr/>
              <a:t>29</a:t>
            </a:fld>
            <a:endParaRPr lang="en-US"/>
          </a:p>
        </p:txBody>
      </p:sp>
    </p:spTree>
    <p:extLst>
      <p:ext uri="{BB962C8B-B14F-4D97-AF65-F5344CB8AC3E}">
        <p14:creationId xmlns:p14="http://schemas.microsoft.com/office/powerpoint/2010/main" xmlns="" val="279840618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Preparation Process (Contd.)</a:t>
            </a:r>
            <a:endParaRPr lang="en-US" dirty="0"/>
          </a:p>
        </p:txBody>
      </p:sp>
      <p:sp>
        <p:nvSpPr>
          <p:cNvPr id="3" name="Content Placeholder 2"/>
          <p:cNvSpPr>
            <a:spLocks noGrp="1"/>
          </p:cNvSpPr>
          <p:nvPr>
            <p:ph idx="1"/>
          </p:nvPr>
        </p:nvSpPr>
        <p:spPr/>
        <p:txBody>
          <a:bodyPr/>
          <a:lstStyle/>
          <a:p>
            <a:r>
              <a:rPr lang="en-US" dirty="0" smtClean="0">
                <a:solidFill>
                  <a:schemeClr val="tx1"/>
                </a:solidFill>
              </a:rPr>
              <a:t>Successful  implementation requires wide organizational support and acceptance.</a:t>
            </a:r>
          </a:p>
          <a:p>
            <a:endParaRPr lang="en-US" dirty="0" smtClean="0"/>
          </a:p>
          <a:p>
            <a:r>
              <a:rPr lang="en-US" dirty="0" smtClean="0"/>
              <a:t>Initially it may be that each organizational layer and unit will include only one or just a handful of individuals who are knowledgeable and supportive of the system.</a:t>
            </a:r>
            <a:endParaRPr lang="en-US" dirty="0"/>
          </a:p>
        </p:txBody>
      </p:sp>
      <p:sp>
        <p:nvSpPr>
          <p:cNvPr id="4" name="Slide Number Placeholder 3"/>
          <p:cNvSpPr>
            <a:spLocks noGrp="1"/>
          </p:cNvSpPr>
          <p:nvPr>
            <p:ph type="sldNum" sz="quarter" idx="12"/>
          </p:nvPr>
        </p:nvSpPr>
        <p:spPr/>
        <p:txBody>
          <a:bodyPr/>
          <a:lstStyle/>
          <a:p>
            <a:fld id="{DFD005D5-393B-4829-B0ED-539C432BE36D}" type="slidenum">
              <a:rPr lang="en-US" smtClean="0"/>
              <a:pPr/>
              <a:t>30</a:t>
            </a:fld>
            <a:endParaRPr lang="en-US"/>
          </a:p>
        </p:txBody>
      </p:sp>
    </p:spTree>
    <p:extLst>
      <p:ext uri="{BB962C8B-B14F-4D97-AF65-F5344CB8AC3E}">
        <p14:creationId xmlns:p14="http://schemas.microsoft.com/office/powerpoint/2010/main" xmlns="" val="14939716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Preparation Process (Contd.)</a:t>
            </a:r>
            <a:endParaRPr lang="en-US" dirty="0"/>
          </a:p>
        </p:txBody>
      </p:sp>
      <p:sp>
        <p:nvSpPr>
          <p:cNvPr id="3" name="Content Placeholder 2"/>
          <p:cNvSpPr>
            <a:spLocks noGrp="1"/>
          </p:cNvSpPr>
          <p:nvPr>
            <p:ph idx="1"/>
          </p:nvPr>
        </p:nvSpPr>
        <p:spPr/>
        <p:txBody>
          <a:bodyPr/>
          <a:lstStyle/>
          <a:p>
            <a:r>
              <a:rPr lang="en-US" dirty="0" smtClean="0"/>
              <a:t>These “champions” are likely to serve as advocates and resources for the system.</a:t>
            </a:r>
          </a:p>
          <a:p>
            <a:endParaRPr lang="en-US" dirty="0"/>
          </a:p>
          <a:p>
            <a:r>
              <a:rPr lang="en-US" dirty="0" smtClean="0"/>
              <a:t>Eventually, however the system cannot be implemented successfully if only a handful of organizational members are on board.</a:t>
            </a:r>
            <a:endParaRPr lang="en-US" dirty="0"/>
          </a:p>
        </p:txBody>
      </p:sp>
      <p:sp>
        <p:nvSpPr>
          <p:cNvPr id="4" name="Slide Number Placeholder 3"/>
          <p:cNvSpPr>
            <a:spLocks noGrp="1"/>
          </p:cNvSpPr>
          <p:nvPr>
            <p:ph type="sldNum" sz="quarter" idx="12"/>
          </p:nvPr>
        </p:nvSpPr>
        <p:spPr/>
        <p:txBody>
          <a:bodyPr/>
          <a:lstStyle/>
          <a:p>
            <a:fld id="{DFD005D5-393B-4829-B0ED-539C432BE36D}" type="slidenum">
              <a:rPr lang="en-US" smtClean="0"/>
              <a:pPr/>
              <a:t>31</a:t>
            </a:fld>
            <a:endParaRPr lang="en-US"/>
          </a:p>
        </p:txBody>
      </p:sp>
    </p:spTree>
    <p:extLst>
      <p:ext uri="{BB962C8B-B14F-4D97-AF65-F5344CB8AC3E}">
        <p14:creationId xmlns:p14="http://schemas.microsoft.com/office/powerpoint/2010/main" xmlns="" val="367194437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Preparation Process (Contd.)</a:t>
            </a:r>
            <a:endParaRPr lang="en-US" dirty="0"/>
          </a:p>
        </p:txBody>
      </p:sp>
      <p:sp>
        <p:nvSpPr>
          <p:cNvPr id="3" name="Content Placeholder 2"/>
          <p:cNvSpPr>
            <a:spLocks noGrp="1"/>
          </p:cNvSpPr>
          <p:nvPr>
            <p:ph idx="1"/>
          </p:nvPr>
        </p:nvSpPr>
        <p:spPr/>
        <p:txBody>
          <a:bodyPr/>
          <a:lstStyle/>
          <a:p>
            <a:r>
              <a:rPr lang="en-US" dirty="0" smtClean="0"/>
              <a:t>Before the system is launched, a successful communication plan must be implemented that will gain system acceptance.</a:t>
            </a:r>
          </a:p>
          <a:p>
            <a:endParaRPr lang="en-US" dirty="0" smtClean="0"/>
          </a:p>
          <a:p>
            <a:r>
              <a:rPr lang="en-US" dirty="0" smtClean="0"/>
              <a:t>Part of the communication plan includes a description of the appeals process.</a:t>
            </a:r>
            <a:endParaRPr lang="en-US" dirty="0"/>
          </a:p>
          <a:p>
            <a:endParaRPr lang="en-US" dirty="0"/>
          </a:p>
        </p:txBody>
      </p:sp>
      <p:sp>
        <p:nvSpPr>
          <p:cNvPr id="4" name="Slide Number Placeholder 3"/>
          <p:cNvSpPr>
            <a:spLocks noGrp="1"/>
          </p:cNvSpPr>
          <p:nvPr>
            <p:ph type="sldNum" sz="quarter" idx="12"/>
          </p:nvPr>
        </p:nvSpPr>
        <p:spPr/>
        <p:txBody>
          <a:bodyPr/>
          <a:lstStyle/>
          <a:p>
            <a:fld id="{DFD005D5-393B-4829-B0ED-539C432BE36D}" type="slidenum">
              <a:rPr lang="en-US" smtClean="0"/>
              <a:pPr/>
              <a:t>32</a:t>
            </a:fld>
            <a:endParaRPr lang="en-US"/>
          </a:p>
        </p:txBody>
      </p:sp>
    </p:spTree>
    <p:extLst>
      <p:ext uri="{BB962C8B-B14F-4D97-AF65-F5344CB8AC3E}">
        <p14:creationId xmlns:p14="http://schemas.microsoft.com/office/powerpoint/2010/main" xmlns="" val="234886667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Preparation Process (Contd.)</a:t>
            </a:r>
            <a:endParaRPr lang="en-US" dirty="0"/>
          </a:p>
        </p:txBody>
      </p:sp>
      <p:sp>
        <p:nvSpPr>
          <p:cNvPr id="3" name="Content Placeholder 2"/>
          <p:cNvSpPr>
            <a:spLocks noGrp="1"/>
          </p:cNvSpPr>
          <p:nvPr>
            <p:ph idx="1"/>
          </p:nvPr>
        </p:nvSpPr>
        <p:spPr/>
        <p:txBody>
          <a:bodyPr/>
          <a:lstStyle/>
          <a:p>
            <a:r>
              <a:rPr lang="en-US" dirty="0" smtClean="0"/>
              <a:t>Then as part of the preparation phase before the system is actually launched, raters are trained to observe and evaluate performance as well as to give feedback.</a:t>
            </a:r>
            <a:endParaRPr lang="en-US" dirty="0"/>
          </a:p>
        </p:txBody>
      </p:sp>
      <p:sp>
        <p:nvSpPr>
          <p:cNvPr id="4" name="Slide Number Placeholder 3"/>
          <p:cNvSpPr>
            <a:spLocks noGrp="1"/>
          </p:cNvSpPr>
          <p:nvPr>
            <p:ph type="sldNum" sz="quarter" idx="12"/>
          </p:nvPr>
        </p:nvSpPr>
        <p:spPr/>
        <p:txBody>
          <a:bodyPr/>
          <a:lstStyle/>
          <a:p>
            <a:fld id="{DFD005D5-393B-4829-B0ED-539C432BE36D}" type="slidenum">
              <a:rPr lang="en-US" smtClean="0"/>
              <a:pPr/>
              <a:t>33</a:t>
            </a:fld>
            <a:endParaRPr lang="en-US"/>
          </a:p>
        </p:txBody>
      </p:sp>
    </p:spTree>
    <p:extLst>
      <p:ext uri="{BB962C8B-B14F-4D97-AF65-F5344CB8AC3E}">
        <p14:creationId xmlns:p14="http://schemas.microsoft.com/office/powerpoint/2010/main" xmlns="" val="400882193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Preparation Process (Contd.)</a:t>
            </a:r>
            <a:endParaRPr lang="en-US" dirty="0"/>
          </a:p>
        </p:txBody>
      </p:sp>
      <p:sp>
        <p:nvSpPr>
          <p:cNvPr id="3" name="Content Placeholder 2"/>
          <p:cNvSpPr>
            <a:spLocks noGrp="1"/>
          </p:cNvSpPr>
          <p:nvPr>
            <p:ph idx="1"/>
          </p:nvPr>
        </p:nvSpPr>
        <p:spPr/>
        <p:txBody>
          <a:bodyPr/>
          <a:lstStyle/>
          <a:p>
            <a:r>
              <a:rPr lang="en-US" dirty="0" smtClean="0"/>
              <a:t>The system should then be tested and the results of a pilot test used to fix any glitches.</a:t>
            </a:r>
          </a:p>
          <a:p>
            <a:endParaRPr lang="en-US" dirty="0"/>
          </a:p>
          <a:p>
            <a:r>
              <a:rPr lang="en-US" dirty="0" smtClean="0"/>
              <a:t>Only after these pre-system implementation steps are taken </a:t>
            </a:r>
            <a:r>
              <a:rPr lang="en-US" dirty="0" smtClean="0"/>
              <a:t>than </a:t>
            </a:r>
            <a:r>
              <a:rPr lang="en-US" dirty="0" smtClean="0"/>
              <a:t>the system be launched with confidence.</a:t>
            </a:r>
            <a:endParaRPr lang="en-US" dirty="0"/>
          </a:p>
        </p:txBody>
      </p:sp>
      <p:sp>
        <p:nvSpPr>
          <p:cNvPr id="4" name="Slide Number Placeholder 3"/>
          <p:cNvSpPr>
            <a:spLocks noGrp="1"/>
          </p:cNvSpPr>
          <p:nvPr>
            <p:ph type="sldNum" sz="quarter" idx="12"/>
          </p:nvPr>
        </p:nvSpPr>
        <p:spPr/>
        <p:txBody>
          <a:bodyPr/>
          <a:lstStyle/>
          <a:p>
            <a:fld id="{DFD005D5-393B-4829-B0ED-539C432BE36D}" type="slidenum">
              <a:rPr lang="en-US" smtClean="0"/>
              <a:pPr/>
              <a:t>34</a:t>
            </a:fld>
            <a:endParaRPr lang="en-US"/>
          </a:p>
        </p:txBody>
      </p:sp>
    </p:spTree>
    <p:extLst>
      <p:ext uri="{BB962C8B-B14F-4D97-AF65-F5344CB8AC3E}">
        <p14:creationId xmlns:p14="http://schemas.microsoft.com/office/powerpoint/2010/main" xmlns="" val="177718816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Preparation Process (Contd.)</a:t>
            </a:r>
            <a:endParaRPr lang="en-US" dirty="0"/>
          </a:p>
        </p:txBody>
      </p:sp>
      <p:sp>
        <p:nvSpPr>
          <p:cNvPr id="3" name="Content Placeholder 2"/>
          <p:cNvSpPr>
            <a:spLocks noGrp="1"/>
          </p:cNvSpPr>
          <p:nvPr>
            <p:ph idx="1"/>
          </p:nvPr>
        </p:nvSpPr>
        <p:spPr/>
        <p:txBody>
          <a:bodyPr/>
          <a:lstStyle/>
          <a:p>
            <a:r>
              <a:rPr lang="en-US" dirty="0" smtClean="0"/>
              <a:t>Finally after the system has been tested and launched, there is a need to monitor and evaluate the system on an ongoing basis to determine whether it is working properly and what adjustments may be needed to make it work. </a:t>
            </a:r>
            <a:endParaRPr lang="en-US" dirty="0"/>
          </a:p>
        </p:txBody>
      </p:sp>
      <p:sp>
        <p:nvSpPr>
          <p:cNvPr id="4" name="Slide Number Placeholder 3"/>
          <p:cNvSpPr>
            <a:spLocks noGrp="1"/>
          </p:cNvSpPr>
          <p:nvPr>
            <p:ph type="sldNum" sz="quarter" idx="12"/>
          </p:nvPr>
        </p:nvSpPr>
        <p:spPr/>
        <p:txBody>
          <a:bodyPr/>
          <a:lstStyle/>
          <a:p>
            <a:fld id="{DFD005D5-393B-4829-B0ED-539C432BE36D}" type="slidenum">
              <a:rPr lang="en-US" smtClean="0"/>
              <a:pPr/>
              <a:t>35</a:t>
            </a:fld>
            <a:endParaRPr lang="en-US"/>
          </a:p>
        </p:txBody>
      </p:sp>
    </p:spTree>
    <p:extLst>
      <p:ext uri="{BB962C8B-B14F-4D97-AF65-F5344CB8AC3E}">
        <p14:creationId xmlns:p14="http://schemas.microsoft.com/office/powerpoint/2010/main" xmlns="" val="174768662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Preparation Process (Contd.)</a:t>
            </a:r>
            <a:endParaRPr lang="en-US" dirty="0"/>
          </a:p>
        </p:txBody>
      </p:sp>
      <p:sp>
        <p:nvSpPr>
          <p:cNvPr id="3" name="Content Placeholder 2"/>
          <p:cNvSpPr>
            <a:spLocks noGrp="1"/>
          </p:cNvSpPr>
          <p:nvPr>
            <p:ph idx="1"/>
          </p:nvPr>
        </p:nvSpPr>
        <p:spPr/>
        <p:txBody>
          <a:bodyPr/>
          <a:lstStyle/>
          <a:p>
            <a:r>
              <a:rPr lang="en-US" dirty="0" smtClean="0"/>
              <a:t>The ongoing monitoring of the system is crucial because the system may eventually lose support if no data are provided to show the system’s benefits.</a:t>
            </a:r>
            <a:endParaRPr lang="en-US" dirty="0"/>
          </a:p>
        </p:txBody>
      </p:sp>
      <p:sp>
        <p:nvSpPr>
          <p:cNvPr id="4" name="Slide Number Placeholder 3"/>
          <p:cNvSpPr>
            <a:spLocks noGrp="1"/>
          </p:cNvSpPr>
          <p:nvPr>
            <p:ph type="sldNum" sz="quarter" idx="12"/>
          </p:nvPr>
        </p:nvSpPr>
        <p:spPr/>
        <p:txBody>
          <a:bodyPr/>
          <a:lstStyle/>
          <a:p>
            <a:fld id="{DFD005D5-393B-4829-B0ED-539C432BE36D}" type="slidenum">
              <a:rPr lang="en-US" smtClean="0"/>
              <a:pPr/>
              <a:t>36</a:t>
            </a:fld>
            <a:endParaRPr lang="en-US"/>
          </a:p>
        </p:txBody>
      </p:sp>
    </p:spTree>
    <p:extLst>
      <p:ext uri="{BB962C8B-B14F-4D97-AF65-F5344CB8AC3E}">
        <p14:creationId xmlns:p14="http://schemas.microsoft.com/office/powerpoint/2010/main" xmlns="" val="134579623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Communication plan</a:t>
            </a:r>
            <a:endParaRPr lang="en-US" dirty="0"/>
          </a:p>
        </p:txBody>
      </p:sp>
      <p:sp>
        <p:nvSpPr>
          <p:cNvPr id="3" name="Content Placeholder 2"/>
          <p:cNvSpPr>
            <a:spLocks noGrp="1"/>
          </p:cNvSpPr>
          <p:nvPr>
            <p:ph idx="1"/>
          </p:nvPr>
        </p:nvSpPr>
        <p:spPr/>
        <p:txBody>
          <a:bodyPr/>
          <a:lstStyle/>
          <a:p>
            <a:r>
              <a:rPr lang="en-US" dirty="0" smtClean="0"/>
              <a:t>Having more and better knowledge of performance management system leads to greater employee acceptance and satisfaction. </a:t>
            </a:r>
          </a:p>
          <a:p>
            <a:endParaRPr lang="en-US" dirty="0"/>
          </a:p>
          <a:p>
            <a:r>
              <a:rPr lang="en-US" dirty="0" smtClean="0"/>
              <a:t>Organizations often design a communication plan to ensure that information regarding the performance management system is widely disseminated in the organization.</a:t>
            </a:r>
            <a:endParaRPr lang="en-US" dirty="0"/>
          </a:p>
        </p:txBody>
      </p:sp>
      <p:sp>
        <p:nvSpPr>
          <p:cNvPr id="4" name="Slide Number Placeholder 3"/>
          <p:cNvSpPr>
            <a:spLocks noGrp="1"/>
          </p:cNvSpPr>
          <p:nvPr>
            <p:ph type="sldNum" sz="quarter" idx="12"/>
          </p:nvPr>
        </p:nvSpPr>
        <p:spPr/>
        <p:txBody>
          <a:bodyPr/>
          <a:lstStyle/>
          <a:p>
            <a:fld id="{DFD005D5-393B-4829-B0ED-539C432BE36D}" type="slidenum">
              <a:rPr lang="en-US" smtClean="0"/>
              <a:pPr/>
              <a:t>37</a:t>
            </a:fld>
            <a:endParaRPr lang="en-US"/>
          </a:p>
        </p:txBody>
      </p:sp>
    </p:spTree>
    <p:extLst>
      <p:ext uri="{BB962C8B-B14F-4D97-AF65-F5344CB8AC3E}">
        <p14:creationId xmlns:p14="http://schemas.microsoft.com/office/powerpoint/2010/main" xmlns="" val="292722690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Good Communication Plan</a:t>
            </a:r>
            <a:endParaRPr lang="en-US" dirty="0"/>
          </a:p>
        </p:txBody>
      </p:sp>
      <p:sp>
        <p:nvSpPr>
          <p:cNvPr id="3" name="Content Placeholder 2"/>
          <p:cNvSpPr>
            <a:spLocks noGrp="1"/>
          </p:cNvSpPr>
          <p:nvPr>
            <p:ph idx="1"/>
          </p:nvPr>
        </p:nvSpPr>
        <p:spPr/>
        <p:txBody>
          <a:bodyPr>
            <a:normAutofit lnSpcReduction="10000"/>
          </a:bodyPr>
          <a:lstStyle/>
          <a:p>
            <a:pPr>
              <a:buNone/>
            </a:pPr>
            <a:r>
              <a:rPr lang="en-US" dirty="0" smtClean="0"/>
              <a:t>A good communication plan answers the following questions:</a:t>
            </a:r>
          </a:p>
          <a:p>
            <a:endParaRPr lang="en-US" dirty="0" smtClean="0"/>
          </a:p>
          <a:p>
            <a:r>
              <a:rPr lang="en-US" dirty="0" smtClean="0"/>
              <a:t>What is performance management? </a:t>
            </a:r>
          </a:p>
          <a:p>
            <a:pPr lvl="1"/>
            <a:r>
              <a:rPr lang="en-US" dirty="0" smtClean="0"/>
              <a:t>Answering this question involves providing general information about performance management, how performance management systems are implemented in other organizations, and the general goal of performance management systems. </a:t>
            </a:r>
          </a:p>
        </p:txBody>
      </p:sp>
      <p:sp>
        <p:nvSpPr>
          <p:cNvPr id="4" name="Slide Number Placeholder 3"/>
          <p:cNvSpPr>
            <a:spLocks noGrp="1"/>
          </p:cNvSpPr>
          <p:nvPr>
            <p:ph type="sldNum" sz="quarter" idx="12"/>
          </p:nvPr>
        </p:nvSpPr>
        <p:spPr/>
        <p:txBody>
          <a:bodyPr/>
          <a:lstStyle/>
          <a:p>
            <a:fld id="{DFD005D5-393B-4829-B0ED-539C432BE36D}" type="slidenum">
              <a:rPr lang="en-US" smtClean="0"/>
              <a:pPr/>
              <a:t>38</a:t>
            </a:fld>
            <a:endParaRPr lang="en-US"/>
          </a:p>
        </p:txBody>
      </p:sp>
    </p:spTree>
    <p:extLst>
      <p:ext uri="{BB962C8B-B14F-4D97-AF65-F5344CB8AC3E}">
        <p14:creationId xmlns:p14="http://schemas.microsoft.com/office/powerpoint/2010/main" xmlns="" val="59190198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Good Communication Plan (Contd.)</a:t>
            </a:r>
            <a:endParaRPr lang="en-US" dirty="0"/>
          </a:p>
        </p:txBody>
      </p:sp>
      <p:sp>
        <p:nvSpPr>
          <p:cNvPr id="3" name="Content Placeholder 2"/>
          <p:cNvSpPr>
            <a:spLocks noGrp="1"/>
          </p:cNvSpPr>
          <p:nvPr>
            <p:ph idx="1"/>
          </p:nvPr>
        </p:nvSpPr>
        <p:spPr/>
        <p:txBody>
          <a:bodyPr/>
          <a:lstStyle/>
          <a:p>
            <a:r>
              <a:rPr lang="en-US" dirty="0" smtClean="0"/>
              <a:t>How does performance management fit into our strategy? </a:t>
            </a:r>
          </a:p>
          <a:p>
            <a:pPr lvl="1"/>
            <a:r>
              <a:rPr lang="en-US" dirty="0" smtClean="0"/>
              <a:t>To answer this question, we should provide information on the relationship between performance management and strategic planning. Information is provided on how the performance management system will help accomplish strategic goals.</a:t>
            </a:r>
            <a:endParaRPr lang="en-US" dirty="0"/>
          </a:p>
        </p:txBody>
      </p:sp>
      <p:sp>
        <p:nvSpPr>
          <p:cNvPr id="4" name="Slide Number Placeholder 3"/>
          <p:cNvSpPr>
            <a:spLocks noGrp="1"/>
          </p:cNvSpPr>
          <p:nvPr>
            <p:ph type="sldNum" sz="quarter" idx="12"/>
          </p:nvPr>
        </p:nvSpPr>
        <p:spPr/>
        <p:txBody>
          <a:bodyPr/>
          <a:lstStyle/>
          <a:p>
            <a:fld id="{DFD005D5-393B-4829-B0ED-539C432BE36D}" type="slidenum">
              <a:rPr lang="en-US" smtClean="0"/>
              <a:pPr/>
              <a:t>39</a:t>
            </a:fld>
            <a:endParaRPr lang="en-US"/>
          </a:p>
        </p:txBody>
      </p:sp>
    </p:spTree>
    <p:extLst>
      <p:ext uri="{BB962C8B-B14F-4D97-AF65-F5344CB8AC3E}">
        <p14:creationId xmlns:p14="http://schemas.microsoft.com/office/powerpoint/2010/main" xmlns="" val="59045572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Good Communication Plan (Contd.)</a:t>
            </a:r>
            <a:endParaRPr lang="en-US" dirty="0"/>
          </a:p>
        </p:txBody>
      </p:sp>
      <p:sp>
        <p:nvSpPr>
          <p:cNvPr id="3" name="Content Placeholder 2"/>
          <p:cNvSpPr>
            <a:spLocks noGrp="1"/>
          </p:cNvSpPr>
          <p:nvPr>
            <p:ph idx="1"/>
          </p:nvPr>
        </p:nvSpPr>
        <p:spPr/>
        <p:txBody>
          <a:bodyPr>
            <a:normAutofit/>
          </a:bodyPr>
          <a:lstStyle/>
          <a:p>
            <a:r>
              <a:rPr lang="en-US" dirty="0" smtClean="0"/>
              <a:t>What’s in it for me? </a:t>
            </a:r>
          </a:p>
          <a:p>
            <a:pPr lvl="1"/>
            <a:r>
              <a:rPr lang="en-US" dirty="0" smtClean="0"/>
              <a:t>A good communication plan describes the benefit of implementing performance management for all those involved.</a:t>
            </a:r>
          </a:p>
        </p:txBody>
      </p:sp>
      <p:sp>
        <p:nvSpPr>
          <p:cNvPr id="4" name="Slide Number Placeholder 3"/>
          <p:cNvSpPr>
            <a:spLocks noGrp="1"/>
          </p:cNvSpPr>
          <p:nvPr>
            <p:ph type="sldNum" sz="quarter" idx="12"/>
          </p:nvPr>
        </p:nvSpPr>
        <p:spPr/>
        <p:txBody>
          <a:bodyPr/>
          <a:lstStyle/>
          <a:p>
            <a:fld id="{DFD005D5-393B-4829-B0ED-539C432BE36D}" type="slidenum">
              <a:rPr lang="en-US" smtClean="0"/>
              <a:pPr/>
              <a:t>40</a:t>
            </a:fld>
            <a:endParaRPr lang="en-US"/>
          </a:p>
        </p:txBody>
      </p:sp>
    </p:spTree>
    <p:extLst>
      <p:ext uri="{BB962C8B-B14F-4D97-AF65-F5344CB8AC3E}">
        <p14:creationId xmlns:p14="http://schemas.microsoft.com/office/powerpoint/2010/main" xmlns="" val="381115506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lstStyle/>
          <a:p>
            <a:r>
              <a:rPr lang="en-US" dirty="0" smtClean="0"/>
              <a:t>Good Communication Plan (Contd.)</a:t>
            </a:r>
            <a:endParaRPr lang="en-US" dirty="0"/>
          </a:p>
        </p:txBody>
      </p:sp>
      <p:sp>
        <p:nvSpPr>
          <p:cNvPr id="3" name="Content Placeholder 2"/>
          <p:cNvSpPr>
            <a:spLocks noGrp="1"/>
          </p:cNvSpPr>
          <p:nvPr>
            <p:ph idx="1"/>
          </p:nvPr>
        </p:nvSpPr>
        <p:spPr/>
        <p:txBody>
          <a:bodyPr/>
          <a:lstStyle/>
          <a:p>
            <a:r>
              <a:rPr lang="en-US" dirty="0" smtClean="0"/>
              <a:t>How does it work? </a:t>
            </a:r>
          </a:p>
          <a:p>
            <a:pPr lvl="1"/>
            <a:r>
              <a:rPr lang="en-US" dirty="0" smtClean="0"/>
              <a:t>Answering this question entails giving a detailed description of performance management process and time line: for example, when meetings will take place, what the purpose of each meeting are, and when decisions about rewards will be made</a:t>
            </a:r>
          </a:p>
          <a:p>
            <a:pPr>
              <a:buNone/>
            </a:pPr>
            <a:r>
              <a:rPr lang="en-US" dirty="0" smtClean="0"/>
              <a:t>.</a:t>
            </a:r>
          </a:p>
          <a:p>
            <a:endParaRPr lang="en-US" dirty="0"/>
          </a:p>
        </p:txBody>
      </p:sp>
      <p:sp>
        <p:nvSpPr>
          <p:cNvPr id="4" name="Slide Number Placeholder 3"/>
          <p:cNvSpPr>
            <a:spLocks noGrp="1"/>
          </p:cNvSpPr>
          <p:nvPr>
            <p:ph type="sldNum" sz="quarter" idx="12"/>
          </p:nvPr>
        </p:nvSpPr>
        <p:spPr/>
        <p:txBody>
          <a:bodyPr/>
          <a:lstStyle/>
          <a:p>
            <a:fld id="{DFD005D5-393B-4829-B0ED-539C432BE36D}" type="slidenum">
              <a:rPr lang="en-US" smtClean="0"/>
              <a:pPr/>
              <a:t>41</a:t>
            </a:fld>
            <a:endParaRPr lang="en-US"/>
          </a:p>
        </p:txBody>
      </p:sp>
    </p:spTree>
    <p:extLst>
      <p:ext uri="{BB962C8B-B14F-4D97-AF65-F5344CB8AC3E}">
        <p14:creationId xmlns:p14="http://schemas.microsoft.com/office/powerpoint/2010/main" xmlns="" val="307439200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Good Communication Plan (Contd.)</a:t>
            </a:r>
            <a:endParaRPr lang="en-US" dirty="0"/>
          </a:p>
        </p:txBody>
      </p:sp>
      <p:sp>
        <p:nvSpPr>
          <p:cNvPr id="3" name="Content Placeholder 2"/>
          <p:cNvSpPr>
            <a:spLocks noGrp="1"/>
          </p:cNvSpPr>
          <p:nvPr>
            <p:ph idx="1"/>
          </p:nvPr>
        </p:nvSpPr>
        <p:spPr/>
        <p:txBody>
          <a:bodyPr>
            <a:normAutofit/>
          </a:bodyPr>
          <a:lstStyle/>
          <a:p>
            <a:r>
              <a:rPr lang="en-US" dirty="0" smtClean="0"/>
              <a:t>What are my responsibilities? </a:t>
            </a:r>
          </a:p>
          <a:p>
            <a:pPr lvl="1"/>
            <a:r>
              <a:rPr lang="en-US" dirty="0" smtClean="0"/>
              <a:t>The communication plan should include information on the role and responsibilities of each person involved at each stage of process. </a:t>
            </a:r>
          </a:p>
          <a:p>
            <a:pPr lvl="1"/>
            <a:r>
              <a:rPr lang="en-US" dirty="0" smtClean="0"/>
              <a:t>For example, it includes a description of the employees and supervisors main responsibilities in the performance management process.</a:t>
            </a:r>
          </a:p>
        </p:txBody>
      </p:sp>
      <p:sp>
        <p:nvSpPr>
          <p:cNvPr id="4" name="Slide Number Placeholder 3"/>
          <p:cNvSpPr>
            <a:spLocks noGrp="1"/>
          </p:cNvSpPr>
          <p:nvPr>
            <p:ph type="sldNum" sz="quarter" idx="12"/>
          </p:nvPr>
        </p:nvSpPr>
        <p:spPr/>
        <p:txBody>
          <a:bodyPr/>
          <a:lstStyle/>
          <a:p>
            <a:fld id="{DFD005D5-393B-4829-B0ED-539C432BE36D}" type="slidenum">
              <a:rPr lang="en-US" smtClean="0"/>
              <a:pPr/>
              <a:t>42</a:t>
            </a:fld>
            <a:endParaRPr lang="en-US"/>
          </a:p>
        </p:txBody>
      </p:sp>
    </p:spTree>
    <p:extLst>
      <p:ext uri="{BB962C8B-B14F-4D97-AF65-F5344CB8AC3E}">
        <p14:creationId xmlns:p14="http://schemas.microsoft.com/office/powerpoint/2010/main" xmlns="" val="144170339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Good Communication Plan (Contd.)</a:t>
            </a:r>
            <a:endParaRPr lang="en-US" dirty="0"/>
          </a:p>
        </p:txBody>
      </p:sp>
      <p:sp>
        <p:nvSpPr>
          <p:cNvPr id="3" name="Content Placeholder 2"/>
          <p:cNvSpPr>
            <a:spLocks noGrp="1"/>
          </p:cNvSpPr>
          <p:nvPr>
            <p:ph idx="1"/>
          </p:nvPr>
        </p:nvSpPr>
        <p:spPr/>
        <p:txBody>
          <a:bodyPr/>
          <a:lstStyle/>
          <a:p>
            <a:r>
              <a:rPr lang="en-US" dirty="0" smtClean="0"/>
              <a:t>How is performance management related to other initiatives? </a:t>
            </a:r>
          </a:p>
          <a:p>
            <a:pPr lvl="1"/>
            <a:r>
              <a:rPr lang="en-US" dirty="0" smtClean="0"/>
              <a:t>The communication plan should information on the relationship between performance management and systems, such as training, promotion, and succession planning. </a:t>
            </a:r>
          </a:p>
          <a:p>
            <a:endParaRPr lang="en-US" dirty="0"/>
          </a:p>
        </p:txBody>
      </p:sp>
      <p:sp>
        <p:nvSpPr>
          <p:cNvPr id="4" name="Slide Number Placeholder 3"/>
          <p:cNvSpPr>
            <a:spLocks noGrp="1"/>
          </p:cNvSpPr>
          <p:nvPr>
            <p:ph type="sldNum" sz="quarter" idx="12"/>
          </p:nvPr>
        </p:nvSpPr>
        <p:spPr/>
        <p:txBody>
          <a:bodyPr/>
          <a:lstStyle/>
          <a:p>
            <a:fld id="{DFD005D5-393B-4829-B0ED-539C432BE36D}" type="slidenum">
              <a:rPr lang="en-US" smtClean="0"/>
              <a:pPr/>
              <a:t>43</a:t>
            </a:fld>
            <a:endParaRPr lang="en-US"/>
          </a:p>
        </p:txBody>
      </p:sp>
    </p:spTree>
    <p:extLst>
      <p:ext uri="{BB962C8B-B14F-4D97-AF65-F5344CB8AC3E}">
        <p14:creationId xmlns:p14="http://schemas.microsoft.com/office/powerpoint/2010/main" xmlns="" val="75892786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Communication Bias</a:t>
            </a:r>
            <a:endParaRPr lang="en-US" dirty="0"/>
          </a:p>
        </p:txBody>
      </p:sp>
      <p:sp>
        <p:nvSpPr>
          <p:cNvPr id="3" name="Content Placeholder 2"/>
          <p:cNvSpPr>
            <a:spLocks noGrp="1"/>
          </p:cNvSpPr>
          <p:nvPr>
            <p:ph idx="1"/>
          </p:nvPr>
        </p:nvSpPr>
        <p:spPr/>
        <p:txBody>
          <a:bodyPr/>
          <a:lstStyle/>
          <a:p>
            <a:r>
              <a:rPr lang="en-US" dirty="0" smtClean="0"/>
              <a:t>However, even if a communication plan answers all or most of the important questions, the fact that the information has been made available does not necessarily mean the communication plan will be successful in gaining acceptance.</a:t>
            </a:r>
            <a:endParaRPr lang="en-US" dirty="0"/>
          </a:p>
        </p:txBody>
      </p:sp>
      <p:sp>
        <p:nvSpPr>
          <p:cNvPr id="4" name="Slide Number Placeholder 3"/>
          <p:cNvSpPr>
            <a:spLocks noGrp="1"/>
          </p:cNvSpPr>
          <p:nvPr>
            <p:ph type="sldNum" sz="quarter" idx="12"/>
          </p:nvPr>
        </p:nvSpPr>
        <p:spPr/>
        <p:txBody>
          <a:bodyPr/>
          <a:lstStyle/>
          <a:p>
            <a:fld id="{E63CC8CF-38C9-4EF3-80B8-4301D3C3D541}" type="slidenum">
              <a:rPr lang="en-US" smtClean="0"/>
              <a:pPr/>
              <a:t>44</a:t>
            </a:fld>
            <a:endParaRPr lang="en-US"/>
          </a:p>
        </p:txBody>
      </p:sp>
    </p:spTree>
    <p:extLst>
      <p:ext uri="{BB962C8B-B14F-4D97-AF65-F5344CB8AC3E}">
        <p14:creationId xmlns:p14="http://schemas.microsoft.com/office/powerpoint/2010/main" xmlns="" val="220293121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Communication </a:t>
            </a:r>
            <a:r>
              <a:rPr lang="en-US" dirty="0" smtClean="0"/>
              <a:t>Bias (Contd.)</a:t>
            </a:r>
            <a:endParaRPr lang="en-US" dirty="0"/>
          </a:p>
        </p:txBody>
      </p:sp>
      <p:sp>
        <p:nvSpPr>
          <p:cNvPr id="3" name="Content Placeholder 2"/>
          <p:cNvSpPr>
            <a:spLocks noGrp="1"/>
          </p:cNvSpPr>
          <p:nvPr>
            <p:ph idx="1"/>
          </p:nvPr>
        </p:nvSpPr>
        <p:spPr/>
        <p:txBody>
          <a:bodyPr/>
          <a:lstStyle/>
          <a:p>
            <a:r>
              <a:rPr lang="en-US" dirty="0" smtClean="0"/>
              <a:t>This is because people have cognitive biases that affect what information is taken in and how it is processed.</a:t>
            </a:r>
            <a:endParaRPr lang="en-US" dirty="0"/>
          </a:p>
        </p:txBody>
      </p:sp>
      <p:sp>
        <p:nvSpPr>
          <p:cNvPr id="4" name="Slide Number Placeholder 3"/>
          <p:cNvSpPr>
            <a:spLocks noGrp="1"/>
          </p:cNvSpPr>
          <p:nvPr>
            <p:ph type="sldNum" sz="quarter" idx="12"/>
          </p:nvPr>
        </p:nvSpPr>
        <p:spPr/>
        <p:txBody>
          <a:bodyPr/>
          <a:lstStyle/>
          <a:p>
            <a:fld id="{E63CC8CF-38C9-4EF3-80B8-4301D3C3D541}" type="slidenum">
              <a:rPr lang="en-US" smtClean="0"/>
              <a:pPr/>
              <a:t>45</a:t>
            </a:fld>
            <a:endParaRPr lang="en-US"/>
          </a:p>
        </p:txBody>
      </p:sp>
    </p:spTree>
    <p:extLst>
      <p:ext uri="{BB962C8B-B14F-4D97-AF65-F5344CB8AC3E}">
        <p14:creationId xmlns:p14="http://schemas.microsoft.com/office/powerpoint/2010/main" xmlns="" val="158935309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Communication Bias (Contd.)</a:t>
            </a:r>
          </a:p>
        </p:txBody>
      </p:sp>
      <p:sp>
        <p:nvSpPr>
          <p:cNvPr id="3" name="Content Placeholder 2"/>
          <p:cNvSpPr>
            <a:spLocks noGrp="1"/>
          </p:cNvSpPr>
          <p:nvPr>
            <p:ph idx="1"/>
          </p:nvPr>
        </p:nvSpPr>
        <p:spPr/>
        <p:txBody>
          <a:bodyPr/>
          <a:lstStyle/>
          <a:p>
            <a:r>
              <a:rPr lang="en-US" dirty="0" smtClean="0"/>
              <a:t>Specifically there are three types of biases that affect the effectiveness of a communication plan, regardless of how well it has been implemented. </a:t>
            </a:r>
          </a:p>
          <a:p>
            <a:r>
              <a:rPr lang="en-US" dirty="0" smtClean="0"/>
              <a:t>These are;</a:t>
            </a:r>
          </a:p>
          <a:p>
            <a:pPr lvl="1"/>
            <a:r>
              <a:rPr lang="en-US" dirty="0" smtClean="0"/>
              <a:t>Selective Exposure</a:t>
            </a:r>
          </a:p>
          <a:p>
            <a:pPr lvl="1"/>
            <a:r>
              <a:rPr lang="en-US" dirty="0" smtClean="0"/>
              <a:t>Selective Perception</a:t>
            </a:r>
          </a:p>
          <a:p>
            <a:pPr lvl="1"/>
            <a:r>
              <a:rPr lang="en-US" dirty="0" smtClean="0"/>
              <a:t>Selective Retention</a:t>
            </a:r>
            <a:endParaRPr lang="en-US" dirty="0"/>
          </a:p>
        </p:txBody>
      </p:sp>
      <p:sp>
        <p:nvSpPr>
          <p:cNvPr id="4" name="Slide Number Placeholder 3"/>
          <p:cNvSpPr>
            <a:spLocks noGrp="1"/>
          </p:cNvSpPr>
          <p:nvPr>
            <p:ph type="sldNum" sz="quarter" idx="12"/>
          </p:nvPr>
        </p:nvSpPr>
        <p:spPr/>
        <p:txBody>
          <a:bodyPr/>
          <a:lstStyle/>
          <a:p>
            <a:fld id="{E63CC8CF-38C9-4EF3-80B8-4301D3C3D541}" type="slidenum">
              <a:rPr lang="en-US" smtClean="0"/>
              <a:pPr/>
              <a:t>46</a:t>
            </a:fld>
            <a:endParaRPr lang="en-US"/>
          </a:p>
        </p:txBody>
      </p:sp>
    </p:spTree>
    <p:extLst>
      <p:ext uri="{BB962C8B-B14F-4D97-AF65-F5344CB8AC3E}">
        <p14:creationId xmlns:p14="http://schemas.microsoft.com/office/powerpoint/2010/main" xmlns="" val="352580052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Ways to minimize negative impact of Biases</a:t>
            </a:r>
            <a:endParaRPr lang="en-US" dirty="0"/>
          </a:p>
        </p:txBody>
      </p:sp>
      <p:sp>
        <p:nvSpPr>
          <p:cNvPr id="3" name="Content Placeholder 2"/>
          <p:cNvSpPr>
            <a:spLocks noGrp="1"/>
          </p:cNvSpPr>
          <p:nvPr>
            <p:ph idx="1"/>
          </p:nvPr>
        </p:nvSpPr>
        <p:spPr/>
        <p:txBody>
          <a:bodyPr>
            <a:normAutofit fontScale="92500"/>
          </a:bodyPr>
          <a:lstStyle/>
          <a:p>
            <a:pPr>
              <a:buNone/>
            </a:pPr>
            <a:r>
              <a:rPr lang="en-US" dirty="0" smtClean="0"/>
              <a:t>There are several ways to minimize the negative impact of these biases and therefore, help gain support for the system.</a:t>
            </a:r>
          </a:p>
          <a:p>
            <a:endParaRPr lang="en-US" dirty="0" smtClean="0"/>
          </a:p>
          <a:p>
            <a:r>
              <a:rPr lang="en-US" dirty="0" smtClean="0"/>
              <a:t>Involve employees: </a:t>
            </a:r>
            <a:endParaRPr lang="en-US" dirty="0"/>
          </a:p>
          <a:p>
            <a:pPr lvl="1"/>
            <a:r>
              <a:rPr lang="en-US" dirty="0" smtClean="0"/>
              <a:t>Involve employee in the design of the system. People support what they create. </a:t>
            </a:r>
          </a:p>
          <a:p>
            <a:pPr lvl="1"/>
            <a:r>
              <a:rPr lang="en-US" dirty="0" smtClean="0"/>
              <a:t>The higher the level of participation is in designing the system, the greater the support for the system will be.</a:t>
            </a:r>
          </a:p>
          <a:p>
            <a:endParaRPr lang="en-US" dirty="0"/>
          </a:p>
        </p:txBody>
      </p:sp>
      <p:sp>
        <p:nvSpPr>
          <p:cNvPr id="4" name="Slide Number Placeholder 3"/>
          <p:cNvSpPr>
            <a:spLocks noGrp="1"/>
          </p:cNvSpPr>
          <p:nvPr>
            <p:ph type="sldNum" sz="quarter" idx="12"/>
          </p:nvPr>
        </p:nvSpPr>
        <p:spPr/>
        <p:txBody>
          <a:bodyPr/>
          <a:lstStyle/>
          <a:p>
            <a:fld id="{E63CC8CF-38C9-4EF3-80B8-4301D3C3D541}" type="slidenum">
              <a:rPr lang="en-US" smtClean="0"/>
              <a:pPr/>
              <a:t>47</a:t>
            </a:fld>
            <a:endParaRPr lang="en-US"/>
          </a:p>
        </p:txBody>
      </p:sp>
    </p:spTree>
    <p:extLst>
      <p:ext uri="{BB962C8B-B14F-4D97-AF65-F5344CB8AC3E}">
        <p14:creationId xmlns:p14="http://schemas.microsoft.com/office/powerpoint/2010/main" xmlns="" val="56789926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Ways to minimize negative impact of </a:t>
            </a:r>
            <a:r>
              <a:rPr lang="en-US" dirty="0" smtClean="0"/>
              <a:t>Biases (Contd.)</a:t>
            </a:r>
            <a:endParaRPr lang="en-US" dirty="0"/>
          </a:p>
        </p:txBody>
      </p:sp>
      <p:sp>
        <p:nvSpPr>
          <p:cNvPr id="3" name="Content Placeholder 2"/>
          <p:cNvSpPr>
            <a:spLocks noGrp="1"/>
          </p:cNvSpPr>
          <p:nvPr>
            <p:ph idx="1"/>
          </p:nvPr>
        </p:nvSpPr>
        <p:spPr/>
        <p:txBody>
          <a:bodyPr/>
          <a:lstStyle/>
          <a:p>
            <a:r>
              <a:rPr lang="en-US" dirty="0"/>
              <a:t>Understand employee needs: </a:t>
            </a:r>
            <a:endParaRPr lang="en-US" dirty="0" smtClean="0"/>
          </a:p>
          <a:p>
            <a:pPr lvl="1"/>
            <a:r>
              <a:rPr lang="en-US" dirty="0" smtClean="0"/>
              <a:t>Understand </a:t>
            </a:r>
            <a:r>
              <a:rPr lang="en-US" dirty="0"/>
              <a:t>the needs of employees and identify ways in which these needs can be met through performance management.</a:t>
            </a:r>
          </a:p>
        </p:txBody>
      </p:sp>
      <p:sp>
        <p:nvSpPr>
          <p:cNvPr id="4" name="Slide Number Placeholder 3"/>
          <p:cNvSpPr>
            <a:spLocks noGrp="1"/>
          </p:cNvSpPr>
          <p:nvPr>
            <p:ph type="sldNum" sz="quarter" idx="12"/>
          </p:nvPr>
        </p:nvSpPr>
        <p:spPr/>
        <p:txBody>
          <a:bodyPr/>
          <a:lstStyle/>
          <a:p>
            <a:fld id="{E63CC8CF-38C9-4EF3-80B8-4301D3C3D541}" type="slidenum">
              <a:rPr lang="en-US" smtClean="0"/>
              <a:pPr/>
              <a:t>48</a:t>
            </a:fld>
            <a:endParaRPr lang="en-US"/>
          </a:p>
        </p:txBody>
      </p:sp>
    </p:spTree>
    <p:extLst>
      <p:ext uri="{BB962C8B-B14F-4D97-AF65-F5344CB8AC3E}">
        <p14:creationId xmlns:p14="http://schemas.microsoft.com/office/powerpoint/2010/main" xmlns="" val="331284139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Ways to minimize negative impact of Biases (Contd.)</a:t>
            </a:r>
          </a:p>
        </p:txBody>
      </p:sp>
      <p:sp>
        <p:nvSpPr>
          <p:cNvPr id="3" name="Content Placeholder 2"/>
          <p:cNvSpPr>
            <a:spLocks noGrp="1"/>
          </p:cNvSpPr>
          <p:nvPr>
            <p:ph idx="1"/>
          </p:nvPr>
        </p:nvSpPr>
        <p:spPr/>
        <p:txBody>
          <a:bodyPr>
            <a:normAutofit/>
          </a:bodyPr>
          <a:lstStyle/>
          <a:p>
            <a:r>
              <a:rPr lang="en-US" dirty="0" smtClean="0"/>
              <a:t>Strike first: </a:t>
            </a:r>
          </a:p>
          <a:p>
            <a:pPr lvl="1"/>
            <a:r>
              <a:rPr lang="en-US" dirty="0" smtClean="0"/>
              <a:t>Create a positive attitude toward the new performance system, before any negative attitude and rumors are created. </a:t>
            </a:r>
          </a:p>
          <a:p>
            <a:pPr lvl="1"/>
            <a:r>
              <a:rPr lang="en-US" dirty="0" smtClean="0"/>
              <a:t>Make communication realistic and do not set up expectation you cannot deliver.</a:t>
            </a:r>
          </a:p>
        </p:txBody>
      </p:sp>
      <p:sp>
        <p:nvSpPr>
          <p:cNvPr id="4" name="Slide Number Placeholder 3"/>
          <p:cNvSpPr>
            <a:spLocks noGrp="1"/>
          </p:cNvSpPr>
          <p:nvPr>
            <p:ph type="sldNum" sz="quarter" idx="12"/>
          </p:nvPr>
        </p:nvSpPr>
        <p:spPr/>
        <p:txBody>
          <a:bodyPr/>
          <a:lstStyle/>
          <a:p>
            <a:fld id="{E63CC8CF-38C9-4EF3-80B8-4301D3C3D541}" type="slidenum">
              <a:rPr lang="en-US" smtClean="0"/>
              <a:pPr/>
              <a:t>49</a:t>
            </a:fld>
            <a:endParaRPr lang="en-US"/>
          </a:p>
        </p:txBody>
      </p:sp>
    </p:spTree>
    <p:extLst>
      <p:ext uri="{BB962C8B-B14F-4D97-AF65-F5344CB8AC3E}">
        <p14:creationId xmlns:p14="http://schemas.microsoft.com/office/powerpoint/2010/main" xmlns="" val="165841292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Ways to minimize negative impact of Biases (Contd.)</a:t>
            </a:r>
          </a:p>
        </p:txBody>
      </p:sp>
      <p:sp>
        <p:nvSpPr>
          <p:cNvPr id="3" name="Content Placeholder 2"/>
          <p:cNvSpPr>
            <a:spLocks noGrp="1"/>
          </p:cNvSpPr>
          <p:nvPr>
            <p:ph idx="1"/>
          </p:nvPr>
        </p:nvSpPr>
        <p:spPr/>
        <p:txBody>
          <a:bodyPr/>
          <a:lstStyle/>
          <a:p>
            <a:r>
              <a:rPr lang="en-US" dirty="0"/>
              <a:t>Provide facts and consequences: </a:t>
            </a:r>
            <a:endParaRPr lang="en-US" dirty="0" smtClean="0"/>
          </a:p>
          <a:p>
            <a:pPr lvl="1"/>
            <a:r>
              <a:rPr lang="en-US" dirty="0" smtClean="0"/>
              <a:t>Because </a:t>
            </a:r>
            <a:r>
              <a:rPr lang="en-US" dirty="0"/>
              <a:t>of employees biases, facts do not necessarily speak for themselves. </a:t>
            </a:r>
            <a:endParaRPr lang="en-US" dirty="0" smtClean="0"/>
          </a:p>
          <a:p>
            <a:pPr lvl="1"/>
            <a:r>
              <a:rPr lang="en-US" dirty="0" smtClean="0"/>
              <a:t>Clearly </a:t>
            </a:r>
            <a:r>
              <a:rPr lang="en-US" dirty="0"/>
              <a:t>explain facts about the system and also explain what they mean or what the consequences are.</a:t>
            </a:r>
          </a:p>
          <a:p>
            <a:endParaRPr lang="en-US" dirty="0"/>
          </a:p>
        </p:txBody>
      </p:sp>
      <p:sp>
        <p:nvSpPr>
          <p:cNvPr id="4" name="Slide Number Placeholder 3"/>
          <p:cNvSpPr>
            <a:spLocks noGrp="1"/>
          </p:cNvSpPr>
          <p:nvPr>
            <p:ph type="sldNum" sz="quarter" idx="12"/>
          </p:nvPr>
        </p:nvSpPr>
        <p:spPr/>
        <p:txBody>
          <a:bodyPr/>
          <a:lstStyle/>
          <a:p>
            <a:fld id="{E63CC8CF-38C9-4EF3-80B8-4301D3C3D541}" type="slidenum">
              <a:rPr lang="en-US" smtClean="0"/>
              <a:pPr/>
              <a:t>50</a:t>
            </a:fld>
            <a:endParaRPr lang="en-US"/>
          </a:p>
        </p:txBody>
      </p:sp>
    </p:spTree>
    <p:extLst>
      <p:ext uri="{BB962C8B-B14F-4D97-AF65-F5344CB8AC3E}">
        <p14:creationId xmlns:p14="http://schemas.microsoft.com/office/powerpoint/2010/main" xmlns="" val="422930508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Ways to minimize negative impact of Biases (Contd.)</a:t>
            </a:r>
          </a:p>
        </p:txBody>
      </p:sp>
      <p:sp>
        <p:nvSpPr>
          <p:cNvPr id="3" name="Content Placeholder 2"/>
          <p:cNvSpPr>
            <a:spLocks noGrp="1"/>
          </p:cNvSpPr>
          <p:nvPr>
            <p:ph idx="1"/>
          </p:nvPr>
        </p:nvSpPr>
        <p:spPr/>
        <p:txBody>
          <a:bodyPr>
            <a:normAutofit/>
          </a:bodyPr>
          <a:lstStyle/>
          <a:p>
            <a:r>
              <a:rPr lang="en-US" dirty="0" smtClean="0"/>
              <a:t>Put it in writing: </a:t>
            </a:r>
          </a:p>
          <a:p>
            <a:pPr lvl="1"/>
            <a:r>
              <a:rPr lang="en-US" dirty="0" smtClean="0"/>
              <a:t>Written communication are usually more powerful and credible than spoken communication because they can be carefully examined and challenged for accuracy.</a:t>
            </a:r>
          </a:p>
        </p:txBody>
      </p:sp>
      <p:sp>
        <p:nvSpPr>
          <p:cNvPr id="4" name="Slide Number Placeholder 3"/>
          <p:cNvSpPr>
            <a:spLocks noGrp="1"/>
          </p:cNvSpPr>
          <p:nvPr>
            <p:ph type="sldNum" sz="quarter" idx="12"/>
          </p:nvPr>
        </p:nvSpPr>
        <p:spPr/>
        <p:txBody>
          <a:bodyPr/>
          <a:lstStyle/>
          <a:p>
            <a:fld id="{E63CC8CF-38C9-4EF3-80B8-4301D3C3D541}" type="slidenum">
              <a:rPr lang="en-US" smtClean="0"/>
              <a:pPr/>
              <a:t>51</a:t>
            </a:fld>
            <a:endParaRPr lang="en-US"/>
          </a:p>
        </p:txBody>
      </p:sp>
    </p:spTree>
    <p:extLst>
      <p:ext uri="{BB962C8B-B14F-4D97-AF65-F5344CB8AC3E}">
        <p14:creationId xmlns:p14="http://schemas.microsoft.com/office/powerpoint/2010/main" xmlns="" val="276290220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Ways to minimize negative impact of Biases (Contd.)</a:t>
            </a:r>
          </a:p>
        </p:txBody>
      </p:sp>
      <p:sp>
        <p:nvSpPr>
          <p:cNvPr id="3" name="Content Placeholder 2"/>
          <p:cNvSpPr>
            <a:spLocks noGrp="1"/>
          </p:cNvSpPr>
          <p:nvPr>
            <p:ph idx="1"/>
          </p:nvPr>
        </p:nvSpPr>
        <p:spPr/>
        <p:txBody>
          <a:bodyPr/>
          <a:lstStyle/>
          <a:p>
            <a:r>
              <a:rPr lang="en-US" dirty="0"/>
              <a:t>Use multiple channels of communication: </a:t>
            </a:r>
            <a:endParaRPr lang="en-US" dirty="0" smtClean="0"/>
          </a:p>
          <a:p>
            <a:pPr lvl="1"/>
            <a:r>
              <a:rPr lang="en-US" dirty="0" smtClean="0"/>
              <a:t>Use </a:t>
            </a:r>
            <a:r>
              <a:rPr lang="en-US" dirty="0"/>
              <a:t>multiple methods of communication, including meetings, e-mails, and paper communication.</a:t>
            </a:r>
          </a:p>
          <a:p>
            <a:endParaRPr lang="en-US" dirty="0"/>
          </a:p>
        </p:txBody>
      </p:sp>
      <p:sp>
        <p:nvSpPr>
          <p:cNvPr id="4" name="Slide Number Placeholder 3"/>
          <p:cNvSpPr>
            <a:spLocks noGrp="1"/>
          </p:cNvSpPr>
          <p:nvPr>
            <p:ph type="sldNum" sz="quarter" idx="12"/>
          </p:nvPr>
        </p:nvSpPr>
        <p:spPr/>
        <p:txBody>
          <a:bodyPr/>
          <a:lstStyle/>
          <a:p>
            <a:fld id="{E63CC8CF-38C9-4EF3-80B8-4301D3C3D541}" type="slidenum">
              <a:rPr lang="en-US" smtClean="0"/>
              <a:pPr/>
              <a:t>52</a:t>
            </a:fld>
            <a:endParaRPr lang="en-US"/>
          </a:p>
        </p:txBody>
      </p:sp>
    </p:spTree>
    <p:extLst>
      <p:ext uri="{BB962C8B-B14F-4D97-AF65-F5344CB8AC3E}">
        <p14:creationId xmlns:p14="http://schemas.microsoft.com/office/powerpoint/2010/main" xmlns="" val="345977116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Ways to minimize negative impact of Biases (Contd.)</a:t>
            </a:r>
          </a:p>
        </p:txBody>
      </p:sp>
      <p:sp>
        <p:nvSpPr>
          <p:cNvPr id="3" name="Content Placeholder 2"/>
          <p:cNvSpPr>
            <a:spLocks noGrp="1"/>
          </p:cNvSpPr>
          <p:nvPr>
            <p:ph idx="1"/>
          </p:nvPr>
        </p:nvSpPr>
        <p:spPr/>
        <p:txBody>
          <a:bodyPr>
            <a:normAutofit/>
          </a:bodyPr>
          <a:lstStyle/>
          <a:p>
            <a:r>
              <a:rPr lang="en-US" dirty="0" smtClean="0"/>
              <a:t>Use credible communications: </a:t>
            </a:r>
          </a:p>
          <a:p>
            <a:pPr lvl="1"/>
            <a:r>
              <a:rPr lang="en-US" dirty="0" smtClean="0"/>
              <a:t>Use credible source to communicate the performance management system. </a:t>
            </a:r>
          </a:p>
          <a:p>
            <a:pPr lvl="1"/>
            <a:r>
              <a:rPr lang="en-US" dirty="0" smtClean="0"/>
              <a:t>In companies where HR department members are perceived as “HR cops” because they continually emphasize what cannot be done as opposed to how ones job can be done better, it may be better to use a different department or group. </a:t>
            </a:r>
            <a:endParaRPr lang="en-US" dirty="0"/>
          </a:p>
        </p:txBody>
      </p:sp>
      <p:sp>
        <p:nvSpPr>
          <p:cNvPr id="4" name="Slide Number Placeholder 3"/>
          <p:cNvSpPr>
            <a:spLocks noGrp="1"/>
          </p:cNvSpPr>
          <p:nvPr>
            <p:ph type="sldNum" sz="quarter" idx="12"/>
          </p:nvPr>
        </p:nvSpPr>
        <p:spPr/>
        <p:txBody>
          <a:bodyPr/>
          <a:lstStyle/>
          <a:p>
            <a:fld id="{E63CC8CF-38C9-4EF3-80B8-4301D3C3D541}" type="slidenum">
              <a:rPr lang="en-US" smtClean="0"/>
              <a:pPr/>
              <a:t>53</a:t>
            </a:fld>
            <a:endParaRPr lang="en-US"/>
          </a:p>
        </p:txBody>
      </p:sp>
    </p:spTree>
    <p:extLst>
      <p:ext uri="{BB962C8B-B14F-4D97-AF65-F5344CB8AC3E}">
        <p14:creationId xmlns:p14="http://schemas.microsoft.com/office/powerpoint/2010/main" xmlns="" val="21361868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Ways to minimize negative impact of Biases (Contd.)</a:t>
            </a:r>
          </a:p>
        </p:txBody>
      </p:sp>
      <p:sp>
        <p:nvSpPr>
          <p:cNvPr id="3" name="Content Placeholder 2"/>
          <p:cNvSpPr>
            <a:spLocks noGrp="1"/>
          </p:cNvSpPr>
          <p:nvPr>
            <p:ph idx="1"/>
          </p:nvPr>
        </p:nvSpPr>
        <p:spPr/>
        <p:txBody>
          <a:bodyPr/>
          <a:lstStyle/>
          <a:p>
            <a:pPr lvl="1"/>
            <a:r>
              <a:rPr lang="en-US" dirty="0"/>
              <a:t>In such situations, communication should be delivered by people who are trusted and admired within the </a:t>
            </a:r>
            <a:r>
              <a:rPr lang="en-US" dirty="0" smtClean="0"/>
              <a:t>organization.</a:t>
            </a:r>
            <a:endParaRPr lang="en-US" dirty="0"/>
          </a:p>
          <a:p>
            <a:pPr lvl="1"/>
            <a:endParaRPr lang="en-US" dirty="0"/>
          </a:p>
        </p:txBody>
      </p:sp>
      <p:sp>
        <p:nvSpPr>
          <p:cNvPr id="4" name="Slide Number Placeholder 3"/>
          <p:cNvSpPr>
            <a:spLocks noGrp="1"/>
          </p:cNvSpPr>
          <p:nvPr>
            <p:ph type="sldNum" sz="quarter" idx="12"/>
          </p:nvPr>
        </p:nvSpPr>
        <p:spPr/>
        <p:txBody>
          <a:bodyPr/>
          <a:lstStyle/>
          <a:p>
            <a:fld id="{E63CC8CF-38C9-4EF3-80B8-4301D3C3D541}" type="slidenum">
              <a:rPr lang="en-US" smtClean="0"/>
              <a:pPr/>
              <a:t>54</a:t>
            </a:fld>
            <a:endParaRPr lang="en-US"/>
          </a:p>
        </p:txBody>
      </p:sp>
    </p:spTree>
    <p:extLst>
      <p:ext uri="{BB962C8B-B14F-4D97-AF65-F5344CB8AC3E}">
        <p14:creationId xmlns:p14="http://schemas.microsoft.com/office/powerpoint/2010/main" xmlns="" val="67229808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Ways to minimize negative impact of Biases (Contd.)</a:t>
            </a:r>
          </a:p>
        </p:txBody>
      </p:sp>
      <p:sp>
        <p:nvSpPr>
          <p:cNvPr id="3" name="Content Placeholder 2"/>
          <p:cNvSpPr>
            <a:spLocks noGrp="1"/>
          </p:cNvSpPr>
          <p:nvPr>
            <p:ph idx="1"/>
          </p:nvPr>
        </p:nvSpPr>
        <p:spPr/>
        <p:txBody>
          <a:bodyPr/>
          <a:lstStyle/>
          <a:p>
            <a:r>
              <a:rPr lang="en-US" dirty="0" smtClean="0"/>
              <a:t>Say it, and then say it again: </a:t>
            </a:r>
          </a:p>
          <a:p>
            <a:pPr lvl="1"/>
            <a:r>
              <a:rPr lang="en-US" dirty="0" smtClean="0"/>
              <a:t>Repeat the information frequently. Since people can absorb only a small amount of information at a time, the information should be repeated frequently.  </a:t>
            </a:r>
            <a:endParaRPr lang="en-US" dirty="0"/>
          </a:p>
        </p:txBody>
      </p:sp>
      <p:sp>
        <p:nvSpPr>
          <p:cNvPr id="4" name="Slide Number Placeholder 3"/>
          <p:cNvSpPr>
            <a:spLocks noGrp="1"/>
          </p:cNvSpPr>
          <p:nvPr>
            <p:ph type="sldNum" sz="quarter" idx="12"/>
          </p:nvPr>
        </p:nvSpPr>
        <p:spPr/>
        <p:txBody>
          <a:bodyPr/>
          <a:lstStyle/>
          <a:p>
            <a:fld id="{E63CC8CF-38C9-4EF3-80B8-4301D3C3D541}" type="slidenum">
              <a:rPr lang="en-US" smtClean="0"/>
              <a:pPr/>
              <a:t>55</a:t>
            </a:fld>
            <a:endParaRPr lang="en-US"/>
          </a:p>
        </p:txBody>
      </p:sp>
    </p:spTree>
    <p:extLst>
      <p:ext uri="{BB962C8B-B14F-4D97-AF65-F5344CB8AC3E}">
        <p14:creationId xmlns:p14="http://schemas.microsoft.com/office/powerpoint/2010/main" xmlns="" val="215981575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Appeals Process</a:t>
            </a:r>
            <a:endParaRPr lang="en-US" dirty="0"/>
          </a:p>
        </p:txBody>
      </p:sp>
      <p:sp>
        <p:nvSpPr>
          <p:cNvPr id="3" name="Content Placeholder 2"/>
          <p:cNvSpPr>
            <a:spLocks noGrp="1"/>
          </p:cNvSpPr>
          <p:nvPr>
            <p:ph idx="1"/>
          </p:nvPr>
        </p:nvSpPr>
        <p:spPr/>
        <p:txBody>
          <a:bodyPr/>
          <a:lstStyle/>
          <a:p>
            <a:r>
              <a:rPr lang="en-US" dirty="0" smtClean="0"/>
              <a:t>In addition to implementing a communication process, support for the performance management system can be gained by implementing an appeals process.</a:t>
            </a:r>
            <a:endParaRPr lang="en-US" dirty="0"/>
          </a:p>
        </p:txBody>
      </p:sp>
      <p:sp>
        <p:nvSpPr>
          <p:cNvPr id="4" name="Slide Number Placeholder 3"/>
          <p:cNvSpPr>
            <a:spLocks noGrp="1"/>
          </p:cNvSpPr>
          <p:nvPr>
            <p:ph type="sldNum" sz="quarter" idx="12"/>
          </p:nvPr>
        </p:nvSpPr>
        <p:spPr/>
        <p:txBody>
          <a:bodyPr/>
          <a:lstStyle/>
          <a:p>
            <a:fld id="{E63CC8CF-38C9-4EF3-80B8-4301D3C3D541}" type="slidenum">
              <a:rPr lang="en-US" smtClean="0"/>
              <a:pPr/>
              <a:t>56</a:t>
            </a:fld>
            <a:endParaRPr lang="en-US"/>
          </a:p>
        </p:txBody>
      </p:sp>
    </p:spTree>
    <p:extLst>
      <p:ext uri="{BB962C8B-B14F-4D97-AF65-F5344CB8AC3E}">
        <p14:creationId xmlns:p14="http://schemas.microsoft.com/office/powerpoint/2010/main" xmlns="" val="249146849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Appeals process (Contd.)</a:t>
            </a:r>
            <a:endParaRPr lang="en-US" dirty="0"/>
          </a:p>
        </p:txBody>
      </p:sp>
      <p:sp>
        <p:nvSpPr>
          <p:cNvPr id="3" name="Content Placeholder 2"/>
          <p:cNvSpPr>
            <a:spLocks noGrp="1"/>
          </p:cNvSpPr>
          <p:nvPr>
            <p:ph idx="1"/>
          </p:nvPr>
        </p:nvSpPr>
        <p:spPr/>
        <p:txBody>
          <a:bodyPr>
            <a:normAutofit/>
          </a:bodyPr>
          <a:lstStyle/>
          <a:p>
            <a:r>
              <a:rPr lang="en-US" dirty="0" smtClean="0"/>
              <a:t>The inclusion of appeal process is important in gaining employee acceptance for the performance management system because it allows employees to understand that, if there is a disagreement regarding performance ratings or any resulting decisions, then such disagreement can be resolved in an amicable and non retaliatory way. </a:t>
            </a:r>
          </a:p>
        </p:txBody>
      </p:sp>
      <p:sp>
        <p:nvSpPr>
          <p:cNvPr id="4" name="Slide Number Placeholder 3"/>
          <p:cNvSpPr>
            <a:spLocks noGrp="1"/>
          </p:cNvSpPr>
          <p:nvPr>
            <p:ph type="sldNum" sz="quarter" idx="12"/>
          </p:nvPr>
        </p:nvSpPr>
        <p:spPr/>
        <p:txBody>
          <a:bodyPr/>
          <a:lstStyle/>
          <a:p>
            <a:fld id="{59BCFC47-E453-4D43-8523-A6AC9388D00A}" type="slidenum">
              <a:rPr lang="en-US" smtClean="0"/>
              <a:pPr/>
              <a:t>57</a:t>
            </a:fld>
            <a:endParaRPr lang="en-US"/>
          </a:p>
        </p:txBody>
      </p:sp>
    </p:spTree>
    <p:extLst>
      <p:ext uri="{BB962C8B-B14F-4D97-AF65-F5344CB8AC3E}">
        <p14:creationId xmlns:p14="http://schemas.microsoft.com/office/powerpoint/2010/main" xmlns="" val="114860342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Appeals process (Contd.)</a:t>
            </a:r>
            <a:endParaRPr lang="en-US" dirty="0"/>
          </a:p>
        </p:txBody>
      </p:sp>
      <p:sp>
        <p:nvSpPr>
          <p:cNvPr id="3" name="Content Placeholder 2"/>
          <p:cNvSpPr>
            <a:spLocks noGrp="1"/>
          </p:cNvSpPr>
          <p:nvPr>
            <p:ph idx="1"/>
          </p:nvPr>
        </p:nvSpPr>
        <p:spPr/>
        <p:txBody>
          <a:bodyPr/>
          <a:lstStyle/>
          <a:p>
            <a:r>
              <a:rPr lang="en-US" dirty="0" smtClean="0"/>
              <a:t>The inclusion of an appeals process increases perception of the system as fair.</a:t>
            </a:r>
          </a:p>
          <a:p>
            <a:endParaRPr lang="en-US" dirty="0"/>
          </a:p>
        </p:txBody>
      </p:sp>
      <p:sp>
        <p:nvSpPr>
          <p:cNvPr id="4" name="Slide Number Placeholder 3"/>
          <p:cNvSpPr>
            <a:spLocks noGrp="1"/>
          </p:cNvSpPr>
          <p:nvPr>
            <p:ph type="sldNum" sz="quarter" idx="12"/>
          </p:nvPr>
        </p:nvSpPr>
        <p:spPr/>
        <p:txBody>
          <a:bodyPr/>
          <a:lstStyle/>
          <a:p>
            <a:fld id="{59BCFC47-E453-4D43-8523-A6AC9388D00A}" type="slidenum">
              <a:rPr lang="en-US" smtClean="0"/>
              <a:pPr/>
              <a:t>58</a:t>
            </a:fld>
            <a:endParaRPr lang="en-US"/>
          </a:p>
        </p:txBody>
      </p:sp>
    </p:spTree>
    <p:extLst>
      <p:ext uri="{BB962C8B-B14F-4D97-AF65-F5344CB8AC3E}">
        <p14:creationId xmlns:p14="http://schemas.microsoft.com/office/powerpoint/2010/main" xmlns="" val="1547378793"/>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Appeals process (Contd.)</a:t>
            </a:r>
            <a:endParaRPr lang="en-US" dirty="0"/>
          </a:p>
        </p:txBody>
      </p:sp>
      <p:sp>
        <p:nvSpPr>
          <p:cNvPr id="3" name="Content Placeholder 2"/>
          <p:cNvSpPr>
            <a:spLocks noGrp="1"/>
          </p:cNvSpPr>
          <p:nvPr>
            <p:ph idx="1"/>
          </p:nvPr>
        </p:nvSpPr>
        <p:spPr/>
        <p:txBody>
          <a:bodyPr>
            <a:normAutofit/>
          </a:bodyPr>
          <a:lstStyle/>
          <a:p>
            <a:r>
              <a:rPr lang="en-US" dirty="0" smtClean="0"/>
              <a:t>When the appeal process is in place, employees have the ability to question two types of issues: </a:t>
            </a:r>
          </a:p>
          <a:p>
            <a:pPr lvl="1"/>
            <a:r>
              <a:rPr lang="en-US" dirty="0" smtClean="0"/>
              <a:t>Judgmental and </a:t>
            </a:r>
          </a:p>
          <a:p>
            <a:pPr lvl="1"/>
            <a:r>
              <a:rPr lang="en-US" dirty="0"/>
              <a:t>A</a:t>
            </a:r>
            <a:r>
              <a:rPr lang="en-US" dirty="0" smtClean="0"/>
              <a:t>dministrative.</a:t>
            </a:r>
          </a:p>
        </p:txBody>
      </p:sp>
      <p:sp>
        <p:nvSpPr>
          <p:cNvPr id="4" name="Slide Number Placeholder 3"/>
          <p:cNvSpPr>
            <a:spLocks noGrp="1"/>
          </p:cNvSpPr>
          <p:nvPr>
            <p:ph type="sldNum" sz="quarter" idx="12"/>
          </p:nvPr>
        </p:nvSpPr>
        <p:spPr/>
        <p:txBody>
          <a:bodyPr/>
          <a:lstStyle/>
          <a:p>
            <a:fld id="{59BCFC47-E453-4D43-8523-A6AC9388D00A}" type="slidenum">
              <a:rPr lang="en-US" smtClean="0"/>
              <a:pPr/>
              <a:t>59</a:t>
            </a:fld>
            <a:endParaRPr lang="en-US"/>
          </a:p>
        </p:txBody>
      </p:sp>
    </p:spTree>
    <p:extLst>
      <p:ext uri="{BB962C8B-B14F-4D97-AF65-F5344CB8AC3E}">
        <p14:creationId xmlns:p14="http://schemas.microsoft.com/office/powerpoint/2010/main" xmlns="" val="2640159769"/>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Judgmental issues</a:t>
            </a:r>
          </a:p>
        </p:txBody>
      </p:sp>
      <p:sp>
        <p:nvSpPr>
          <p:cNvPr id="3" name="Content Placeholder 2"/>
          <p:cNvSpPr>
            <a:spLocks noGrp="1"/>
          </p:cNvSpPr>
          <p:nvPr>
            <p:ph idx="1"/>
          </p:nvPr>
        </p:nvSpPr>
        <p:spPr/>
        <p:txBody>
          <a:bodyPr/>
          <a:lstStyle/>
          <a:p>
            <a:r>
              <a:rPr lang="en-US" dirty="0"/>
              <a:t>Judgmental issues: </a:t>
            </a:r>
            <a:endParaRPr lang="en-US" dirty="0" smtClean="0"/>
          </a:p>
          <a:p>
            <a:pPr lvl="1"/>
            <a:r>
              <a:rPr lang="en-US" dirty="0" smtClean="0"/>
              <a:t>These issues center </a:t>
            </a:r>
            <a:r>
              <a:rPr lang="en-US" dirty="0"/>
              <a:t>on the validity of the </a:t>
            </a:r>
            <a:r>
              <a:rPr lang="en-US" dirty="0" smtClean="0"/>
              <a:t>performance evaluation. </a:t>
            </a:r>
          </a:p>
          <a:p>
            <a:pPr lvl="1"/>
            <a:r>
              <a:rPr lang="en-US" dirty="0" smtClean="0"/>
              <a:t>For </a:t>
            </a:r>
            <a:r>
              <a:rPr lang="en-US" dirty="0"/>
              <a:t>example, an employee may believe that a managers performance rating for that employee do not reflect his actual performance.</a:t>
            </a:r>
          </a:p>
          <a:p>
            <a:endParaRPr lang="en-US" dirty="0"/>
          </a:p>
        </p:txBody>
      </p:sp>
      <p:sp>
        <p:nvSpPr>
          <p:cNvPr id="4" name="Slide Number Placeholder 3"/>
          <p:cNvSpPr>
            <a:spLocks noGrp="1"/>
          </p:cNvSpPr>
          <p:nvPr>
            <p:ph type="sldNum" sz="quarter" idx="12"/>
          </p:nvPr>
        </p:nvSpPr>
        <p:spPr/>
        <p:txBody>
          <a:bodyPr/>
          <a:lstStyle/>
          <a:p>
            <a:fld id="{59BCFC47-E453-4D43-8523-A6AC9388D00A}" type="slidenum">
              <a:rPr lang="en-US" smtClean="0"/>
              <a:pPr/>
              <a:t>60</a:t>
            </a:fld>
            <a:endParaRPr lang="en-US"/>
          </a:p>
        </p:txBody>
      </p:sp>
    </p:spTree>
    <p:extLst>
      <p:ext uri="{BB962C8B-B14F-4D97-AF65-F5344CB8AC3E}">
        <p14:creationId xmlns:p14="http://schemas.microsoft.com/office/powerpoint/2010/main" xmlns="" val="291849441"/>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Administrative Issues</a:t>
            </a:r>
            <a:endParaRPr lang="en-US" dirty="0"/>
          </a:p>
        </p:txBody>
      </p:sp>
      <p:sp>
        <p:nvSpPr>
          <p:cNvPr id="3" name="Content Placeholder 2"/>
          <p:cNvSpPr>
            <a:spLocks noGrp="1"/>
          </p:cNvSpPr>
          <p:nvPr>
            <p:ph idx="1"/>
          </p:nvPr>
        </p:nvSpPr>
        <p:spPr/>
        <p:txBody>
          <a:bodyPr/>
          <a:lstStyle/>
          <a:p>
            <a:r>
              <a:rPr lang="en-US" dirty="0" smtClean="0"/>
              <a:t>Administrative issues: </a:t>
            </a:r>
          </a:p>
          <a:p>
            <a:pPr lvl="1"/>
            <a:r>
              <a:rPr lang="en-US" dirty="0" smtClean="0"/>
              <a:t>These issues involve where the polices and procedures were followed. </a:t>
            </a:r>
          </a:p>
          <a:p>
            <a:pPr lvl="1"/>
            <a:r>
              <a:rPr lang="en-US" dirty="0" smtClean="0"/>
              <a:t>For example, an employee may argue that her supervisor did not meet with her as frequently as he had with her coworkers and that the feedback she is receiving about her performance is not as thorough as that received by her coworkers.</a:t>
            </a:r>
            <a:endParaRPr lang="en-US" dirty="0"/>
          </a:p>
        </p:txBody>
      </p:sp>
      <p:sp>
        <p:nvSpPr>
          <p:cNvPr id="4" name="Slide Number Placeholder 3"/>
          <p:cNvSpPr>
            <a:spLocks noGrp="1"/>
          </p:cNvSpPr>
          <p:nvPr>
            <p:ph type="sldNum" sz="quarter" idx="12"/>
          </p:nvPr>
        </p:nvSpPr>
        <p:spPr/>
        <p:txBody>
          <a:bodyPr/>
          <a:lstStyle/>
          <a:p>
            <a:fld id="{59BCFC47-E453-4D43-8523-A6AC9388D00A}" type="slidenum">
              <a:rPr lang="en-US" smtClean="0"/>
              <a:pPr/>
              <a:t>61</a:t>
            </a:fld>
            <a:endParaRPr lang="en-US"/>
          </a:p>
        </p:txBody>
      </p:sp>
    </p:spTree>
    <p:extLst>
      <p:ext uri="{BB962C8B-B14F-4D97-AF65-F5344CB8AC3E}">
        <p14:creationId xmlns:p14="http://schemas.microsoft.com/office/powerpoint/2010/main" xmlns="" val="4101876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Appeals process (Contd.)</a:t>
            </a:r>
            <a:endParaRPr lang="en-US" dirty="0"/>
          </a:p>
        </p:txBody>
      </p:sp>
      <p:sp>
        <p:nvSpPr>
          <p:cNvPr id="3" name="Content Placeholder 2"/>
          <p:cNvSpPr>
            <a:spLocks noGrp="1"/>
          </p:cNvSpPr>
          <p:nvPr>
            <p:ph idx="1"/>
          </p:nvPr>
        </p:nvSpPr>
        <p:spPr/>
        <p:txBody>
          <a:bodyPr>
            <a:normAutofit/>
          </a:bodyPr>
          <a:lstStyle/>
          <a:p>
            <a:r>
              <a:rPr lang="en-US" dirty="0" smtClean="0"/>
              <a:t>Typically when the appeal is first filled, the HR department serves as a mediator between the employee and the supervisor. </a:t>
            </a:r>
          </a:p>
          <a:p>
            <a:r>
              <a:rPr lang="en-US" dirty="0" smtClean="0"/>
              <a:t>An appeal sent to HR department is usually called a level 1 or level A appeal. </a:t>
            </a:r>
            <a:endParaRPr lang="en-US" dirty="0"/>
          </a:p>
        </p:txBody>
      </p:sp>
      <p:sp>
        <p:nvSpPr>
          <p:cNvPr id="4" name="Slide Number Placeholder 3"/>
          <p:cNvSpPr>
            <a:spLocks noGrp="1"/>
          </p:cNvSpPr>
          <p:nvPr>
            <p:ph type="sldNum" sz="quarter" idx="12"/>
          </p:nvPr>
        </p:nvSpPr>
        <p:spPr/>
        <p:txBody>
          <a:bodyPr/>
          <a:lstStyle/>
          <a:p>
            <a:fld id="{59BCFC47-E453-4D43-8523-A6AC9388D00A}" type="slidenum">
              <a:rPr lang="en-US" smtClean="0"/>
              <a:pPr/>
              <a:t>62</a:t>
            </a:fld>
            <a:endParaRPr lang="en-US"/>
          </a:p>
        </p:txBody>
      </p:sp>
    </p:spTree>
    <p:extLst>
      <p:ext uri="{BB962C8B-B14F-4D97-AF65-F5344CB8AC3E}">
        <p14:creationId xmlns:p14="http://schemas.microsoft.com/office/powerpoint/2010/main" xmlns="" val="3573753253"/>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Appeals process (Contd.)</a:t>
            </a:r>
            <a:endParaRPr lang="en-US" dirty="0"/>
          </a:p>
        </p:txBody>
      </p:sp>
      <p:sp>
        <p:nvSpPr>
          <p:cNvPr id="3" name="Content Placeholder 2"/>
          <p:cNvSpPr>
            <a:spLocks noGrp="1"/>
          </p:cNvSpPr>
          <p:nvPr>
            <p:ph idx="1"/>
          </p:nvPr>
        </p:nvSpPr>
        <p:spPr/>
        <p:txBody>
          <a:bodyPr/>
          <a:lstStyle/>
          <a:p>
            <a:r>
              <a:rPr lang="en-US" dirty="0"/>
              <a:t>The HR department is in a good position to judge whether the polices and procedures have been implemented correctly and also has good information about various jobs, level of performance expected, and level of performance of other employee within the unit and the organization. </a:t>
            </a:r>
          </a:p>
          <a:p>
            <a:endParaRPr lang="en-US" dirty="0"/>
          </a:p>
        </p:txBody>
      </p:sp>
      <p:sp>
        <p:nvSpPr>
          <p:cNvPr id="4" name="Slide Number Placeholder 3"/>
          <p:cNvSpPr>
            <a:spLocks noGrp="1"/>
          </p:cNvSpPr>
          <p:nvPr>
            <p:ph type="sldNum" sz="quarter" idx="12"/>
          </p:nvPr>
        </p:nvSpPr>
        <p:spPr/>
        <p:txBody>
          <a:bodyPr/>
          <a:lstStyle/>
          <a:p>
            <a:fld id="{59BCFC47-E453-4D43-8523-A6AC9388D00A}" type="slidenum">
              <a:rPr lang="en-US" smtClean="0"/>
              <a:pPr/>
              <a:t>63</a:t>
            </a:fld>
            <a:endParaRPr lang="en-US"/>
          </a:p>
        </p:txBody>
      </p:sp>
    </p:spTree>
    <p:extLst>
      <p:ext uri="{BB962C8B-B14F-4D97-AF65-F5344CB8AC3E}">
        <p14:creationId xmlns:p14="http://schemas.microsoft.com/office/powerpoint/2010/main" xmlns="" val="3698846939"/>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Appeals process (Contd.)</a:t>
            </a:r>
            <a:endParaRPr lang="en-US" dirty="0"/>
          </a:p>
        </p:txBody>
      </p:sp>
      <p:sp>
        <p:nvSpPr>
          <p:cNvPr id="3" name="Content Placeholder 2"/>
          <p:cNvSpPr>
            <a:spLocks noGrp="1"/>
          </p:cNvSpPr>
          <p:nvPr>
            <p:ph idx="1"/>
          </p:nvPr>
        </p:nvSpPr>
        <p:spPr/>
        <p:txBody>
          <a:bodyPr>
            <a:normAutofit/>
          </a:bodyPr>
          <a:lstStyle/>
          <a:p>
            <a:r>
              <a:rPr lang="en-US" dirty="0" smtClean="0"/>
              <a:t>The HR department gathers the necessary facts and brings them to the attention of either the </a:t>
            </a:r>
            <a:r>
              <a:rPr lang="en-US" dirty="0" smtClean="0"/>
              <a:t>rater </a:t>
            </a:r>
            <a:r>
              <a:rPr lang="en-US" dirty="0" smtClean="0"/>
              <a:t>to encourage reconsideration of the decision that caused the appeal or to complainant to explain why there have been no biases or violations. </a:t>
            </a:r>
            <a:endParaRPr lang="en-US" dirty="0"/>
          </a:p>
        </p:txBody>
      </p:sp>
      <p:sp>
        <p:nvSpPr>
          <p:cNvPr id="4" name="Slide Number Placeholder 3"/>
          <p:cNvSpPr>
            <a:spLocks noGrp="1"/>
          </p:cNvSpPr>
          <p:nvPr>
            <p:ph type="sldNum" sz="quarter" idx="12"/>
          </p:nvPr>
        </p:nvSpPr>
        <p:spPr/>
        <p:txBody>
          <a:bodyPr/>
          <a:lstStyle/>
          <a:p>
            <a:fld id="{59BCFC47-E453-4D43-8523-A6AC9388D00A}" type="slidenum">
              <a:rPr lang="en-US" smtClean="0"/>
              <a:pPr/>
              <a:t>64</a:t>
            </a:fld>
            <a:endParaRPr lang="en-US"/>
          </a:p>
        </p:txBody>
      </p:sp>
    </p:spTree>
    <p:extLst>
      <p:ext uri="{BB962C8B-B14F-4D97-AF65-F5344CB8AC3E}">
        <p14:creationId xmlns:p14="http://schemas.microsoft.com/office/powerpoint/2010/main" xmlns="" val="2569119826"/>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Appeals process (Contd.)</a:t>
            </a:r>
            <a:endParaRPr lang="en-US" dirty="0"/>
          </a:p>
        </p:txBody>
      </p:sp>
      <p:sp>
        <p:nvSpPr>
          <p:cNvPr id="3" name="Content Placeholder 2"/>
          <p:cNvSpPr>
            <a:spLocks noGrp="1"/>
          </p:cNvSpPr>
          <p:nvPr>
            <p:ph idx="1"/>
          </p:nvPr>
        </p:nvSpPr>
        <p:spPr/>
        <p:txBody>
          <a:bodyPr/>
          <a:lstStyle/>
          <a:p>
            <a:r>
              <a:rPr lang="en-US" dirty="0"/>
              <a:t>In other words, the HR department either suggests corrective actions to the supervisor or informs the employee that the decisions or the procedures were correct.</a:t>
            </a:r>
          </a:p>
          <a:p>
            <a:endParaRPr lang="en-US" dirty="0"/>
          </a:p>
        </p:txBody>
      </p:sp>
      <p:sp>
        <p:nvSpPr>
          <p:cNvPr id="4" name="Slide Number Placeholder 3"/>
          <p:cNvSpPr>
            <a:spLocks noGrp="1"/>
          </p:cNvSpPr>
          <p:nvPr>
            <p:ph type="sldNum" sz="quarter" idx="12"/>
          </p:nvPr>
        </p:nvSpPr>
        <p:spPr/>
        <p:txBody>
          <a:bodyPr/>
          <a:lstStyle/>
          <a:p>
            <a:fld id="{59BCFC47-E453-4D43-8523-A6AC9388D00A}" type="slidenum">
              <a:rPr lang="en-US" smtClean="0"/>
              <a:pPr/>
              <a:t>65</a:t>
            </a:fld>
            <a:endParaRPr lang="en-US"/>
          </a:p>
        </p:txBody>
      </p:sp>
    </p:spTree>
    <p:extLst>
      <p:ext uri="{BB962C8B-B14F-4D97-AF65-F5344CB8AC3E}">
        <p14:creationId xmlns:p14="http://schemas.microsoft.com/office/powerpoint/2010/main" xmlns="" val="308994014"/>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Appeals process (Contd.)</a:t>
            </a:r>
            <a:endParaRPr lang="en-US" dirty="0"/>
          </a:p>
        </p:txBody>
      </p:sp>
      <p:sp>
        <p:nvSpPr>
          <p:cNvPr id="3" name="Content Placeholder 2"/>
          <p:cNvSpPr>
            <a:spLocks noGrp="1"/>
          </p:cNvSpPr>
          <p:nvPr>
            <p:ph idx="1"/>
          </p:nvPr>
        </p:nvSpPr>
        <p:spPr/>
        <p:txBody>
          <a:bodyPr/>
          <a:lstStyle/>
          <a:p>
            <a:r>
              <a:rPr lang="en-US" dirty="0" smtClean="0"/>
              <a:t>If the supervisor does not believe corrective action should be taken or if the employee does not accept the HR decision, and the appeal continues, then an outside and unbiased arbitrator makes a final and binding resolution.</a:t>
            </a:r>
            <a:endParaRPr lang="en-US" dirty="0"/>
          </a:p>
        </p:txBody>
      </p:sp>
      <p:sp>
        <p:nvSpPr>
          <p:cNvPr id="4" name="Slide Number Placeholder 3"/>
          <p:cNvSpPr>
            <a:spLocks noGrp="1"/>
          </p:cNvSpPr>
          <p:nvPr>
            <p:ph type="sldNum" sz="quarter" idx="12"/>
          </p:nvPr>
        </p:nvSpPr>
        <p:spPr/>
        <p:txBody>
          <a:bodyPr/>
          <a:lstStyle/>
          <a:p>
            <a:fld id="{59BCFC47-E453-4D43-8523-A6AC9388D00A}" type="slidenum">
              <a:rPr lang="en-US" smtClean="0"/>
              <a:pPr/>
              <a:t>66</a:t>
            </a:fld>
            <a:endParaRPr lang="en-US"/>
          </a:p>
        </p:txBody>
      </p:sp>
    </p:spTree>
    <p:extLst>
      <p:ext uri="{BB962C8B-B14F-4D97-AF65-F5344CB8AC3E}">
        <p14:creationId xmlns:p14="http://schemas.microsoft.com/office/powerpoint/2010/main" xmlns="" val="2148267529"/>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Appeals process (Contd.)</a:t>
            </a:r>
            <a:endParaRPr lang="en-US" dirty="0"/>
          </a:p>
        </p:txBody>
      </p:sp>
      <p:sp>
        <p:nvSpPr>
          <p:cNvPr id="3" name="Content Placeholder 2"/>
          <p:cNvSpPr>
            <a:spLocks noGrp="1"/>
          </p:cNvSpPr>
          <p:nvPr>
            <p:ph idx="1"/>
          </p:nvPr>
        </p:nvSpPr>
        <p:spPr/>
        <p:txBody>
          <a:bodyPr>
            <a:normAutofit lnSpcReduction="10000"/>
          </a:bodyPr>
          <a:lstStyle/>
          <a:p>
            <a:r>
              <a:rPr lang="en-US" dirty="0" smtClean="0"/>
              <a:t>This is usually called a Level 2 or Level B appeal.</a:t>
            </a:r>
          </a:p>
          <a:p>
            <a:endParaRPr lang="en-US" dirty="0"/>
          </a:p>
          <a:p>
            <a:r>
              <a:rPr lang="en-US" dirty="0" smtClean="0"/>
              <a:t>This arbitrator can consists of a panel of peers and managers.</a:t>
            </a:r>
          </a:p>
          <a:p>
            <a:endParaRPr lang="en-US" dirty="0"/>
          </a:p>
          <a:p>
            <a:r>
              <a:rPr lang="en-US" dirty="0" smtClean="0"/>
              <a:t>The panel reviews the case, asks questions, interviews witnesses, researches precedents, and reviews policy.</a:t>
            </a:r>
            <a:endParaRPr lang="en-US" dirty="0"/>
          </a:p>
        </p:txBody>
      </p:sp>
      <p:sp>
        <p:nvSpPr>
          <p:cNvPr id="4" name="Slide Number Placeholder 3"/>
          <p:cNvSpPr>
            <a:spLocks noGrp="1"/>
          </p:cNvSpPr>
          <p:nvPr>
            <p:ph type="sldNum" sz="quarter" idx="12"/>
          </p:nvPr>
        </p:nvSpPr>
        <p:spPr/>
        <p:txBody>
          <a:bodyPr/>
          <a:lstStyle/>
          <a:p>
            <a:fld id="{59BCFC47-E453-4D43-8523-A6AC9388D00A}" type="slidenum">
              <a:rPr lang="en-US" smtClean="0"/>
              <a:pPr/>
              <a:t>67</a:t>
            </a:fld>
            <a:endParaRPr lang="en-US"/>
          </a:p>
        </p:txBody>
      </p:sp>
    </p:spTree>
    <p:extLst>
      <p:ext uri="{BB962C8B-B14F-4D97-AF65-F5344CB8AC3E}">
        <p14:creationId xmlns:p14="http://schemas.microsoft.com/office/powerpoint/2010/main" xmlns="" val="189617162"/>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Appeals process (Contd.)</a:t>
            </a:r>
            <a:endParaRPr lang="en-US" dirty="0"/>
          </a:p>
        </p:txBody>
      </p:sp>
      <p:sp>
        <p:nvSpPr>
          <p:cNvPr id="3" name="Content Placeholder 2"/>
          <p:cNvSpPr>
            <a:spLocks noGrp="1"/>
          </p:cNvSpPr>
          <p:nvPr>
            <p:ph idx="1"/>
          </p:nvPr>
        </p:nvSpPr>
        <p:spPr/>
        <p:txBody>
          <a:bodyPr/>
          <a:lstStyle/>
          <a:p>
            <a:r>
              <a:rPr lang="en-US" dirty="0" smtClean="0"/>
              <a:t>Then they simply take a vote to make the decision.</a:t>
            </a:r>
          </a:p>
          <a:p>
            <a:endParaRPr lang="en-US" dirty="0"/>
          </a:p>
          <a:p>
            <a:r>
              <a:rPr lang="en-US" dirty="0" smtClean="0"/>
              <a:t>In some cases, the vote manager (vice president or higher level) who takes the panel’s vote into consideration in making the final decision.</a:t>
            </a:r>
            <a:endParaRPr lang="en-US" dirty="0"/>
          </a:p>
        </p:txBody>
      </p:sp>
      <p:sp>
        <p:nvSpPr>
          <p:cNvPr id="4" name="Slide Number Placeholder 3"/>
          <p:cNvSpPr>
            <a:spLocks noGrp="1"/>
          </p:cNvSpPr>
          <p:nvPr>
            <p:ph type="sldNum" sz="quarter" idx="12"/>
          </p:nvPr>
        </p:nvSpPr>
        <p:spPr/>
        <p:txBody>
          <a:bodyPr/>
          <a:lstStyle/>
          <a:p>
            <a:fld id="{59BCFC47-E453-4D43-8523-A6AC9388D00A}" type="slidenum">
              <a:rPr lang="en-US" smtClean="0"/>
              <a:pPr/>
              <a:t>68</a:t>
            </a:fld>
            <a:endParaRPr lang="en-US"/>
          </a:p>
        </p:txBody>
      </p:sp>
    </p:spTree>
    <p:extLst>
      <p:ext uri="{BB962C8B-B14F-4D97-AF65-F5344CB8AC3E}">
        <p14:creationId xmlns:p14="http://schemas.microsoft.com/office/powerpoint/2010/main" xmlns="" val="2157686992"/>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Training programs for the acquisition of required skills</a:t>
            </a:r>
            <a:endParaRPr lang="en-US" dirty="0"/>
          </a:p>
        </p:txBody>
      </p:sp>
      <p:sp>
        <p:nvSpPr>
          <p:cNvPr id="3" name="Content Placeholder 2"/>
          <p:cNvSpPr>
            <a:spLocks noGrp="1"/>
          </p:cNvSpPr>
          <p:nvPr>
            <p:ph idx="1"/>
          </p:nvPr>
        </p:nvSpPr>
        <p:spPr/>
        <p:txBody>
          <a:bodyPr/>
          <a:lstStyle/>
          <a:p>
            <a:r>
              <a:rPr lang="en-US" dirty="0" smtClean="0"/>
              <a:t>Training the raters is another step necessary in preparing for the launching of the performance management system.</a:t>
            </a:r>
          </a:p>
        </p:txBody>
      </p:sp>
      <p:sp>
        <p:nvSpPr>
          <p:cNvPr id="4" name="Slide Number Placeholder 3"/>
          <p:cNvSpPr>
            <a:spLocks noGrp="1"/>
          </p:cNvSpPr>
          <p:nvPr>
            <p:ph type="sldNum" sz="quarter" idx="12"/>
          </p:nvPr>
        </p:nvSpPr>
        <p:spPr/>
        <p:txBody>
          <a:bodyPr/>
          <a:lstStyle/>
          <a:p>
            <a:fld id="{59BCFC47-E453-4D43-8523-A6AC9388D00A}" type="slidenum">
              <a:rPr lang="en-US" smtClean="0"/>
              <a:pPr/>
              <a:t>69</a:t>
            </a:fld>
            <a:endParaRPr lang="en-US"/>
          </a:p>
        </p:txBody>
      </p:sp>
    </p:spTree>
    <p:extLst>
      <p:ext uri="{BB962C8B-B14F-4D97-AF65-F5344CB8AC3E}">
        <p14:creationId xmlns:p14="http://schemas.microsoft.com/office/powerpoint/2010/main" xmlns="" val="409066122"/>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Training programs for the acquisition of required skills (Contd.)</a:t>
            </a:r>
            <a:endParaRPr lang="en-US" dirty="0"/>
          </a:p>
        </p:txBody>
      </p:sp>
      <p:sp>
        <p:nvSpPr>
          <p:cNvPr id="3" name="Content Placeholder 2"/>
          <p:cNvSpPr>
            <a:spLocks noGrp="1"/>
          </p:cNvSpPr>
          <p:nvPr>
            <p:ph idx="1"/>
          </p:nvPr>
        </p:nvSpPr>
        <p:spPr/>
        <p:txBody>
          <a:bodyPr/>
          <a:lstStyle/>
          <a:p>
            <a:r>
              <a:rPr lang="en-US" dirty="0"/>
              <a:t>Training not only provides participation in the performance management system with needed skills and tools to do a good job implementing it but also helps increase satisfaction with the system.</a:t>
            </a:r>
          </a:p>
          <a:p>
            <a:endParaRPr lang="en-US" dirty="0"/>
          </a:p>
        </p:txBody>
      </p:sp>
      <p:sp>
        <p:nvSpPr>
          <p:cNvPr id="4" name="Slide Number Placeholder 3"/>
          <p:cNvSpPr>
            <a:spLocks noGrp="1"/>
          </p:cNvSpPr>
          <p:nvPr>
            <p:ph type="sldNum" sz="quarter" idx="12"/>
          </p:nvPr>
        </p:nvSpPr>
        <p:spPr/>
        <p:txBody>
          <a:bodyPr/>
          <a:lstStyle/>
          <a:p>
            <a:fld id="{59BCFC47-E453-4D43-8523-A6AC9388D00A}" type="slidenum">
              <a:rPr lang="en-US" smtClean="0"/>
              <a:pPr/>
              <a:t>70</a:t>
            </a:fld>
            <a:endParaRPr lang="en-US"/>
          </a:p>
        </p:txBody>
      </p:sp>
    </p:spTree>
    <p:extLst>
      <p:ext uri="{BB962C8B-B14F-4D97-AF65-F5344CB8AC3E}">
        <p14:creationId xmlns:p14="http://schemas.microsoft.com/office/powerpoint/2010/main" xmlns="" val="3578699169"/>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Content Areas</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dirty="0" smtClean="0"/>
              <a:t>Content areas that can be included in rater training programs</a:t>
            </a:r>
          </a:p>
          <a:p>
            <a:pPr marL="914400" lvl="1" indent="-514350">
              <a:buFont typeface="+mj-lt"/>
              <a:buAutoNum type="arabicPeriod"/>
            </a:pPr>
            <a:r>
              <a:rPr lang="en-US" dirty="0" smtClean="0"/>
              <a:t>Reasons for implementing the performance management system</a:t>
            </a:r>
          </a:p>
          <a:p>
            <a:pPr marL="914400" lvl="1" indent="-514350">
              <a:buFont typeface="+mj-lt"/>
              <a:buAutoNum type="arabicPeriod"/>
            </a:pPr>
            <a:r>
              <a:rPr lang="en-US" dirty="0" smtClean="0"/>
              <a:t>Information on appraisal form and system mechanics</a:t>
            </a:r>
          </a:p>
          <a:p>
            <a:pPr marL="914400" lvl="1" indent="-514350">
              <a:buFont typeface="+mj-lt"/>
              <a:buAutoNum type="arabicPeriod"/>
            </a:pPr>
            <a:r>
              <a:rPr lang="en-US" dirty="0" smtClean="0"/>
              <a:t>How to identify and rank job activities</a:t>
            </a:r>
          </a:p>
          <a:p>
            <a:pPr marL="914400" lvl="1" indent="-514350">
              <a:buFont typeface="+mj-lt"/>
              <a:buAutoNum type="arabicPeriod"/>
            </a:pPr>
            <a:r>
              <a:rPr lang="en-US" dirty="0" smtClean="0"/>
              <a:t>How to observe, record, and measure performance</a:t>
            </a:r>
          </a:p>
          <a:p>
            <a:pPr marL="914400" lvl="1" indent="-514350">
              <a:buFont typeface="+mj-lt"/>
              <a:buAutoNum type="arabicPeriod"/>
            </a:pPr>
            <a:r>
              <a:rPr lang="en-US" dirty="0" smtClean="0"/>
              <a:t>How to minimize rating errors</a:t>
            </a:r>
          </a:p>
          <a:p>
            <a:pPr marL="914400" lvl="1" indent="-514350">
              <a:buFont typeface="+mj-lt"/>
              <a:buAutoNum type="arabicPeriod"/>
            </a:pPr>
            <a:r>
              <a:rPr lang="en-US" dirty="0" smtClean="0"/>
              <a:t>How to conduct an  appraisal interview</a:t>
            </a:r>
          </a:p>
          <a:p>
            <a:pPr marL="914400" lvl="1" indent="-514350">
              <a:buFont typeface="+mj-lt"/>
              <a:buAutoNum type="arabicPeriod"/>
            </a:pPr>
            <a:r>
              <a:rPr lang="en-US" dirty="0" smtClean="0"/>
              <a:t>How to train, counsel, and coach</a:t>
            </a:r>
            <a:endParaRPr lang="en-US" dirty="0"/>
          </a:p>
        </p:txBody>
      </p:sp>
      <p:sp>
        <p:nvSpPr>
          <p:cNvPr id="4" name="Slide Number Placeholder 3"/>
          <p:cNvSpPr>
            <a:spLocks noGrp="1"/>
          </p:cNvSpPr>
          <p:nvPr>
            <p:ph type="sldNum" sz="quarter" idx="12"/>
          </p:nvPr>
        </p:nvSpPr>
        <p:spPr/>
        <p:txBody>
          <a:bodyPr/>
          <a:lstStyle/>
          <a:p>
            <a:fld id="{59BCFC47-E453-4D43-8523-A6AC9388D00A}" type="slidenum">
              <a:rPr lang="en-US" smtClean="0"/>
              <a:pPr/>
              <a:t>71</a:t>
            </a:fld>
            <a:endParaRPr lang="en-US"/>
          </a:p>
        </p:txBody>
      </p:sp>
    </p:spTree>
    <p:extLst>
      <p:ext uri="{BB962C8B-B14F-4D97-AF65-F5344CB8AC3E}">
        <p14:creationId xmlns:p14="http://schemas.microsoft.com/office/powerpoint/2010/main" xmlns="" val="481474630"/>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Content Areas (Contd.)</a:t>
            </a:r>
            <a:endParaRPr lang="en-US" dirty="0"/>
          </a:p>
        </p:txBody>
      </p:sp>
      <p:sp>
        <p:nvSpPr>
          <p:cNvPr id="3" name="Content Placeholder 2"/>
          <p:cNvSpPr>
            <a:spLocks noGrp="1"/>
          </p:cNvSpPr>
          <p:nvPr>
            <p:ph idx="1"/>
          </p:nvPr>
        </p:nvSpPr>
        <p:spPr/>
        <p:txBody>
          <a:bodyPr/>
          <a:lstStyle/>
          <a:p>
            <a:r>
              <a:rPr lang="en-US" dirty="0" smtClean="0"/>
              <a:t>In-fact the above are common components of the communication plan in which all organizational members participate not just the raters.</a:t>
            </a:r>
            <a:endParaRPr lang="en-US" dirty="0"/>
          </a:p>
        </p:txBody>
      </p:sp>
      <p:sp>
        <p:nvSpPr>
          <p:cNvPr id="4" name="Slide Number Placeholder 3"/>
          <p:cNvSpPr>
            <a:spLocks noGrp="1"/>
          </p:cNvSpPr>
          <p:nvPr>
            <p:ph type="sldNum" sz="quarter" idx="12"/>
          </p:nvPr>
        </p:nvSpPr>
        <p:spPr/>
        <p:txBody>
          <a:bodyPr/>
          <a:lstStyle/>
          <a:p>
            <a:fld id="{59BCFC47-E453-4D43-8523-A6AC9388D00A}" type="slidenum">
              <a:rPr lang="en-US" smtClean="0"/>
              <a:pPr/>
              <a:t>72</a:t>
            </a:fld>
            <a:endParaRPr lang="en-US"/>
          </a:p>
        </p:txBody>
      </p:sp>
    </p:spTree>
    <p:extLst>
      <p:ext uri="{BB962C8B-B14F-4D97-AF65-F5344CB8AC3E}">
        <p14:creationId xmlns:p14="http://schemas.microsoft.com/office/powerpoint/2010/main" xmlns="" val="415497331"/>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Content Areas (Contd.)</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Content area 3-5;</a:t>
            </a:r>
          </a:p>
          <a:p>
            <a:pPr marL="914400" lvl="1" indent="-514350">
              <a:buFont typeface="+mj-lt"/>
              <a:buAutoNum type="arabicPeriod"/>
            </a:pPr>
            <a:r>
              <a:rPr lang="en-US" dirty="0"/>
              <a:t>How to identify and rank job activities</a:t>
            </a:r>
          </a:p>
          <a:p>
            <a:pPr marL="914400" lvl="1" indent="-514350">
              <a:buFont typeface="+mj-lt"/>
              <a:buAutoNum type="arabicPeriod"/>
            </a:pPr>
            <a:r>
              <a:rPr lang="en-US" dirty="0"/>
              <a:t>How to observe, record, and measure performance</a:t>
            </a:r>
          </a:p>
          <a:p>
            <a:pPr marL="914400" lvl="1" indent="-514350">
              <a:buFont typeface="+mj-lt"/>
              <a:buAutoNum type="arabicPeriod"/>
            </a:pPr>
            <a:r>
              <a:rPr lang="en-US" dirty="0"/>
              <a:t>How to minimize rating </a:t>
            </a:r>
            <a:r>
              <a:rPr lang="en-US" dirty="0" smtClean="0"/>
              <a:t>errors</a:t>
            </a:r>
          </a:p>
          <a:p>
            <a:pPr marL="400050" lvl="1" indent="0">
              <a:buNone/>
            </a:pPr>
            <a:endParaRPr lang="en-US" dirty="0" smtClean="0"/>
          </a:p>
          <a:p>
            <a:pPr lvl="1"/>
            <a:r>
              <a:rPr lang="en-US" dirty="0" smtClean="0"/>
              <a:t>Involve the general issue of </a:t>
            </a:r>
          </a:p>
          <a:p>
            <a:pPr lvl="2"/>
            <a:r>
              <a:rPr lang="en-US" dirty="0" smtClean="0"/>
              <a:t>identifying, </a:t>
            </a:r>
          </a:p>
          <a:p>
            <a:pPr lvl="2"/>
            <a:r>
              <a:rPr lang="en-US" dirty="0" smtClean="0"/>
              <a:t>observing, </a:t>
            </a:r>
          </a:p>
          <a:p>
            <a:pPr lvl="2"/>
            <a:r>
              <a:rPr lang="en-US" dirty="0" smtClean="0"/>
              <a:t>recording and </a:t>
            </a:r>
          </a:p>
          <a:p>
            <a:pPr lvl="2"/>
            <a:r>
              <a:rPr lang="en-US" dirty="0" smtClean="0"/>
              <a:t>evaluating performance.</a:t>
            </a:r>
            <a:endParaRPr lang="en-US" dirty="0"/>
          </a:p>
        </p:txBody>
      </p:sp>
      <p:sp>
        <p:nvSpPr>
          <p:cNvPr id="4" name="Slide Number Placeholder 3"/>
          <p:cNvSpPr>
            <a:spLocks noGrp="1"/>
          </p:cNvSpPr>
          <p:nvPr>
            <p:ph type="sldNum" sz="quarter" idx="12"/>
          </p:nvPr>
        </p:nvSpPr>
        <p:spPr/>
        <p:txBody>
          <a:bodyPr/>
          <a:lstStyle/>
          <a:p>
            <a:fld id="{59BCFC47-E453-4D43-8523-A6AC9388D00A}" type="slidenum">
              <a:rPr lang="en-US" smtClean="0"/>
              <a:pPr/>
              <a:t>73</a:t>
            </a:fld>
            <a:endParaRPr lang="en-US"/>
          </a:p>
        </p:txBody>
      </p:sp>
    </p:spTree>
    <p:extLst>
      <p:ext uri="{BB962C8B-B14F-4D97-AF65-F5344CB8AC3E}">
        <p14:creationId xmlns:p14="http://schemas.microsoft.com/office/powerpoint/2010/main" xmlns="" val="3829919889"/>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Content Areas (Contd.)</a:t>
            </a:r>
            <a:endParaRPr lang="en-US" dirty="0"/>
          </a:p>
        </p:txBody>
      </p:sp>
      <p:sp>
        <p:nvSpPr>
          <p:cNvPr id="3" name="Content Placeholder 2"/>
          <p:cNvSpPr>
            <a:spLocks noGrp="1"/>
          </p:cNvSpPr>
          <p:nvPr>
            <p:ph idx="1"/>
          </p:nvPr>
        </p:nvSpPr>
        <p:spPr/>
        <p:txBody>
          <a:bodyPr/>
          <a:lstStyle/>
          <a:p>
            <a:r>
              <a:rPr lang="en-US" dirty="0" smtClean="0"/>
              <a:t>Content area 6, 7;</a:t>
            </a:r>
          </a:p>
          <a:p>
            <a:pPr marL="914400" lvl="1" indent="-514350">
              <a:buFont typeface="+mj-lt"/>
              <a:buAutoNum type="arabicPeriod"/>
            </a:pPr>
            <a:r>
              <a:rPr lang="en-US" dirty="0"/>
              <a:t>How to conduct an  appraisal interview</a:t>
            </a:r>
          </a:p>
          <a:p>
            <a:pPr marL="914400" lvl="1" indent="-514350">
              <a:buFont typeface="+mj-lt"/>
              <a:buAutoNum type="arabicPeriod"/>
            </a:pPr>
            <a:r>
              <a:rPr lang="en-US" dirty="0"/>
              <a:t>How to train, counsel, and </a:t>
            </a:r>
            <a:r>
              <a:rPr lang="en-US" dirty="0" smtClean="0"/>
              <a:t>coach</a:t>
            </a:r>
          </a:p>
          <a:p>
            <a:pPr marL="400050" lvl="1" indent="0">
              <a:buNone/>
            </a:pPr>
            <a:endParaRPr lang="en-US" dirty="0" smtClean="0"/>
          </a:p>
          <a:p>
            <a:pPr lvl="1"/>
            <a:r>
              <a:rPr lang="en-US" dirty="0" smtClean="0"/>
              <a:t>Involve the general issue of how to interact with the employees receiving performance information.</a:t>
            </a:r>
            <a:endParaRPr lang="en-US" dirty="0"/>
          </a:p>
        </p:txBody>
      </p:sp>
      <p:sp>
        <p:nvSpPr>
          <p:cNvPr id="4" name="Slide Number Placeholder 3"/>
          <p:cNvSpPr>
            <a:spLocks noGrp="1"/>
          </p:cNvSpPr>
          <p:nvPr>
            <p:ph type="sldNum" sz="quarter" idx="12"/>
          </p:nvPr>
        </p:nvSpPr>
        <p:spPr/>
        <p:txBody>
          <a:bodyPr/>
          <a:lstStyle/>
          <a:p>
            <a:fld id="{59BCFC47-E453-4D43-8523-A6AC9388D00A}" type="slidenum">
              <a:rPr lang="en-US" smtClean="0"/>
              <a:pPr/>
              <a:t>74</a:t>
            </a:fld>
            <a:endParaRPr lang="en-US"/>
          </a:p>
        </p:txBody>
      </p:sp>
    </p:spTree>
    <p:extLst>
      <p:ext uri="{BB962C8B-B14F-4D97-AF65-F5344CB8AC3E}">
        <p14:creationId xmlns:p14="http://schemas.microsoft.com/office/powerpoint/2010/main" xmlns="" val="283681051"/>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Rater error training</a:t>
            </a:r>
            <a:endParaRPr lang="en-US" dirty="0"/>
          </a:p>
        </p:txBody>
      </p:sp>
      <p:sp>
        <p:nvSpPr>
          <p:cNvPr id="3" name="Content Placeholder 2"/>
          <p:cNvSpPr>
            <a:spLocks noGrp="1"/>
          </p:cNvSpPr>
          <p:nvPr>
            <p:ph idx="1"/>
          </p:nvPr>
        </p:nvSpPr>
        <p:spPr/>
        <p:txBody>
          <a:bodyPr>
            <a:normAutofit/>
          </a:bodyPr>
          <a:lstStyle/>
          <a:p>
            <a:r>
              <a:rPr lang="en-US" dirty="0" smtClean="0"/>
              <a:t>Many  performance management system are plagued with rater errors. </a:t>
            </a:r>
          </a:p>
          <a:p>
            <a:r>
              <a:rPr lang="en-US" dirty="0" smtClean="0"/>
              <a:t>The goal of rater error training is to make raters aware of what rating errors they are likely to make and help them develop strategies to minimize those errors. </a:t>
            </a:r>
            <a:endParaRPr lang="en-US" dirty="0"/>
          </a:p>
        </p:txBody>
      </p:sp>
      <p:sp>
        <p:nvSpPr>
          <p:cNvPr id="4" name="Slide Number Placeholder 3"/>
          <p:cNvSpPr>
            <a:spLocks noGrp="1"/>
          </p:cNvSpPr>
          <p:nvPr>
            <p:ph type="sldNum" sz="quarter" idx="12"/>
          </p:nvPr>
        </p:nvSpPr>
        <p:spPr/>
        <p:txBody>
          <a:bodyPr/>
          <a:lstStyle/>
          <a:p>
            <a:fld id="{59BCFC47-E453-4D43-8523-A6AC9388D00A}" type="slidenum">
              <a:rPr lang="en-US" smtClean="0"/>
              <a:pPr/>
              <a:t>75</a:t>
            </a:fld>
            <a:endParaRPr lang="en-US"/>
          </a:p>
        </p:txBody>
      </p:sp>
    </p:spTree>
    <p:extLst>
      <p:ext uri="{BB962C8B-B14F-4D97-AF65-F5344CB8AC3E}">
        <p14:creationId xmlns:p14="http://schemas.microsoft.com/office/powerpoint/2010/main" xmlns="" val="3280594767"/>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Rater error training (Contd.)</a:t>
            </a:r>
            <a:endParaRPr lang="en-US" dirty="0"/>
          </a:p>
        </p:txBody>
      </p:sp>
      <p:sp>
        <p:nvSpPr>
          <p:cNvPr id="3" name="Content Placeholder 2"/>
          <p:cNvSpPr>
            <a:spLocks noGrp="1"/>
          </p:cNvSpPr>
          <p:nvPr>
            <p:ph idx="1"/>
          </p:nvPr>
        </p:nvSpPr>
        <p:spPr/>
        <p:txBody>
          <a:bodyPr/>
          <a:lstStyle/>
          <a:p>
            <a:r>
              <a:rPr lang="en-US" dirty="0"/>
              <a:t>The goal of RET is to increase rating accuracy by making raters aware of unintentional errors they are likely to make.</a:t>
            </a:r>
          </a:p>
          <a:p>
            <a:endParaRPr lang="en-US" dirty="0"/>
          </a:p>
        </p:txBody>
      </p:sp>
      <p:sp>
        <p:nvSpPr>
          <p:cNvPr id="4" name="Slide Number Placeholder 3"/>
          <p:cNvSpPr>
            <a:spLocks noGrp="1"/>
          </p:cNvSpPr>
          <p:nvPr>
            <p:ph type="sldNum" sz="quarter" idx="12"/>
          </p:nvPr>
        </p:nvSpPr>
        <p:spPr/>
        <p:txBody>
          <a:bodyPr/>
          <a:lstStyle/>
          <a:p>
            <a:fld id="{59BCFC47-E453-4D43-8523-A6AC9388D00A}" type="slidenum">
              <a:rPr lang="en-US" smtClean="0"/>
              <a:pPr/>
              <a:t>76</a:t>
            </a:fld>
            <a:endParaRPr lang="en-US"/>
          </a:p>
        </p:txBody>
      </p:sp>
    </p:spTree>
    <p:extLst>
      <p:ext uri="{BB962C8B-B14F-4D97-AF65-F5344CB8AC3E}">
        <p14:creationId xmlns:p14="http://schemas.microsoft.com/office/powerpoint/2010/main" xmlns="" val="144213883"/>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Rater error training (Contd.)</a:t>
            </a:r>
            <a:endParaRPr lang="en-US" dirty="0"/>
          </a:p>
        </p:txBody>
      </p:sp>
      <p:sp>
        <p:nvSpPr>
          <p:cNvPr id="3" name="Content Placeholder 2"/>
          <p:cNvSpPr>
            <a:spLocks noGrp="1"/>
          </p:cNvSpPr>
          <p:nvPr>
            <p:ph idx="1"/>
          </p:nvPr>
        </p:nvSpPr>
        <p:spPr/>
        <p:txBody>
          <a:bodyPr>
            <a:normAutofit/>
          </a:bodyPr>
          <a:lstStyle/>
          <a:p>
            <a:r>
              <a:rPr lang="en-US" dirty="0" smtClean="0"/>
              <a:t>RET typically includes definition of the most typical errors and a description of possible causes for those errors. </a:t>
            </a:r>
          </a:p>
          <a:p>
            <a:endParaRPr lang="en-US" dirty="0" smtClean="0"/>
          </a:p>
          <a:p>
            <a:r>
              <a:rPr lang="en-US" dirty="0" smtClean="0"/>
              <a:t>Such programs also allow trainees to view examples of common errors and to review suggestions on how to avoid making errors. </a:t>
            </a:r>
          </a:p>
        </p:txBody>
      </p:sp>
      <p:sp>
        <p:nvSpPr>
          <p:cNvPr id="4" name="Slide Number Placeholder 3"/>
          <p:cNvSpPr>
            <a:spLocks noGrp="1"/>
          </p:cNvSpPr>
          <p:nvPr>
            <p:ph type="sldNum" sz="quarter" idx="12"/>
          </p:nvPr>
        </p:nvSpPr>
        <p:spPr/>
        <p:txBody>
          <a:bodyPr/>
          <a:lstStyle/>
          <a:p>
            <a:fld id="{59BCFC47-E453-4D43-8523-A6AC9388D00A}" type="slidenum">
              <a:rPr lang="en-US" smtClean="0"/>
              <a:pPr/>
              <a:t>77</a:t>
            </a:fld>
            <a:endParaRPr lang="en-US"/>
          </a:p>
        </p:txBody>
      </p:sp>
    </p:spTree>
    <p:extLst>
      <p:ext uri="{BB962C8B-B14F-4D97-AF65-F5344CB8AC3E}">
        <p14:creationId xmlns:p14="http://schemas.microsoft.com/office/powerpoint/2010/main" xmlns="" val="2423799202"/>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Rater error training (Contd.)</a:t>
            </a:r>
            <a:endParaRPr lang="en-US" dirty="0"/>
          </a:p>
        </p:txBody>
      </p:sp>
      <p:sp>
        <p:nvSpPr>
          <p:cNvPr id="3" name="Content Placeholder 2"/>
          <p:cNvSpPr>
            <a:spLocks noGrp="1"/>
          </p:cNvSpPr>
          <p:nvPr>
            <p:ph idx="1"/>
          </p:nvPr>
        </p:nvSpPr>
        <p:spPr/>
        <p:txBody>
          <a:bodyPr/>
          <a:lstStyle/>
          <a:p>
            <a:r>
              <a:rPr lang="en-US" dirty="0" smtClean="0"/>
              <a:t>This can be done by showing videotaped vignettes designed to elicit rating error and asking trainees to fill out appraisal forms regarding the situations that they observed on the videotapes.</a:t>
            </a:r>
            <a:endParaRPr lang="en-US" dirty="0"/>
          </a:p>
        </p:txBody>
      </p:sp>
      <p:sp>
        <p:nvSpPr>
          <p:cNvPr id="4" name="Slide Number Placeholder 3"/>
          <p:cNvSpPr>
            <a:spLocks noGrp="1"/>
          </p:cNvSpPr>
          <p:nvPr>
            <p:ph type="sldNum" sz="quarter" idx="12"/>
          </p:nvPr>
        </p:nvSpPr>
        <p:spPr/>
        <p:txBody>
          <a:bodyPr/>
          <a:lstStyle/>
          <a:p>
            <a:fld id="{59BCFC47-E453-4D43-8523-A6AC9388D00A}" type="slidenum">
              <a:rPr lang="en-US" smtClean="0"/>
              <a:pPr/>
              <a:t>78</a:t>
            </a:fld>
            <a:endParaRPr lang="en-US"/>
          </a:p>
        </p:txBody>
      </p:sp>
    </p:spTree>
    <p:extLst>
      <p:ext uri="{BB962C8B-B14F-4D97-AF65-F5344CB8AC3E}">
        <p14:creationId xmlns:p14="http://schemas.microsoft.com/office/powerpoint/2010/main" xmlns="" val="1231082816"/>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Rater error training (Contd.)</a:t>
            </a:r>
            <a:endParaRPr lang="en-US" dirty="0"/>
          </a:p>
        </p:txBody>
      </p:sp>
      <p:sp>
        <p:nvSpPr>
          <p:cNvPr id="3" name="Content Placeholder 2"/>
          <p:cNvSpPr>
            <a:spLocks noGrp="1"/>
          </p:cNvSpPr>
          <p:nvPr>
            <p:ph idx="1"/>
          </p:nvPr>
        </p:nvSpPr>
        <p:spPr/>
        <p:txBody>
          <a:bodyPr/>
          <a:lstStyle/>
          <a:p>
            <a:r>
              <a:rPr lang="en-US" dirty="0"/>
              <a:t>Finally, a comparison is made between the ratings provided by the trainees and the correct ratings. </a:t>
            </a:r>
            <a:endParaRPr lang="en-US" dirty="0" smtClean="0"/>
          </a:p>
          <a:p>
            <a:endParaRPr lang="en-US" dirty="0" smtClean="0"/>
          </a:p>
          <a:p>
            <a:r>
              <a:rPr lang="en-US" dirty="0" smtClean="0"/>
              <a:t>The </a:t>
            </a:r>
            <a:r>
              <a:rPr lang="en-US" dirty="0"/>
              <a:t>trainer then explain why the error took place, which specific errors were made, and ways to overcome the errors in the future.</a:t>
            </a:r>
          </a:p>
          <a:p>
            <a:endParaRPr lang="en-US" dirty="0"/>
          </a:p>
        </p:txBody>
      </p:sp>
      <p:sp>
        <p:nvSpPr>
          <p:cNvPr id="4" name="Slide Number Placeholder 3"/>
          <p:cNvSpPr>
            <a:spLocks noGrp="1"/>
          </p:cNvSpPr>
          <p:nvPr>
            <p:ph type="sldNum" sz="quarter" idx="12"/>
          </p:nvPr>
        </p:nvSpPr>
        <p:spPr/>
        <p:txBody>
          <a:bodyPr/>
          <a:lstStyle/>
          <a:p>
            <a:fld id="{59BCFC47-E453-4D43-8523-A6AC9388D00A}" type="slidenum">
              <a:rPr lang="en-US" smtClean="0"/>
              <a:pPr/>
              <a:t>79</a:t>
            </a:fld>
            <a:endParaRPr lang="en-US"/>
          </a:p>
        </p:txBody>
      </p:sp>
    </p:spTree>
    <p:extLst>
      <p:ext uri="{BB962C8B-B14F-4D97-AF65-F5344CB8AC3E}">
        <p14:creationId xmlns:p14="http://schemas.microsoft.com/office/powerpoint/2010/main" xmlns="" val="3147796124"/>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Rater error training (Contd.)</a:t>
            </a:r>
            <a:endParaRPr lang="en-US" dirty="0"/>
          </a:p>
        </p:txBody>
      </p:sp>
      <p:sp>
        <p:nvSpPr>
          <p:cNvPr id="3" name="Content Placeholder 2"/>
          <p:cNvSpPr>
            <a:spLocks noGrp="1"/>
          </p:cNvSpPr>
          <p:nvPr>
            <p:ph idx="1"/>
          </p:nvPr>
        </p:nvSpPr>
        <p:spPr/>
        <p:txBody>
          <a:bodyPr/>
          <a:lstStyle/>
          <a:p>
            <a:r>
              <a:rPr lang="en-US" dirty="0" smtClean="0"/>
              <a:t>RET does not guarantee increased accuracy.</a:t>
            </a:r>
          </a:p>
          <a:p>
            <a:endParaRPr lang="en-US" dirty="0"/>
          </a:p>
          <a:p>
            <a:r>
              <a:rPr lang="en-US" dirty="0" smtClean="0"/>
              <a:t>Raters do become aware of the possible errors they can make but, because many of the errors are unintentional, simple awareness of the errors does not mean that errors will not be made.</a:t>
            </a:r>
            <a:endParaRPr lang="en-US" dirty="0"/>
          </a:p>
        </p:txBody>
      </p:sp>
      <p:sp>
        <p:nvSpPr>
          <p:cNvPr id="4" name="Slide Number Placeholder 3"/>
          <p:cNvSpPr>
            <a:spLocks noGrp="1"/>
          </p:cNvSpPr>
          <p:nvPr>
            <p:ph type="sldNum" sz="quarter" idx="12"/>
          </p:nvPr>
        </p:nvSpPr>
        <p:spPr/>
        <p:txBody>
          <a:bodyPr/>
          <a:lstStyle/>
          <a:p>
            <a:fld id="{59BCFC47-E453-4D43-8523-A6AC9388D00A}" type="slidenum">
              <a:rPr lang="en-US" smtClean="0"/>
              <a:pPr/>
              <a:t>80</a:t>
            </a:fld>
            <a:endParaRPr lang="en-US"/>
          </a:p>
        </p:txBody>
      </p:sp>
    </p:spTree>
    <p:extLst>
      <p:ext uri="{BB962C8B-B14F-4D97-AF65-F5344CB8AC3E}">
        <p14:creationId xmlns:p14="http://schemas.microsoft.com/office/powerpoint/2010/main" xmlns="" val="530334070"/>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Rater error training (Contd.)</a:t>
            </a:r>
            <a:endParaRPr lang="en-US" dirty="0"/>
          </a:p>
        </p:txBody>
      </p:sp>
      <p:sp>
        <p:nvSpPr>
          <p:cNvPr id="3" name="Content Placeholder 2"/>
          <p:cNvSpPr>
            <a:spLocks noGrp="1"/>
          </p:cNvSpPr>
          <p:nvPr>
            <p:ph idx="1"/>
          </p:nvPr>
        </p:nvSpPr>
        <p:spPr/>
        <p:txBody>
          <a:bodyPr>
            <a:normAutofit/>
          </a:bodyPr>
          <a:lstStyle/>
          <a:p>
            <a:r>
              <a:rPr lang="en-US" dirty="0" smtClean="0"/>
              <a:t>Nevertheless, It may be useful to expose raters to the range of possible errors. </a:t>
            </a:r>
          </a:p>
          <a:p>
            <a:pPr>
              <a:buNone/>
            </a:pPr>
            <a:endParaRPr lang="en-US" dirty="0" smtClean="0"/>
          </a:p>
        </p:txBody>
      </p:sp>
      <p:sp>
        <p:nvSpPr>
          <p:cNvPr id="4" name="Slide Number Placeholder 3"/>
          <p:cNvSpPr>
            <a:spLocks noGrp="1"/>
          </p:cNvSpPr>
          <p:nvPr>
            <p:ph type="sldNum" sz="quarter" idx="12"/>
          </p:nvPr>
        </p:nvSpPr>
        <p:spPr/>
        <p:txBody>
          <a:bodyPr/>
          <a:lstStyle/>
          <a:p>
            <a:fld id="{59BCFC47-E453-4D43-8523-A6AC9388D00A}" type="slidenum">
              <a:rPr lang="en-US" smtClean="0"/>
              <a:pPr/>
              <a:t>81</a:t>
            </a:fld>
            <a:endParaRPr lang="en-US"/>
          </a:p>
        </p:txBody>
      </p:sp>
    </p:spTree>
    <p:extLst>
      <p:ext uri="{BB962C8B-B14F-4D97-AF65-F5344CB8AC3E}">
        <p14:creationId xmlns:p14="http://schemas.microsoft.com/office/powerpoint/2010/main" xmlns="" val="3785842625"/>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Rater error training</a:t>
            </a:r>
            <a:endParaRPr lang="en-US" dirty="0"/>
          </a:p>
        </p:txBody>
      </p:sp>
      <p:sp>
        <p:nvSpPr>
          <p:cNvPr id="3" name="Content Placeholder 2"/>
          <p:cNvSpPr>
            <a:spLocks noGrp="1"/>
          </p:cNvSpPr>
          <p:nvPr>
            <p:ph idx="1"/>
          </p:nvPr>
        </p:nvSpPr>
        <p:spPr/>
        <p:txBody>
          <a:bodyPr>
            <a:normAutofit/>
          </a:bodyPr>
          <a:lstStyle/>
          <a:p>
            <a:r>
              <a:rPr lang="en-US" dirty="0" smtClean="0"/>
              <a:t>Many  performance management system are plagued with rater errors. </a:t>
            </a:r>
          </a:p>
          <a:p>
            <a:r>
              <a:rPr lang="en-US" dirty="0" smtClean="0"/>
              <a:t>The goal of rater error training is to make raters aware of what rating errors they are likely to make and help them develop strategies to minimize those errors. </a:t>
            </a:r>
            <a:endParaRPr lang="en-US" dirty="0"/>
          </a:p>
        </p:txBody>
      </p:sp>
      <p:sp>
        <p:nvSpPr>
          <p:cNvPr id="4" name="Slide Number Placeholder 3"/>
          <p:cNvSpPr>
            <a:spLocks noGrp="1"/>
          </p:cNvSpPr>
          <p:nvPr>
            <p:ph type="sldNum" sz="quarter" idx="12"/>
          </p:nvPr>
        </p:nvSpPr>
        <p:spPr/>
        <p:txBody>
          <a:bodyPr/>
          <a:lstStyle/>
          <a:p>
            <a:fld id="{59BCFC47-E453-4D43-8523-A6AC9388D00A}" type="slidenum">
              <a:rPr lang="en-US" smtClean="0"/>
              <a:pPr/>
              <a:t>82</a:t>
            </a:fld>
            <a:endParaRPr lang="en-US"/>
          </a:p>
        </p:txBody>
      </p:sp>
    </p:spTree>
    <p:extLst>
      <p:ext uri="{BB962C8B-B14F-4D97-AF65-F5344CB8AC3E}">
        <p14:creationId xmlns:p14="http://schemas.microsoft.com/office/powerpoint/2010/main" xmlns="" val="362216864"/>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Possible Errors in Ratings</a:t>
            </a:r>
          </a:p>
        </p:txBody>
      </p:sp>
      <p:sp>
        <p:nvSpPr>
          <p:cNvPr id="3" name="Content Placeholder 2"/>
          <p:cNvSpPr>
            <a:spLocks noGrp="1"/>
          </p:cNvSpPr>
          <p:nvPr>
            <p:ph idx="1"/>
          </p:nvPr>
        </p:nvSpPr>
        <p:spPr/>
        <p:txBody>
          <a:bodyPr>
            <a:normAutofit/>
          </a:bodyPr>
          <a:lstStyle/>
          <a:p>
            <a:r>
              <a:rPr lang="en-US" dirty="0" smtClean="0"/>
              <a:t>Nevertheless, It may be useful to expose raters to the range of possible errors. </a:t>
            </a:r>
          </a:p>
          <a:p>
            <a:pPr>
              <a:buNone/>
            </a:pPr>
            <a:endParaRPr lang="en-US" dirty="0" smtClean="0"/>
          </a:p>
        </p:txBody>
      </p:sp>
      <p:sp>
        <p:nvSpPr>
          <p:cNvPr id="4" name="Slide Number Placeholder 3"/>
          <p:cNvSpPr>
            <a:spLocks noGrp="1"/>
          </p:cNvSpPr>
          <p:nvPr>
            <p:ph type="sldNum" sz="quarter" idx="12"/>
          </p:nvPr>
        </p:nvSpPr>
        <p:spPr/>
        <p:txBody>
          <a:bodyPr/>
          <a:lstStyle/>
          <a:p>
            <a:fld id="{59BCFC47-E453-4D43-8523-A6AC9388D00A}" type="slidenum">
              <a:rPr lang="en-US" smtClean="0"/>
              <a:pPr/>
              <a:t>83</a:t>
            </a:fld>
            <a:endParaRPr lang="en-US"/>
          </a:p>
        </p:txBody>
      </p:sp>
    </p:spTree>
    <p:extLst>
      <p:ext uri="{BB962C8B-B14F-4D97-AF65-F5344CB8AC3E}">
        <p14:creationId xmlns:p14="http://schemas.microsoft.com/office/powerpoint/2010/main" xmlns="" val="3315931616"/>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Similar to me Error</a:t>
            </a:r>
            <a:endParaRPr lang="en-US" dirty="0"/>
          </a:p>
        </p:txBody>
      </p:sp>
      <p:sp>
        <p:nvSpPr>
          <p:cNvPr id="3" name="Content Placeholder 2"/>
          <p:cNvSpPr>
            <a:spLocks noGrp="1"/>
          </p:cNvSpPr>
          <p:nvPr>
            <p:ph idx="1"/>
          </p:nvPr>
        </p:nvSpPr>
        <p:spPr/>
        <p:txBody>
          <a:bodyPr/>
          <a:lstStyle/>
          <a:p>
            <a:pPr>
              <a:buNone/>
            </a:pPr>
            <a:r>
              <a:rPr lang="en-US" dirty="0"/>
              <a:t>These errors include the following:</a:t>
            </a:r>
          </a:p>
          <a:p>
            <a:endParaRPr lang="en-US" dirty="0"/>
          </a:p>
          <a:p>
            <a:r>
              <a:rPr lang="en-US" dirty="0"/>
              <a:t>Similar to me error: </a:t>
            </a:r>
          </a:p>
          <a:p>
            <a:pPr lvl="1"/>
            <a:r>
              <a:rPr lang="en-US" dirty="0"/>
              <a:t>Similarity leads to attention, so we tend to favor those who are similar to us</a:t>
            </a:r>
            <a:r>
              <a:rPr lang="en-US" dirty="0" smtClean="0"/>
              <a:t>.</a:t>
            </a:r>
          </a:p>
        </p:txBody>
      </p:sp>
      <p:sp>
        <p:nvSpPr>
          <p:cNvPr id="4" name="Slide Number Placeholder 3"/>
          <p:cNvSpPr>
            <a:spLocks noGrp="1"/>
          </p:cNvSpPr>
          <p:nvPr>
            <p:ph type="sldNum" sz="quarter" idx="12"/>
          </p:nvPr>
        </p:nvSpPr>
        <p:spPr/>
        <p:txBody>
          <a:bodyPr/>
          <a:lstStyle/>
          <a:p>
            <a:fld id="{A6B133A9-A748-47DF-9A84-F1B998697822}" type="slidenum">
              <a:rPr lang="en-US" smtClean="0"/>
              <a:pPr/>
              <a:t>84</a:t>
            </a:fld>
            <a:endParaRPr lang="en-US"/>
          </a:p>
        </p:txBody>
      </p:sp>
    </p:spTree>
    <p:extLst>
      <p:ext uri="{BB962C8B-B14F-4D97-AF65-F5344CB8AC3E}">
        <p14:creationId xmlns:p14="http://schemas.microsoft.com/office/powerpoint/2010/main" xmlns="" val="1308725215"/>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Contrast Error</a:t>
            </a:r>
            <a:endParaRPr lang="en-US" dirty="0"/>
          </a:p>
        </p:txBody>
      </p:sp>
      <p:sp>
        <p:nvSpPr>
          <p:cNvPr id="3" name="Content Placeholder 2"/>
          <p:cNvSpPr>
            <a:spLocks noGrp="1"/>
          </p:cNvSpPr>
          <p:nvPr>
            <p:ph idx="1"/>
          </p:nvPr>
        </p:nvSpPr>
        <p:spPr/>
        <p:txBody>
          <a:bodyPr/>
          <a:lstStyle/>
          <a:p>
            <a:r>
              <a:rPr lang="en-US" dirty="0"/>
              <a:t>Contrast error: </a:t>
            </a:r>
            <a:endParaRPr lang="en-US" dirty="0" smtClean="0"/>
          </a:p>
          <a:p>
            <a:pPr lvl="1"/>
            <a:r>
              <a:rPr lang="en-US" dirty="0" smtClean="0"/>
              <a:t>Contrast </a:t>
            </a:r>
            <a:r>
              <a:rPr lang="en-US" dirty="0"/>
              <a:t>error occurs when, even if an absolute measurement system is in place, supervisors compare individuals with one another instead of against predetermined standards.</a:t>
            </a:r>
          </a:p>
          <a:p>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pPr/>
              <a:t>85</a:t>
            </a:fld>
            <a:endParaRPr lang="en-US"/>
          </a:p>
        </p:txBody>
      </p:sp>
    </p:spTree>
    <p:extLst>
      <p:ext uri="{BB962C8B-B14F-4D97-AF65-F5344CB8AC3E}">
        <p14:creationId xmlns:p14="http://schemas.microsoft.com/office/powerpoint/2010/main" xmlns="" val="1954552946"/>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Leniency </a:t>
            </a:r>
            <a:r>
              <a:rPr lang="en-US" dirty="0" smtClean="0"/>
              <a:t>Error</a:t>
            </a:r>
            <a:endParaRPr lang="en-US" dirty="0"/>
          </a:p>
        </p:txBody>
      </p:sp>
      <p:sp>
        <p:nvSpPr>
          <p:cNvPr id="3" name="Content Placeholder 2"/>
          <p:cNvSpPr>
            <a:spLocks noGrp="1"/>
          </p:cNvSpPr>
          <p:nvPr>
            <p:ph idx="1"/>
          </p:nvPr>
        </p:nvSpPr>
        <p:spPr/>
        <p:txBody>
          <a:bodyPr>
            <a:normAutofit/>
          </a:bodyPr>
          <a:lstStyle/>
          <a:p>
            <a:r>
              <a:rPr lang="en-US" dirty="0" smtClean="0"/>
              <a:t>Leniency error: </a:t>
            </a:r>
          </a:p>
          <a:p>
            <a:pPr lvl="1"/>
            <a:r>
              <a:rPr lang="en-US" dirty="0" smtClean="0"/>
              <a:t>Leniency error occurs when raters assign high ratings to most or all employees. In other words, leniency involves artificial rating inflation.</a:t>
            </a:r>
          </a:p>
        </p:txBody>
      </p:sp>
      <p:sp>
        <p:nvSpPr>
          <p:cNvPr id="4" name="Slide Number Placeholder 3"/>
          <p:cNvSpPr>
            <a:spLocks noGrp="1"/>
          </p:cNvSpPr>
          <p:nvPr>
            <p:ph type="sldNum" sz="quarter" idx="12"/>
          </p:nvPr>
        </p:nvSpPr>
        <p:spPr/>
        <p:txBody>
          <a:bodyPr/>
          <a:lstStyle/>
          <a:p>
            <a:fld id="{A6B133A9-A748-47DF-9A84-F1B998697822}" type="slidenum">
              <a:rPr lang="en-US" smtClean="0"/>
              <a:pPr/>
              <a:t>86</a:t>
            </a:fld>
            <a:endParaRPr lang="en-US"/>
          </a:p>
        </p:txBody>
      </p:sp>
    </p:spTree>
    <p:extLst>
      <p:ext uri="{BB962C8B-B14F-4D97-AF65-F5344CB8AC3E}">
        <p14:creationId xmlns:p14="http://schemas.microsoft.com/office/powerpoint/2010/main" xmlns="" val="690865018"/>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Severity </a:t>
            </a:r>
            <a:r>
              <a:rPr lang="en-US" dirty="0" smtClean="0"/>
              <a:t>Error</a:t>
            </a:r>
            <a:endParaRPr lang="en-US" dirty="0"/>
          </a:p>
        </p:txBody>
      </p:sp>
      <p:sp>
        <p:nvSpPr>
          <p:cNvPr id="3" name="Content Placeholder 2"/>
          <p:cNvSpPr>
            <a:spLocks noGrp="1"/>
          </p:cNvSpPr>
          <p:nvPr>
            <p:ph idx="1"/>
          </p:nvPr>
        </p:nvSpPr>
        <p:spPr/>
        <p:txBody>
          <a:bodyPr>
            <a:normAutofit/>
          </a:bodyPr>
          <a:lstStyle/>
          <a:p>
            <a:r>
              <a:rPr lang="en-US" dirty="0"/>
              <a:t>Severity error: </a:t>
            </a:r>
            <a:endParaRPr lang="en-US" dirty="0" smtClean="0"/>
          </a:p>
          <a:p>
            <a:pPr lvl="1"/>
            <a:r>
              <a:rPr lang="en-US" dirty="0" smtClean="0"/>
              <a:t>Severity </a:t>
            </a:r>
            <a:r>
              <a:rPr lang="en-US" dirty="0"/>
              <a:t>error occurs when raters assign low ratings to most or all employees. </a:t>
            </a:r>
            <a:endParaRPr lang="en-US" dirty="0" smtClean="0"/>
          </a:p>
          <a:p>
            <a:pPr lvl="1"/>
            <a:r>
              <a:rPr lang="en-US" dirty="0" smtClean="0"/>
              <a:t>That is, </a:t>
            </a:r>
            <a:r>
              <a:rPr lang="en-US" dirty="0"/>
              <a:t>severity rating involves artificial rating deflation.</a:t>
            </a:r>
          </a:p>
          <a:p>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pPr/>
              <a:t>87</a:t>
            </a:fld>
            <a:endParaRPr lang="en-US"/>
          </a:p>
        </p:txBody>
      </p:sp>
    </p:spTree>
    <p:extLst>
      <p:ext uri="{BB962C8B-B14F-4D97-AF65-F5344CB8AC3E}">
        <p14:creationId xmlns:p14="http://schemas.microsoft.com/office/powerpoint/2010/main" xmlns="" val="1534209959"/>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Central </a:t>
            </a:r>
            <a:r>
              <a:rPr lang="en-US" dirty="0" smtClean="0"/>
              <a:t>Tendency Error</a:t>
            </a:r>
            <a:endParaRPr lang="en-US" dirty="0"/>
          </a:p>
        </p:txBody>
      </p:sp>
      <p:sp>
        <p:nvSpPr>
          <p:cNvPr id="3" name="Content Placeholder 2"/>
          <p:cNvSpPr>
            <a:spLocks noGrp="1"/>
          </p:cNvSpPr>
          <p:nvPr>
            <p:ph idx="1"/>
          </p:nvPr>
        </p:nvSpPr>
        <p:spPr/>
        <p:txBody>
          <a:bodyPr/>
          <a:lstStyle/>
          <a:p>
            <a:r>
              <a:rPr lang="en-US" dirty="0"/>
              <a:t>Central tendency error: </a:t>
            </a:r>
            <a:endParaRPr lang="en-US" dirty="0" smtClean="0"/>
          </a:p>
          <a:p>
            <a:pPr lvl="1"/>
            <a:r>
              <a:rPr lang="en-US" dirty="0" smtClean="0"/>
              <a:t>Central </a:t>
            </a:r>
            <a:r>
              <a:rPr lang="en-US" dirty="0"/>
              <a:t>tendency error occurs when raters use only the most or all employees are rated as average. </a:t>
            </a:r>
            <a:endParaRPr lang="en-US" dirty="0" smtClean="0"/>
          </a:p>
          <a:p>
            <a:pPr lvl="1"/>
            <a:r>
              <a:rPr lang="en-US" dirty="0" smtClean="0"/>
              <a:t>This </a:t>
            </a:r>
            <a:r>
              <a:rPr lang="en-US" dirty="0"/>
              <a:t>is also an international type of error and is mainly caused by a supervisors desire to play it safe.</a:t>
            </a:r>
          </a:p>
          <a:p>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pPr/>
              <a:t>88</a:t>
            </a:fld>
            <a:endParaRPr lang="en-US"/>
          </a:p>
        </p:txBody>
      </p:sp>
    </p:spTree>
    <p:extLst>
      <p:ext uri="{BB962C8B-B14F-4D97-AF65-F5344CB8AC3E}">
        <p14:creationId xmlns:p14="http://schemas.microsoft.com/office/powerpoint/2010/main" xmlns="" val="288180500"/>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Halo </a:t>
            </a:r>
            <a:r>
              <a:rPr lang="en-US" dirty="0" smtClean="0"/>
              <a:t>Error</a:t>
            </a:r>
            <a:endParaRPr lang="en-US" dirty="0"/>
          </a:p>
        </p:txBody>
      </p:sp>
      <p:sp>
        <p:nvSpPr>
          <p:cNvPr id="3" name="Content Placeholder 2"/>
          <p:cNvSpPr>
            <a:spLocks noGrp="1"/>
          </p:cNvSpPr>
          <p:nvPr>
            <p:ph idx="1"/>
          </p:nvPr>
        </p:nvSpPr>
        <p:spPr/>
        <p:txBody>
          <a:bodyPr>
            <a:normAutofit/>
          </a:bodyPr>
          <a:lstStyle/>
          <a:p>
            <a:r>
              <a:rPr lang="en-US" dirty="0" smtClean="0"/>
              <a:t>Halo error: </a:t>
            </a:r>
          </a:p>
          <a:p>
            <a:pPr lvl="1"/>
            <a:r>
              <a:rPr lang="en-US" dirty="0" smtClean="0"/>
              <a:t>Halo error occurs when raters fail to distinguish among the different aspects of performance being rated. </a:t>
            </a:r>
          </a:p>
          <a:p>
            <a:pPr lvl="1"/>
            <a:r>
              <a:rPr lang="en-US" dirty="0" smtClean="0"/>
              <a:t>If an employee receives a high score on one dimension, she also receives high score on all others dimensions, even though the performance may not be even across all other dimensions.</a:t>
            </a:r>
          </a:p>
        </p:txBody>
      </p:sp>
      <p:sp>
        <p:nvSpPr>
          <p:cNvPr id="4" name="Slide Number Placeholder 3"/>
          <p:cNvSpPr>
            <a:spLocks noGrp="1"/>
          </p:cNvSpPr>
          <p:nvPr>
            <p:ph type="sldNum" sz="quarter" idx="12"/>
          </p:nvPr>
        </p:nvSpPr>
        <p:spPr/>
        <p:txBody>
          <a:bodyPr/>
          <a:lstStyle/>
          <a:p>
            <a:fld id="{A6B133A9-A748-47DF-9A84-F1B998697822}" type="slidenum">
              <a:rPr lang="en-US" smtClean="0"/>
              <a:pPr/>
              <a:t>89</a:t>
            </a:fld>
            <a:endParaRPr lang="en-US"/>
          </a:p>
        </p:txBody>
      </p:sp>
    </p:spTree>
    <p:extLst>
      <p:ext uri="{BB962C8B-B14F-4D97-AF65-F5344CB8AC3E}">
        <p14:creationId xmlns:p14="http://schemas.microsoft.com/office/powerpoint/2010/main" xmlns="" val="3445180079"/>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Primacy </a:t>
            </a:r>
            <a:r>
              <a:rPr lang="en-US" dirty="0" smtClean="0"/>
              <a:t>Error</a:t>
            </a:r>
            <a:endParaRPr lang="en-US" dirty="0"/>
          </a:p>
        </p:txBody>
      </p:sp>
      <p:sp>
        <p:nvSpPr>
          <p:cNvPr id="3" name="Content Placeholder 2"/>
          <p:cNvSpPr>
            <a:spLocks noGrp="1"/>
          </p:cNvSpPr>
          <p:nvPr>
            <p:ph idx="1"/>
          </p:nvPr>
        </p:nvSpPr>
        <p:spPr/>
        <p:txBody>
          <a:bodyPr>
            <a:normAutofit lnSpcReduction="10000"/>
          </a:bodyPr>
          <a:lstStyle/>
          <a:p>
            <a:r>
              <a:rPr lang="en-US" dirty="0"/>
              <a:t>Primacy error: </a:t>
            </a:r>
          </a:p>
          <a:p>
            <a:pPr lvl="1"/>
            <a:r>
              <a:rPr lang="en-US" dirty="0" smtClean="0"/>
              <a:t>Primacy </a:t>
            </a:r>
            <a:r>
              <a:rPr lang="en-US" dirty="0"/>
              <a:t>error occurs when performance evaluation is influenced mainly by information collected during the initial phases of the review period. </a:t>
            </a:r>
          </a:p>
          <a:p>
            <a:pPr lvl="1"/>
            <a:r>
              <a:rPr lang="en-US" dirty="0"/>
              <a:t>Raters form an overall impression about the </a:t>
            </a:r>
            <a:r>
              <a:rPr lang="en-US" dirty="0" err="1"/>
              <a:t>ratee</a:t>
            </a:r>
            <a:r>
              <a:rPr lang="en-US" dirty="0"/>
              <a:t> on the basis of some </a:t>
            </a:r>
            <a:r>
              <a:rPr lang="en-US" dirty="0" smtClean="0"/>
              <a:t>particular </a:t>
            </a:r>
            <a:r>
              <a:rPr lang="en-US" dirty="0"/>
              <a:t>characteristics of the </a:t>
            </a:r>
            <a:r>
              <a:rPr lang="en-US" dirty="0" err="1"/>
              <a:t>ratee</a:t>
            </a:r>
            <a:r>
              <a:rPr lang="en-US" dirty="0"/>
              <a:t> identified by them. The identified qualities and features may not provide adequate base for appraisal.</a:t>
            </a:r>
          </a:p>
        </p:txBody>
      </p:sp>
      <p:sp>
        <p:nvSpPr>
          <p:cNvPr id="4" name="Slide Number Placeholder 3"/>
          <p:cNvSpPr>
            <a:spLocks noGrp="1"/>
          </p:cNvSpPr>
          <p:nvPr>
            <p:ph type="sldNum" sz="quarter" idx="12"/>
          </p:nvPr>
        </p:nvSpPr>
        <p:spPr/>
        <p:txBody>
          <a:bodyPr/>
          <a:lstStyle/>
          <a:p>
            <a:fld id="{A6B133A9-A748-47DF-9A84-F1B998697822}" type="slidenum">
              <a:rPr lang="en-US" smtClean="0"/>
              <a:pPr/>
              <a:t>90</a:t>
            </a:fld>
            <a:endParaRPr lang="en-US"/>
          </a:p>
        </p:txBody>
      </p:sp>
    </p:spTree>
    <p:extLst>
      <p:ext uri="{BB962C8B-B14F-4D97-AF65-F5344CB8AC3E}">
        <p14:creationId xmlns:p14="http://schemas.microsoft.com/office/powerpoint/2010/main" xmlns="" val="1715631409"/>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Recency</a:t>
            </a:r>
            <a:r>
              <a:rPr lang="en-US" dirty="0"/>
              <a:t> </a:t>
            </a:r>
            <a:r>
              <a:rPr lang="en-US" dirty="0" smtClean="0"/>
              <a:t>Error (Contd.)</a:t>
            </a:r>
            <a:endParaRPr lang="en-US" dirty="0"/>
          </a:p>
        </p:txBody>
      </p:sp>
      <p:sp>
        <p:nvSpPr>
          <p:cNvPr id="3" name="Content Placeholder 2"/>
          <p:cNvSpPr>
            <a:spLocks noGrp="1"/>
          </p:cNvSpPr>
          <p:nvPr>
            <p:ph idx="1"/>
          </p:nvPr>
        </p:nvSpPr>
        <p:spPr/>
        <p:txBody>
          <a:bodyPr/>
          <a:lstStyle/>
          <a:p>
            <a:pPr marL="342900" lvl="1" indent="-342900">
              <a:buFont typeface="Arial" panose="020B0604020202020204" pitchFamily="34" charset="0"/>
              <a:buChar char="•"/>
            </a:pPr>
            <a:r>
              <a:rPr lang="en-US" sz="3200" dirty="0"/>
              <a:t>That is the opposite of primary error: </a:t>
            </a:r>
            <a:endParaRPr lang="en-US" sz="3200" dirty="0" smtClean="0"/>
          </a:p>
          <a:p>
            <a:pPr marL="742950" lvl="2" indent="-342900"/>
            <a:r>
              <a:rPr lang="en-US" sz="3200" dirty="0" smtClean="0"/>
              <a:t>raters </a:t>
            </a:r>
            <a:r>
              <a:rPr lang="en-US" sz="3200" dirty="0"/>
              <a:t>are more heavily influenced by behaviors taking </a:t>
            </a:r>
            <a:r>
              <a:rPr lang="en-US" sz="3200" dirty="0" smtClean="0"/>
              <a:t>place </a:t>
            </a:r>
            <a:r>
              <a:rPr lang="en-US" sz="3200" dirty="0"/>
              <a:t>towards the end of review period instead of giving equal importance and paying attention to incidents </a:t>
            </a:r>
            <a:r>
              <a:rPr lang="en-US" sz="3200" dirty="0" smtClean="0"/>
              <a:t>occurring </a:t>
            </a:r>
            <a:r>
              <a:rPr lang="en-US" sz="3200" dirty="0"/>
              <a:t>throughout the entire review period.</a:t>
            </a:r>
          </a:p>
          <a:p>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pPr/>
              <a:t>91</a:t>
            </a:fld>
            <a:endParaRPr lang="en-US"/>
          </a:p>
        </p:txBody>
      </p:sp>
    </p:spTree>
    <p:extLst>
      <p:ext uri="{BB962C8B-B14F-4D97-AF65-F5344CB8AC3E}">
        <p14:creationId xmlns:p14="http://schemas.microsoft.com/office/powerpoint/2010/main" xmlns="" val="1750935707"/>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Negative </a:t>
            </a:r>
            <a:r>
              <a:rPr lang="en-US" dirty="0" smtClean="0"/>
              <a:t>Error</a:t>
            </a:r>
            <a:endParaRPr lang="en-US" dirty="0"/>
          </a:p>
        </p:txBody>
      </p:sp>
      <p:sp>
        <p:nvSpPr>
          <p:cNvPr id="3" name="Content Placeholder 2"/>
          <p:cNvSpPr>
            <a:spLocks noGrp="1"/>
          </p:cNvSpPr>
          <p:nvPr>
            <p:ph idx="1"/>
          </p:nvPr>
        </p:nvSpPr>
        <p:spPr/>
        <p:txBody>
          <a:bodyPr>
            <a:normAutofit/>
          </a:bodyPr>
          <a:lstStyle/>
          <a:p>
            <a:r>
              <a:rPr lang="en-US" dirty="0" smtClean="0"/>
              <a:t>Negative error: </a:t>
            </a:r>
          </a:p>
          <a:p>
            <a:pPr lvl="1"/>
            <a:r>
              <a:rPr lang="en-US" dirty="0" smtClean="0"/>
              <a:t>Negative error occurs when raters place more weight on negative information than on positive or neutral information. </a:t>
            </a:r>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pPr/>
              <a:t>92</a:t>
            </a:fld>
            <a:endParaRPr lang="en-US"/>
          </a:p>
        </p:txBody>
      </p:sp>
    </p:spTree>
    <p:extLst>
      <p:ext uri="{BB962C8B-B14F-4D97-AF65-F5344CB8AC3E}">
        <p14:creationId xmlns:p14="http://schemas.microsoft.com/office/powerpoint/2010/main" xmlns="" val="1812918339"/>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First </a:t>
            </a:r>
            <a:r>
              <a:rPr lang="en-US" dirty="0" smtClean="0"/>
              <a:t>Impression Error</a:t>
            </a:r>
            <a:endParaRPr lang="en-US" dirty="0"/>
          </a:p>
        </p:txBody>
      </p:sp>
      <p:sp>
        <p:nvSpPr>
          <p:cNvPr id="3" name="Content Placeholder 2"/>
          <p:cNvSpPr>
            <a:spLocks noGrp="1"/>
          </p:cNvSpPr>
          <p:nvPr>
            <p:ph idx="1"/>
          </p:nvPr>
        </p:nvSpPr>
        <p:spPr/>
        <p:txBody>
          <a:bodyPr>
            <a:normAutofit/>
          </a:bodyPr>
          <a:lstStyle/>
          <a:p>
            <a:r>
              <a:rPr lang="en-US" dirty="0" smtClean="0"/>
              <a:t>First impression error: </a:t>
            </a:r>
          </a:p>
          <a:p>
            <a:pPr lvl="1"/>
            <a:r>
              <a:rPr lang="en-US" dirty="0" smtClean="0"/>
              <a:t>First impression error occurs when raters make an initial favorable or unfavorable judgment about an employee and then ignore subsequent information that does not support the initial impression.</a:t>
            </a:r>
          </a:p>
        </p:txBody>
      </p:sp>
      <p:sp>
        <p:nvSpPr>
          <p:cNvPr id="4" name="Slide Number Placeholder 3"/>
          <p:cNvSpPr>
            <a:spLocks noGrp="1"/>
          </p:cNvSpPr>
          <p:nvPr>
            <p:ph type="sldNum" sz="quarter" idx="12"/>
          </p:nvPr>
        </p:nvSpPr>
        <p:spPr/>
        <p:txBody>
          <a:bodyPr/>
          <a:lstStyle/>
          <a:p>
            <a:fld id="{A6B133A9-A748-47DF-9A84-F1B998697822}" type="slidenum">
              <a:rPr lang="en-US" smtClean="0"/>
              <a:pPr/>
              <a:t>93</a:t>
            </a:fld>
            <a:endParaRPr lang="en-US"/>
          </a:p>
        </p:txBody>
      </p:sp>
    </p:spTree>
    <p:extLst>
      <p:ext uri="{BB962C8B-B14F-4D97-AF65-F5344CB8AC3E}">
        <p14:creationId xmlns:p14="http://schemas.microsoft.com/office/powerpoint/2010/main" xmlns="" val="229038467"/>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Spillover </a:t>
            </a:r>
            <a:r>
              <a:rPr lang="en-US" dirty="0" smtClean="0"/>
              <a:t>Error</a:t>
            </a:r>
            <a:endParaRPr lang="en-US" dirty="0"/>
          </a:p>
        </p:txBody>
      </p:sp>
      <p:sp>
        <p:nvSpPr>
          <p:cNvPr id="3" name="Content Placeholder 2"/>
          <p:cNvSpPr>
            <a:spLocks noGrp="1"/>
          </p:cNvSpPr>
          <p:nvPr>
            <p:ph idx="1"/>
          </p:nvPr>
        </p:nvSpPr>
        <p:spPr/>
        <p:txBody>
          <a:bodyPr>
            <a:normAutofit/>
          </a:bodyPr>
          <a:lstStyle/>
          <a:p>
            <a:r>
              <a:rPr lang="en-US" dirty="0"/>
              <a:t>Spillover error: </a:t>
            </a:r>
            <a:endParaRPr lang="en-US" dirty="0" smtClean="0"/>
          </a:p>
          <a:p>
            <a:pPr lvl="1"/>
            <a:r>
              <a:rPr lang="en-US" dirty="0" smtClean="0"/>
              <a:t>Spillover </a:t>
            </a:r>
            <a:r>
              <a:rPr lang="en-US" dirty="0"/>
              <a:t>error occurs when a scores from previous review periods unjustly influence current ratings. </a:t>
            </a:r>
            <a:endParaRPr lang="en-US" dirty="0" smtClean="0"/>
          </a:p>
          <a:p>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pPr/>
              <a:t>94</a:t>
            </a:fld>
            <a:endParaRPr lang="en-US"/>
          </a:p>
        </p:txBody>
      </p:sp>
    </p:spTree>
    <p:extLst>
      <p:ext uri="{BB962C8B-B14F-4D97-AF65-F5344CB8AC3E}">
        <p14:creationId xmlns:p14="http://schemas.microsoft.com/office/powerpoint/2010/main" xmlns="" val="2062514838"/>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Stereotype </a:t>
            </a:r>
            <a:r>
              <a:rPr lang="en-US" dirty="0" smtClean="0"/>
              <a:t>Error</a:t>
            </a:r>
            <a:endParaRPr lang="en-US" dirty="0"/>
          </a:p>
        </p:txBody>
      </p:sp>
      <p:sp>
        <p:nvSpPr>
          <p:cNvPr id="3" name="Content Placeholder 2"/>
          <p:cNvSpPr>
            <a:spLocks noGrp="1"/>
          </p:cNvSpPr>
          <p:nvPr>
            <p:ph idx="1"/>
          </p:nvPr>
        </p:nvSpPr>
        <p:spPr/>
        <p:txBody>
          <a:bodyPr>
            <a:normAutofit/>
          </a:bodyPr>
          <a:lstStyle/>
          <a:p>
            <a:r>
              <a:rPr lang="en-US" dirty="0" smtClean="0"/>
              <a:t>Stereotype error: </a:t>
            </a:r>
          </a:p>
          <a:p>
            <a:pPr lvl="1"/>
            <a:r>
              <a:rPr lang="en-US" dirty="0" smtClean="0"/>
              <a:t>Stereotype error occurs when a supervisor has an oversimplified view of individuals based on group membership. </a:t>
            </a:r>
          </a:p>
          <a:p>
            <a:pPr lvl="1"/>
            <a:r>
              <a:rPr lang="en-US" dirty="0" smtClean="0"/>
              <a:t>That is, supervisor may have a belief the certain groups of employees are unassertive in their communication style. </a:t>
            </a:r>
          </a:p>
        </p:txBody>
      </p:sp>
      <p:sp>
        <p:nvSpPr>
          <p:cNvPr id="4" name="Slide Number Placeholder 3"/>
          <p:cNvSpPr>
            <a:spLocks noGrp="1"/>
          </p:cNvSpPr>
          <p:nvPr>
            <p:ph type="sldNum" sz="quarter" idx="12"/>
          </p:nvPr>
        </p:nvSpPr>
        <p:spPr/>
        <p:txBody>
          <a:bodyPr/>
          <a:lstStyle/>
          <a:p>
            <a:fld id="{A6B133A9-A748-47DF-9A84-F1B998697822}" type="slidenum">
              <a:rPr lang="en-US" smtClean="0"/>
              <a:pPr/>
              <a:t>95</a:t>
            </a:fld>
            <a:endParaRPr lang="en-US"/>
          </a:p>
        </p:txBody>
      </p:sp>
    </p:spTree>
    <p:extLst>
      <p:ext uri="{BB962C8B-B14F-4D97-AF65-F5344CB8AC3E}">
        <p14:creationId xmlns:p14="http://schemas.microsoft.com/office/powerpoint/2010/main" xmlns="" val="2863042403"/>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Attribution </a:t>
            </a:r>
            <a:r>
              <a:rPr lang="en-US" dirty="0" smtClean="0"/>
              <a:t>Error</a:t>
            </a:r>
            <a:endParaRPr lang="en-US" dirty="0"/>
          </a:p>
        </p:txBody>
      </p:sp>
      <p:sp>
        <p:nvSpPr>
          <p:cNvPr id="3" name="Content Placeholder 2"/>
          <p:cNvSpPr>
            <a:spLocks noGrp="1"/>
          </p:cNvSpPr>
          <p:nvPr>
            <p:ph idx="1"/>
          </p:nvPr>
        </p:nvSpPr>
        <p:spPr/>
        <p:txBody>
          <a:bodyPr>
            <a:normAutofit/>
          </a:bodyPr>
          <a:lstStyle/>
          <a:p>
            <a:r>
              <a:rPr lang="en-US" dirty="0"/>
              <a:t>Attribution error: </a:t>
            </a:r>
            <a:endParaRPr lang="en-US" dirty="0" smtClean="0"/>
          </a:p>
          <a:p>
            <a:pPr lvl="1"/>
            <a:r>
              <a:rPr lang="en-US" dirty="0" smtClean="0"/>
              <a:t>The </a:t>
            </a:r>
            <a:r>
              <a:rPr lang="en-US" dirty="0"/>
              <a:t>attribution error takes place when </a:t>
            </a:r>
            <a:r>
              <a:rPr lang="en-US" dirty="0" smtClean="0"/>
              <a:t>a </a:t>
            </a:r>
            <a:r>
              <a:rPr lang="en-US" dirty="0"/>
              <a:t>supervisor attributes poor performance to an employees dispositional tendencies instead of features of the situation. </a:t>
            </a:r>
            <a:endParaRPr lang="en-US" dirty="0" smtClean="0"/>
          </a:p>
          <a:p>
            <a:pPr lvl="1"/>
            <a:r>
              <a:rPr lang="en-US" dirty="0" smtClean="0"/>
              <a:t>In </a:t>
            </a:r>
            <a:r>
              <a:rPr lang="en-US" dirty="0"/>
              <a:t>other words, different supervisors may place different relative importance on the environment in which the employee works in making performance evaluations.</a:t>
            </a:r>
          </a:p>
          <a:p>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pPr/>
              <a:t>96</a:t>
            </a:fld>
            <a:endParaRPr lang="en-US"/>
          </a:p>
        </p:txBody>
      </p:sp>
    </p:spTree>
    <p:extLst>
      <p:ext uri="{BB962C8B-B14F-4D97-AF65-F5344CB8AC3E}">
        <p14:creationId xmlns:p14="http://schemas.microsoft.com/office/powerpoint/2010/main" xmlns="" val="2005045862"/>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Frame of Reference </a:t>
            </a:r>
            <a:r>
              <a:rPr lang="en-US" dirty="0"/>
              <a:t>T</a:t>
            </a:r>
            <a:r>
              <a:rPr lang="en-US" dirty="0" smtClean="0"/>
              <a:t>raining</a:t>
            </a:r>
            <a:endParaRPr lang="en-US" dirty="0"/>
          </a:p>
        </p:txBody>
      </p:sp>
      <p:sp>
        <p:nvSpPr>
          <p:cNvPr id="3" name="Content Placeholder 2"/>
          <p:cNvSpPr>
            <a:spLocks noGrp="1"/>
          </p:cNvSpPr>
          <p:nvPr>
            <p:ph idx="1"/>
          </p:nvPr>
        </p:nvSpPr>
        <p:spPr/>
        <p:txBody>
          <a:bodyPr/>
          <a:lstStyle/>
          <a:p>
            <a:r>
              <a:rPr lang="en-US" dirty="0" smtClean="0"/>
              <a:t>Frame of reference training helps improve rater accuracy by thoroughly familiarizing raters with the various performance dimensions to be assessed. </a:t>
            </a:r>
            <a:endParaRPr lang="en-US" dirty="0"/>
          </a:p>
        </p:txBody>
      </p:sp>
      <p:sp>
        <p:nvSpPr>
          <p:cNvPr id="4" name="Slide Number Placeholder 3"/>
          <p:cNvSpPr>
            <a:spLocks noGrp="1"/>
          </p:cNvSpPr>
          <p:nvPr>
            <p:ph type="sldNum" sz="quarter" idx="12"/>
          </p:nvPr>
        </p:nvSpPr>
        <p:spPr/>
        <p:txBody>
          <a:bodyPr/>
          <a:lstStyle/>
          <a:p>
            <a:fld id="{B8ADA181-FCAB-405C-9272-CF5F47714BAB}" type="slidenum">
              <a:rPr lang="en-US" smtClean="0"/>
              <a:pPr/>
              <a:t>97</a:t>
            </a:fld>
            <a:endParaRPr lang="en-US"/>
          </a:p>
        </p:txBody>
      </p:sp>
    </p:spTree>
    <p:extLst>
      <p:ext uri="{BB962C8B-B14F-4D97-AF65-F5344CB8AC3E}">
        <p14:creationId xmlns:p14="http://schemas.microsoft.com/office/powerpoint/2010/main" xmlns="" val="1276492129"/>
      </p:ext>
    </p:extLst>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Behavior Observational </a:t>
            </a:r>
            <a:r>
              <a:rPr lang="en-US" dirty="0"/>
              <a:t>T</a:t>
            </a:r>
            <a:r>
              <a:rPr lang="en-US" dirty="0" smtClean="0"/>
              <a:t>raining</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Behavior observational training is another type of program implemented to minimize unintentional rating errors. </a:t>
            </a:r>
          </a:p>
          <a:p>
            <a:endParaRPr lang="en-US" dirty="0"/>
          </a:p>
          <a:p>
            <a:r>
              <a:rPr lang="en-US" dirty="0" smtClean="0"/>
              <a:t>BO training focuses on how raters observe, store, recall and use information about performance. </a:t>
            </a:r>
          </a:p>
          <a:p>
            <a:endParaRPr lang="en-US" dirty="0"/>
          </a:p>
          <a:p>
            <a:r>
              <a:rPr lang="en-US" dirty="0" smtClean="0"/>
              <a:t>Fundamentally, this type of training improves raters skill at observing performance.</a:t>
            </a:r>
          </a:p>
          <a:p>
            <a:pPr>
              <a:buNone/>
            </a:pPr>
            <a:r>
              <a:rPr lang="en-US" dirty="0" smtClean="0"/>
              <a:t>  </a:t>
            </a:r>
            <a:endParaRPr lang="en-US" dirty="0"/>
          </a:p>
        </p:txBody>
      </p:sp>
      <p:sp>
        <p:nvSpPr>
          <p:cNvPr id="4" name="Slide Number Placeholder 3"/>
          <p:cNvSpPr>
            <a:spLocks noGrp="1"/>
          </p:cNvSpPr>
          <p:nvPr>
            <p:ph type="sldNum" sz="quarter" idx="12"/>
          </p:nvPr>
        </p:nvSpPr>
        <p:spPr/>
        <p:txBody>
          <a:bodyPr/>
          <a:lstStyle/>
          <a:p>
            <a:fld id="{B8ADA181-FCAB-405C-9272-CF5F47714BAB}" type="slidenum">
              <a:rPr lang="en-US" smtClean="0"/>
              <a:pPr/>
              <a:t>98</a:t>
            </a:fld>
            <a:endParaRPr lang="en-US"/>
          </a:p>
        </p:txBody>
      </p:sp>
    </p:spTree>
    <p:extLst>
      <p:ext uri="{BB962C8B-B14F-4D97-AF65-F5344CB8AC3E}">
        <p14:creationId xmlns:p14="http://schemas.microsoft.com/office/powerpoint/2010/main" xmlns="" val="2017300345"/>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Self Leadership </a:t>
            </a:r>
            <a:r>
              <a:rPr lang="en-US" dirty="0"/>
              <a:t>T</a:t>
            </a:r>
            <a:r>
              <a:rPr lang="en-US" dirty="0" smtClean="0"/>
              <a:t>raining</a:t>
            </a:r>
            <a:endParaRPr lang="en-US" dirty="0"/>
          </a:p>
        </p:txBody>
      </p:sp>
      <p:sp>
        <p:nvSpPr>
          <p:cNvPr id="3" name="Content Placeholder 2"/>
          <p:cNvSpPr>
            <a:spLocks noGrp="1"/>
          </p:cNvSpPr>
          <p:nvPr>
            <p:ph idx="1"/>
          </p:nvPr>
        </p:nvSpPr>
        <p:spPr/>
        <p:txBody>
          <a:bodyPr>
            <a:normAutofit/>
          </a:bodyPr>
          <a:lstStyle/>
          <a:p>
            <a:r>
              <a:rPr lang="en-US" dirty="0" smtClean="0"/>
              <a:t>The goal of self leadership is to improve a raters confidence in her ability to manage performance. </a:t>
            </a:r>
          </a:p>
          <a:p>
            <a:endParaRPr lang="en-US" dirty="0"/>
          </a:p>
          <a:p>
            <a:r>
              <a:rPr lang="en-US" dirty="0" smtClean="0"/>
              <a:t>SL training include positive self talk, mental imagery, and positive beliefs and thought patterns. </a:t>
            </a:r>
            <a:endParaRPr lang="en-US" dirty="0"/>
          </a:p>
        </p:txBody>
      </p:sp>
      <p:sp>
        <p:nvSpPr>
          <p:cNvPr id="4" name="Slide Number Placeholder 3"/>
          <p:cNvSpPr>
            <a:spLocks noGrp="1"/>
          </p:cNvSpPr>
          <p:nvPr>
            <p:ph type="sldNum" sz="quarter" idx="12"/>
          </p:nvPr>
        </p:nvSpPr>
        <p:spPr/>
        <p:txBody>
          <a:bodyPr/>
          <a:lstStyle/>
          <a:p>
            <a:fld id="{B8ADA181-FCAB-405C-9272-CF5F47714BAB}" type="slidenum">
              <a:rPr lang="en-US" smtClean="0"/>
              <a:pPr/>
              <a:t>99</a:t>
            </a:fld>
            <a:endParaRPr lang="en-US"/>
          </a:p>
        </p:txBody>
      </p:sp>
    </p:spTree>
    <p:extLst>
      <p:ext uri="{BB962C8B-B14F-4D97-AF65-F5344CB8AC3E}">
        <p14:creationId xmlns:p14="http://schemas.microsoft.com/office/powerpoint/2010/main" xmlns="" val="607466951"/>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Self Leadership </a:t>
            </a:r>
            <a:r>
              <a:rPr lang="en-US" dirty="0" smtClean="0"/>
              <a:t>Training (Contd.)</a:t>
            </a:r>
            <a:endParaRPr lang="en-US" dirty="0"/>
          </a:p>
        </p:txBody>
      </p:sp>
      <p:sp>
        <p:nvSpPr>
          <p:cNvPr id="3" name="Content Placeholder 2"/>
          <p:cNvSpPr>
            <a:spLocks noGrp="1"/>
          </p:cNvSpPr>
          <p:nvPr>
            <p:ph idx="1"/>
          </p:nvPr>
        </p:nvSpPr>
        <p:spPr/>
        <p:txBody>
          <a:bodyPr/>
          <a:lstStyle/>
          <a:p>
            <a:r>
              <a:rPr lang="en-US" dirty="0"/>
              <a:t>The assumption is that if there is increased self direction, self motivation, and confidence, there will be increased accuracy.</a:t>
            </a:r>
          </a:p>
          <a:p>
            <a:endParaRPr lang="en-US" dirty="0" smtClean="0"/>
          </a:p>
          <a:p>
            <a:r>
              <a:rPr lang="en-US" dirty="0" smtClean="0"/>
              <a:t>Overall , Self leadership emphasizes intrinsic (</a:t>
            </a:r>
            <a:r>
              <a:rPr lang="en-US" dirty="0" err="1" smtClean="0"/>
              <a:t>i.e</a:t>
            </a:r>
            <a:r>
              <a:rPr lang="en-US" dirty="0" smtClean="0"/>
              <a:t> internal) sources of behavioral standards and emphasizes doing things for their intrinsic value.</a:t>
            </a:r>
            <a:endParaRPr lang="en-US" dirty="0"/>
          </a:p>
        </p:txBody>
      </p:sp>
      <p:sp>
        <p:nvSpPr>
          <p:cNvPr id="4" name="Slide Number Placeholder 3"/>
          <p:cNvSpPr>
            <a:spLocks noGrp="1"/>
          </p:cNvSpPr>
          <p:nvPr>
            <p:ph type="sldNum" sz="quarter" idx="12"/>
          </p:nvPr>
        </p:nvSpPr>
        <p:spPr/>
        <p:txBody>
          <a:bodyPr/>
          <a:lstStyle/>
          <a:p>
            <a:fld id="{B8ADA181-FCAB-405C-9272-CF5F47714BAB}" type="slidenum">
              <a:rPr lang="en-US" smtClean="0"/>
              <a:pPr/>
              <a:t>100</a:t>
            </a:fld>
            <a:endParaRPr lang="en-US"/>
          </a:p>
        </p:txBody>
      </p:sp>
    </p:spTree>
    <p:extLst>
      <p:ext uri="{BB962C8B-B14F-4D97-AF65-F5344CB8AC3E}">
        <p14:creationId xmlns:p14="http://schemas.microsoft.com/office/powerpoint/2010/main" xmlns="" val="2304027976"/>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Self Leadership Training (Contd.)</a:t>
            </a:r>
          </a:p>
        </p:txBody>
      </p:sp>
      <p:sp>
        <p:nvSpPr>
          <p:cNvPr id="3" name="Content Placeholder 2"/>
          <p:cNvSpPr>
            <a:spLocks noGrp="1"/>
          </p:cNvSpPr>
          <p:nvPr>
            <p:ph idx="1"/>
          </p:nvPr>
        </p:nvSpPr>
        <p:spPr/>
        <p:txBody>
          <a:bodyPr/>
          <a:lstStyle/>
          <a:p>
            <a:r>
              <a:rPr lang="en-US" dirty="0" smtClean="0"/>
              <a:t>SL training has become a popular tool in the context of performance management systems and as a type of training program beneficial for supervisors even when they are not necessarily involved in a performance management system.</a:t>
            </a:r>
            <a:endParaRPr lang="en-US" dirty="0"/>
          </a:p>
        </p:txBody>
      </p:sp>
      <p:sp>
        <p:nvSpPr>
          <p:cNvPr id="5" name="Slide Number Placeholder 4"/>
          <p:cNvSpPr>
            <a:spLocks noGrp="1"/>
          </p:cNvSpPr>
          <p:nvPr>
            <p:ph type="sldNum" sz="quarter" idx="12"/>
          </p:nvPr>
        </p:nvSpPr>
        <p:spPr/>
        <p:txBody>
          <a:bodyPr/>
          <a:lstStyle/>
          <a:p>
            <a:fld id="{B8ADA181-FCAB-405C-9272-CF5F47714BAB}" type="slidenum">
              <a:rPr lang="en-US" smtClean="0"/>
              <a:pPr/>
              <a:t>101</a:t>
            </a:fld>
            <a:endParaRPr lang="en-US"/>
          </a:p>
        </p:txBody>
      </p:sp>
    </p:spTree>
    <p:extLst>
      <p:ext uri="{BB962C8B-B14F-4D97-AF65-F5344CB8AC3E}">
        <p14:creationId xmlns:p14="http://schemas.microsoft.com/office/powerpoint/2010/main" xmlns="" val="1549997523"/>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Self Leadership Training (Contd.)</a:t>
            </a:r>
          </a:p>
        </p:txBody>
      </p:sp>
      <p:sp>
        <p:nvSpPr>
          <p:cNvPr id="3" name="Content Placeholder 2"/>
          <p:cNvSpPr>
            <a:spLocks noGrp="1"/>
          </p:cNvSpPr>
          <p:nvPr>
            <p:ph idx="1"/>
          </p:nvPr>
        </p:nvSpPr>
        <p:spPr/>
        <p:txBody>
          <a:bodyPr/>
          <a:lstStyle/>
          <a:p>
            <a:r>
              <a:rPr lang="en-US" dirty="0" smtClean="0"/>
              <a:t>Several studies have shown that SL training can be effective in enhancing mental processes and increasing self efficacy (</a:t>
            </a:r>
            <a:r>
              <a:rPr lang="en-US" dirty="0" err="1" smtClean="0"/>
              <a:t>i.e</a:t>
            </a:r>
            <a:r>
              <a:rPr lang="en-US" dirty="0" smtClean="0"/>
              <a:t> belief that one can do something if one tries).</a:t>
            </a:r>
            <a:endParaRPr lang="en-US" dirty="0"/>
          </a:p>
        </p:txBody>
      </p:sp>
      <p:sp>
        <p:nvSpPr>
          <p:cNvPr id="4" name="Slide Number Placeholder 3"/>
          <p:cNvSpPr>
            <a:spLocks noGrp="1"/>
          </p:cNvSpPr>
          <p:nvPr>
            <p:ph type="sldNum" sz="quarter" idx="12"/>
          </p:nvPr>
        </p:nvSpPr>
        <p:spPr/>
        <p:txBody>
          <a:bodyPr/>
          <a:lstStyle/>
          <a:p>
            <a:fld id="{B8ADA181-FCAB-405C-9272-CF5F47714BAB}" type="slidenum">
              <a:rPr lang="en-US" smtClean="0"/>
              <a:pPr/>
              <a:t>102</a:t>
            </a:fld>
            <a:endParaRPr lang="en-US"/>
          </a:p>
        </p:txBody>
      </p:sp>
    </p:spTree>
    <p:extLst>
      <p:ext uri="{BB962C8B-B14F-4D97-AF65-F5344CB8AC3E}">
        <p14:creationId xmlns:p14="http://schemas.microsoft.com/office/powerpoint/2010/main" xmlns="" val="2757319597"/>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Self- Efficacy Training</a:t>
            </a:r>
            <a:endParaRPr lang="en-US" dirty="0"/>
          </a:p>
        </p:txBody>
      </p:sp>
      <p:sp>
        <p:nvSpPr>
          <p:cNvPr id="3" name="Content Placeholder 2"/>
          <p:cNvSpPr>
            <a:spLocks noGrp="1"/>
          </p:cNvSpPr>
          <p:nvPr>
            <p:ph idx="1"/>
          </p:nvPr>
        </p:nvSpPr>
        <p:spPr/>
        <p:txBody>
          <a:bodyPr>
            <a:normAutofit lnSpcReduction="10000"/>
          </a:bodyPr>
          <a:lstStyle/>
          <a:p>
            <a:r>
              <a:rPr lang="en-US" dirty="0" smtClean="0"/>
              <a:t>A related type of training program is labelled self- efficacy training for raters (SET-R).</a:t>
            </a:r>
          </a:p>
          <a:p>
            <a:endParaRPr lang="en-US" dirty="0"/>
          </a:p>
          <a:p>
            <a:r>
              <a:rPr lang="en-US" dirty="0" smtClean="0"/>
              <a:t>The goal of this type of training is to decrease a rater’s discomfort with the interpersonal demands of performance management and to enhance a manager’s belief that he has the necessary skills to manage employee’s performance.</a:t>
            </a:r>
            <a:endParaRPr lang="en-US" dirty="0"/>
          </a:p>
        </p:txBody>
      </p:sp>
      <p:sp>
        <p:nvSpPr>
          <p:cNvPr id="4" name="Slide Number Placeholder 3"/>
          <p:cNvSpPr>
            <a:spLocks noGrp="1"/>
          </p:cNvSpPr>
          <p:nvPr>
            <p:ph type="sldNum" sz="quarter" idx="12"/>
          </p:nvPr>
        </p:nvSpPr>
        <p:spPr/>
        <p:txBody>
          <a:bodyPr/>
          <a:lstStyle/>
          <a:p>
            <a:fld id="{B8ADA181-FCAB-405C-9272-CF5F47714BAB}" type="slidenum">
              <a:rPr lang="en-US" smtClean="0"/>
              <a:pPr/>
              <a:t>103</a:t>
            </a:fld>
            <a:endParaRPr lang="en-US"/>
          </a:p>
        </p:txBody>
      </p:sp>
    </p:spTree>
    <p:extLst>
      <p:ext uri="{BB962C8B-B14F-4D97-AF65-F5344CB8AC3E}">
        <p14:creationId xmlns:p14="http://schemas.microsoft.com/office/powerpoint/2010/main" xmlns="" val="142122668"/>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Self- Efficacy </a:t>
            </a:r>
            <a:r>
              <a:rPr lang="en-US" dirty="0" smtClean="0"/>
              <a:t>Training (Contd.)</a:t>
            </a:r>
            <a:endParaRPr lang="en-US" dirty="0"/>
          </a:p>
        </p:txBody>
      </p:sp>
      <p:sp>
        <p:nvSpPr>
          <p:cNvPr id="3" name="Content Placeholder 2"/>
          <p:cNvSpPr>
            <a:spLocks noGrp="1"/>
          </p:cNvSpPr>
          <p:nvPr>
            <p:ph idx="1"/>
          </p:nvPr>
        </p:nvSpPr>
        <p:spPr/>
        <p:txBody>
          <a:bodyPr>
            <a:normAutofit/>
          </a:bodyPr>
          <a:lstStyle/>
          <a:p>
            <a:pPr>
              <a:buNone/>
            </a:pPr>
            <a:r>
              <a:rPr lang="en-US" dirty="0" smtClean="0"/>
              <a:t>The self efficacy training for raters includes the following steps:</a:t>
            </a:r>
          </a:p>
          <a:p>
            <a:pPr marL="514350" indent="-514350">
              <a:buFont typeface="+mj-lt"/>
              <a:buAutoNum type="arabicPeriod"/>
            </a:pPr>
            <a:endParaRPr lang="en-US" dirty="0" smtClean="0"/>
          </a:p>
          <a:p>
            <a:pPr marL="514350" indent="-514350">
              <a:buFont typeface="+mj-lt"/>
              <a:buAutoNum type="arabicPeriod"/>
            </a:pPr>
            <a:r>
              <a:rPr lang="en-US" dirty="0" smtClean="0"/>
              <a:t>Raters watch a video tape of a vicarious success experience including a manager conducting a successful performance review meeting with a subordinates.</a:t>
            </a:r>
          </a:p>
        </p:txBody>
      </p:sp>
      <p:sp>
        <p:nvSpPr>
          <p:cNvPr id="4" name="Slide Number Placeholder 3"/>
          <p:cNvSpPr>
            <a:spLocks noGrp="1"/>
          </p:cNvSpPr>
          <p:nvPr>
            <p:ph type="sldNum" sz="quarter" idx="12"/>
          </p:nvPr>
        </p:nvSpPr>
        <p:spPr/>
        <p:txBody>
          <a:bodyPr/>
          <a:lstStyle/>
          <a:p>
            <a:fld id="{B8ADA181-FCAB-405C-9272-CF5F47714BAB}" type="slidenum">
              <a:rPr lang="en-US" smtClean="0"/>
              <a:pPr/>
              <a:t>104</a:t>
            </a:fld>
            <a:endParaRPr lang="en-US"/>
          </a:p>
        </p:txBody>
      </p:sp>
    </p:spTree>
    <p:extLst>
      <p:ext uri="{BB962C8B-B14F-4D97-AF65-F5344CB8AC3E}">
        <p14:creationId xmlns:p14="http://schemas.microsoft.com/office/powerpoint/2010/main" xmlns="" val="1827832184"/>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Self- Efficacy Training (Contd.)</a:t>
            </a:r>
          </a:p>
        </p:txBody>
      </p:sp>
      <p:sp>
        <p:nvSpPr>
          <p:cNvPr id="3" name="Content Placeholder 2"/>
          <p:cNvSpPr>
            <a:spLocks noGrp="1"/>
          </p:cNvSpPr>
          <p:nvPr>
            <p:ph idx="1"/>
          </p:nvPr>
        </p:nvSpPr>
        <p:spPr/>
        <p:txBody>
          <a:bodyPr>
            <a:normAutofit lnSpcReduction="10000"/>
          </a:bodyPr>
          <a:lstStyle/>
          <a:p>
            <a:pPr marL="514350" indent="-514350">
              <a:buFont typeface="+mj-lt"/>
              <a:buAutoNum type="arabicPeriod" startAt="2"/>
            </a:pPr>
            <a:r>
              <a:rPr lang="en-US" dirty="0"/>
              <a:t>Raters engage in a follow up discussion of the specific behaviors observed in the videotape that contributes to the meeting success</a:t>
            </a:r>
            <a:r>
              <a:rPr lang="en-US" dirty="0" smtClean="0"/>
              <a:t>.</a:t>
            </a:r>
          </a:p>
          <a:p>
            <a:r>
              <a:rPr lang="en-US" dirty="0" smtClean="0"/>
              <a:t>This follow up discussion of dual goals of ;</a:t>
            </a:r>
          </a:p>
          <a:p>
            <a:pPr marL="914400" lvl="1" indent="-514350">
              <a:buFont typeface="+mj-lt"/>
              <a:buAutoNum type="arabicPeriod"/>
            </a:pPr>
            <a:r>
              <a:rPr lang="en-US" dirty="0" smtClean="0"/>
              <a:t>Focusing the raters attention on the techniques used by the videotaped manager to convey negative feedback</a:t>
            </a:r>
          </a:p>
          <a:p>
            <a:pPr marL="914400" lvl="1" indent="-514350">
              <a:buFont typeface="+mj-lt"/>
              <a:buAutoNum type="arabicPeriod"/>
            </a:pPr>
            <a:r>
              <a:rPr lang="en-US" dirty="0" smtClean="0"/>
              <a:t>Allowing for an opportunity to persuade raters that they too would be able to conduct such a successful meeting.</a:t>
            </a:r>
            <a:endParaRPr lang="en-US" dirty="0"/>
          </a:p>
        </p:txBody>
      </p:sp>
      <p:sp>
        <p:nvSpPr>
          <p:cNvPr id="4" name="Slide Number Placeholder 3"/>
          <p:cNvSpPr>
            <a:spLocks noGrp="1"/>
          </p:cNvSpPr>
          <p:nvPr>
            <p:ph type="sldNum" sz="quarter" idx="12"/>
          </p:nvPr>
        </p:nvSpPr>
        <p:spPr/>
        <p:txBody>
          <a:bodyPr/>
          <a:lstStyle/>
          <a:p>
            <a:fld id="{B8ADA181-FCAB-405C-9272-CF5F47714BAB}" type="slidenum">
              <a:rPr lang="en-US" smtClean="0"/>
              <a:pPr/>
              <a:t>105</a:t>
            </a:fld>
            <a:endParaRPr lang="en-US"/>
          </a:p>
        </p:txBody>
      </p:sp>
    </p:spTree>
    <p:extLst>
      <p:ext uri="{BB962C8B-B14F-4D97-AF65-F5344CB8AC3E}">
        <p14:creationId xmlns:p14="http://schemas.microsoft.com/office/powerpoint/2010/main" xmlns="" val="2162829808"/>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Self- Efficacy Training (Contd.)</a:t>
            </a:r>
          </a:p>
        </p:txBody>
      </p:sp>
      <p:sp>
        <p:nvSpPr>
          <p:cNvPr id="3" name="Content Placeholder 2"/>
          <p:cNvSpPr>
            <a:spLocks noGrp="1"/>
          </p:cNvSpPr>
          <p:nvPr>
            <p:ph idx="1"/>
          </p:nvPr>
        </p:nvSpPr>
        <p:spPr/>
        <p:txBody>
          <a:bodyPr/>
          <a:lstStyle/>
          <a:p>
            <a:pPr marL="514350" indent="-514350">
              <a:buFont typeface="+mj-lt"/>
              <a:buAutoNum type="arabicPeriod" startAt="3"/>
            </a:pPr>
            <a:r>
              <a:rPr lang="en-US" dirty="0"/>
              <a:t>Raters participate in a role play exercise that requires providing feedback to an employee. This role play exercise is repeated until raters demonstrate an appropriate level of mastery.</a:t>
            </a:r>
          </a:p>
          <a:p>
            <a:endParaRPr lang="en-US" dirty="0"/>
          </a:p>
          <a:p>
            <a:endParaRPr lang="en-US" dirty="0"/>
          </a:p>
        </p:txBody>
      </p:sp>
      <p:sp>
        <p:nvSpPr>
          <p:cNvPr id="4" name="Slide Number Placeholder 3"/>
          <p:cNvSpPr>
            <a:spLocks noGrp="1"/>
          </p:cNvSpPr>
          <p:nvPr>
            <p:ph type="sldNum" sz="quarter" idx="12"/>
          </p:nvPr>
        </p:nvSpPr>
        <p:spPr/>
        <p:txBody>
          <a:bodyPr/>
          <a:lstStyle/>
          <a:p>
            <a:fld id="{B8ADA181-FCAB-405C-9272-CF5F47714BAB}" type="slidenum">
              <a:rPr lang="en-US" smtClean="0"/>
              <a:pPr/>
              <a:t>106</a:t>
            </a:fld>
            <a:endParaRPr lang="en-US"/>
          </a:p>
        </p:txBody>
      </p:sp>
    </p:spTree>
    <p:extLst>
      <p:ext uri="{BB962C8B-B14F-4D97-AF65-F5344CB8AC3E}">
        <p14:creationId xmlns:p14="http://schemas.microsoft.com/office/powerpoint/2010/main" xmlns="" val="374942556"/>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Pilot Testing</a:t>
            </a:r>
            <a:endParaRPr lang="en-US" dirty="0"/>
          </a:p>
        </p:txBody>
      </p:sp>
      <p:sp>
        <p:nvSpPr>
          <p:cNvPr id="3" name="Content Placeholder 2"/>
          <p:cNvSpPr>
            <a:spLocks noGrp="1"/>
          </p:cNvSpPr>
          <p:nvPr>
            <p:ph idx="1"/>
          </p:nvPr>
        </p:nvSpPr>
        <p:spPr/>
        <p:txBody>
          <a:bodyPr>
            <a:normAutofit/>
          </a:bodyPr>
          <a:lstStyle/>
          <a:p>
            <a:r>
              <a:rPr lang="en-US" dirty="0" smtClean="0"/>
              <a:t>Before the performance management system is implemented formally, it is a good idea to test a version of the entire system so that adjustments and revisions can be made as needed. </a:t>
            </a:r>
            <a:endParaRPr lang="en-US" dirty="0"/>
          </a:p>
        </p:txBody>
      </p:sp>
      <p:sp>
        <p:nvSpPr>
          <p:cNvPr id="4" name="Slide Number Placeholder 3"/>
          <p:cNvSpPr>
            <a:spLocks noGrp="1"/>
          </p:cNvSpPr>
          <p:nvPr>
            <p:ph type="sldNum" sz="quarter" idx="12"/>
          </p:nvPr>
        </p:nvSpPr>
        <p:spPr/>
        <p:txBody>
          <a:bodyPr/>
          <a:lstStyle/>
          <a:p>
            <a:fld id="{9419F115-8EF2-4F59-B966-9311F78F53C8}" type="slidenum">
              <a:rPr lang="en-US" smtClean="0"/>
              <a:pPr/>
              <a:t>107</a:t>
            </a:fld>
            <a:endParaRPr lang="en-US"/>
          </a:p>
        </p:txBody>
      </p:sp>
    </p:spTree>
    <p:extLst>
      <p:ext uri="{BB962C8B-B14F-4D97-AF65-F5344CB8AC3E}">
        <p14:creationId xmlns:p14="http://schemas.microsoft.com/office/powerpoint/2010/main" xmlns="" val="2299898297"/>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Pilot </a:t>
            </a:r>
            <a:r>
              <a:rPr lang="en-US" dirty="0" smtClean="0"/>
              <a:t>Testing (Contd.)</a:t>
            </a:r>
            <a:endParaRPr lang="en-US" dirty="0"/>
          </a:p>
        </p:txBody>
      </p:sp>
      <p:sp>
        <p:nvSpPr>
          <p:cNvPr id="3" name="Content Placeholder 2"/>
          <p:cNvSpPr>
            <a:spLocks noGrp="1"/>
          </p:cNvSpPr>
          <p:nvPr>
            <p:ph idx="1"/>
          </p:nvPr>
        </p:nvSpPr>
        <p:spPr/>
        <p:txBody>
          <a:bodyPr/>
          <a:lstStyle/>
          <a:p>
            <a:r>
              <a:rPr lang="en-US" dirty="0"/>
              <a:t>In pilot testing of the system, evaluations are not recorded in the employees files, however, the system is implemented in its entirety from beginning to end, including all the steps that would be included if the system had actually been implemented. </a:t>
            </a:r>
          </a:p>
          <a:p>
            <a:endParaRPr lang="en-US" dirty="0"/>
          </a:p>
        </p:txBody>
      </p:sp>
      <p:sp>
        <p:nvSpPr>
          <p:cNvPr id="4" name="Slide Number Placeholder 3"/>
          <p:cNvSpPr>
            <a:spLocks noGrp="1"/>
          </p:cNvSpPr>
          <p:nvPr>
            <p:ph type="sldNum" sz="quarter" idx="12"/>
          </p:nvPr>
        </p:nvSpPr>
        <p:spPr/>
        <p:txBody>
          <a:bodyPr/>
          <a:lstStyle/>
          <a:p>
            <a:fld id="{9419F115-8EF2-4F59-B966-9311F78F53C8}" type="slidenum">
              <a:rPr lang="en-US" smtClean="0"/>
              <a:pPr/>
              <a:t>108</a:t>
            </a:fld>
            <a:endParaRPr lang="en-US"/>
          </a:p>
        </p:txBody>
      </p:sp>
    </p:spTree>
    <p:extLst>
      <p:ext uri="{BB962C8B-B14F-4D97-AF65-F5344CB8AC3E}">
        <p14:creationId xmlns:p14="http://schemas.microsoft.com/office/powerpoint/2010/main" xmlns="" val="1462289612"/>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Pilot Testing (Contd.)</a:t>
            </a:r>
          </a:p>
        </p:txBody>
      </p:sp>
      <p:sp>
        <p:nvSpPr>
          <p:cNvPr id="3" name="Content Placeholder 2"/>
          <p:cNvSpPr>
            <a:spLocks noGrp="1"/>
          </p:cNvSpPr>
          <p:nvPr>
            <p:ph idx="1"/>
          </p:nvPr>
        </p:nvSpPr>
        <p:spPr/>
        <p:txBody>
          <a:bodyPr/>
          <a:lstStyle/>
          <a:p>
            <a:r>
              <a:rPr lang="en-US" dirty="0" smtClean="0"/>
              <a:t>In other words;</a:t>
            </a:r>
          </a:p>
          <a:p>
            <a:pPr lvl="1"/>
            <a:r>
              <a:rPr lang="en-US" dirty="0" smtClean="0"/>
              <a:t>Meetings take place between manager and employee.</a:t>
            </a:r>
          </a:p>
          <a:p>
            <a:pPr lvl="1"/>
            <a:r>
              <a:rPr lang="en-US" dirty="0" smtClean="0"/>
              <a:t>Performance data are gathered</a:t>
            </a:r>
          </a:p>
          <a:p>
            <a:pPr lvl="1"/>
            <a:r>
              <a:rPr lang="en-US" dirty="0" smtClean="0"/>
              <a:t>Developmental plans are designed</a:t>
            </a:r>
          </a:p>
          <a:p>
            <a:pPr lvl="1"/>
            <a:r>
              <a:rPr lang="en-US" dirty="0" smtClean="0"/>
              <a:t>And feedback is provided.</a:t>
            </a:r>
            <a:endParaRPr lang="en-US" dirty="0"/>
          </a:p>
        </p:txBody>
      </p:sp>
      <p:sp>
        <p:nvSpPr>
          <p:cNvPr id="4" name="Slide Number Placeholder 3"/>
          <p:cNvSpPr>
            <a:spLocks noGrp="1"/>
          </p:cNvSpPr>
          <p:nvPr>
            <p:ph type="sldNum" sz="quarter" idx="12"/>
          </p:nvPr>
        </p:nvSpPr>
        <p:spPr/>
        <p:txBody>
          <a:bodyPr/>
          <a:lstStyle/>
          <a:p>
            <a:fld id="{9419F115-8EF2-4F59-B966-9311F78F53C8}" type="slidenum">
              <a:rPr lang="en-US" smtClean="0"/>
              <a:pPr/>
              <a:t>109</a:t>
            </a:fld>
            <a:endParaRPr lang="en-US"/>
          </a:p>
        </p:txBody>
      </p:sp>
    </p:spTree>
    <p:extLst>
      <p:ext uri="{BB962C8B-B14F-4D97-AF65-F5344CB8AC3E}">
        <p14:creationId xmlns:p14="http://schemas.microsoft.com/office/powerpoint/2010/main" xmlns="" val="2174297264"/>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Ongoing Monitoring and Evaluation</a:t>
            </a:r>
            <a:endParaRPr lang="en-US" dirty="0"/>
          </a:p>
        </p:txBody>
      </p:sp>
      <p:sp>
        <p:nvSpPr>
          <p:cNvPr id="3" name="Content Placeholder 2"/>
          <p:cNvSpPr>
            <a:spLocks noGrp="1"/>
          </p:cNvSpPr>
          <p:nvPr>
            <p:ph idx="1"/>
          </p:nvPr>
        </p:nvSpPr>
        <p:spPr/>
        <p:txBody>
          <a:bodyPr>
            <a:normAutofit/>
          </a:bodyPr>
          <a:lstStyle/>
          <a:p>
            <a:r>
              <a:rPr lang="en-US" dirty="0" smtClean="0"/>
              <a:t>When the testing is over and the performance management system has been implemented organization wide, it is important to use clear measurements to monitor and evaluate the system. </a:t>
            </a:r>
            <a:endParaRPr lang="en-US" dirty="0"/>
          </a:p>
        </p:txBody>
      </p:sp>
      <p:sp>
        <p:nvSpPr>
          <p:cNvPr id="4" name="Slide Number Placeholder 3"/>
          <p:cNvSpPr>
            <a:spLocks noGrp="1"/>
          </p:cNvSpPr>
          <p:nvPr>
            <p:ph type="sldNum" sz="quarter" idx="12"/>
          </p:nvPr>
        </p:nvSpPr>
        <p:spPr/>
        <p:txBody>
          <a:bodyPr/>
          <a:lstStyle/>
          <a:p>
            <a:fld id="{9419F115-8EF2-4F59-B966-9311F78F53C8}" type="slidenum">
              <a:rPr lang="en-US" smtClean="0"/>
              <a:pPr/>
              <a:t>110</a:t>
            </a:fld>
            <a:endParaRPr lang="en-US"/>
          </a:p>
        </p:txBody>
      </p:sp>
    </p:spTree>
    <p:extLst>
      <p:ext uri="{BB962C8B-B14F-4D97-AF65-F5344CB8AC3E}">
        <p14:creationId xmlns:p14="http://schemas.microsoft.com/office/powerpoint/2010/main" xmlns="" val="2156308732"/>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0" y="228600"/>
            <a:ext cx="9144000" cy="685800"/>
          </a:xfrm>
        </p:spPr>
        <p:txBody>
          <a:bodyPr>
            <a:noAutofit/>
          </a:bodyPr>
          <a:lstStyle/>
          <a:p>
            <a:pPr eaLnBrk="1" hangingPunct="1">
              <a:defRPr/>
            </a:pPr>
            <a:r>
              <a:rPr lang="en-US" dirty="0" smtClean="0"/>
              <a:t>Compensation – Reward system</a:t>
            </a:r>
            <a:endParaRPr lang="en-US" dirty="0" smtClean="0"/>
          </a:p>
        </p:txBody>
      </p:sp>
      <p:sp>
        <p:nvSpPr>
          <p:cNvPr id="15363" name="Rectangle 3"/>
          <p:cNvSpPr>
            <a:spLocks noGrp="1" noChangeArrowheads="1"/>
          </p:cNvSpPr>
          <p:nvPr>
            <p:ph idx="1"/>
          </p:nvPr>
        </p:nvSpPr>
        <p:spPr>
          <a:xfrm>
            <a:off x="914400" y="1143000"/>
            <a:ext cx="7432675" cy="3733800"/>
          </a:xfrm>
        </p:spPr>
        <p:txBody>
          <a:bodyPr>
            <a:normAutofit/>
          </a:bodyPr>
          <a:lstStyle/>
          <a:p>
            <a:pPr>
              <a:defRPr/>
            </a:pPr>
            <a:r>
              <a:rPr lang="en-US" dirty="0" smtClean="0"/>
              <a:t>Traditional </a:t>
            </a:r>
            <a:r>
              <a:rPr lang="en-US" dirty="0" smtClean="0"/>
              <a:t>Pay - </a:t>
            </a:r>
            <a:r>
              <a:rPr lang="en-US" dirty="0" smtClean="0">
                <a:ea typeface="+mn-ea"/>
              </a:rPr>
              <a:t>Salary </a:t>
            </a:r>
            <a:r>
              <a:rPr lang="en-US" dirty="0" smtClean="0">
                <a:ea typeface="+mn-ea"/>
              </a:rPr>
              <a:t>and salary increases are based on</a:t>
            </a:r>
          </a:p>
          <a:p>
            <a:pPr lvl="1" eaLnBrk="1" hangingPunct="1">
              <a:defRPr/>
            </a:pPr>
            <a:r>
              <a:rPr lang="en-US" sz="3200" dirty="0" smtClean="0">
                <a:ea typeface="+mn-ea"/>
              </a:rPr>
              <a:t>Position</a:t>
            </a:r>
          </a:p>
          <a:p>
            <a:pPr lvl="1" eaLnBrk="1" hangingPunct="1">
              <a:defRPr/>
            </a:pPr>
            <a:r>
              <a:rPr lang="en-US" sz="3200" dirty="0" smtClean="0">
                <a:ea typeface="+mn-ea"/>
              </a:rPr>
              <a:t>Seniority</a:t>
            </a:r>
          </a:p>
        </p:txBody>
      </p:sp>
      <p:sp>
        <p:nvSpPr>
          <p:cNvPr id="2" name="Slide Number Placeholder 1"/>
          <p:cNvSpPr>
            <a:spLocks noGrp="1"/>
          </p:cNvSpPr>
          <p:nvPr>
            <p:ph type="sldNum" sz="quarter" idx="12"/>
          </p:nvPr>
        </p:nvSpPr>
        <p:spPr/>
        <p:txBody>
          <a:bodyPr/>
          <a:lstStyle/>
          <a:p>
            <a:fld id="{92CF85B6-A42B-4B01-85EA-A1A4E0159E6A}" type="slidenum">
              <a:rPr lang="en-US" smtClean="0"/>
              <a:pPr/>
              <a:t>111</a:t>
            </a:fld>
            <a:endParaRPr lang="en-US"/>
          </a:p>
        </p:txBody>
      </p:sp>
    </p:spTree>
    <p:extLst>
      <p:ext uri="{BB962C8B-B14F-4D97-AF65-F5344CB8AC3E}">
        <p14:creationId xmlns:p14="http://schemas.microsoft.com/office/powerpoint/2010/main" xmlns="" val="1462467672"/>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0" y="304800"/>
            <a:ext cx="9144000" cy="685800"/>
          </a:xfrm>
        </p:spPr>
        <p:txBody>
          <a:bodyPr>
            <a:noAutofit/>
          </a:bodyPr>
          <a:lstStyle/>
          <a:p>
            <a:pPr eaLnBrk="1" hangingPunct="1">
              <a:defRPr/>
            </a:pPr>
            <a:r>
              <a:rPr lang="en-US" dirty="0" smtClean="0"/>
              <a:t>Contingent Pay (CP)</a:t>
            </a:r>
          </a:p>
        </p:txBody>
      </p:sp>
      <p:sp>
        <p:nvSpPr>
          <p:cNvPr id="16387" name="Rectangle 3"/>
          <p:cNvSpPr>
            <a:spLocks noGrp="1" noChangeArrowheads="1"/>
          </p:cNvSpPr>
          <p:nvPr>
            <p:ph idx="1"/>
          </p:nvPr>
        </p:nvSpPr>
        <p:spPr>
          <a:xfrm>
            <a:off x="914400" y="1143000"/>
            <a:ext cx="7432675" cy="3733800"/>
          </a:xfrm>
        </p:spPr>
        <p:txBody>
          <a:bodyPr>
            <a:normAutofit/>
          </a:bodyPr>
          <a:lstStyle/>
          <a:p>
            <a:pPr eaLnBrk="1" hangingPunct="1">
              <a:defRPr/>
            </a:pPr>
            <a:r>
              <a:rPr lang="en-US" dirty="0" smtClean="0">
                <a:ea typeface="+mn-ea"/>
              </a:rPr>
              <a:t>Salary and salary increases are based on</a:t>
            </a:r>
          </a:p>
          <a:p>
            <a:pPr lvl="1" eaLnBrk="1" hangingPunct="1">
              <a:defRPr/>
            </a:pPr>
            <a:r>
              <a:rPr lang="en-US" sz="3200" dirty="0" smtClean="0">
                <a:ea typeface="+mn-ea"/>
              </a:rPr>
              <a:t>Job performance</a:t>
            </a:r>
          </a:p>
          <a:p>
            <a:pPr lvl="1" eaLnBrk="1" hangingPunct="1">
              <a:defRPr/>
            </a:pPr>
            <a:endParaRPr lang="en-US" sz="3200" dirty="0" smtClean="0">
              <a:ea typeface="+mn-ea"/>
            </a:endParaRPr>
          </a:p>
          <a:p>
            <a:pPr eaLnBrk="1" hangingPunct="1">
              <a:defRPr/>
            </a:pPr>
            <a:r>
              <a:rPr lang="en-US" dirty="0" smtClean="0">
                <a:ea typeface="+mn-ea"/>
              </a:rPr>
              <a:t>Also called: </a:t>
            </a:r>
            <a:r>
              <a:rPr lang="en-US" b="1" dirty="0" smtClean="0">
                <a:ea typeface="+mn-ea"/>
              </a:rPr>
              <a:t>Pay for Performance</a:t>
            </a:r>
          </a:p>
          <a:p>
            <a:pPr eaLnBrk="1" hangingPunct="1">
              <a:defRPr/>
            </a:pPr>
            <a:r>
              <a:rPr lang="en-US" dirty="0" smtClean="0">
                <a:ea typeface="+mn-ea"/>
              </a:rPr>
              <a:t>If not added to base pay, called:</a:t>
            </a:r>
          </a:p>
          <a:p>
            <a:pPr lvl="1" eaLnBrk="1" hangingPunct="1">
              <a:defRPr/>
            </a:pPr>
            <a:r>
              <a:rPr lang="en-US" sz="3200" dirty="0" smtClean="0">
                <a:ea typeface="+mn-ea"/>
              </a:rPr>
              <a:t>Variable pay</a:t>
            </a:r>
          </a:p>
        </p:txBody>
      </p:sp>
      <p:sp>
        <p:nvSpPr>
          <p:cNvPr id="2" name="Slide Number Placeholder 1"/>
          <p:cNvSpPr>
            <a:spLocks noGrp="1"/>
          </p:cNvSpPr>
          <p:nvPr>
            <p:ph type="sldNum" sz="quarter" idx="12"/>
          </p:nvPr>
        </p:nvSpPr>
        <p:spPr/>
        <p:txBody>
          <a:bodyPr/>
          <a:lstStyle/>
          <a:p>
            <a:fld id="{92CF85B6-A42B-4B01-85EA-A1A4E0159E6A}" type="slidenum">
              <a:rPr lang="en-US" smtClean="0"/>
              <a:pPr/>
              <a:t>112</a:t>
            </a:fld>
            <a:endParaRPr lang="en-US"/>
          </a:p>
        </p:txBody>
      </p:sp>
    </p:spTree>
    <p:extLst>
      <p:ext uri="{BB962C8B-B14F-4D97-AF65-F5344CB8AC3E}">
        <p14:creationId xmlns:p14="http://schemas.microsoft.com/office/powerpoint/2010/main" xmlns="" val="405020853"/>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0" y="152400"/>
            <a:ext cx="9144000" cy="685800"/>
          </a:xfrm>
        </p:spPr>
        <p:txBody>
          <a:bodyPr>
            <a:noAutofit/>
          </a:bodyPr>
          <a:lstStyle/>
          <a:p>
            <a:pPr eaLnBrk="1" hangingPunct="1">
              <a:defRPr/>
            </a:pPr>
            <a:r>
              <a:rPr lang="en-US" dirty="0" smtClean="0"/>
              <a:t>Reasons for Introducing CP</a:t>
            </a:r>
          </a:p>
        </p:txBody>
      </p:sp>
      <p:sp>
        <p:nvSpPr>
          <p:cNvPr id="17411" name="Rectangle 3"/>
          <p:cNvSpPr>
            <a:spLocks noGrp="1" noChangeArrowheads="1"/>
          </p:cNvSpPr>
          <p:nvPr>
            <p:ph idx="1"/>
          </p:nvPr>
        </p:nvSpPr>
        <p:spPr>
          <a:xfrm>
            <a:off x="914400" y="1143000"/>
            <a:ext cx="7924800" cy="4572000"/>
          </a:xfrm>
        </p:spPr>
        <p:txBody>
          <a:bodyPr>
            <a:normAutofit/>
          </a:bodyPr>
          <a:lstStyle/>
          <a:p>
            <a:pPr eaLnBrk="1" hangingPunct="1">
              <a:lnSpc>
                <a:spcPct val="90000"/>
              </a:lnSpc>
              <a:defRPr/>
            </a:pPr>
            <a:r>
              <a:rPr lang="en-US" dirty="0" smtClean="0">
                <a:ea typeface="+mn-ea"/>
              </a:rPr>
              <a:t>Performance management is more effective when rewards are tied to results</a:t>
            </a:r>
          </a:p>
          <a:p>
            <a:pPr eaLnBrk="1" hangingPunct="1">
              <a:lnSpc>
                <a:spcPct val="90000"/>
              </a:lnSpc>
              <a:defRPr/>
            </a:pPr>
            <a:r>
              <a:rPr lang="en-US" dirty="0" smtClean="0">
                <a:ea typeface="+mn-ea"/>
              </a:rPr>
              <a:t>CP Plans force organizations to:</a:t>
            </a:r>
          </a:p>
          <a:p>
            <a:pPr lvl="1" eaLnBrk="1" hangingPunct="1">
              <a:lnSpc>
                <a:spcPct val="90000"/>
              </a:lnSpc>
              <a:defRPr/>
            </a:pPr>
            <a:r>
              <a:rPr lang="en-US" sz="3200" dirty="0" smtClean="0">
                <a:ea typeface="+mn-ea"/>
              </a:rPr>
              <a:t>Clearly define effective performance</a:t>
            </a:r>
          </a:p>
          <a:p>
            <a:pPr lvl="1" eaLnBrk="1" hangingPunct="1">
              <a:lnSpc>
                <a:spcPct val="90000"/>
              </a:lnSpc>
              <a:defRPr/>
            </a:pPr>
            <a:r>
              <a:rPr lang="en-US" sz="3200" dirty="0" smtClean="0">
                <a:ea typeface="+mn-ea"/>
              </a:rPr>
              <a:t>Determine what factors are necessary</a:t>
            </a:r>
          </a:p>
          <a:p>
            <a:pPr eaLnBrk="1" hangingPunct="1">
              <a:lnSpc>
                <a:spcPct val="90000"/>
              </a:lnSpc>
              <a:defRPr/>
            </a:pPr>
            <a:r>
              <a:rPr lang="en-US" dirty="0" smtClean="0">
                <a:ea typeface="+mn-ea"/>
              </a:rPr>
              <a:t>CP plans help to recruit and retain top performers</a:t>
            </a:r>
          </a:p>
          <a:p>
            <a:pPr eaLnBrk="1" hangingPunct="1">
              <a:lnSpc>
                <a:spcPct val="90000"/>
              </a:lnSpc>
              <a:defRPr/>
            </a:pPr>
            <a:r>
              <a:rPr lang="en-US" dirty="0" smtClean="0">
                <a:ea typeface="+mn-ea"/>
              </a:rPr>
              <a:t>CP plans project good corporate image</a:t>
            </a:r>
          </a:p>
        </p:txBody>
      </p:sp>
      <p:sp>
        <p:nvSpPr>
          <p:cNvPr id="2" name="Slide Number Placeholder 1"/>
          <p:cNvSpPr>
            <a:spLocks noGrp="1"/>
          </p:cNvSpPr>
          <p:nvPr>
            <p:ph type="sldNum" sz="quarter" idx="12"/>
          </p:nvPr>
        </p:nvSpPr>
        <p:spPr/>
        <p:txBody>
          <a:bodyPr/>
          <a:lstStyle/>
          <a:p>
            <a:fld id="{92CF85B6-A42B-4B01-85EA-A1A4E0159E6A}" type="slidenum">
              <a:rPr lang="en-US" smtClean="0"/>
              <a:pPr/>
              <a:t>113</a:t>
            </a:fld>
            <a:endParaRPr lang="en-US"/>
          </a:p>
        </p:txBody>
      </p:sp>
    </p:spTree>
    <p:extLst>
      <p:ext uri="{BB962C8B-B14F-4D97-AF65-F5344CB8AC3E}">
        <p14:creationId xmlns:p14="http://schemas.microsoft.com/office/powerpoint/2010/main" xmlns="" val="3794474959"/>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0" y="76200"/>
            <a:ext cx="9144000" cy="1066800"/>
          </a:xfrm>
        </p:spPr>
        <p:txBody>
          <a:bodyPr>
            <a:normAutofit/>
          </a:bodyPr>
          <a:lstStyle/>
          <a:p>
            <a:pPr eaLnBrk="1" hangingPunct="1">
              <a:defRPr/>
            </a:pPr>
            <a:r>
              <a:rPr lang="en-US" dirty="0" smtClean="0"/>
              <a:t>Possible Problems Associated with CP</a:t>
            </a:r>
          </a:p>
        </p:txBody>
      </p:sp>
      <p:sp>
        <p:nvSpPr>
          <p:cNvPr id="21507" name="Rectangle 3"/>
          <p:cNvSpPr>
            <a:spLocks noGrp="1" noChangeArrowheads="1"/>
          </p:cNvSpPr>
          <p:nvPr>
            <p:ph idx="1"/>
          </p:nvPr>
        </p:nvSpPr>
        <p:spPr>
          <a:xfrm>
            <a:off x="914400" y="1143000"/>
            <a:ext cx="7543800" cy="4419600"/>
          </a:xfrm>
        </p:spPr>
        <p:txBody>
          <a:bodyPr/>
          <a:lstStyle/>
          <a:p>
            <a:pPr eaLnBrk="1" hangingPunct="1">
              <a:defRPr/>
            </a:pPr>
            <a:r>
              <a:rPr lang="en-US" dirty="0" smtClean="0">
                <a:ea typeface="+mn-ea"/>
              </a:rPr>
              <a:t>Poor performance management system</a:t>
            </a:r>
          </a:p>
          <a:p>
            <a:pPr eaLnBrk="1" hangingPunct="1">
              <a:defRPr/>
            </a:pPr>
            <a:r>
              <a:rPr lang="en-US" dirty="0" smtClean="0">
                <a:ea typeface="+mn-ea"/>
              </a:rPr>
              <a:t>Rewarding counterproductive behavior</a:t>
            </a:r>
          </a:p>
          <a:p>
            <a:pPr eaLnBrk="1" hangingPunct="1">
              <a:defRPr/>
            </a:pPr>
            <a:r>
              <a:rPr lang="en-US" dirty="0" smtClean="0">
                <a:ea typeface="+mn-ea"/>
              </a:rPr>
              <a:t>Insignificant rewards</a:t>
            </a:r>
          </a:p>
          <a:p>
            <a:pPr eaLnBrk="1" hangingPunct="1">
              <a:defRPr/>
            </a:pPr>
            <a:r>
              <a:rPr lang="en-US" dirty="0" smtClean="0">
                <a:ea typeface="+mn-ea"/>
                <a:cs typeface="Times New Roman" charset="0"/>
              </a:rPr>
              <a:t>The reward becomes the driver</a:t>
            </a:r>
            <a:r>
              <a:rPr lang="en-US" dirty="0" smtClean="0">
                <a:ea typeface="+mn-ea"/>
              </a:rPr>
              <a:t> </a:t>
            </a:r>
          </a:p>
          <a:p>
            <a:pPr eaLnBrk="1" hangingPunct="1">
              <a:defRPr/>
            </a:pPr>
            <a:r>
              <a:rPr lang="en-US" dirty="0" smtClean="0">
                <a:ea typeface="+mn-ea"/>
              </a:rPr>
              <a:t>Extrinsic vs. intrinsic motivation</a:t>
            </a:r>
          </a:p>
          <a:p>
            <a:pPr eaLnBrk="1" hangingPunct="1">
              <a:defRPr/>
            </a:pPr>
            <a:r>
              <a:rPr lang="en-US" dirty="0" smtClean="0">
                <a:ea typeface="+mn-ea"/>
              </a:rPr>
              <a:t>Disproportionately large rewards for executives</a:t>
            </a:r>
          </a:p>
        </p:txBody>
      </p:sp>
      <p:sp>
        <p:nvSpPr>
          <p:cNvPr id="2" name="Slide Number Placeholder 1"/>
          <p:cNvSpPr>
            <a:spLocks noGrp="1"/>
          </p:cNvSpPr>
          <p:nvPr>
            <p:ph type="sldNum" sz="quarter" idx="12"/>
          </p:nvPr>
        </p:nvSpPr>
        <p:spPr/>
        <p:txBody>
          <a:bodyPr/>
          <a:lstStyle/>
          <a:p>
            <a:fld id="{92CF85B6-A42B-4B01-85EA-A1A4E0159E6A}" type="slidenum">
              <a:rPr lang="en-US" smtClean="0"/>
              <a:pPr/>
              <a:t>114</a:t>
            </a:fld>
            <a:endParaRPr lang="en-US"/>
          </a:p>
        </p:txBody>
      </p:sp>
    </p:spTree>
    <p:extLst>
      <p:ext uri="{BB962C8B-B14F-4D97-AF65-F5344CB8AC3E}">
        <p14:creationId xmlns:p14="http://schemas.microsoft.com/office/powerpoint/2010/main" xmlns="" val="727125697"/>
      </p:ext>
    </p:extLst>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0" y="0"/>
            <a:ext cx="9144000" cy="1143000"/>
          </a:xfrm>
        </p:spPr>
        <p:txBody>
          <a:bodyPr>
            <a:normAutofit/>
          </a:bodyPr>
          <a:lstStyle/>
          <a:p>
            <a:pPr eaLnBrk="1" hangingPunct="1">
              <a:defRPr/>
            </a:pPr>
            <a:r>
              <a:rPr lang="en-US" dirty="0" smtClean="0"/>
              <a:t>Job evaluation</a:t>
            </a:r>
          </a:p>
        </p:txBody>
      </p:sp>
      <p:sp>
        <p:nvSpPr>
          <p:cNvPr id="41987" name="Rectangle 3"/>
          <p:cNvSpPr>
            <a:spLocks noGrp="1" noChangeArrowheads="1"/>
          </p:cNvSpPr>
          <p:nvPr>
            <p:ph idx="1"/>
          </p:nvPr>
        </p:nvSpPr>
        <p:spPr>
          <a:xfrm>
            <a:off x="914400" y="1143000"/>
            <a:ext cx="7432675" cy="4495800"/>
          </a:xfrm>
        </p:spPr>
        <p:txBody>
          <a:bodyPr>
            <a:noAutofit/>
          </a:bodyPr>
          <a:lstStyle/>
          <a:p>
            <a:pPr eaLnBrk="1" hangingPunct="1">
              <a:defRPr/>
            </a:pPr>
            <a:r>
              <a:rPr lang="en-US" dirty="0" smtClean="0">
                <a:ea typeface="+mn-ea"/>
              </a:rPr>
              <a:t>Method of data collection</a:t>
            </a:r>
          </a:p>
          <a:p>
            <a:pPr lvl="1" eaLnBrk="1" hangingPunct="1">
              <a:defRPr/>
            </a:pPr>
            <a:r>
              <a:rPr lang="en-US" sz="3200" dirty="0" smtClean="0">
                <a:ea typeface="+mn-ea"/>
              </a:rPr>
              <a:t>Determine the worth of various jobs to</a:t>
            </a:r>
          </a:p>
          <a:p>
            <a:pPr lvl="1" eaLnBrk="1" hangingPunct="1">
              <a:defRPr/>
            </a:pPr>
            <a:r>
              <a:rPr lang="en-US" sz="3200" dirty="0" smtClean="0">
                <a:ea typeface="+mn-ea"/>
              </a:rPr>
              <a:t>Create a pay structure</a:t>
            </a:r>
          </a:p>
          <a:p>
            <a:pPr eaLnBrk="1" hangingPunct="1">
              <a:defRPr/>
            </a:pPr>
            <a:r>
              <a:rPr lang="en-US" dirty="0" smtClean="0">
                <a:ea typeface="+mn-ea"/>
              </a:rPr>
              <a:t>Consideration of </a:t>
            </a:r>
          </a:p>
          <a:p>
            <a:pPr lvl="1" eaLnBrk="1" hangingPunct="1">
              <a:defRPr/>
            </a:pPr>
            <a:r>
              <a:rPr lang="en-US" sz="3200" dirty="0" smtClean="0">
                <a:ea typeface="+mn-ea"/>
              </a:rPr>
              <a:t>KSAs required for each job</a:t>
            </a:r>
          </a:p>
          <a:p>
            <a:pPr lvl="1" eaLnBrk="1" hangingPunct="1">
              <a:defRPr/>
            </a:pPr>
            <a:r>
              <a:rPr lang="en-US" sz="3200" dirty="0" smtClean="0">
                <a:ea typeface="+mn-ea"/>
              </a:rPr>
              <a:t>Value of job for organization</a:t>
            </a:r>
          </a:p>
          <a:p>
            <a:pPr lvl="1" eaLnBrk="1" hangingPunct="1">
              <a:defRPr/>
            </a:pPr>
            <a:r>
              <a:rPr lang="en-US" sz="3200" dirty="0" smtClean="0">
                <a:ea typeface="+mn-ea"/>
              </a:rPr>
              <a:t>How much other organizations pay</a:t>
            </a:r>
          </a:p>
        </p:txBody>
      </p:sp>
      <p:sp>
        <p:nvSpPr>
          <p:cNvPr id="2" name="Slide Number Placeholder 1"/>
          <p:cNvSpPr>
            <a:spLocks noGrp="1"/>
          </p:cNvSpPr>
          <p:nvPr>
            <p:ph type="sldNum" sz="quarter" idx="12"/>
          </p:nvPr>
        </p:nvSpPr>
        <p:spPr/>
        <p:txBody>
          <a:bodyPr/>
          <a:lstStyle/>
          <a:p>
            <a:fld id="{92CF85B6-A42B-4B01-85EA-A1A4E0159E6A}" type="slidenum">
              <a:rPr lang="en-US" smtClean="0"/>
              <a:pPr/>
              <a:t>115</a:t>
            </a:fld>
            <a:endParaRPr lang="en-US"/>
          </a:p>
        </p:txBody>
      </p:sp>
    </p:spTree>
    <p:extLst>
      <p:ext uri="{BB962C8B-B14F-4D97-AF65-F5344CB8AC3E}">
        <p14:creationId xmlns:p14="http://schemas.microsoft.com/office/powerpoint/2010/main" xmlns="" val="3749613811"/>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0" y="0"/>
            <a:ext cx="9144000" cy="1295400"/>
          </a:xfrm>
        </p:spPr>
        <p:txBody>
          <a:bodyPr>
            <a:noAutofit/>
          </a:bodyPr>
          <a:lstStyle/>
          <a:p>
            <a:pPr eaLnBrk="1" hangingPunct="1">
              <a:defRPr/>
            </a:pPr>
            <a:r>
              <a:rPr lang="en-US" dirty="0" smtClean="0"/>
              <a:t>Types of job evaluation methods:</a:t>
            </a:r>
          </a:p>
        </p:txBody>
      </p:sp>
      <p:sp>
        <p:nvSpPr>
          <p:cNvPr id="43011" name="Rectangle 3"/>
          <p:cNvSpPr>
            <a:spLocks noGrp="1" noChangeArrowheads="1"/>
          </p:cNvSpPr>
          <p:nvPr>
            <p:ph idx="1"/>
          </p:nvPr>
        </p:nvSpPr>
        <p:spPr>
          <a:xfrm>
            <a:off x="914400" y="1295400"/>
            <a:ext cx="7432675" cy="3733800"/>
          </a:xfrm>
        </p:spPr>
        <p:txBody>
          <a:bodyPr>
            <a:normAutofit/>
          </a:bodyPr>
          <a:lstStyle/>
          <a:p>
            <a:pPr eaLnBrk="1" hangingPunct="1">
              <a:defRPr/>
            </a:pPr>
            <a:r>
              <a:rPr lang="en-US" dirty="0" smtClean="0">
                <a:ea typeface="+mn-ea"/>
              </a:rPr>
              <a:t>Ranking</a:t>
            </a:r>
          </a:p>
          <a:p>
            <a:pPr eaLnBrk="1" hangingPunct="1">
              <a:defRPr/>
            </a:pPr>
            <a:r>
              <a:rPr lang="en-US" dirty="0" smtClean="0">
                <a:ea typeface="+mn-ea"/>
              </a:rPr>
              <a:t>Classification</a:t>
            </a:r>
          </a:p>
          <a:p>
            <a:pPr eaLnBrk="1" hangingPunct="1">
              <a:defRPr/>
            </a:pPr>
            <a:r>
              <a:rPr lang="en-US" dirty="0" smtClean="0">
                <a:ea typeface="+mn-ea"/>
              </a:rPr>
              <a:t>Point</a:t>
            </a:r>
          </a:p>
        </p:txBody>
      </p:sp>
      <p:sp>
        <p:nvSpPr>
          <p:cNvPr id="2" name="Slide Number Placeholder 1"/>
          <p:cNvSpPr>
            <a:spLocks noGrp="1"/>
          </p:cNvSpPr>
          <p:nvPr>
            <p:ph type="sldNum" sz="quarter" idx="12"/>
          </p:nvPr>
        </p:nvSpPr>
        <p:spPr/>
        <p:txBody>
          <a:bodyPr/>
          <a:lstStyle/>
          <a:p>
            <a:fld id="{92CF85B6-A42B-4B01-85EA-A1A4E0159E6A}" type="slidenum">
              <a:rPr lang="en-US" smtClean="0"/>
              <a:pPr/>
              <a:t>116</a:t>
            </a:fld>
            <a:endParaRPr lang="en-US"/>
          </a:p>
        </p:txBody>
      </p:sp>
    </p:spTree>
    <p:extLst>
      <p:ext uri="{BB962C8B-B14F-4D97-AF65-F5344CB8AC3E}">
        <p14:creationId xmlns:p14="http://schemas.microsoft.com/office/powerpoint/2010/main" xmlns="" val="3997519179"/>
      </p:ext>
    </p:extLst>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0" y="228600"/>
            <a:ext cx="9144000" cy="1219200"/>
          </a:xfrm>
        </p:spPr>
        <p:txBody>
          <a:bodyPr>
            <a:noAutofit/>
          </a:bodyPr>
          <a:lstStyle/>
          <a:p>
            <a:pPr eaLnBrk="1" hangingPunct="1">
              <a:defRPr/>
            </a:pPr>
            <a:r>
              <a:rPr lang="en-US" dirty="0" smtClean="0"/>
              <a:t>Some Legal Principles Affecting PM:</a:t>
            </a:r>
            <a:br>
              <a:rPr lang="en-US" dirty="0" smtClean="0"/>
            </a:br>
            <a:endParaRPr lang="en-US" dirty="0" smtClean="0"/>
          </a:p>
        </p:txBody>
      </p:sp>
      <p:sp>
        <p:nvSpPr>
          <p:cNvPr id="60419" name="Rectangle 3"/>
          <p:cNvSpPr>
            <a:spLocks noGrp="1" noChangeArrowheads="1"/>
          </p:cNvSpPr>
          <p:nvPr>
            <p:ph idx="1"/>
          </p:nvPr>
        </p:nvSpPr>
        <p:spPr>
          <a:xfrm>
            <a:off x="990600" y="1600200"/>
            <a:ext cx="7543800" cy="3733800"/>
          </a:xfrm>
        </p:spPr>
        <p:txBody>
          <a:bodyPr/>
          <a:lstStyle/>
          <a:p>
            <a:pPr eaLnBrk="1" hangingPunct="1">
              <a:lnSpc>
                <a:spcPct val="90000"/>
              </a:lnSpc>
              <a:defRPr/>
            </a:pPr>
            <a:r>
              <a:rPr lang="en-US" dirty="0" smtClean="0">
                <a:ea typeface="+mn-ea"/>
              </a:rPr>
              <a:t>Employment-at-will</a:t>
            </a:r>
          </a:p>
          <a:p>
            <a:pPr eaLnBrk="1" hangingPunct="1">
              <a:lnSpc>
                <a:spcPct val="90000"/>
              </a:lnSpc>
              <a:defRPr/>
            </a:pPr>
            <a:r>
              <a:rPr lang="en-US" dirty="0" smtClean="0">
                <a:ea typeface="+mn-ea"/>
              </a:rPr>
              <a:t>Negligence</a:t>
            </a:r>
          </a:p>
          <a:p>
            <a:pPr eaLnBrk="1" hangingPunct="1">
              <a:lnSpc>
                <a:spcPct val="90000"/>
              </a:lnSpc>
              <a:defRPr/>
            </a:pPr>
            <a:r>
              <a:rPr lang="en-US" dirty="0" smtClean="0">
                <a:ea typeface="+mn-ea"/>
              </a:rPr>
              <a:t>Defamation</a:t>
            </a:r>
          </a:p>
          <a:p>
            <a:pPr eaLnBrk="1" hangingPunct="1">
              <a:lnSpc>
                <a:spcPct val="90000"/>
              </a:lnSpc>
              <a:defRPr/>
            </a:pPr>
            <a:r>
              <a:rPr lang="en-US" dirty="0" smtClean="0">
                <a:ea typeface="+mn-ea"/>
              </a:rPr>
              <a:t>Misrepresentation</a:t>
            </a:r>
          </a:p>
          <a:p>
            <a:pPr eaLnBrk="1" hangingPunct="1">
              <a:lnSpc>
                <a:spcPct val="90000"/>
              </a:lnSpc>
              <a:defRPr/>
            </a:pPr>
            <a:r>
              <a:rPr lang="en-US" dirty="0" smtClean="0">
                <a:ea typeface="+mn-ea"/>
              </a:rPr>
              <a:t>Adverse Impact</a:t>
            </a:r>
          </a:p>
          <a:p>
            <a:pPr eaLnBrk="1" hangingPunct="1">
              <a:lnSpc>
                <a:spcPct val="90000"/>
              </a:lnSpc>
              <a:defRPr/>
            </a:pPr>
            <a:r>
              <a:rPr lang="en-US" dirty="0" smtClean="0">
                <a:ea typeface="+mn-ea"/>
              </a:rPr>
              <a:t>Illegal Discrimination</a:t>
            </a:r>
          </a:p>
        </p:txBody>
      </p:sp>
      <p:sp>
        <p:nvSpPr>
          <p:cNvPr id="2" name="Slide Number Placeholder 1"/>
          <p:cNvSpPr>
            <a:spLocks noGrp="1"/>
          </p:cNvSpPr>
          <p:nvPr>
            <p:ph type="sldNum" sz="quarter" idx="12"/>
          </p:nvPr>
        </p:nvSpPr>
        <p:spPr/>
        <p:txBody>
          <a:bodyPr/>
          <a:lstStyle/>
          <a:p>
            <a:fld id="{92CF85B6-A42B-4B01-85EA-A1A4E0159E6A}" type="slidenum">
              <a:rPr lang="en-US" smtClean="0"/>
              <a:pPr/>
              <a:t>117</a:t>
            </a:fld>
            <a:endParaRPr lang="en-US"/>
          </a:p>
        </p:txBody>
      </p:sp>
    </p:spTree>
    <p:extLst>
      <p:ext uri="{BB962C8B-B14F-4D97-AF65-F5344CB8AC3E}">
        <p14:creationId xmlns:p14="http://schemas.microsoft.com/office/powerpoint/2010/main" xmlns="" val="423220087"/>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0" y="228600"/>
            <a:ext cx="9144000" cy="685800"/>
          </a:xfrm>
        </p:spPr>
        <p:txBody>
          <a:bodyPr>
            <a:noAutofit/>
          </a:bodyPr>
          <a:lstStyle/>
          <a:p>
            <a:pPr eaLnBrk="1" hangingPunct="1">
              <a:defRPr/>
            </a:pPr>
            <a:r>
              <a:rPr lang="en-US" dirty="0" smtClean="0"/>
              <a:t>Laws Affecting PM:</a:t>
            </a:r>
          </a:p>
        </p:txBody>
      </p:sp>
      <p:sp>
        <p:nvSpPr>
          <p:cNvPr id="61443" name="Rectangle 3"/>
          <p:cNvSpPr>
            <a:spLocks noGrp="1" noChangeArrowheads="1"/>
          </p:cNvSpPr>
          <p:nvPr>
            <p:ph sz="half" idx="1"/>
          </p:nvPr>
        </p:nvSpPr>
        <p:spPr>
          <a:xfrm>
            <a:off x="533400" y="1143000"/>
            <a:ext cx="8077200" cy="4648200"/>
          </a:xfrm>
        </p:spPr>
        <p:txBody>
          <a:bodyPr>
            <a:normAutofit fontScale="92500" lnSpcReduction="20000"/>
          </a:bodyPr>
          <a:lstStyle/>
          <a:p>
            <a:pPr marL="463550" indent="0" eaLnBrk="1" hangingPunct="1">
              <a:buFontTx/>
              <a:buNone/>
              <a:defRPr/>
            </a:pPr>
            <a:r>
              <a:rPr lang="en-US" sz="3500" dirty="0" smtClean="0">
                <a:ea typeface="+mn-ea"/>
              </a:rPr>
              <a:t>During past few decades, several countries have passed laws prohibiting discrimination based on:</a:t>
            </a:r>
          </a:p>
          <a:p>
            <a:pPr marL="463550" indent="0" eaLnBrk="1" hangingPunct="1">
              <a:defRPr/>
            </a:pPr>
            <a:r>
              <a:rPr lang="en-US" sz="3000" dirty="0" smtClean="0">
                <a:ea typeface="+mn-ea"/>
              </a:rPr>
              <a:t>Race or Ethnicity</a:t>
            </a:r>
          </a:p>
          <a:p>
            <a:pPr marL="463550" indent="0" eaLnBrk="1" hangingPunct="1">
              <a:defRPr/>
            </a:pPr>
            <a:r>
              <a:rPr lang="en-US" sz="3000" dirty="0" smtClean="0">
                <a:ea typeface="+mn-ea"/>
              </a:rPr>
              <a:t>Sex</a:t>
            </a:r>
          </a:p>
          <a:p>
            <a:pPr marL="463550" indent="0" eaLnBrk="1" hangingPunct="1">
              <a:defRPr/>
            </a:pPr>
            <a:r>
              <a:rPr lang="en-US" sz="3000" dirty="0" smtClean="0">
                <a:ea typeface="+mn-ea"/>
              </a:rPr>
              <a:t>Religion</a:t>
            </a:r>
          </a:p>
          <a:p>
            <a:pPr marL="463550" indent="0" eaLnBrk="1" hangingPunct="1">
              <a:defRPr/>
            </a:pPr>
            <a:r>
              <a:rPr lang="en-US" sz="3000" dirty="0" smtClean="0">
                <a:ea typeface="+mn-ea"/>
              </a:rPr>
              <a:t>National Origin</a:t>
            </a:r>
          </a:p>
          <a:p>
            <a:pPr marL="463550" indent="0" eaLnBrk="1" hangingPunct="1">
              <a:defRPr/>
            </a:pPr>
            <a:r>
              <a:rPr lang="en-US" sz="3000" dirty="0" smtClean="0">
                <a:ea typeface="+mn-ea"/>
              </a:rPr>
              <a:t>Age</a:t>
            </a:r>
          </a:p>
          <a:p>
            <a:pPr marL="463550" indent="0" eaLnBrk="1" hangingPunct="1">
              <a:defRPr/>
            </a:pPr>
            <a:r>
              <a:rPr lang="en-US" sz="3000" dirty="0" smtClean="0">
                <a:ea typeface="+mn-ea"/>
              </a:rPr>
              <a:t>Disability status</a:t>
            </a:r>
          </a:p>
          <a:p>
            <a:pPr marL="463550" indent="0" eaLnBrk="1" hangingPunct="1">
              <a:defRPr/>
            </a:pPr>
            <a:r>
              <a:rPr lang="en-US" sz="3000" dirty="0" smtClean="0">
                <a:ea typeface="+mn-ea"/>
              </a:rPr>
              <a:t>Sexual orientation</a:t>
            </a:r>
          </a:p>
          <a:p>
            <a:pPr marL="463550" indent="0" eaLnBrk="1" hangingPunct="1">
              <a:defRPr/>
            </a:pPr>
            <a:endParaRPr lang="en-US" sz="3000" dirty="0" smtClean="0">
              <a:ea typeface="+mn-ea"/>
            </a:endParaRPr>
          </a:p>
        </p:txBody>
      </p:sp>
      <p:sp>
        <p:nvSpPr>
          <p:cNvPr id="2" name="Slide Number Placeholder 1"/>
          <p:cNvSpPr>
            <a:spLocks noGrp="1"/>
          </p:cNvSpPr>
          <p:nvPr>
            <p:ph type="sldNum" sz="quarter" idx="12"/>
          </p:nvPr>
        </p:nvSpPr>
        <p:spPr/>
        <p:txBody>
          <a:bodyPr/>
          <a:lstStyle/>
          <a:p>
            <a:fld id="{92CF85B6-A42B-4B01-85EA-A1A4E0159E6A}" type="slidenum">
              <a:rPr lang="en-US" smtClean="0"/>
              <a:pPr/>
              <a:t>118</a:t>
            </a:fld>
            <a:endParaRPr lang="en-US"/>
          </a:p>
        </p:txBody>
      </p:sp>
    </p:spTree>
    <p:extLst>
      <p:ext uri="{BB962C8B-B14F-4D97-AF65-F5344CB8AC3E}">
        <p14:creationId xmlns:p14="http://schemas.microsoft.com/office/powerpoint/2010/main" xmlns="" val="2516925041"/>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Managing </a:t>
            </a:r>
            <a:r>
              <a:rPr lang="en-US" dirty="0"/>
              <a:t>Performance</a:t>
            </a:r>
          </a:p>
        </p:txBody>
      </p:sp>
      <p:sp>
        <p:nvSpPr>
          <p:cNvPr id="3" name="Content Placeholder 2"/>
          <p:cNvSpPr>
            <a:spLocks noGrp="1"/>
          </p:cNvSpPr>
          <p:nvPr>
            <p:ph idx="1"/>
          </p:nvPr>
        </p:nvSpPr>
        <p:spPr/>
        <p:txBody>
          <a:bodyPr/>
          <a:lstStyle/>
          <a:p>
            <a:r>
              <a:rPr lang="en-US" dirty="0"/>
              <a:t>Performance management systems are </a:t>
            </a:r>
            <a:r>
              <a:rPr lang="en-US" dirty="0" smtClean="0"/>
              <a:t>NOT likely </a:t>
            </a:r>
            <a:r>
              <a:rPr lang="en-US" dirty="0"/>
              <a:t>to help employees develop and improve their performance if managers </a:t>
            </a:r>
            <a:r>
              <a:rPr lang="en-US" dirty="0" smtClean="0"/>
              <a:t>do not have </a:t>
            </a:r>
            <a:r>
              <a:rPr lang="en-US" dirty="0"/>
              <a:t>the necessary skills to help employees accomplish </a:t>
            </a:r>
            <a:r>
              <a:rPr lang="en-US" dirty="0" smtClean="0"/>
              <a:t>their </a:t>
            </a:r>
            <a:r>
              <a:rPr lang="en-US" dirty="0"/>
              <a:t>goals. </a:t>
            </a:r>
            <a:endParaRPr lang="en-US" dirty="0" smtClean="0"/>
          </a:p>
          <a:p>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pPr/>
              <a:t>119</a:t>
            </a:fld>
            <a:endParaRPr lang="en-US"/>
          </a:p>
        </p:txBody>
      </p:sp>
    </p:spTree>
    <p:extLst>
      <p:ext uri="{BB962C8B-B14F-4D97-AF65-F5344CB8AC3E}">
        <p14:creationId xmlns:p14="http://schemas.microsoft.com/office/powerpoint/2010/main" xmlns="" val="1934896327"/>
      </p:ext>
    </p:extLst>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Managing </a:t>
            </a:r>
            <a:r>
              <a:rPr lang="en-US" dirty="0" smtClean="0"/>
              <a:t>Performance(contd.)</a:t>
            </a:r>
            <a:endParaRPr lang="en-US" dirty="0"/>
          </a:p>
        </p:txBody>
      </p:sp>
      <p:sp>
        <p:nvSpPr>
          <p:cNvPr id="3" name="Content Placeholder 2"/>
          <p:cNvSpPr>
            <a:spLocks noGrp="1"/>
          </p:cNvSpPr>
          <p:nvPr>
            <p:ph idx="1"/>
          </p:nvPr>
        </p:nvSpPr>
        <p:spPr/>
        <p:txBody>
          <a:bodyPr/>
          <a:lstStyle/>
          <a:p>
            <a:r>
              <a:rPr lang="en-US" dirty="0"/>
              <a:t>Such skills </a:t>
            </a:r>
            <a:r>
              <a:rPr lang="en-US" dirty="0" smtClean="0"/>
              <a:t>include;</a:t>
            </a:r>
          </a:p>
          <a:p>
            <a:pPr lvl="1"/>
            <a:r>
              <a:rPr lang="en-US" dirty="0" smtClean="0"/>
              <a:t>being </a:t>
            </a:r>
            <a:r>
              <a:rPr lang="en-US" dirty="0"/>
              <a:t>able to serve as coaches, </a:t>
            </a:r>
            <a:endParaRPr lang="en-US" dirty="0" smtClean="0"/>
          </a:p>
          <a:p>
            <a:pPr lvl="1"/>
            <a:r>
              <a:rPr lang="en-US" dirty="0" smtClean="0"/>
              <a:t>to </a:t>
            </a:r>
            <a:r>
              <a:rPr lang="en-US" dirty="0"/>
              <a:t>observe, and </a:t>
            </a:r>
            <a:endParaRPr lang="en-US" dirty="0" smtClean="0"/>
          </a:p>
          <a:p>
            <a:pPr lvl="1"/>
            <a:r>
              <a:rPr lang="en-US" dirty="0" smtClean="0"/>
              <a:t>document </a:t>
            </a:r>
            <a:r>
              <a:rPr lang="en-US" dirty="0"/>
              <a:t>performance </a:t>
            </a:r>
            <a:r>
              <a:rPr lang="en-US" dirty="0" smtClean="0"/>
              <a:t>accurately,</a:t>
            </a:r>
          </a:p>
          <a:p>
            <a:pPr lvl="1"/>
            <a:r>
              <a:rPr lang="en-US" dirty="0" smtClean="0"/>
              <a:t>To give both positive and negative feedback,</a:t>
            </a:r>
          </a:p>
          <a:p>
            <a:pPr lvl="1"/>
            <a:r>
              <a:rPr lang="en-US" dirty="0" smtClean="0"/>
              <a:t>And to conduct useful and constructive performance review discussions.</a:t>
            </a:r>
            <a:endParaRPr lang="en-US" dirty="0"/>
          </a:p>
          <a:p>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pPr/>
              <a:t>120</a:t>
            </a:fld>
            <a:endParaRPr lang="en-US"/>
          </a:p>
        </p:txBody>
      </p:sp>
    </p:spTree>
    <p:extLst>
      <p:ext uri="{BB962C8B-B14F-4D97-AF65-F5344CB8AC3E}">
        <p14:creationId xmlns:p14="http://schemas.microsoft.com/office/powerpoint/2010/main" xmlns="" val="3445612827"/>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
            </a:r>
            <a:br>
              <a:rPr lang="en-US" dirty="0" smtClean="0"/>
            </a:br>
            <a:r>
              <a:rPr lang="en-US" dirty="0" smtClean="0"/>
              <a:t>Career</a:t>
            </a:r>
            <a:br>
              <a:rPr lang="en-US" dirty="0" smtClean="0"/>
            </a:br>
            <a:endParaRPr lang="en-US" dirty="0"/>
          </a:p>
        </p:txBody>
      </p:sp>
      <p:sp>
        <p:nvSpPr>
          <p:cNvPr id="3" name="Content Placeholder 2"/>
          <p:cNvSpPr>
            <a:spLocks noGrp="1"/>
          </p:cNvSpPr>
          <p:nvPr>
            <p:ph idx="1"/>
          </p:nvPr>
        </p:nvSpPr>
        <p:spPr/>
        <p:txBody>
          <a:bodyPr/>
          <a:lstStyle/>
          <a:p>
            <a:r>
              <a:rPr lang="en-US" dirty="0"/>
              <a:t>According to Hall’s, a career refers to the individual sequence of attitudes and behavior associated with work related experiences and activities over the span of the person’s life.</a:t>
            </a:r>
          </a:p>
        </p:txBody>
      </p:sp>
      <p:pic>
        <p:nvPicPr>
          <p:cNvPr id="38914" name="Picture 2" descr="http://jasoncplatt.com/wp-content/uploads/career-coaching.jpg"/>
          <p:cNvPicPr>
            <a:picLocks noChangeAspect="1" noChangeArrowheads="1"/>
          </p:cNvPicPr>
          <p:nvPr/>
        </p:nvPicPr>
        <p:blipFill>
          <a:blip r:embed="rId2" cstate="print"/>
          <a:srcRect/>
          <a:stretch>
            <a:fillRect/>
          </a:stretch>
        </p:blipFill>
        <p:spPr bwMode="auto">
          <a:xfrm>
            <a:off x="1828800" y="3505200"/>
            <a:ext cx="5436255" cy="3200400"/>
          </a:xfrm>
          <a:prstGeom prst="rect">
            <a:avLst/>
          </a:prstGeom>
          <a:noFill/>
        </p:spPr>
      </p:pic>
      <p:sp>
        <p:nvSpPr>
          <p:cNvPr id="5" name="Slide Number Placeholder 4"/>
          <p:cNvSpPr>
            <a:spLocks noGrp="1"/>
          </p:cNvSpPr>
          <p:nvPr>
            <p:ph type="sldNum" sz="quarter" idx="12"/>
          </p:nvPr>
        </p:nvSpPr>
        <p:spPr/>
        <p:txBody>
          <a:bodyPr/>
          <a:lstStyle/>
          <a:p>
            <a:fld id="{A6B133A9-A748-47DF-9A84-F1B998697822}" type="slidenum">
              <a:rPr lang="en-US" smtClean="0"/>
              <a:pPr/>
              <a:t>121</a:t>
            </a:fld>
            <a:endParaRPr lang="en-US"/>
          </a:p>
        </p:txBody>
      </p:sp>
    </p:spTree>
    <p:extLst>
      <p:ext uri="{BB962C8B-B14F-4D97-AF65-F5344CB8AC3E}">
        <p14:creationId xmlns:p14="http://schemas.microsoft.com/office/powerpoint/2010/main" xmlns="" val="3933092440"/>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Career</a:t>
            </a:r>
            <a:endParaRPr lang="en-US"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p:cNvSpPr>
            <a:spLocks noGrp="1"/>
          </p:cNvSpPr>
          <p:nvPr>
            <p:ph type="sldNum" sz="quarter" idx="12"/>
          </p:nvPr>
        </p:nvSpPr>
        <p:spPr/>
        <p:txBody>
          <a:bodyPr/>
          <a:lstStyle/>
          <a:p>
            <a:fld id="{A6B133A9-A748-47DF-9A84-F1B998697822}" type="slidenum">
              <a:rPr lang="en-US" smtClean="0"/>
              <a:pPr/>
              <a:t>122</a:t>
            </a:fld>
            <a:endParaRPr lang="en-US"/>
          </a:p>
        </p:txBody>
      </p:sp>
    </p:spTree>
    <p:extLst>
      <p:ext uri="{BB962C8B-B14F-4D97-AF65-F5344CB8AC3E}">
        <p14:creationId xmlns:p14="http://schemas.microsoft.com/office/powerpoint/2010/main" xmlns="" val="197744275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BF8E5B7A-7625-497F-851C-CBFBBA33D9CE}"/>
                                            </p:graphicEl>
                                          </p:spTgt>
                                        </p:tgtEl>
                                        <p:attrNameLst>
                                          <p:attrName>style.visibility</p:attrName>
                                        </p:attrNameLst>
                                      </p:cBhvr>
                                      <p:to>
                                        <p:strVal val="visible"/>
                                      </p:to>
                                    </p:set>
                                    <p:animEffect transition="in" filter="fade">
                                      <p:cBhvr>
                                        <p:cTn id="7" dur="2000"/>
                                        <p:tgtEl>
                                          <p:spTgt spid="4">
                                            <p:graphicEl>
                                              <a:dgm id="{BF8E5B7A-7625-497F-851C-CBFBBA33D9CE}"/>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90106155-F583-454A-88C8-1750DB7D9DF0}"/>
                                            </p:graphicEl>
                                          </p:spTgt>
                                        </p:tgtEl>
                                        <p:attrNameLst>
                                          <p:attrName>style.visibility</p:attrName>
                                        </p:attrNameLst>
                                      </p:cBhvr>
                                      <p:to>
                                        <p:strVal val="visible"/>
                                      </p:to>
                                    </p:set>
                                    <p:animEffect transition="in" filter="fade">
                                      <p:cBhvr>
                                        <p:cTn id="12" dur="2000"/>
                                        <p:tgtEl>
                                          <p:spTgt spid="4">
                                            <p:graphicEl>
                                              <a:dgm id="{90106155-F583-454A-88C8-1750DB7D9DF0}"/>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graphicEl>
                                              <a:dgm id="{412C8E38-3D6B-4AAC-936A-15DA6611553A}"/>
                                            </p:graphicEl>
                                          </p:spTgt>
                                        </p:tgtEl>
                                        <p:attrNameLst>
                                          <p:attrName>style.visibility</p:attrName>
                                        </p:attrNameLst>
                                      </p:cBhvr>
                                      <p:to>
                                        <p:strVal val="visible"/>
                                      </p:to>
                                    </p:set>
                                    <p:animEffect transition="in" filter="fade">
                                      <p:cBhvr>
                                        <p:cTn id="17" dur="2000"/>
                                        <p:tgtEl>
                                          <p:spTgt spid="4">
                                            <p:graphicEl>
                                              <a:dgm id="{412C8E38-3D6B-4AAC-936A-15DA6611553A}"/>
                                            </p:graphic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4">
                                            <p:graphicEl>
                                              <a:dgm id="{55745EB8-9A3A-4E86-94F0-796224984258}"/>
                                            </p:graphicEl>
                                          </p:spTgt>
                                        </p:tgtEl>
                                        <p:attrNameLst>
                                          <p:attrName>style.visibility</p:attrName>
                                        </p:attrNameLst>
                                      </p:cBhvr>
                                      <p:to>
                                        <p:strVal val="visible"/>
                                      </p:to>
                                    </p:set>
                                    <p:animEffect transition="in" filter="fade">
                                      <p:cBhvr>
                                        <p:cTn id="20" dur="2000"/>
                                        <p:tgtEl>
                                          <p:spTgt spid="4">
                                            <p:graphicEl>
                                              <a:dgm id="{55745EB8-9A3A-4E86-94F0-796224984258}"/>
                                            </p:graphic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4">
                                            <p:graphicEl>
                                              <a:dgm id="{4D7112AF-5E40-410E-A10C-963119D3813F}"/>
                                            </p:graphicEl>
                                          </p:spTgt>
                                        </p:tgtEl>
                                        <p:attrNameLst>
                                          <p:attrName>style.visibility</p:attrName>
                                        </p:attrNameLst>
                                      </p:cBhvr>
                                      <p:to>
                                        <p:strVal val="visible"/>
                                      </p:to>
                                    </p:set>
                                    <p:animEffect transition="in" filter="fade">
                                      <p:cBhvr>
                                        <p:cTn id="25" dur="2000"/>
                                        <p:tgtEl>
                                          <p:spTgt spid="4">
                                            <p:graphicEl>
                                              <a:dgm id="{4D7112AF-5E40-410E-A10C-963119D3813F}"/>
                                            </p:graphic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4">
                                            <p:graphicEl>
                                              <a:dgm id="{4EED301D-136C-4830-9C7A-FB4F214AC03E}"/>
                                            </p:graphicEl>
                                          </p:spTgt>
                                        </p:tgtEl>
                                        <p:attrNameLst>
                                          <p:attrName>style.visibility</p:attrName>
                                        </p:attrNameLst>
                                      </p:cBhvr>
                                      <p:to>
                                        <p:strVal val="visible"/>
                                      </p:to>
                                    </p:set>
                                    <p:animEffect transition="in" filter="fade">
                                      <p:cBhvr>
                                        <p:cTn id="30" dur="2000"/>
                                        <p:tgtEl>
                                          <p:spTgt spid="4">
                                            <p:graphicEl>
                                              <a:dgm id="{4EED301D-136C-4830-9C7A-FB4F214AC03E}"/>
                                            </p:graphicEl>
                                          </p:spTgt>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
                                            <p:graphicEl>
                                              <a:dgm id="{89FF2647-BEE1-42F0-BCA9-5012B0D0723D}"/>
                                            </p:graphicEl>
                                          </p:spTgt>
                                        </p:tgtEl>
                                        <p:attrNameLst>
                                          <p:attrName>style.visibility</p:attrName>
                                        </p:attrNameLst>
                                      </p:cBhvr>
                                      <p:to>
                                        <p:strVal val="visible"/>
                                      </p:to>
                                    </p:set>
                                    <p:animEffect transition="in" filter="fade">
                                      <p:cBhvr>
                                        <p:cTn id="33" dur="2000"/>
                                        <p:tgtEl>
                                          <p:spTgt spid="4">
                                            <p:graphicEl>
                                              <a:dgm id="{89FF2647-BEE1-42F0-BCA9-5012B0D0723D}"/>
                                            </p:graphic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4">
                                            <p:graphicEl>
                                              <a:dgm id="{B447B5E6-B33E-400D-91B7-F9333B2399BD}"/>
                                            </p:graphicEl>
                                          </p:spTgt>
                                        </p:tgtEl>
                                        <p:attrNameLst>
                                          <p:attrName>style.visibility</p:attrName>
                                        </p:attrNameLst>
                                      </p:cBhvr>
                                      <p:to>
                                        <p:strVal val="visible"/>
                                      </p:to>
                                    </p:set>
                                    <p:animEffect transition="in" filter="fade">
                                      <p:cBhvr>
                                        <p:cTn id="38" dur="2000"/>
                                        <p:tgtEl>
                                          <p:spTgt spid="4">
                                            <p:graphicEl>
                                              <a:dgm id="{B447B5E6-B33E-400D-91B7-F9333B2399BD}"/>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
            </a:r>
            <a:br>
              <a:rPr lang="en-US" dirty="0" smtClean="0"/>
            </a:br>
            <a:r>
              <a:rPr lang="en-US" dirty="0" smtClean="0"/>
              <a:t>Why Is Career Management Important?</a:t>
            </a:r>
            <a:br>
              <a:rPr lang="en-US" dirty="0" smtClean="0"/>
            </a:br>
            <a:endParaRPr lang="en-US" dirty="0"/>
          </a:p>
        </p:txBody>
      </p:sp>
      <p:sp>
        <p:nvSpPr>
          <p:cNvPr id="3" name="Content Placeholder 2"/>
          <p:cNvSpPr>
            <a:spLocks noGrp="1"/>
          </p:cNvSpPr>
          <p:nvPr>
            <p:ph idx="1"/>
          </p:nvPr>
        </p:nvSpPr>
        <p:spPr/>
        <p:txBody>
          <a:bodyPr>
            <a:normAutofit/>
          </a:bodyPr>
          <a:lstStyle/>
          <a:p>
            <a:pPr fontAlgn="base"/>
            <a:endParaRPr lang="en-US" b="1" dirty="0"/>
          </a:p>
          <a:p>
            <a:endParaRPr lang="en-US" dirty="0"/>
          </a:p>
        </p:txBody>
      </p:sp>
      <p:graphicFrame>
        <p:nvGraphicFramePr>
          <p:cNvPr id="4" name="Diagram 3"/>
          <p:cNvGraphicFramePr/>
          <p:nvPr/>
        </p:nvGraphicFramePr>
        <p:xfrm>
          <a:off x="533400" y="1397000"/>
          <a:ext cx="7924800" cy="431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p:cNvSpPr>
            <a:spLocks noGrp="1"/>
          </p:cNvSpPr>
          <p:nvPr>
            <p:ph type="sldNum" sz="quarter" idx="12"/>
          </p:nvPr>
        </p:nvSpPr>
        <p:spPr/>
        <p:txBody>
          <a:bodyPr/>
          <a:lstStyle/>
          <a:p>
            <a:fld id="{A6B133A9-A748-47DF-9A84-F1B998697822}" type="slidenum">
              <a:rPr lang="en-US" smtClean="0"/>
              <a:pPr/>
              <a:t>123</a:t>
            </a:fld>
            <a:endParaRPr lang="en-US"/>
          </a:p>
        </p:txBody>
      </p:sp>
    </p:spTree>
    <p:extLst>
      <p:ext uri="{BB962C8B-B14F-4D97-AF65-F5344CB8AC3E}">
        <p14:creationId xmlns:p14="http://schemas.microsoft.com/office/powerpoint/2010/main" xmlns="" val="950237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27043FEC-8DCF-4AC8-8E83-89E64DD34B9E}"/>
                                            </p:graphicEl>
                                          </p:spTgt>
                                        </p:tgtEl>
                                        <p:attrNameLst>
                                          <p:attrName>style.visibility</p:attrName>
                                        </p:attrNameLst>
                                      </p:cBhvr>
                                      <p:to>
                                        <p:strVal val="visible"/>
                                      </p:to>
                                    </p:set>
                                    <p:animEffect transition="in" filter="fade">
                                      <p:cBhvr>
                                        <p:cTn id="7" dur="2000"/>
                                        <p:tgtEl>
                                          <p:spTgt spid="4">
                                            <p:graphicEl>
                                              <a:dgm id="{27043FEC-8DCF-4AC8-8E83-89E64DD34B9E}"/>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49EB4F4B-B527-498F-A31F-4532A2B4FFF1}"/>
                                            </p:graphicEl>
                                          </p:spTgt>
                                        </p:tgtEl>
                                        <p:attrNameLst>
                                          <p:attrName>style.visibility</p:attrName>
                                        </p:attrNameLst>
                                      </p:cBhvr>
                                      <p:to>
                                        <p:strVal val="visible"/>
                                      </p:to>
                                    </p:set>
                                    <p:animEffect transition="in" filter="fade">
                                      <p:cBhvr>
                                        <p:cTn id="12" dur="2000"/>
                                        <p:tgtEl>
                                          <p:spTgt spid="4">
                                            <p:graphicEl>
                                              <a:dgm id="{49EB4F4B-B527-498F-A31F-4532A2B4FFF1}"/>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Why Is Career Management Important?</a:t>
            </a:r>
            <a:endParaRPr lang="en-US" dirty="0"/>
          </a:p>
        </p:txBody>
      </p:sp>
      <p:graphicFrame>
        <p:nvGraphicFramePr>
          <p:cNvPr id="4" name="Content Placeholder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p:cNvSpPr>
            <a:spLocks noGrp="1"/>
          </p:cNvSpPr>
          <p:nvPr>
            <p:ph type="sldNum" sz="quarter" idx="12"/>
          </p:nvPr>
        </p:nvSpPr>
        <p:spPr/>
        <p:txBody>
          <a:bodyPr/>
          <a:lstStyle/>
          <a:p>
            <a:fld id="{A6B133A9-A748-47DF-9A84-F1B998697822}" type="slidenum">
              <a:rPr lang="en-US" smtClean="0"/>
              <a:pPr/>
              <a:t>124</a:t>
            </a:fld>
            <a:endParaRPr lang="en-US"/>
          </a:p>
        </p:txBody>
      </p:sp>
    </p:spTree>
    <p:extLst>
      <p:ext uri="{BB962C8B-B14F-4D97-AF65-F5344CB8AC3E}">
        <p14:creationId xmlns:p14="http://schemas.microsoft.com/office/powerpoint/2010/main" xmlns="" val="1629575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1EB2B549-7444-486B-A8C3-3E6A0F4230DD}"/>
                                            </p:graphicEl>
                                          </p:spTgt>
                                        </p:tgtEl>
                                        <p:attrNameLst>
                                          <p:attrName>style.visibility</p:attrName>
                                        </p:attrNameLst>
                                      </p:cBhvr>
                                      <p:to>
                                        <p:strVal val="visible"/>
                                      </p:to>
                                    </p:set>
                                    <p:animEffect transition="in" filter="fade">
                                      <p:cBhvr>
                                        <p:cTn id="7" dur="2000"/>
                                        <p:tgtEl>
                                          <p:spTgt spid="4">
                                            <p:graphicEl>
                                              <a:dgm id="{1EB2B549-7444-486B-A8C3-3E6A0F4230D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04CCB31E-92C8-415F-9218-309D20FFFBEC}"/>
                                            </p:graphicEl>
                                          </p:spTgt>
                                        </p:tgtEl>
                                        <p:attrNameLst>
                                          <p:attrName>style.visibility</p:attrName>
                                        </p:attrNameLst>
                                      </p:cBhvr>
                                      <p:to>
                                        <p:strVal val="visible"/>
                                      </p:to>
                                    </p:set>
                                    <p:animEffect transition="in" filter="fade">
                                      <p:cBhvr>
                                        <p:cTn id="12" dur="2000"/>
                                        <p:tgtEl>
                                          <p:spTgt spid="4">
                                            <p:graphicEl>
                                              <a:dgm id="{04CCB31E-92C8-415F-9218-309D20FFFBEC}"/>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Career Management Process</a:t>
            </a:r>
            <a:endParaRPr lang="en-US" dirty="0"/>
          </a:p>
        </p:txBody>
      </p:sp>
      <p:graphicFrame>
        <p:nvGraphicFramePr>
          <p:cNvPr id="4" name="Diagram 3"/>
          <p:cNvGraphicFramePr/>
          <p:nvPr/>
        </p:nvGraphicFramePr>
        <p:xfrm>
          <a:off x="1600200" y="20574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p:cNvSpPr>
            <a:spLocks noGrp="1"/>
          </p:cNvSpPr>
          <p:nvPr>
            <p:ph type="sldNum" sz="quarter" idx="12"/>
          </p:nvPr>
        </p:nvSpPr>
        <p:spPr/>
        <p:txBody>
          <a:bodyPr/>
          <a:lstStyle/>
          <a:p>
            <a:fld id="{A6B133A9-A748-47DF-9A84-F1B998697822}" type="slidenum">
              <a:rPr lang="en-US" smtClean="0"/>
              <a:pPr/>
              <a:t>125</a:t>
            </a:fld>
            <a:endParaRPr lang="en-US"/>
          </a:p>
        </p:txBody>
      </p:sp>
    </p:spTree>
    <p:extLst>
      <p:ext uri="{BB962C8B-B14F-4D97-AF65-F5344CB8AC3E}">
        <p14:creationId xmlns:p14="http://schemas.microsoft.com/office/powerpoint/2010/main" xmlns="" val="350686955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graphicEl>
                                              <a:dgm id="{A3EB42F6-6546-4195-8790-71CEEA21086F}"/>
                                            </p:graphicEl>
                                          </p:spTgt>
                                        </p:tgtEl>
                                        <p:attrNameLst>
                                          <p:attrName>style.visibility</p:attrName>
                                        </p:attrNameLst>
                                      </p:cBhvr>
                                      <p:to>
                                        <p:strVal val="visible"/>
                                      </p:to>
                                    </p:set>
                                    <p:animEffect transition="in" filter="wipe(down)">
                                      <p:cBhvr>
                                        <p:cTn id="7" dur="500"/>
                                        <p:tgtEl>
                                          <p:spTgt spid="4">
                                            <p:graphicEl>
                                              <a:dgm id="{A3EB42F6-6546-4195-8790-71CEEA21086F}"/>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graphicEl>
                                              <a:dgm id="{FE702654-3EE9-4098-8746-E2D46B42C3B8}"/>
                                            </p:graphicEl>
                                          </p:spTgt>
                                        </p:tgtEl>
                                        <p:attrNameLst>
                                          <p:attrName>style.visibility</p:attrName>
                                        </p:attrNameLst>
                                      </p:cBhvr>
                                      <p:to>
                                        <p:strVal val="visible"/>
                                      </p:to>
                                    </p:set>
                                    <p:animEffect transition="in" filter="wipe(down)">
                                      <p:cBhvr>
                                        <p:cTn id="12" dur="500"/>
                                        <p:tgtEl>
                                          <p:spTgt spid="4">
                                            <p:graphicEl>
                                              <a:dgm id="{FE702654-3EE9-4098-8746-E2D46B42C3B8}"/>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4">
                                            <p:graphicEl>
                                              <a:dgm id="{674E76C4-C1F5-4A68-90EB-81EA9DF4248D}"/>
                                            </p:graphicEl>
                                          </p:spTgt>
                                        </p:tgtEl>
                                        <p:attrNameLst>
                                          <p:attrName>style.visibility</p:attrName>
                                        </p:attrNameLst>
                                      </p:cBhvr>
                                      <p:to>
                                        <p:strVal val="visible"/>
                                      </p:to>
                                    </p:set>
                                    <p:animEffect transition="in" filter="wipe(down)">
                                      <p:cBhvr>
                                        <p:cTn id="17" dur="500"/>
                                        <p:tgtEl>
                                          <p:spTgt spid="4">
                                            <p:graphicEl>
                                              <a:dgm id="{674E76C4-C1F5-4A68-90EB-81EA9DF4248D}"/>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4">
                                            <p:graphicEl>
                                              <a:dgm id="{842472CB-1802-4954-97B6-E226681A5A81}"/>
                                            </p:graphicEl>
                                          </p:spTgt>
                                        </p:tgtEl>
                                        <p:attrNameLst>
                                          <p:attrName>style.visibility</p:attrName>
                                        </p:attrNameLst>
                                      </p:cBhvr>
                                      <p:to>
                                        <p:strVal val="visible"/>
                                      </p:to>
                                    </p:set>
                                    <p:animEffect transition="in" filter="wipe(down)">
                                      <p:cBhvr>
                                        <p:cTn id="22" dur="500"/>
                                        <p:tgtEl>
                                          <p:spTgt spid="4">
                                            <p:graphicEl>
                                              <a:dgm id="{842472CB-1802-4954-97B6-E226681A5A81}"/>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4">
                                            <p:graphicEl>
                                              <a:dgm id="{A47AC0C2-ED26-4250-B337-C25CC48361E6}"/>
                                            </p:graphicEl>
                                          </p:spTgt>
                                        </p:tgtEl>
                                        <p:attrNameLst>
                                          <p:attrName>style.visibility</p:attrName>
                                        </p:attrNameLst>
                                      </p:cBhvr>
                                      <p:to>
                                        <p:strVal val="visible"/>
                                      </p:to>
                                    </p:set>
                                    <p:animEffect transition="in" filter="wipe(down)">
                                      <p:cBhvr>
                                        <p:cTn id="27" dur="500"/>
                                        <p:tgtEl>
                                          <p:spTgt spid="4">
                                            <p:graphicEl>
                                              <a:dgm id="{A47AC0C2-ED26-4250-B337-C25CC48361E6}"/>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Career Development</a:t>
            </a:r>
            <a:endParaRPr lang="en-US" dirty="0"/>
          </a:p>
        </p:txBody>
      </p:sp>
      <p:sp>
        <p:nvSpPr>
          <p:cNvPr id="3" name="Content Placeholder 2"/>
          <p:cNvSpPr>
            <a:spLocks noGrp="1"/>
          </p:cNvSpPr>
          <p:nvPr>
            <p:ph idx="1"/>
          </p:nvPr>
        </p:nvSpPr>
        <p:spPr/>
        <p:txBody>
          <a:bodyPr>
            <a:normAutofit/>
          </a:bodyPr>
          <a:lstStyle/>
          <a:p>
            <a:r>
              <a:rPr lang="en-US" dirty="0"/>
              <a:t>Career Development is a “continuous lifelong process of developmental experiences that focuses on seeking, obtaining and processing information about self, occupational and educational alternatives, life styles and role options” (Hansen, 1976</a:t>
            </a:r>
            <a:r>
              <a:rPr lang="en-US" b="1" dirty="0"/>
              <a:t>). </a:t>
            </a:r>
            <a:endParaRPr lang="en-US" b="1" dirty="0" smtClean="0"/>
          </a:p>
          <a:p>
            <a:endParaRPr lang="en-US" dirty="0"/>
          </a:p>
        </p:txBody>
      </p:sp>
      <p:sp>
        <p:nvSpPr>
          <p:cNvPr id="4" name="Slide Number Placeholder 3"/>
          <p:cNvSpPr>
            <a:spLocks noGrp="1"/>
          </p:cNvSpPr>
          <p:nvPr>
            <p:ph type="sldNum" sz="quarter" idx="12"/>
          </p:nvPr>
        </p:nvSpPr>
        <p:spPr/>
        <p:txBody>
          <a:bodyPr/>
          <a:lstStyle/>
          <a:p>
            <a:fld id="{7FDCB8E7-DC3A-4BA7-9CC5-645FD4DDDB06}" type="slidenum">
              <a:rPr lang="en-US" smtClean="0"/>
              <a:pPr/>
              <a:t>126</a:t>
            </a:fld>
            <a:endParaRPr lang="en-US"/>
          </a:p>
        </p:txBody>
      </p:sp>
    </p:spTree>
    <p:extLst>
      <p:ext uri="{BB962C8B-B14F-4D97-AF65-F5344CB8AC3E}">
        <p14:creationId xmlns:p14="http://schemas.microsoft.com/office/powerpoint/2010/main" xmlns="" val="2642831479"/>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p:txBody>
          <a:bodyPr/>
          <a:lstStyle/>
          <a:p>
            <a:r>
              <a:rPr lang="en-US" altLang="zh-TW" dirty="0"/>
              <a:t>Career Development </a:t>
            </a:r>
            <a:r>
              <a:rPr lang="en-US" altLang="zh-TW" dirty="0" smtClean="0"/>
              <a:t>Theories </a:t>
            </a:r>
            <a:endParaRPr lang="en-US" altLang="zh-TW" dirty="0">
              <a:solidFill>
                <a:schemeClr val="tx1"/>
              </a:solidFill>
              <a:latin typeface="Times New Roman" charset="0"/>
            </a:endParaRPr>
          </a:p>
        </p:txBody>
      </p:sp>
      <p:sp>
        <p:nvSpPr>
          <p:cNvPr id="2051" name="Rectangle 3"/>
          <p:cNvSpPr>
            <a:spLocks noGrp="1" noChangeArrowheads="1"/>
          </p:cNvSpPr>
          <p:nvPr>
            <p:ph idx="1"/>
          </p:nvPr>
        </p:nvSpPr>
        <p:spPr/>
        <p:txBody>
          <a:bodyPr/>
          <a:lstStyle/>
          <a:p>
            <a:r>
              <a:rPr lang="en-US" altLang="zh-TW" dirty="0"/>
              <a:t>Trait-factor theories</a:t>
            </a:r>
          </a:p>
          <a:p>
            <a:r>
              <a:rPr lang="en-US" altLang="zh-TW" dirty="0"/>
              <a:t>Sociology and career choice</a:t>
            </a:r>
          </a:p>
          <a:p>
            <a:r>
              <a:rPr lang="en-US" altLang="zh-TW" dirty="0"/>
              <a:t>Developmental/Self-concept theory</a:t>
            </a:r>
          </a:p>
          <a:p>
            <a:r>
              <a:rPr lang="en-US" altLang="zh-TW" dirty="0"/>
              <a:t>Vocational choice and personality theories</a:t>
            </a:r>
          </a:p>
          <a:p>
            <a:r>
              <a:rPr lang="en-US" altLang="zh-TW" dirty="0"/>
              <a:t>Behavioral approaches</a:t>
            </a:r>
          </a:p>
          <a:p>
            <a:r>
              <a:rPr lang="en-US" altLang="zh-TW" dirty="0"/>
              <a:t>Narrative approach</a:t>
            </a:r>
          </a:p>
        </p:txBody>
      </p:sp>
      <p:sp>
        <p:nvSpPr>
          <p:cNvPr id="2" name="Slide Number Placeholder 1"/>
          <p:cNvSpPr>
            <a:spLocks noGrp="1"/>
          </p:cNvSpPr>
          <p:nvPr>
            <p:ph type="sldNum" sz="quarter" idx="12"/>
          </p:nvPr>
        </p:nvSpPr>
        <p:spPr/>
        <p:txBody>
          <a:bodyPr/>
          <a:lstStyle/>
          <a:p>
            <a:fld id="{7FDCB8E7-DC3A-4BA7-9CC5-645FD4DDDB06}" type="slidenum">
              <a:rPr lang="en-US" smtClean="0"/>
              <a:pPr/>
              <a:t>127</a:t>
            </a:fld>
            <a:endParaRPr lang="en-US"/>
          </a:p>
        </p:txBody>
      </p:sp>
    </p:spTree>
    <p:extLst>
      <p:ext uri="{BB962C8B-B14F-4D97-AF65-F5344CB8AC3E}">
        <p14:creationId xmlns:p14="http://schemas.microsoft.com/office/powerpoint/2010/main" xmlns="" val="2549202041"/>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Mentoring</a:t>
            </a:r>
            <a:endParaRPr lang="en-US" dirty="0"/>
          </a:p>
        </p:txBody>
      </p:sp>
      <p:sp>
        <p:nvSpPr>
          <p:cNvPr id="3" name="Content Placeholder 2"/>
          <p:cNvSpPr>
            <a:spLocks noGrp="1"/>
          </p:cNvSpPr>
          <p:nvPr>
            <p:ph idx="1"/>
          </p:nvPr>
        </p:nvSpPr>
        <p:spPr/>
        <p:txBody>
          <a:bodyPr>
            <a:normAutofit/>
          </a:bodyPr>
          <a:lstStyle/>
          <a:p>
            <a:pPr fontAlgn="base">
              <a:buNone/>
            </a:pPr>
            <a:r>
              <a:rPr lang="en-US" dirty="0"/>
              <a:t>Do you want to move your career forward?</a:t>
            </a:r>
          </a:p>
          <a:p>
            <a:pPr fontAlgn="base"/>
            <a:r>
              <a:rPr lang="en-US" dirty="0"/>
              <a:t>Would you like to develop your leadership skills as well as help others learn, grow, and improve their skills? </a:t>
            </a:r>
            <a:endParaRPr lang="en-US" dirty="0" smtClean="0"/>
          </a:p>
          <a:p>
            <a:pPr fontAlgn="base"/>
            <a:r>
              <a:rPr lang="en-US" dirty="0" smtClean="0"/>
              <a:t>Or </a:t>
            </a:r>
            <a:r>
              <a:rPr lang="en-US" dirty="0"/>
              <a:t>would you like to find someone who can help you do these things?</a:t>
            </a:r>
          </a:p>
          <a:p>
            <a:endParaRPr lang="en-US" dirty="0"/>
          </a:p>
        </p:txBody>
      </p:sp>
      <p:sp>
        <p:nvSpPr>
          <p:cNvPr id="4" name="Slide Number Placeholder 3"/>
          <p:cNvSpPr>
            <a:spLocks noGrp="1"/>
          </p:cNvSpPr>
          <p:nvPr>
            <p:ph type="sldNum" sz="quarter" idx="12"/>
          </p:nvPr>
        </p:nvSpPr>
        <p:spPr/>
        <p:txBody>
          <a:bodyPr/>
          <a:lstStyle/>
          <a:p>
            <a:fld id="{7FDCB8E7-DC3A-4BA7-9CC5-645FD4DDDB06}" type="slidenum">
              <a:rPr lang="en-US" smtClean="0"/>
              <a:pPr/>
              <a:t>128</a:t>
            </a:fld>
            <a:endParaRPr lang="en-US"/>
          </a:p>
        </p:txBody>
      </p:sp>
    </p:spTree>
    <p:extLst>
      <p:ext uri="{BB962C8B-B14F-4D97-AF65-F5344CB8AC3E}">
        <p14:creationId xmlns:p14="http://schemas.microsoft.com/office/powerpoint/2010/main" xmlns="" val="1481357157"/>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Mentoring (Contd.)</a:t>
            </a:r>
            <a:endParaRPr lang="en-US" dirty="0"/>
          </a:p>
        </p:txBody>
      </p:sp>
      <p:sp>
        <p:nvSpPr>
          <p:cNvPr id="3" name="Content Placeholder 2"/>
          <p:cNvSpPr>
            <a:spLocks noGrp="1"/>
          </p:cNvSpPr>
          <p:nvPr>
            <p:ph idx="1"/>
          </p:nvPr>
        </p:nvSpPr>
        <p:spPr/>
        <p:txBody>
          <a:bodyPr>
            <a:normAutofit/>
          </a:bodyPr>
          <a:lstStyle/>
          <a:p>
            <a:pPr fontAlgn="base">
              <a:buNone/>
            </a:pPr>
            <a:r>
              <a:rPr lang="en-US" dirty="0" smtClean="0"/>
              <a:t>You can. Through a mentoring partnership.</a:t>
            </a:r>
          </a:p>
          <a:p>
            <a:pPr fontAlgn="base"/>
            <a:r>
              <a:rPr lang="en-US" dirty="0" smtClean="0"/>
              <a:t>More professionals these days are actively pursuing mentoring to advance their careers. And whether you're on the giving or receiving end, these types of partnerships can benefit your career.</a:t>
            </a:r>
          </a:p>
          <a:p>
            <a:pPr marL="0" indent="0">
              <a:buNone/>
            </a:pPr>
            <a:endParaRPr lang="en-US" dirty="0"/>
          </a:p>
        </p:txBody>
      </p:sp>
      <p:sp>
        <p:nvSpPr>
          <p:cNvPr id="4" name="Slide Number Placeholder 3"/>
          <p:cNvSpPr>
            <a:spLocks noGrp="1"/>
          </p:cNvSpPr>
          <p:nvPr>
            <p:ph type="sldNum" sz="quarter" idx="12"/>
          </p:nvPr>
        </p:nvSpPr>
        <p:spPr/>
        <p:txBody>
          <a:bodyPr/>
          <a:lstStyle/>
          <a:p>
            <a:fld id="{7FDCB8E7-DC3A-4BA7-9CC5-645FD4DDDB06}" type="slidenum">
              <a:rPr lang="en-US" smtClean="0"/>
              <a:pPr/>
              <a:t>129</a:t>
            </a:fld>
            <a:endParaRPr lang="en-US"/>
          </a:p>
        </p:txBody>
      </p:sp>
    </p:spTree>
    <p:extLst>
      <p:ext uri="{BB962C8B-B14F-4D97-AF65-F5344CB8AC3E}">
        <p14:creationId xmlns:p14="http://schemas.microsoft.com/office/powerpoint/2010/main" xmlns="" val="909903603"/>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Mentoring (Contd.)</a:t>
            </a:r>
          </a:p>
        </p:txBody>
      </p:sp>
      <p:sp>
        <p:nvSpPr>
          <p:cNvPr id="3" name="Content Placeholder 2"/>
          <p:cNvSpPr>
            <a:spLocks noGrp="1"/>
          </p:cNvSpPr>
          <p:nvPr>
            <p:ph idx="1"/>
          </p:nvPr>
        </p:nvSpPr>
        <p:spPr/>
        <p:txBody>
          <a:bodyPr>
            <a:normAutofit/>
          </a:bodyPr>
          <a:lstStyle/>
          <a:p>
            <a:pPr fontAlgn="base"/>
            <a:r>
              <a:rPr lang="en-US" dirty="0" smtClean="0"/>
              <a:t>A mentoring partnership can be rewarding to both people, personally and professionally. It's an opportunity to develop communication skills, expand your viewpoints, and consider new ways of approaching situations. And both partners can advance their careers in the process.</a:t>
            </a:r>
          </a:p>
          <a:p>
            <a:endParaRPr lang="en-US" dirty="0"/>
          </a:p>
        </p:txBody>
      </p:sp>
      <p:sp>
        <p:nvSpPr>
          <p:cNvPr id="4" name="Slide Number Placeholder 3"/>
          <p:cNvSpPr>
            <a:spLocks noGrp="1"/>
          </p:cNvSpPr>
          <p:nvPr>
            <p:ph type="sldNum" sz="quarter" idx="12"/>
          </p:nvPr>
        </p:nvSpPr>
        <p:spPr/>
        <p:txBody>
          <a:bodyPr/>
          <a:lstStyle/>
          <a:p>
            <a:fld id="{7FDCB8E7-DC3A-4BA7-9CC5-645FD4DDDB06}" type="slidenum">
              <a:rPr lang="en-US" smtClean="0"/>
              <a:pPr/>
              <a:t>130</a:t>
            </a:fld>
            <a:endParaRPr lang="en-US"/>
          </a:p>
        </p:txBody>
      </p:sp>
    </p:spTree>
    <p:extLst>
      <p:ext uri="{BB962C8B-B14F-4D97-AF65-F5344CB8AC3E}">
        <p14:creationId xmlns:p14="http://schemas.microsoft.com/office/powerpoint/2010/main" xmlns="" val="534773580"/>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3"/>
          <p:cNvSpPr>
            <a:spLocks noGrp="1"/>
          </p:cNvSpPr>
          <p:nvPr>
            <p:ph type="title"/>
          </p:nvPr>
        </p:nvSpPr>
        <p:spPr>
          <a:xfrm>
            <a:off x="685800" y="76200"/>
            <a:ext cx="7772400" cy="1143000"/>
          </a:xfrm>
        </p:spPr>
        <p:txBody>
          <a:bodyPr/>
          <a:lstStyle/>
          <a:p>
            <a:r>
              <a:rPr lang="en-US" dirty="0" smtClean="0"/>
              <a:t>Model of Career Stages</a:t>
            </a:r>
          </a:p>
        </p:txBody>
      </p:sp>
      <p:sp>
        <p:nvSpPr>
          <p:cNvPr id="21507" name="Content Placeholder 4"/>
          <p:cNvSpPr>
            <a:spLocks noGrp="1"/>
          </p:cNvSpPr>
          <p:nvPr>
            <p:ph idx="1"/>
          </p:nvPr>
        </p:nvSpPr>
        <p:spPr>
          <a:xfrm>
            <a:off x="685800" y="1143000"/>
            <a:ext cx="7772400" cy="4495800"/>
          </a:xfrm>
        </p:spPr>
        <p:txBody>
          <a:bodyPr>
            <a:normAutofit fontScale="92500" lnSpcReduction="10000"/>
          </a:bodyPr>
          <a:lstStyle/>
          <a:p>
            <a:r>
              <a:rPr lang="en-US" dirty="0" smtClean="0"/>
              <a:t>Career stages is the process by which employees progress through a series of stages</a:t>
            </a:r>
          </a:p>
          <a:p>
            <a:r>
              <a:rPr lang="en-US" dirty="0" smtClean="0"/>
              <a:t>Each stage is characterized by a different set of developmental tasks, activities, and relationships</a:t>
            </a:r>
          </a:p>
          <a:p>
            <a:r>
              <a:rPr lang="en-US" dirty="0" smtClean="0"/>
              <a:t>There are four career stages:</a:t>
            </a:r>
          </a:p>
          <a:p>
            <a:pPr lvl="1"/>
            <a:r>
              <a:rPr lang="en-US" dirty="0" smtClean="0"/>
              <a:t>Exploration</a:t>
            </a:r>
          </a:p>
          <a:p>
            <a:pPr lvl="1"/>
            <a:r>
              <a:rPr lang="en-US" dirty="0" smtClean="0"/>
              <a:t>Establishment</a:t>
            </a:r>
          </a:p>
          <a:p>
            <a:pPr lvl="1"/>
            <a:r>
              <a:rPr lang="en-US" dirty="0" smtClean="0"/>
              <a:t>Maintenance</a:t>
            </a:r>
          </a:p>
          <a:p>
            <a:pPr lvl="1"/>
            <a:r>
              <a:rPr lang="en-US" dirty="0" smtClean="0"/>
              <a:t>Disengagement</a:t>
            </a:r>
          </a:p>
          <a:p>
            <a:endParaRPr lang="en-US" dirty="0" smtClean="0"/>
          </a:p>
        </p:txBody>
      </p:sp>
      <p:sp>
        <p:nvSpPr>
          <p:cNvPr id="5" name="Slide Number Placeholder 4"/>
          <p:cNvSpPr>
            <a:spLocks noGrp="1"/>
          </p:cNvSpPr>
          <p:nvPr>
            <p:ph type="sldNum" sz="quarter" idx="12"/>
          </p:nvPr>
        </p:nvSpPr>
        <p:spPr/>
        <p:txBody>
          <a:bodyPr/>
          <a:lstStyle/>
          <a:p>
            <a:fld id="{A6B133A9-A748-47DF-9A84-F1B998697822}" type="slidenum">
              <a:rPr lang="en-US" smtClean="0"/>
              <a:pPr/>
              <a:t>131</a:t>
            </a:fld>
            <a:endParaRPr lang="en-US"/>
          </a:p>
        </p:txBody>
      </p:sp>
    </p:spTree>
    <p:extLst>
      <p:ext uri="{BB962C8B-B14F-4D97-AF65-F5344CB8AC3E}">
        <p14:creationId xmlns:p14="http://schemas.microsoft.com/office/powerpoint/2010/main" xmlns="" val="749234505"/>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Line 90"/>
          <p:cNvSpPr>
            <a:spLocks noChangeShapeType="1"/>
          </p:cNvSpPr>
          <p:nvPr/>
        </p:nvSpPr>
        <p:spPr bwMode="auto">
          <a:xfrm flipV="1">
            <a:off x="7700963" y="1949450"/>
            <a:ext cx="14287" cy="3190875"/>
          </a:xfrm>
          <a:prstGeom prst="line">
            <a:avLst/>
          </a:prstGeom>
          <a:noFill/>
          <a:ln w="3175">
            <a:solidFill>
              <a:srgbClr val="969696"/>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579" name="Line 89"/>
          <p:cNvSpPr>
            <a:spLocks noChangeShapeType="1"/>
          </p:cNvSpPr>
          <p:nvPr/>
        </p:nvSpPr>
        <p:spPr bwMode="auto">
          <a:xfrm flipV="1">
            <a:off x="5576888" y="1954213"/>
            <a:ext cx="14287" cy="3190875"/>
          </a:xfrm>
          <a:prstGeom prst="line">
            <a:avLst/>
          </a:prstGeom>
          <a:noFill/>
          <a:ln w="3175">
            <a:solidFill>
              <a:srgbClr val="969696"/>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580" name="Line 59"/>
          <p:cNvSpPr>
            <a:spLocks noChangeShapeType="1"/>
          </p:cNvSpPr>
          <p:nvPr/>
        </p:nvSpPr>
        <p:spPr bwMode="auto">
          <a:xfrm flipV="1">
            <a:off x="2905125" y="1963738"/>
            <a:ext cx="14288" cy="3190875"/>
          </a:xfrm>
          <a:prstGeom prst="line">
            <a:avLst/>
          </a:prstGeom>
          <a:noFill/>
          <a:ln w="3175">
            <a:solidFill>
              <a:srgbClr val="969696"/>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581" name="Line 88"/>
          <p:cNvSpPr>
            <a:spLocks noChangeShapeType="1"/>
          </p:cNvSpPr>
          <p:nvPr/>
        </p:nvSpPr>
        <p:spPr bwMode="auto">
          <a:xfrm flipV="1">
            <a:off x="3971925" y="1954213"/>
            <a:ext cx="14288" cy="3190875"/>
          </a:xfrm>
          <a:prstGeom prst="line">
            <a:avLst/>
          </a:prstGeom>
          <a:noFill/>
          <a:ln w="3175">
            <a:solidFill>
              <a:srgbClr val="969696"/>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582" name="Line 71"/>
          <p:cNvSpPr>
            <a:spLocks noChangeShapeType="1"/>
          </p:cNvSpPr>
          <p:nvPr/>
        </p:nvSpPr>
        <p:spPr bwMode="auto">
          <a:xfrm>
            <a:off x="4335463" y="3219450"/>
            <a:ext cx="2905125" cy="14288"/>
          </a:xfrm>
          <a:prstGeom prst="line">
            <a:avLst/>
          </a:prstGeom>
          <a:noFill/>
          <a:ln w="9525">
            <a:solidFill>
              <a:schemeClr val="tx1"/>
            </a:solidFill>
            <a:prstDash val="dash"/>
            <a:round/>
            <a:headEnd/>
            <a:tailEnd/>
          </a:ln>
          <a:extLst>
            <a:ext uri="{909E8E84-426E-40DD-AFC4-6F175D3DCCD1}">
              <a14:hiddenFill xmlns:a14="http://schemas.microsoft.com/office/drawing/2010/main" xmlns="">
                <a:noFill/>
              </a14:hiddenFill>
            </a:ext>
          </a:extLst>
        </p:spPr>
        <p:txBody>
          <a:bodyPr/>
          <a:lstStyle/>
          <a:p>
            <a:endParaRPr lang="en-US"/>
          </a:p>
        </p:txBody>
      </p:sp>
      <p:grpSp>
        <p:nvGrpSpPr>
          <p:cNvPr id="24583" name="Group 70"/>
          <p:cNvGrpSpPr>
            <a:grpSpLocks/>
          </p:cNvGrpSpPr>
          <p:nvPr/>
        </p:nvGrpSpPr>
        <p:grpSpPr bwMode="auto">
          <a:xfrm>
            <a:off x="4894263" y="2917825"/>
            <a:ext cx="1752600" cy="657225"/>
            <a:chOff x="2541" y="1855"/>
            <a:chExt cx="1078" cy="414"/>
          </a:xfrm>
        </p:grpSpPr>
        <p:sp>
          <p:nvSpPr>
            <p:cNvPr id="24638" name="Oval 68"/>
            <p:cNvSpPr>
              <a:spLocks noChangeArrowheads="1"/>
            </p:cNvSpPr>
            <p:nvPr/>
          </p:nvSpPr>
          <p:spPr bwMode="auto">
            <a:xfrm>
              <a:off x="2548" y="1855"/>
              <a:ext cx="1071" cy="414"/>
            </a:xfrm>
            <a:prstGeom prst="ellipse">
              <a:avLst/>
            </a:prstGeom>
            <a:solidFill>
              <a:srgbClr val="B2B2B2"/>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pPr algn="ctr"/>
              <a:endParaRPr lang="en-US">
                <a:solidFill>
                  <a:srgbClr val="4D4D4D"/>
                </a:solidFill>
              </a:endParaRPr>
            </a:p>
          </p:txBody>
        </p:sp>
        <p:sp>
          <p:nvSpPr>
            <p:cNvPr id="24639" name="Text Box 69"/>
            <p:cNvSpPr txBox="1">
              <a:spLocks noChangeArrowheads="1"/>
            </p:cNvSpPr>
            <p:nvPr/>
          </p:nvSpPr>
          <p:spPr bwMode="auto">
            <a:xfrm>
              <a:off x="2541" y="1905"/>
              <a:ext cx="1074"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200">
                  <a:solidFill>
                    <a:srgbClr val="4D4D4D"/>
                  </a:solidFill>
                </a:rPr>
                <a:t>Will performance increase or decline?</a:t>
              </a:r>
            </a:p>
          </p:txBody>
        </p:sp>
      </p:grpSp>
      <p:sp>
        <p:nvSpPr>
          <p:cNvPr id="24584" name="Rectangle 2"/>
          <p:cNvSpPr>
            <a:spLocks noGrp="1" noChangeArrowheads="1"/>
          </p:cNvSpPr>
          <p:nvPr>
            <p:ph type="title"/>
          </p:nvPr>
        </p:nvSpPr>
        <p:spPr/>
        <p:txBody>
          <a:bodyPr/>
          <a:lstStyle/>
          <a:p>
            <a:r>
              <a:rPr lang="en-US" b="1" smtClean="0">
                <a:cs typeface="Times New Roman" pitchFamily="18" charset="0"/>
              </a:rPr>
              <a:t>Traditional Career Stages</a:t>
            </a:r>
            <a:endParaRPr lang="en-US" b="1" smtClean="0"/>
          </a:p>
        </p:txBody>
      </p:sp>
      <p:sp>
        <p:nvSpPr>
          <p:cNvPr id="24585" name="Text Box 6"/>
          <p:cNvSpPr txBox="1">
            <a:spLocks noChangeArrowheads="1"/>
          </p:cNvSpPr>
          <p:nvPr/>
        </p:nvSpPr>
        <p:spPr bwMode="auto">
          <a:xfrm>
            <a:off x="401638" y="2759075"/>
            <a:ext cx="750887"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400"/>
              <a:t>High</a:t>
            </a:r>
          </a:p>
        </p:txBody>
      </p:sp>
      <p:grpSp>
        <p:nvGrpSpPr>
          <p:cNvPr id="24586" name="Group 42"/>
          <p:cNvGrpSpPr>
            <a:grpSpLocks/>
          </p:cNvGrpSpPr>
          <p:nvPr/>
        </p:nvGrpSpPr>
        <p:grpSpPr bwMode="auto">
          <a:xfrm>
            <a:off x="466725" y="5235575"/>
            <a:ext cx="8229600" cy="750888"/>
            <a:chOff x="294" y="3591"/>
            <a:chExt cx="5184" cy="473"/>
          </a:xfrm>
        </p:grpSpPr>
        <p:sp>
          <p:nvSpPr>
            <p:cNvPr id="24606" name="Line 7"/>
            <p:cNvSpPr>
              <a:spLocks noChangeShapeType="1"/>
            </p:cNvSpPr>
            <p:nvPr/>
          </p:nvSpPr>
          <p:spPr bwMode="auto">
            <a:xfrm>
              <a:off x="294" y="3687"/>
              <a:ext cx="5184"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607" name="Line 8"/>
            <p:cNvSpPr>
              <a:spLocks noChangeShapeType="1"/>
            </p:cNvSpPr>
            <p:nvPr/>
          </p:nvSpPr>
          <p:spPr bwMode="auto">
            <a:xfrm flipV="1">
              <a:off x="822" y="3591"/>
              <a:ext cx="0" cy="9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608" name="Line 11"/>
            <p:cNvSpPr>
              <a:spLocks noChangeShapeType="1"/>
            </p:cNvSpPr>
            <p:nvPr/>
          </p:nvSpPr>
          <p:spPr bwMode="auto">
            <a:xfrm flipV="1">
              <a:off x="1494" y="3591"/>
              <a:ext cx="0" cy="9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609" name="Line 12"/>
            <p:cNvSpPr>
              <a:spLocks noChangeShapeType="1"/>
            </p:cNvSpPr>
            <p:nvPr/>
          </p:nvSpPr>
          <p:spPr bwMode="auto">
            <a:xfrm flipV="1">
              <a:off x="1158" y="3591"/>
              <a:ext cx="0" cy="9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610" name="Line 13"/>
            <p:cNvSpPr>
              <a:spLocks noChangeShapeType="1"/>
            </p:cNvSpPr>
            <p:nvPr/>
          </p:nvSpPr>
          <p:spPr bwMode="auto">
            <a:xfrm flipV="1">
              <a:off x="486" y="3591"/>
              <a:ext cx="0" cy="9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611" name="Line 14"/>
            <p:cNvSpPr>
              <a:spLocks noChangeShapeType="1"/>
            </p:cNvSpPr>
            <p:nvPr/>
          </p:nvSpPr>
          <p:spPr bwMode="auto">
            <a:xfrm flipV="1">
              <a:off x="2166" y="3591"/>
              <a:ext cx="0" cy="9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612" name="Line 15"/>
            <p:cNvSpPr>
              <a:spLocks noChangeShapeType="1"/>
            </p:cNvSpPr>
            <p:nvPr/>
          </p:nvSpPr>
          <p:spPr bwMode="auto">
            <a:xfrm flipV="1">
              <a:off x="3510" y="3591"/>
              <a:ext cx="0" cy="9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613" name="Line 16"/>
            <p:cNvSpPr>
              <a:spLocks noChangeShapeType="1"/>
            </p:cNvSpPr>
            <p:nvPr/>
          </p:nvSpPr>
          <p:spPr bwMode="auto">
            <a:xfrm flipV="1">
              <a:off x="3174" y="3591"/>
              <a:ext cx="0" cy="9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614" name="Line 17"/>
            <p:cNvSpPr>
              <a:spLocks noChangeShapeType="1"/>
            </p:cNvSpPr>
            <p:nvPr/>
          </p:nvSpPr>
          <p:spPr bwMode="auto">
            <a:xfrm flipV="1">
              <a:off x="2838" y="3591"/>
              <a:ext cx="0" cy="9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615" name="Line 18"/>
            <p:cNvSpPr>
              <a:spLocks noChangeShapeType="1"/>
            </p:cNvSpPr>
            <p:nvPr/>
          </p:nvSpPr>
          <p:spPr bwMode="auto">
            <a:xfrm flipV="1">
              <a:off x="2502" y="3591"/>
              <a:ext cx="0" cy="9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616" name="Line 19"/>
            <p:cNvSpPr>
              <a:spLocks noChangeShapeType="1"/>
            </p:cNvSpPr>
            <p:nvPr/>
          </p:nvSpPr>
          <p:spPr bwMode="auto">
            <a:xfrm flipV="1">
              <a:off x="1830" y="3591"/>
              <a:ext cx="0" cy="9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617" name="Line 21"/>
            <p:cNvSpPr>
              <a:spLocks noChangeShapeType="1"/>
            </p:cNvSpPr>
            <p:nvPr/>
          </p:nvSpPr>
          <p:spPr bwMode="auto">
            <a:xfrm flipV="1">
              <a:off x="5190" y="3591"/>
              <a:ext cx="0" cy="9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618" name="Line 22"/>
            <p:cNvSpPr>
              <a:spLocks noChangeShapeType="1"/>
            </p:cNvSpPr>
            <p:nvPr/>
          </p:nvSpPr>
          <p:spPr bwMode="auto">
            <a:xfrm flipV="1">
              <a:off x="4854" y="3591"/>
              <a:ext cx="0" cy="9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619" name="Line 23"/>
            <p:cNvSpPr>
              <a:spLocks noChangeShapeType="1"/>
            </p:cNvSpPr>
            <p:nvPr/>
          </p:nvSpPr>
          <p:spPr bwMode="auto">
            <a:xfrm flipV="1">
              <a:off x="4518" y="3591"/>
              <a:ext cx="0" cy="9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620" name="Line 24"/>
            <p:cNvSpPr>
              <a:spLocks noChangeShapeType="1"/>
            </p:cNvSpPr>
            <p:nvPr/>
          </p:nvSpPr>
          <p:spPr bwMode="auto">
            <a:xfrm flipV="1">
              <a:off x="4182" y="3591"/>
              <a:ext cx="0" cy="9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621" name="Line 25"/>
            <p:cNvSpPr>
              <a:spLocks noChangeShapeType="1"/>
            </p:cNvSpPr>
            <p:nvPr/>
          </p:nvSpPr>
          <p:spPr bwMode="auto">
            <a:xfrm flipV="1">
              <a:off x="3846" y="3591"/>
              <a:ext cx="0" cy="9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622" name="Text Box 26"/>
            <p:cNvSpPr txBox="1">
              <a:spLocks noChangeArrowheads="1"/>
            </p:cNvSpPr>
            <p:nvPr/>
          </p:nvSpPr>
          <p:spPr bwMode="auto">
            <a:xfrm flipH="1">
              <a:off x="384" y="3696"/>
              <a:ext cx="178" cy="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400"/>
                <a:t>5</a:t>
              </a:r>
            </a:p>
          </p:txBody>
        </p:sp>
        <p:sp>
          <p:nvSpPr>
            <p:cNvPr id="24623" name="Text Box 27"/>
            <p:cNvSpPr txBox="1">
              <a:spLocks noChangeArrowheads="1"/>
            </p:cNvSpPr>
            <p:nvPr/>
          </p:nvSpPr>
          <p:spPr bwMode="auto">
            <a:xfrm>
              <a:off x="1044" y="3713"/>
              <a:ext cx="240" cy="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400"/>
                <a:t>15</a:t>
              </a:r>
            </a:p>
          </p:txBody>
        </p:sp>
        <p:sp>
          <p:nvSpPr>
            <p:cNvPr id="24624" name="Text Box 28"/>
            <p:cNvSpPr txBox="1">
              <a:spLocks noChangeArrowheads="1"/>
            </p:cNvSpPr>
            <p:nvPr/>
          </p:nvSpPr>
          <p:spPr bwMode="auto">
            <a:xfrm>
              <a:off x="702" y="3713"/>
              <a:ext cx="240" cy="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400"/>
                <a:t>10</a:t>
              </a:r>
            </a:p>
          </p:txBody>
        </p:sp>
        <p:sp>
          <p:nvSpPr>
            <p:cNvPr id="24625" name="Text Box 29"/>
            <p:cNvSpPr txBox="1">
              <a:spLocks noChangeArrowheads="1"/>
            </p:cNvSpPr>
            <p:nvPr/>
          </p:nvSpPr>
          <p:spPr bwMode="auto">
            <a:xfrm>
              <a:off x="2370" y="3713"/>
              <a:ext cx="240" cy="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400"/>
                <a:t>35</a:t>
              </a:r>
            </a:p>
          </p:txBody>
        </p:sp>
        <p:sp>
          <p:nvSpPr>
            <p:cNvPr id="24626" name="Text Box 30"/>
            <p:cNvSpPr txBox="1">
              <a:spLocks noChangeArrowheads="1"/>
            </p:cNvSpPr>
            <p:nvPr/>
          </p:nvSpPr>
          <p:spPr bwMode="auto">
            <a:xfrm>
              <a:off x="1698" y="3713"/>
              <a:ext cx="240" cy="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400"/>
                <a:t>25</a:t>
              </a:r>
            </a:p>
          </p:txBody>
        </p:sp>
        <p:sp>
          <p:nvSpPr>
            <p:cNvPr id="24627" name="Text Box 31"/>
            <p:cNvSpPr txBox="1">
              <a:spLocks noChangeArrowheads="1"/>
            </p:cNvSpPr>
            <p:nvPr/>
          </p:nvSpPr>
          <p:spPr bwMode="auto">
            <a:xfrm>
              <a:off x="1374" y="3713"/>
              <a:ext cx="240" cy="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400"/>
                <a:t>20</a:t>
              </a:r>
            </a:p>
          </p:txBody>
        </p:sp>
        <p:sp>
          <p:nvSpPr>
            <p:cNvPr id="24628" name="Text Box 32"/>
            <p:cNvSpPr txBox="1">
              <a:spLocks noChangeArrowheads="1"/>
            </p:cNvSpPr>
            <p:nvPr/>
          </p:nvSpPr>
          <p:spPr bwMode="auto">
            <a:xfrm>
              <a:off x="2718" y="3713"/>
              <a:ext cx="240" cy="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400"/>
                <a:t>40</a:t>
              </a:r>
            </a:p>
          </p:txBody>
        </p:sp>
        <p:sp>
          <p:nvSpPr>
            <p:cNvPr id="24629" name="Text Box 33"/>
            <p:cNvSpPr txBox="1">
              <a:spLocks noChangeArrowheads="1"/>
            </p:cNvSpPr>
            <p:nvPr/>
          </p:nvSpPr>
          <p:spPr bwMode="auto">
            <a:xfrm>
              <a:off x="2034" y="3713"/>
              <a:ext cx="240" cy="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400"/>
                <a:t>30</a:t>
              </a:r>
            </a:p>
          </p:txBody>
        </p:sp>
        <p:sp>
          <p:nvSpPr>
            <p:cNvPr id="24630" name="Text Box 34"/>
            <p:cNvSpPr txBox="1">
              <a:spLocks noChangeArrowheads="1"/>
            </p:cNvSpPr>
            <p:nvPr/>
          </p:nvSpPr>
          <p:spPr bwMode="auto">
            <a:xfrm>
              <a:off x="3378" y="3713"/>
              <a:ext cx="240" cy="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400"/>
                <a:t>50</a:t>
              </a:r>
            </a:p>
          </p:txBody>
        </p:sp>
        <p:sp>
          <p:nvSpPr>
            <p:cNvPr id="24631" name="Text Box 35"/>
            <p:cNvSpPr txBox="1">
              <a:spLocks noChangeArrowheads="1"/>
            </p:cNvSpPr>
            <p:nvPr/>
          </p:nvSpPr>
          <p:spPr bwMode="auto">
            <a:xfrm>
              <a:off x="3042" y="3713"/>
              <a:ext cx="240" cy="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400"/>
                <a:t>45</a:t>
              </a:r>
            </a:p>
          </p:txBody>
        </p:sp>
        <p:sp>
          <p:nvSpPr>
            <p:cNvPr id="24632" name="Text Box 36"/>
            <p:cNvSpPr txBox="1">
              <a:spLocks noChangeArrowheads="1"/>
            </p:cNvSpPr>
            <p:nvPr/>
          </p:nvSpPr>
          <p:spPr bwMode="auto">
            <a:xfrm>
              <a:off x="4062" y="3713"/>
              <a:ext cx="240" cy="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400"/>
                <a:t>60</a:t>
              </a:r>
            </a:p>
          </p:txBody>
        </p:sp>
        <p:sp>
          <p:nvSpPr>
            <p:cNvPr id="24633" name="Text Box 37"/>
            <p:cNvSpPr txBox="1">
              <a:spLocks noChangeArrowheads="1"/>
            </p:cNvSpPr>
            <p:nvPr/>
          </p:nvSpPr>
          <p:spPr bwMode="auto">
            <a:xfrm>
              <a:off x="3714" y="3713"/>
              <a:ext cx="240" cy="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400"/>
                <a:t>55</a:t>
              </a:r>
            </a:p>
          </p:txBody>
        </p:sp>
        <p:sp>
          <p:nvSpPr>
            <p:cNvPr id="24634" name="Text Box 38"/>
            <p:cNvSpPr txBox="1">
              <a:spLocks noChangeArrowheads="1"/>
            </p:cNvSpPr>
            <p:nvPr/>
          </p:nvSpPr>
          <p:spPr bwMode="auto">
            <a:xfrm>
              <a:off x="4728" y="3713"/>
              <a:ext cx="240" cy="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400"/>
                <a:t>70</a:t>
              </a:r>
            </a:p>
          </p:txBody>
        </p:sp>
        <p:sp>
          <p:nvSpPr>
            <p:cNvPr id="24635" name="Text Box 39"/>
            <p:cNvSpPr txBox="1">
              <a:spLocks noChangeArrowheads="1"/>
            </p:cNvSpPr>
            <p:nvPr/>
          </p:nvSpPr>
          <p:spPr bwMode="auto">
            <a:xfrm>
              <a:off x="4392" y="3713"/>
              <a:ext cx="240" cy="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400"/>
                <a:t>65</a:t>
              </a:r>
            </a:p>
          </p:txBody>
        </p:sp>
        <p:sp>
          <p:nvSpPr>
            <p:cNvPr id="24636" name="Text Box 40"/>
            <p:cNvSpPr txBox="1">
              <a:spLocks noChangeArrowheads="1"/>
            </p:cNvSpPr>
            <p:nvPr/>
          </p:nvSpPr>
          <p:spPr bwMode="auto">
            <a:xfrm>
              <a:off x="5058" y="3713"/>
              <a:ext cx="240" cy="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400"/>
                <a:t>75</a:t>
              </a:r>
            </a:p>
          </p:txBody>
        </p:sp>
        <p:sp>
          <p:nvSpPr>
            <p:cNvPr id="24637" name="Text Box 41"/>
            <p:cNvSpPr txBox="1">
              <a:spLocks noChangeArrowheads="1"/>
            </p:cNvSpPr>
            <p:nvPr/>
          </p:nvSpPr>
          <p:spPr bwMode="auto">
            <a:xfrm>
              <a:off x="2508" y="3872"/>
              <a:ext cx="315" cy="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400"/>
                <a:t>Age</a:t>
              </a:r>
            </a:p>
          </p:txBody>
        </p:sp>
      </p:grpSp>
      <p:sp>
        <p:nvSpPr>
          <p:cNvPr id="24587" name="Text Box 43"/>
          <p:cNvSpPr txBox="1">
            <a:spLocks noChangeArrowheads="1"/>
          </p:cNvSpPr>
          <p:nvPr/>
        </p:nvSpPr>
        <p:spPr bwMode="auto">
          <a:xfrm>
            <a:off x="514350" y="3776663"/>
            <a:ext cx="509588"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400"/>
              <a:t>Low</a:t>
            </a:r>
          </a:p>
        </p:txBody>
      </p:sp>
      <p:sp>
        <p:nvSpPr>
          <p:cNvPr id="24588" name="Text Box 45"/>
          <p:cNvSpPr txBox="1">
            <a:spLocks noChangeArrowheads="1"/>
          </p:cNvSpPr>
          <p:nvPr/>
        </p:nvSpPr>
        <p:spPr bwMode="auto">
          <a:xfrm>
            <a:off x="3311525" y="4391025"/>
            <a:ext cx="1108075" cy="822325"/>
          </a:xfrm>
          <a:prstGeom prst="rect">
            <a:avLst/>
          </a:prstGeom>
          <a:solidFill>
            <a:srgbClr val="E6E6C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200" b="1">
                <a:solidFill>
                  <a:srgbClr val="FF3300"/>
                </a:solidFill>
              </a:rPr>
              <a:t>Getting first job and being accepted</a:t>
            </a:r>
          </a:p>
        </p:txBody>
      </p:sp>
      <p:sp>
        <p:nvSpPr>
          <p:cNvPr id="24589" name="Text Box 47"/>
          <p:cNvSpPr txBox="1">
            <a:spLocks noChangeArrowheads="1"/>
          </p:cNvSpPr>
          <p:nvPr/>
        </p:nvSpPr>
        <p:spPr bwMode="auto">
          <a:xfrm>
            <a:off x="5610225" y="4483100"/>
            <a:ext cx="1185863" cy="457200"/>
          </a:xfrm>
          <a:prstGeom prst="rect">
            <a:avLst/>
          </a:prstGeom>
          <a:solidFill>
            <a:srgbClr val="E6E6C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200" b="1">
                <a:solidFill>
                  <a:srgbClr val="FF3300"/>
                </a:solidFill>
              </a:rPr>
              <a:t>The elder statesperson</a:t>
            </a:r>
          </a:p>
        </p:txBody>
      </p:sp>
      <p:sp>
        <p:nvSpPr>
          <p:cNvPr id="24590" name="Text Box 48"/>
          <p:cNvSpPr txBox="1">
            <a:spLocks noChangeArrowheads="1"/>
          </p:cNvSpPr>
          <p:nvPr/>
        </p:nvSpPr>
        <p:spPr bwMode="auto">
          <a:xfrm>
            <a:off x="6926263" y="4454525"/>
            <a:ext cx="1198562" cy="457200"/>
          </a:xfrm>
          <a:prstGeom prst="rect">
            <a:avLst/>
          </a:prstGeom>
          <a:solidFill>
            <a:srgbClr val="E6E6C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200" b="1">
                <a:solidFill>
                  <a:srgbClr val="FF3300"/>
                </a:solidFill>
              </a:rPr>
              <a:t>Preparing for retirement</a:t>
            </a:r>
          </a:p>
        </p:txBody>
      </p:sp>
      <p:grpSp>
        <p:nvGrpSpPr>
          <p:cNvPr id="24591" name="Group 75"/>
          <p:cNvGrpSpPr>
            <a:grpSpLocks/>
          </p:cNvGrpSpPr>
          <p:nvPr/>
        </p:nvGrpSpPr>
        <p:grpSpPr bwMode="auto">
          <a:xfrm>
            <a:off x="1524000" y="2014538"/>
            <a:ext cx="7016750" cy="317500"/>
            <a:chOff x="960" y="1365"/>
            <a:chExt cx="4420" cy="200"/>
          </a:xfrm>
        </p:grpSpPr>
        <p:sp>
          <p:nvSpPr>
            <p:cNvPr id="24601" name="Text Box 50"/>
            <p:cNvSpPr txBox="1">
              <a:spLocks noChangeArrowheads="1"/>
            </p:cNvSpPr>
            <p:nvPr/>
          </p:nvSpPr>
          <p:spPr bwMode="auto">
            <a:xfrm>
              <a:off x="960" y="1366"/>
              <a:ext cx="675" cy="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400"/>
                <a:t>Exploration</a:t>
              </a:r>
            </a:p>
          </p:txBody>
        </p:sp>
        <p:sp>
          <p:nvSpPr>
            <p:cNvPr id="24602" name="Text Box 51"/>
            <p:cNvSpPr txBox="1">
              <a:spLocks noChangeArrowheads="1"/>
            </p:cNvSpPr>
            <p:nvPr/>
          </p:nvSpPr>
          <p:spPr bwMode="auto">
            <a:xfrm>
              <a:off x="1804" y="1367"/>
              <a:ext cx="731" cy="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400"/>
                <a:t>Estblshment</a:t>
              </a:r>
            </a:p>
          </p:txBody>
        </p:sp>
        <p:sp>
          <p:nvSpPr>
            <p:cNvPr id="24603" name="Text Box 52"/>
            <p:cNvSpPr txBox="1">
              <a:spLocks noChangeArrowheads="1"/>
            </p:cNvSpPr>
            <p:nvPr/>
          </p:nvSpPr>
          <p:spPr bwMode="auto">
            <a:xfrm>
              <a:off x="2669" y="1365"/>
              <a:ext cx="643" cy="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400"/>
                <a:t>Mid career</a:t>
              </a:r>
            </a:p>
          </p:txBody>
        </p:sp>
        <p:sp>
          <p:nvSpPr>
            <p:cNvPr id="24604" name="Text Box 53"/>
            <p:cNvSpPr txBox="1">
              <a:spLocks noChangeArrowheads="1"/>
            </p:cNvSpPr>
            <p:nvPr/>
          </p:nvSpPr>
          <p:spPr bwMode="auto">
            <a:xfrm>
              <a:off x="3737" y="1369"/>
              <a:ext cx="705" cy="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400"/>
                <a:t>Late Career</a:t>
              </a:r>
            </a:p>
          </p:txBody>
        </p:sp>
        <p:sp>
          <p:nvSpPr>
            <p:cNvPr id="24605" name="Text Box 54"/>
            <p:cNvSpPr txBox="1">
              <a:spLocks noChangeArrowheads="1"/>
            </p:cNvSpPr>
            <p:nvPr/>
          </p:nvSpPr>
          <p:spPr bwMode="auto">
            <a:xfrm>
              <a:off x="4891" y="1373"/>
              <a:ext cx="489" cy="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400"/>
                <a:t>Decline</a:t>
              </a:r>
            </a:p>
          </p:txBody>
        </p:sp>
      </p:grpSp>
      <p:sp>
        <p:nvSpPr>
          <p:cNvPr id="24592" name="Text Box 44"/>
          <p:cNvSpPr txBox="1">
            <a:spLocks noChangeArrowheads="1"/>
          </p:cNvSpPr>
          <p:nvPr/>
        </p:nvSpPr>
        <p:spPr bwMode="auto">
          <a:xfrm>
            <a:off x="2030413" y="4375150"/>
            <a:ext cx="1108075" cy="639763"/>
          </a:xfrm>
          <a:prstGeom prst="rect">
            <a:avLst/>
          </a:prstGeom>
          <a:solidFill>
            <a:srgbClr val="E6E6C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200" b="1">
                <a:solidFill>
                  <a:srgbClr val="FF3300"/>
                </a:solidFill>
              </a:rPr>
              <a:t>Transition from school to work</a:t>
            </a:r>
          </a:p>
        </p:txBody>
      </p:sp>
      <p:sp>
        <p:nvSpPr>
          <p:cNvPr id="24593" name="Line 55"/>
          <p:cNvSpPr>
            <a:spLocks noChangeShapeType="1"/>
          </p:cNvSpPr>
          <p:nvPr/>
        </p:nvSpPr>
        <p:spPr bwMode="auto">
          <a:xfrm flipV="1">
            <a:off x="2165350" y="3486150"/>
            <a:ext cx="1143000" cy="12700"/>
          </a:xfrm>
          <a:prstGeom prst="line">
            <a:avLst/>
          </a:prstGeom>
          <a:noFill/>
          <a:ln w="9525">
            <a:solidFill>
              <a:schemeClr val="tx1"/>
            </a:solidFill>
            <a:prstDash val="lgDashDotDot"/>
            <a:round/>
            <a:headEnd/>
            <a:tailEnd/>
          </a:ln>
          <a:extLst>
            <a:ext uri="{909E8E84-426E-40DD-AFC4-6F175D3DCCD1}">
              <a14:hiddenFill xmlns:a14="http://schemas.microsoft.com/office/drawing/2010/main" xmlns="">
                <a:noFill/>
              </a14:hiddenFill>
            </a:ext>
          </a:extLst>
        </p:spPr>
        <p:txBody>
          <a:bodyPr/>
          <a:lstStyle/>
          <a:p>
            <a:endParaRPr lang="en-US"/>
          </a:p>
        </p:txBody>
      </p:sp>
      <p:grpSp>
        <p:nvGrpSpPr>
          <p:cNvPr id="24594" name="Group 76"/>
          <p:cNvGrpSpPr>
            <a:grpSpLocks/>
          </p:cNvGrpSpPr>
          <p:nvPr/>
        </p:nvGrpSpPr>
        <p:grpSpPr bwMode="auto">
          <a:xfrm>
            <a:off x="1216025" y="3133725"/>
            <a:ext cx="1128713" cy="657225"/>
            <a:chOff x="766" y="1938"/>
            <a:chExt cx="711" cy="414"/>
          </a:xfrm>
        </p:grpSpPr>
        <p:sp>
          <p:nvSpPr>
            <p:cNvPr id="24599" name="Oval 56"/>
            <p:cNvSpPr>
              <a:spLocks noChangeArrowheads="1"/>
            </p:cNvSpPr>
            <p:nvPr/>
          </p:nvSpPr>
          <p:spPr bwMode="auto">
            <a:xfrm>
              <a:off x="766" y="1938"/>
              <a:ext cx="703" cy="414"/>
            </a:xfrm>
            <a:prstGeom prst="ellipse">
              <a:avLst/>
            </a:prstGeom>
            <a:solidFill>
              <a:srgbClr val="B2B2B2"/>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en-US"/>
            </a:p>
          </p:txBody>
        </p:sp>
        <p:sp>
          <p:nvSpPr>
            <p:cNvPr id="24600" name="Text Box 57"/>
            <p:cNvSpPr txBox="1">
              <a:spLocks noChangeArrowheads="1"/>
            </p:cNvSpPr>
            <p:nvPr/>
          </p:nvSpPr>
          <p:spPr bwMode="auto">
            <a:xfrm>
              <a:off x="772" y="1973"/>
              <a:ext cx="705"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200">
                  <a:solidFill>
                    <a:srgbClr val="4D4D4D"/>
                  </a:solidFill>
                </a:rPr>
                <a:t>Job Performance</a:t>
              </a:r>
            </a:p>
          </p:txBody>
        </p:sp>
      </p:grpSp>
      <p:grpSp>
        <p:nvGrpSpPr>
          <p:cNvPr id="24595" name="Group 87"/>
          <p:cNvGrpSpPr>
            <a:grpSpLocks/>
          </p:cNvGrpSpPr>
          <p:nvPr/>
        </p:nvGrpSpPr>
        <p:grpSpPr bwMode="auto">
          <a:xfrm>
            <a:off x="3281363" y="2741613"/>
            <a:ext cx="2979737" cy="1095375"/>
            <a:chOff x="2067" y="1727"/>
            <a:chExt cx="1877" cy="690"/>
          </a:xfrm>
        </p:grpSpPr>
        <p:sp>
          <p:nvSpPr>
            <p:cNvPr id="24597" name="Line 64"/>
            <p:cNvSpPr>
              <a:spLocks noChangeShapeType="1"/>
            </p:cNvSpPr>
            <p:nvPr/>
          </p:nvSpPr>
          <p:spPr bwMode="auto">
            <a:xfrm flipV="1">
              <a:off x="2067" y="1727"/>
              <a:ext cx="1812" cy="473"/>
            </a:xfrm>
            <a:prstGeom prst="line">
              <a:avLst/>
            </a:prstGeom>
            <a:noFill/>
            <a:ln w="9525">
              <a:solidFill>
                <a:schemeClr val="tx1"/>
              </a:solidFill>
              <a:prstDash val="lgDashDotDot"/>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598" name="Line 65"/>
            <p:cNvSpPr>
              <a:spLocks noChangeShapeType="1"/>
            </p:cNvSpPr>
            <p:nvPr/>
          </p:nvSpPr>
          <p:spPr bwMode="auto">
            <a:xfrm>
              <a:off x="2733" y="2027"/>
              <a:ext cx="1211" cy="390"/>
            </a:xfrm>
            <a:prstGeom prst="line">
              <a:avLst/>
            </a:prstGeom>
            <a:noFill/>
            <a:ln w="9525">
              <a:solidFill>
                <a:schemeClr val="tx1"/>
              </a:solidFill>
              <a:prstDash val="lgDashDotDot"/>
              <a:round/>
              <a:headEnd/>
              <a:tailEnd/>
            </a:ln>
            <a:extLst>
              <a:ext uri="{909E8E84-426E-40DD-AFC4-6F175D3DCCD1}">
                <a14:hiddenFill xmlns:a14="http://schemas.microsoft.com/office/drawing/2010/main" xmlns="">
                  <a:noFill/>
                </a14:hiddenFill>
              </a:ext>
            </a:extLst>
          </p:spPr>
          <p:txBody>
            <a:bodyPr/>
            <a:lstStyle/>
            <a:p>
              <a:endParaRPr lang="en-US"/>
            </a:p>
          </p:txBody>
        </p:sp>
      </p:grpSp>
      <p:sp>
        <p:nvSpPr>
          <p:cNvPr id="24596" name="Line 72"/>
          <p:cNvSpPr>
            <a:spLocks noChangeShapeType="1"/>
          </p:cNvSpPr>
          <p:nvPr/>
        </p:nvSpPr>
        <p:spPr bwMode="auto">
          <a:xfrm>
            <a:off x="7259638" y="3240088"/>
            <a:ext cx="1263650" cy="806450"/>
          </a:xfrm>
          <a:prstGeom prst="line">
            <a:avLst/>
          </a:prstGeom>
          <a:noFill/>
          <a:ln w="9525">
            <a:solidFill>
              <a:schemeClr val="tx1"/>
            </a:solidFill>
            <a:prstDash val="dash"/>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4" name="Slide Number Placeholder 63"/>
          <p:cNvSpPr>
            <a:spLocks noGrp="1"/>
          </p:cNvSpPr>
          <p:nvPr>
            <p:ph type="sldNum" sz="quarter" idx="12"/>
          </p:nvPr>
        </p:nvSpPr>
        <p:spPr/>
        <p:txBody>
          <a:bodyPr/>
          <a:lstStyle/>
          <a:p>
            <a:fld id="{A6B133A9-A748-47DF-9A84-F1B998697822}" type="slidenum">
              <a:rPr lang="en-US" smtClean="0"/>
              <a:pPr/>
              <a:t>132</a:t>
            </a:fld>
            <a:endParaRPr lang="en-US"/>
          </a:p>
        </p:txBody>
      </p:sp>
    </p:spTree>
    <p:extLst>
      <p:ext uri="{BB962C8B-B14F-4D97-AF65-F5344CB8AC3E}">
        <p14:creationId xmlns:p14="http://schemas.microsoft.com/office/powerpoint/2010/main" xmlns="" val="4176146782"/>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2"/>
          <p:cNvSpPr>
            <a:spLocks noGrp="1" noChangeArrowheads="1"/>
          </p:cNvSpPr>
          <p:nvPr>
            <p:ph type="title"/>
          </p:nvPr>
        </p:nvSpPr>
        <p:spPr/>
        <p:txBody>
          <a:bodyPr/>
          <a:lstStyle/>
          <a:p>
            <a:r>
              <a:rPr lang="en-US" dirty="0">
                <a:cs typeface="Times New Roman" pitchFamily="18" charset="0"/>
              </a:rPr>
              <a:t>Career Choices and Preferences</a:t>
            </a:r>
          </a:p>
        </p:txBody>
      </p:sp>
      <p:sp>
        <p:nvSpPr>
          <p:cNvPr id="288771" name="Rectangle 3"/>
          <p:cNvSpPr>
            <a:spLocks noGrp="1" noChangeArrowheads="1"/>
          </p:cNvSpPr>
          <p:nvPr>
            <p:ph idx="1"/>
          </p:nvPr>
        </p:nvSpPr>
        <p:spPr>
          <a:xfrm>
            <a:off x="609600" y="1524000"/>
            <a:ext cx="7772400" cy="2971800"/>
          </a:xfrm>
        </p:spPr>
        <p:txBody>
          <a:bodyPr>
            <a:normAutofit/>
          </a:bodyPr>
          <a:lstStyle/>
          <a:p>
            <a:pPr marL="0" indent="0">
              <a:lnSpc>
                <a:spcPct val="80000"/>
              </a:lnSpc>
              <a:buFont typeface="Wingdings" pitchFamily="2" charset="2"/>
              <a:buNone/>
            </a:pPr>
            <a:r>
              <a:rPr lang="en-US" sz="2700" dirty="0" smtClean="0">
                <a:solidFill>
                  <a:srgbClr val="000000"/>
                </a:solidFill>
                <a:cs typeface="Times New Roman" pitchFamily="18" charset="0"/>
              </a:rPr>
              <a:t>Good </a:t>
            </a:r>
            <a:r>
              <a:rPr lang="en-US" sz="2700" dirty="0">
                <a:solidFill>
                  <a:srgbClr val="000000"/>
                </a:solidFill>
                <a:cs typeface="Times New Roman" pitchFamily="18" charset="0"/>
              </a:rPr>
              <a:t>career choice outcomes provide a positive </a:t>
            </a:r>
          </a:p>
          <a:p>
            <a:pPr marL="0" indent="0">
              <a:lnSpc>
                <a:spcPct val="80000"/>
              </a:lnSpc>
              <a:buFont typeface="Wingdings" pitchFamily="2" charset="2"/>
              <a:buNone/>
            </a:pPr>
            <a:r>
              <a:rPr lang="en-US" sz="2700" dirty="0">
                <a:solidFill>
                  <a:srgbClr val="000000"/>
                </a:solidFill>
                <a:cs typeface="Times New Roman" pitchFamily="18" charset="0"/>
              </a:rPr>
              <a:t>self-concept and the opportunity to do work that </a:t>
            </a:r>
          </a:p>
          <a:p>
            <a:pPr marL="0" indent="0">
              <a:lnSpc>
                <a:spcPct val="80000"/>
              </a:lnSpc>
              <a:buFont typeface="Wingdings" pitchFamily="2" charset="2"/>
              <a:buNone/>
            </a:pPr>
            <a:r>
              <a:rPr lang="en-US" sz="2700" dirty="0">
                <a:solidFill>
                  <a:srgbClr val="000000"/>
                </a:solidFill>
                <a:cs typeface="Times New Roman" pitchFamily="18" charset="0"/>
              </a:rPr>
              <a:t>we value.</a:t>
            </a:r>
            <a:r>
              <a:rPr lang="en-US" sz="2700" dirty="0">
                <a:solidFill>
                  <a:srgbClr val="000000"/>
                </a:solidFill>
              </a:rPr>
              <a:t> </a:t>
            </a:r>
          </a:p>
          <a:p>
            <a:pPr marL="0" indent="0">
              <a:lnSpc>
                <a:spcPct val="80000"/>
              </a:lnSpc>
              <a:buFont typeface="Wingdings" pitchFamily="2" charset="2"/>
              <a:buNone/>
            </a:pPr>
            <a:endParaRPr lang="en-US" sz="2700" dirty="0">
              <a:solidFill>
                <a:srgbClr val="000000"/>
              </a:solidFill>
            </a:endParaRPr>
          </a:p>
          <a:p>
            <a:pPr marL="0" indent="0">
              <a:lnSpc>
                <a:spcPct val="80000"/>
              </a:lnSpc>
              <a:buFont typeface="Wingdings" pitchFamily="2" charset="2"/>
              <a:buNone/>
            </a:pPr>
            <a:r>
              <a:rPr lang="en-US" sz="2700" dirty="0">
                <a:solidFill>
                  <a:srgbClr val="000000"/>
                </a:solidFill>
              </a:rPr>
              <a:t>Models to help you match your skills to careers:</a:t>
            </a:r>
          </a:p>
        </p:txBody>
      </p:sp>
      <p:grpSp>
        <p:nvGrpSpPr>
          <p:cNvPr id="288788" name="Group 20"/>
          <p:cNvGrpSpPr>
            <a:grpSpLocks/>
          </p:cNvGrpSpPr>
          <p:nvPr/>
        </p:nvGrpSpPr>
        <p:grpSpPr bwMode="auto">
          <a:xfrm>
            <a:off x="914400" y="4835236"/>
            <a:ext cx="7315200" cy="1295400"/>
            <a:chOff x="528" y="2256"/>
            <a:chExt cx="4608" cy="816"/>
          </a:xfrm>
        </p:grpSpPr>
        <p:sp>
          <p:nvSpPr>
            <p:cNvPr id="288781" name="Rectangle 13"/>
            <p:cNvSpPr>
              <a:spLocks noChangeArrowheads="1"/>
            </p:cNvSpPr>
            <p:nvPr/>
          </p:nvSpPr>
          <p:spPr bwMode="auto">
            <a:xfrm>
              <a:off x="528" y="2256"/>
              <a:ext cx="4608" cy="816"/>
            </a:xfrm>
            <a:prstGeom prst="rect">
              <a:avLst/>
            </a:prstGeom>
            <a:solidFill>
              <a:schemeClr val="accent1"/>
            </a:solidFill>
            <a:ln w="38100">
              <a:solidFill>
                <a:srgbClr val="E6E6C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a:solidFill>
                  <a:srgbClr val="E6E6C2"/>
                </a:solidFill>
              </a:endParaRPr>
            </a:p>
          </p:txBody>
        </p:sp>
        <p:sp>
          <p:nvSpPr>
            <p:cNvPr id="288783" name="Line 15"/>
            <p:cNvSpPr>
              <a:spLocks noChangeShapeType="1"/>
            </p:cNvSpPr>
            <p:nvPr/>
          </p:nvSpPr>
          <p:spPr bwMode="auto">
            <a:xfrm>
              <a:off x="3600" y="2256"/>
              <a:ext cx="0" cy="816"/>
            </a:xfrm>
            <a:prstGeom prst="line">
              <a:avLst/>
            </a:prstGeom>
            <a:noFill/>
            <a:ln w="38100">
              <a:solidFill>
                <a:srgbClr val="E6E6C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88784" name="Line 16"/>
            <p:cNvSpPr>
              <a:spLocks noChangeShapeType="1"/>
            </p:cNvSpPr>
            <p:nvPr/>
          </p:nvSpPr>
          <p:spPr bwMode="auto">
            <a:xfrm>
              <a:off x="2064" y="2256"/>
              <a:ext cx="0" cy="816"/>
            </a:xfrm>
            <a:prstGeom prst="line">
              <a:avLst/>
            </a:prstGeom>
            <a:noFill/>
            <a:ln w="38100">
              <a:solidFill>
                <a:srgbClr val="E6E6C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88785" name="Text Box 17"/>
            <p:cNvSpPr txBox="1">
              <a:spLocks noChangeArrowheads="1"/>
            </p:cNvSpPr>
            <p:nvPr/>
          </p:nvSpPr>
          <p:spPr bwMode="auto">
            <a:xfrm>
              <a:off x="915" y="2352"/>
              <a:ext cx="813" cy="582"/>
            </a:xfrm>
            <a:prstGeom prst="rect">
              <a:avLst/>
            </a:prstGeom>
            <a:noFill/>
            <a:ln w="38100">
              <a:solidFill>
                <a:srgbClr val="B22626"/>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dirty="0"/>
                <a:t>Holland</a:t>
              </a:r>
            </a:p>
            <a:p>
              <a:pPr algn="ctr"/>
              <a:r>
                <a:rPr lang="en-US" dirty="0"/>
                <a:t>Vocational</a:t>
              </a:r>
            </a:p>
            <a:p>
              <a:pPr algn="ctr"/>
              <a:r>
                <a:rPr lang="en-US" dirty="0"/>
                <a:t>Preferences</a:t>
              </a:r>
            </a:p>
          </p:txBody>
        </p:sp>
        <p:sp>
          <p:nvSpPr>
            <p:cNvPr id="288786" name="Text Box 18"/>
            <p:cNvSpPr txBox="1">
              <a:spLocks noChangeArrowheads="1"/>
            </p:cNvSpPr>
            <p:nvPr/>
          </p:nvSpPr>
          <p:spPr bwMode="auto">
            <a:xfrm>
              <a:off x="2536" y="2452"/>
              <a:ext cx="596" cy="407"/>
            </a:xfrm>
            <a:prstGeom prst="rect">
              <a:avLst/>
            </a:prstGeom>
            <a:noFill/>
            <a:ln w="38100">
              <a:solidFill>
                <a:srgbClr val="B22626"/>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dirty="0"/>
                <a:t>Schein</a:t>
              </a:r>
            </a:p>
            <a:p>
              <a:pPr algn="ctr"/>
              <a:r>
                <a:rPr lang="en-US" dirty="0"/>
                <a:t>Anchors</a:t>
              </a:r>
            </a:p>
          </p:txBody>
        </p:sp>
        <p:sp>
          <p:nvSpPr>
            <p:cNvPr id="288787" name="Text Box 19"/>
            <p:cNvSpPr txBox="1">
              <a:spLocks noChangeArrowheads="1"/>
            </p:cNvSpPr>
            <p:nvPr/>
          </p:nvSpPr>
          <p:spPr bwMode="auto">
            <a:xfrm>
              <a:off x="3942" y="2448"/>
              <a:ext cx="873" cy="407"/>
            </a:xfrm>
            <a:prstGeom prst="rect">
              <a:avLst/>
            </a:prstGeom>
            <a:noFill/>
            <a:ln w="38100">
              <a:solidFill>
                <a:srgbClr val="B22626"/>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dirty="0"/>
                <a:t>Myers Briggs</a:t>
              </a:r>
            </a:p>
            <a:p>
              <a:pPr algn="ctr"/>
              <a:r>
                <a:rPr lang="en-US" dirty="0"/>
                <a:t>Typologies</a:t>
              </a:r>
            </a:p>
          </p:txBody>
        </p:sp>
      </p:grpSp>
      <p:sp>
        <p:nvSpPr>
          <p:cNvPr id="11" name="Slide Number Placeholder 10"/>
          <p:cNvSpPr>
            <a:spLocks noGrp="1"/>
          </p:cNvSpPr>
          <p:nvPr>
            <p:ph type="sldNum" sz="quarter" idx="12"/>
          </p:nvPr>
        </p:nvSpPr>
        <p:spPr/>
        <p:txBody>
          <a:bodyPr/>
          <a:lstStyle/>
          <a:p>
            <a:fld id="{A6B133A9-A748-47DF-9A84-F1B998697822}" type="slidenum">
              <a:rPr lang="en-US" smtClean="0"/>
              <a:pPr/>
              <a:t>133</a:t>
            </a:fld>
            <a:endParaRPr lang="en-US"/>
          </a:p>
        </p:txBody>
      </p:sp>
    </p:spTree>
    <p:extLst>
      <p:ext uri="{BB962C8B-B14F-4D97-AF65-F5344CB8AC3E}">
        <p14:creationId xmlns:p14="http://schemas.microsoft.com/office/powerpoint/2010/main" xmlns="" val="179211979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88788"/>
                                        </p:tgtEl>
                                        <p:attrNameLst>
                                          <p:attrName>style.visibility</p:attrName>
                                        </p:attrNameLst>
                                      </p:cBhvr>
                                      <p:to>
                                        <p:strVal val="visible"/>
                                      </p:to>
                                    </p:set>
                                    <p:animEffect transition="in" filter="dissolve">
                                      <p:cBhvr>
                                        <p:cTn id="7" dur="500"/>
                                        <p:tgtEl>
                                          <p:spTgt spid="2887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2"/>
          <p:cNvSpPr>
            <a:spLocks noGrp="1" noChangeArrowheads="1"/>
          </p:cNvSpPr>
          <p:nvPr>
            <p:ph type="title"/>
          </p:nvPr>
        </p:nvSpPr>
        <p:spPr/>
        <p:txBody>
          <a:bodyPr/>
          <a:lstStyle/>
          <a:p>
            <a:r>
              <a:rPr lang="en-US" dirty="0">
                <a:cs typeface="Times New Roman" pitchFamily="18" charset="0"/>
              </a:rPr>
              <a:t>Enhancing Your Career</a:t>
            </a:r>
          </a:p>
        </p:txBody>
      </p:sp>
      <p:sp>
        <p:nvSpPr>
          <p:cNvPr id="293891" name="Rectangle 3"/>
          <p:cNvSpPr>
            <a:spLocks noGrp="1" noChangeArrowheads="1"/>
          </p:cNvSpPr>
          <p:nvPr>
            <p:ph idx="1"/>
          </p:nvPr>
        </p:nvSpPr>
        <p:spPr>
          <a:xfrm>
            <a:off x="762000" y="1066800"/>
            <a:ext cx="7620000" cy="609600"/>
          </a:xfrm>
        </p:spPr>
        <p:txBody>
          <a:bodyPr>
            <a:normAutofit/>
          </a:bodyPr>
          <a:lstStyle/>
          <a:p>
            <a:pPr marL="0" indent="0" algn="ctr">
              <a:lnSpc>
                <a:spcPct val="90000"/>
              </a:lnSpc>
              <a:buFont typeface="Wingdings" pitchFamily="2" charset="2"/>
              <a:buNone/>
            </a:pPr>
            <a:r>
              <a:rPr lang="en-US" sz="2400" dirty="0">
                <a:solidFill>
                  <a:srgbClr val="000000"/>
                </a:solidFill>
                <a:cs typeface="Times New Roman" pitchFamily="18" charset="0"/>
              </a:rPr>
              <a:t>You are ultimately responsible for your own career.</a:t>
            </a:r>
            <a:endParaRPr lang="en-US" sz="2400" dirty="0">
              <a:solidFill>
                <a:srgbClr val="000000"/>
              </a:solidFill>
            </a:endParaRPr>
          </a:p>
        </p:txBody>
      </p:sp>
      <p:sp>
        <p:nvSpPr>
          <p:cNvPr id="293895" name="Oval 7"/>
          <p:cNvSpPr>
            <a:spLocks noChangeArrowheads="1"/>
          </p:cNvSpPr>
          <p:nvPr/>
        </p:nvSpPr>
        <p:spPr bwMode="auto">
          <a:xfrm>
            <a:off x="3581400" y="1676400"/>
            <a:ext cx="2057400" cy="914400"/>
          </a:xfrm>
          <a:prstGeom prst="ellipse">
            <a:avLst/>
          </a:prstGeom>
          <a:solidFill>
            <a:schemeClr val="accent1"/>
          </a:solidFill>
          <a:ln w="9525">
            <a:solidFill>
              <a:srgbClr val="B22626"/>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solidFill>
                  <a:srgbClr val="E6E6C2"/>
                </a:solidFill>
              </a:rPr>
              <a:t>manage your</a:t>
            </a:r>
          </a:p>
          <a:p>
            <a:pPr algn="ctr"/>
            <a:r>
              <a:rPr lang="en-US">
                <a:solidFill>
                  <a:srgbClr val="E6E6C2"/>
                </a:solidFill>
              </a:rPr>
              <a:t>reputation</a:t>
            </a:r>
          </a:p>
        </p:txBody>
      </p:sp>
      <p:sp>
        <p:nvSpPr>
          <p:cNvPr id="293897" name="Oval 9"/>
          <p:cNvSpPr>
            <a:spLocks noChangeArrowheads="1"/>
          </p:cNvSpPr>
          <p:nvPr/>
        </p:nvSpPr>
        <p:spPr bwMode="auto">
          <a:xfrm>
            <a:off x="1295400" y="2209800"/>
            <a:ext cx="2057400" cy="914400"/>
          </a:xfrm>
          <a:prstGeom prst="ellipse">
            <a:avLst/>
          </a:prstGeom>
          <a:solidFill>
            <a:schemeClr val="accent1"/>
          </a:solidFill>
          <a:ln w="9525">
            <a:solidFill>
              <a:srgbClr val="B22626"/>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solidFill>
                  <a:srgbClr val="E6E6C2"/>
                </a:solidFill>
              </a:rPr>
              <a:t>know yourself</a:t>
            </a:r>
          </a:p>
        </p:txBody>
      </p:sp>
      <p:sp>
        <p:nvSpPr>
          <p:cNvPr id="293898" name="Oval 10"/>
          <p:cNvSpPr>
            <a:spLocks noChangeArrowheads="1"/>
          </p:cNvSpPr>
          <p:nvPr/>
        </p:nvSpPr>
        <p:spPr bwMode="auto">
          <a:xfrm>
            <a:off x="762000" y="3429000"/>
            <a:ext cx="2057400" cy="914400"/>
          </a:xfrm>
          <a:prstGeom prst="ellipse">
            <a:avLst/>
          </a:prstGeom>
          <a:solidFill>
            <a:schemeClr val="accent1"/>
          </a:solidFill>
          <a:ln w="9525">
            <a:solidFill>
              <a:srgbClr val="B22626"/>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solidFill>
                  <a:srgbClr val="E6E6C2"/>
                </a:solidFill>
              </a:rPr>
              <a:t>build and maintain</a:t>
            </a:r>
          </a:p>
        </p:txBody>
      </p:sp>
      <p:sp>
        <p:nvSpPr>
          <p:cNvPr id="293899" name="Oval 11"/>
          <p:cNvSpPr>
            <a:spLocks noChangeArrowheads="1"/>
          </p:cNvSpPr>
          <p:nvPr/>
        </p:nvSpPr>
        <p:spPr bwMode="auto">
          <a:xfrm>
            <a:off x="5867400" y="2209800"/>
            <a:ext cx="2057400" cy="914400"/>
          </a:xfrm>
          <a:prstGeom prst="ellipse">
            <a:avLst/>
          </a:prstGeom>
          <a:solidFill>
            <a:schemeClr val="accent1"/>
          </a:solidFill>
          <a:ln w="9525">
            <a:solidFill>
              <a:srgbClr val="B22626"/>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solidFill>
                  <a:srgbClr val="E6E6C2"/>
                </a:solidFill>
              </a:rPr>
              <a:t>network contacts</a:t>
            </a:r>
          </a:p>
        </p:txBody>
      </p:sp>
      <p:sp>
        <p:nvSpPr>
          <p:cNvPr id="293900" name="Oval 12"/>
          <p:cNvSpPr>
            <a:spLocks noChangeArrowheads="1"/>
          </p:cNvSpPr>
          <p:nvPr/>
        </p:nvSpPr>
        <p:spPr bwMode="auto">
          <a:xfrm>
            <a:off x="6477000" y="3429000"/>
            <a:ext cx="2057400" cy="914400"/>
          </a:xfrm>
          <a:prstGeom prst="ellipse">
            <a:avLst/>
          </a:prstGeom>
          <a:solidFill>
            <a:schemeClr val="accent1"/>
          </a:solidFill>
          <a:ln w="9525">
            <a:solidFill>
              <a:srgbClr val="B22626"/>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solidFill>
                  <a:srgbClr val="E6E6C2"/>
                </a:solidFill>
              </a:rPr>
              <a:t>keep current</a:t>
            </a:r>
          </a:p>
        </p:txBody>
      </p:sp>
      <p:sp>
        <p:nvSpPr>
          <p:cNvPr id="293901" name="Oval 13"/>
          <p:cNvSpPr>
            <a:spLocks noChangeArrowheads="1"/>
          </p:cNvSpPr>
          <p:nvPr/>
        </p:nvSpPr>
        <p:spPr bwMode="auto">
          <a:xfrm>
            <a:off x="5867400" y="4648200"/>
            <a:ext cx="2057400" cy="914400"/>
          </a:xfrm>
          <a:prstGeom prst="ellipse">
            <a:avLst/>
          </a:prstGeom>
          <a:solidFill>
            <a:schemeClr val="accent1"/>
          </a:solidFill>
          <a:ln w="9525">
            <a:solidFill>
              <a:srgbClr val="B22626"/>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solidFill>
                  <a:srgbClr val="E6E6C2"/>
                </a:solidFill>
              </a:rPr>
              <a:t>keep your </a:t>
            </a:r>
          </a:p>
          <a:p>
            <a:pPr algn="ctr"/>
            <a:r>
              <a:rPr lang="en-US">
                <a:solidFill>
                  <a:srgbClr val="E6E6C2"/>
                </a:solidFill>
              </a:rPr>
              <a:t>options open</a:t>
            </a:r>
          </a:p>
        </p:txBody>
      </p:sp>
      <p:sp>
        <p:nvSpPr>
          <p:cNvPr id="293902" name="Oval 14"/>
          <p:cNvSpPr>
            <a:spLocks noChangeArrowheads="1"/>
          </p:cNvSpPr>
          <p:nvPr/>
        </p:nvSpPr>
        <p:spPr bwMode="auto">
          <a:xfrm>
            <a:off x="3581400" y="5257800"/>
            <a:ext cx="2057400" cy="914400"/>
          </a:xfrm>
          <a:prstGeom prst="ellipse">
            <a:avLst/>
          </a:prstGeom>
          <a:solidFill>
            <a:schemeClr val="accent1"/>
          </a:solidFill>
          <a:ln w="9525">
            <a:solidFill>
              <a:srgbClr val="B22626"/>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solidFill>
                  <a:srgbClr val="E6E6C2"/>
                </a:solidFill>
              </a:rPr>
              <a:t>document your</a:t>
            </a:r>
          </a:p>
          <a:p>
            <a:pPr algn="ctr"/>
            <a:r>
              <a:rPr lang="en-US">
                <a:solidFill>
                  <a:srgbClr val="E6E6C2"/>
                </a:solidFill>
              </a:rPr>
              <a:t>achievements</a:t>
            </a:r>
          </a:p>
        </p:txBody>
      </p:sp>
      <p:sp>
        <p:nvSpPr>
          <p:cNvPr id="293904" name="Oval 16"/>
          <p:cNvSpPr>
            <a:spLocks noChangeArrowheads="1"/>
          </p:cNvSpPr>
          <p:nvPr/>
        </p:nvSpPr>
        <p:spPr bwMode="auto">
          <a:xfrm>
            <a:off x="1295400" y="4648200"/>
            <a:ext cx="2087563" cy="914400"/>
          </a:xfrm>
          <a:prstGeom prst="ellipse">
            <a:avLst/>
          </a:prstGeom>
          <a:solidFill>
            <a:schemeClr val="accent1"/>
          </a:solidFill>
          <a:ln w="9525">
            <a:solidFill>
              <a:srgbClr val="B22626"/>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600">
                <a:solidFill>
                  <a:srgbClr val="E6E6C2"/>
                </a:solidFill>
              </a:rPr>
              <a:t>balance your</a:t>
            </a:r>
          </a:p>
          <a:p>
            <a:pPr algn="ctr"/>
            <a:r>
              <a:rPr lang="en-US" sz="1600">
                <a:solidFill>
                  <a:srgbClr val="E6E6C2"/>
                </a:solidFill>
              </a:rPr>
              <a:t>specialist &amp; generalist</a:t>
            </a:r>
          </a:p>
          <a:p>
            <a:pPr algn="ctr"/>
            <a:r>
              <a:rPr lang="en-US" sz="1600">
                <a:solidFill>
                  <a:srgbClr val="E6E6C2"/>
                </a:solidFill>
              </a:rPr>
              <a:t>competencies</a:t>
            </a:r>
          </a:p>
        </p:txBody>
      </p:sp>
      <p:sp>
        <p:nvSpPr>
          <p:cNvPr id="293906" name="AutoShape 18"/>
          <p:cNvSpPr>
            <a:spLocks noChangeArrowheads="1"/>
          </p:cNvSpPr>
          <p:nvPr/>
        </p:nvSpPr>
        <p:spPr bwMode="auto">
          <a:xfrm>
            <a:off x="3276600" y="2895600"/>
            <a:ext cx="2667000" cy="2057400"/>
          </a:xfrm>
          <a:prstGeom prst="hexagon">
            <a:avLst>
              <a:gd name="adj" fmla="val 32407"/>
              <a:gd name="vf" fmla="val 115470"/>
            </a:avLst>
          </a:prstGeom>
          <a:solidFill>
            <a:schemeClr val="accent1"/>
          </a:solidFill>
          <a:ln w="9525">
            <a:solidFill>
              <a:srgbClr val="B22626"/>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2400">
                <a:solidFill>
                  <a:srgbClr val="E6E6C2"/>
                </a:solidFill>
              </a:rPr>
              <a:t>Successful</a:t>
            </a:r>
          </a:p>
          <a:p>
            <a:pPr algn="ctr"/>
            <a:r>
              <a:rPr lang="en-US" sz="2400">
                <a:solidFill>
                  <a:srgbClr val="E6E6C2"/>
                </a:solidFill>
              </a:rPr>
              <a:t>Career</a:t>
            </a:r>
          </a:p>
          <a:p>
            <a:pPr algn="ctr"/>
            <a:r>
              <a:rPr lang="en-US" sz="2400">
                <a:solidFill>
                  <a:srgbClr val="E6E6C2"/>
                </a:solidFill>
              </a:rPr>
              <a:t>Tips</a:t>
            </a:r>
          </a:p>
        </p:txBody>
      </p:sp>
      <p:sp>
        <p:nvSpPr>
          <p:cNvPr id="13" name="Slide Number Placeholder 12"/>
          <p:cNvSpPr>
            <a:spLocks noGrp="1"/>
          </p:cNvSpPr>
          <p:nvPr>
            <p:ph type="sldNum" sz="quarter" idx="12"/>
          </p:nvPr>
        </p:nvSpPr>
        <p:spPr/>
        <p:txBody>
          <a:bodyPr/>
          <a:lstStyle/>
          <a:p>
            <a:fld id="{A6B133A9-A748-47DF-9A84-F1B998697822}" type="slidenum">
              <a:rPr lang="en-US" smtClean="0"/>
              <a:pPr/>
              <a:t>134</a:t>
            </a:fld>
            <a:endParaRPr lang="en-US"/>
          </a:p>
        </p:txBody>
      </p:sp>
    </p:spTree>
    <p:extLst>
      <p:ext uri="{BB962C8B-B14F-4D97-AF65-F5344CB8AC3E}">
        <p14:creationId xmlns:p14="http://schemas.microsoft.com/office/powerpoint/2010/main" xmlns="" val="244300431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withEffect">
                                  <p:stCondLst>
                                    <p:cond delay="0"/>
                                  </p:stCondLst>
                                  <p:childTnLst>
                                    <p:set>
                                      <p:cBhvr>
                                        <p:cTn id="6" dur="1" fill="hold">
                                          <p:stCondLst>
                                            <p:cond delay="0"/>
                                          </p:stCondLst>
                                        </p:cTn>
                                        <p:tgtEl>
                                          <p:spTgt spid="293906"/>
                                        </p:tgtEl>
                                        <p:attrNameLst>
                                          <p:attrName>style.visibility</p:attrName>
                                        </p:attrNameLst>
                                      </p:cBhvr>
                                      <p:to>
                                        <p:strVal val="visible"/>
                                      </p:to>
                                    </p:set>
                                    <p:animEffect transition="in" filter="dissolve">
                                      <p:cBhvr>
                                        <p:cTn id="7" dur="500"/>
                                        <p:tgtEl>
                                          <p:spTgt spid="29390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293897">
                                            <p:txEl>
                                              <p:pRg st="0" end="0"/>
                                            </p:txEl>
                                          </p:spTgt>
                                        </p:tgtEl>
                                        <p:attrNameLst>
                                          <p:attrName>style.visibility</p:attrName>
                                        </p:attrNameLst>
                                      </p:cBhvr>
                                      <p:to>
                                        <p:strVal val="visible"/>
                                      </p:to>
                                    </p:set>
                                    <p:animEffect transition="in" filter="dissolve">
                                      <p:cBhvr>
                                        <p:cTn id="12" dur="500"/>
                                        <p:tgtEl>
                                          <p:spTgt spid="29389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293901">
                                            <p:txEl>
                                              <p:pRg st="0" end="0"/>
                                            </p:txEl>
                                          </p:spTgt>
                                        </p:tgtEl>
                                        <p:attrNameLst>
                                          <p:attrName>style.visibility</p:attrName>
                                        </p:attrNameLst>
                                      </p:cBhvr>
                                      <p:to>
                                        <p:strVal val="visible"/>
                                      </p:to>
                                    </p:set>
                                    <p:animEffect transition="in" filter="dissolve">
                                      <p:cBhvr>
                                        <p:cTn id="17" dur="500"/>
                                        <p:tgtEl>
                                          <p:spTgt spid="293901">
                                            <p:txEl>
                                              <p:pRg st="0" end="0"/>
                                            </p:txEl>
                                          </p:spTgt>
                                        </p:tgtEl>
                                      </p:cBhvr>
                                    </p:animEffect>
                                  </p:childTnLst>
                                </p:cTn>
                              </p:par>
                              <p:par>
                                <p:cTn id="18" presetID="9" presetClass="entr" presetSubtype="0" fill="hold" nodeType="withEffect">
                                  <p:stCondLst>
                                    <p:cond delay="0"/>
                                  </p:stCondLst>
                                  <p:childTnLst>
                                    <p:set>
                                      <p:cBhvr>
                                        <p:cTn id="19" dur="1" fill="hold">
                                          <p:stCondLst>
                                            <p:cond delay="0"/>
                                          </p:stCondLst>
                                        </p:cTn>
                                        <p:tgtEl>
                                          <p:spTgt spid="293901">
                                            <p:txEl>
                                              <p:pRg st="1" end="1"/>
                                            </p:txEl>
                                          </p:spTgt>
                                        </p:tgtEl>
                                        <p:attrNameLst>
                                          <p:attrName>style.visibility</p:attrName>
                                        </p:attrNameLst>
                                      </p:cBhvr>
                                      <p:to>
                                        <p:strVal val="visible"/>
                                      </p:to>
                                    </p:set>
                                    <p:animEffect transition="in" filter="dissolve">
                                      <p:cBhvr>
                                        <p:cTn id="20" dur="500"/>
                                        <p:tgtEl>
                                          <p:spTgt spid="293901">
                                            <p:txEl>
                                              <p:pRg st="1" end="1"/>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9" presetClass="entr" presetSubtype="0" fill="hold" nodeType="clickEffect">
                                  <p:stCondLst>
                                    <p:cond delay="0"/>
                                  </p:stCondLst>
                                  <p:childTnLst>
                                    <p:set>
                                      <p:cBhvr>
                                        <p:cTn id="24" dur="1" fill="hold">
                                          <p:stCondLst>
                                            <p:cond delay="0"/>
                                          </p:stCondLst>
                                        </p:cTn>
                                        <p:tgtEl>
                                          <p:spTgt spid="293899">
                                            <p:txEl>
                                              <p:pRg st="0" end="0"/>
                                            </p:txEl>
                                          </p:spTgt>
                                        </p:tgtEl>
                                        <p:attrNameLst>
                                          <p:attrName>style.visibility</p:attrName>
                                        </p:attrNameLst>
                                      </p:cBhvr>
                                      <p:to>
                                        <p:strVal val="visible"/>
                                      </p:to>
                                    </p:set>
                                    <p:animEffect transition="in" filter="dissolve">
                                      <p:cBhvr>
                                        <p:cTn id="25" dur="500"/>
                                        <p:tgtEl>
                                          <p:spTgt spid="293899">
                                            <p:txEl>
                                              <p:pRg st="0" end="0"/>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9" presetClass="entr" presetSubtype="0" fill="hold" nodeType="clickEffect">
                                  <p:stCondLst>
                                    <p:cond delay="0"/>
                                  </p:stCondLst>
                                  <p:childTnLst>
                                    <p:set>
                                      <p:cBhvr>
                                        <p:cTn id="29" dur="1" fill="hold">
                                          <p:stCondLst>
                                            <p:cond delay="0"/>
                                          </p:stCondLst>
                                        </p:cTn>
                                        <p:tgtEl>
                                          <p:spTgt spid="293898">
                                            <p:txEl>
                                              <p:pRg st="0" end="0"/>
                                            </p:txEl>
                                          </p:spTgt>
                                        </p:tgtEl>
                                        <p:attrNameLst>
                                          <p:attrName>style.visibility</p:attrName>
                                        </p:attrNameLst>
                                      </p:cBhvr>
                                      <p:to>
                                        <p:strVal val="visible"/>
                                      </p:to>
                                    </p:set>
                                    <p:animEffect transition="in" filter="dissolve">
                                      <p:cBhvr>
                                        <p:cTn id="30" dur="500"/>
                                        <p:tgtEl>
                                          <p:spTgt spid="293898">
                                            <p:txEl>
                                              <p:pRg st="0" end="0"/>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9" presetClass="entr" presetSubtype="0" fill="hold" nodeType="clickEffect">
                                  <p:stCondLst>
                                    <p:cond delay="0"/>
                                  </p:stCondLst>
                                  <p:childTnLst>
                                    <p:set>
                                      <p:cBhvr>
                                        <p:cTn id="34" dur="1" fill="hold">
                                          <p:stCondLst>
                                            <p:cond delay="0"/>
                                          </p:stCondLst>
                                        </p:cTn>
                                        <p:tgtEl>
                                          <p:spTgt spid="293902">
                                            <p:txEl>
                                              <p:pRg st="0" end="0"/>
                                            </p:txEl>
                                          </p:spTgt>
                                        </p:tgtEl>
                                        <p:attrNameLst>
                                          <p:attrName>style.visibility</p:attrName>
                                        </p:attrNameLst>
                                      </p:cBhvr>
                                      <p:to>
                                        <p:strVal val="visible"/>
                                      </p:to>
                                    </p:set>
                                    <p:animEffect transition="in" filter="dissolve">
                                      <p:cBhvr>
                                        <p:cTn id="35" dur="500"/>
                                        <p:tgtEl>
                                          <p:spTgt spid="293902">
                                            <p:txEl>
                                              <p:pRg st="0" end="0"/>
                                            </p:txEl>
                                          </p:spTgt>
                                        </p:tgtEl>
                                      </p:cBhvr>
                                    </p:animEffect>
                                  </p:childTnLst>
                                </p:cTn>
                              </p:par>
                              <p:par>
                                <p:cTn id="36" presetID="9" presetClass="entr" presetSubtype="0" fill="hold" nodeType="withEffect">
                                  <p:stCondLst>
                                    <p:cond delay="0"/>
                                  </p:stCondLst>
                                  <p:childTnLst>
                                    <p:set>
                                      <p:cBhvr>
                                        <p:cTn id="37" dur="1" fill="hold">
                                          <p:stCondLst>
                                            <p:cond delay="0"/>
                                          </p:stCondLst>
                                        </p:cTn>
                                        <p:tgtEl>
                                          <p:spTgt spid="293902">
                                            <p:txEl>
                                              <p:pRg st="1" end="1"/>
                                            </p:txEl>
                                          </p:spTgt>
                                        </p:tgtEl>
                                        <p:attrNameLst>
                                          <p:attrName>style.visibility</p:attrName>
                                        </p:attrNameLst>
                                      </p:cBhvr>
                                      <p:to>
                                        <p:strVal val="visible"/>
                                      </p:to>
                                    </p:set>
                                    <p:animEffect transition="in" filter="dissolve">
                                      <p:cBhvr>
                                        <p:cTn id="38" dur="500"/>
                                        <p:tgtEl>
                                          <p:spTgt spid="293902">
                                            <p:txEl>
                                              <p:pRg st="1" end="1"/>
                                            </p:txEl>
                                          </p:spTgt>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9" presetClass="entr" presetSubtype="0" fill="hold" nodeType="clickEffect">
                                  <p:stCondLst>
                                    <p:cond delay="0"/>
                                  </p:stCondLst>
                                  <p:childTnLst>
                                    <p:set>
                                      <p:cBhvr>
                                        <p:cTn id="42" dur="1" fill="hold">
                                          <p:stCondLst>
                                            <p:cond delay="0"/>
                                          </p:stCondLst>
                                        </p:cTn>
                                        <p:tgtEl>
                                          <p:spTgt spid="293900">
                                            <p:txEl>
                                              <p:pRg st="0" end="0"/>
                                            </p:txEl>
                                          </p:spTgt>
                                        </p:tgtEl>
                                        <p:attrNameLst>
                                          <p:attrName>style.visibility</p:attrName>
                                        </p:attrNameLst>
                                      </p:cBhvr>
                                      <p:to>
                                        <p:strVal val="visible"/>
                                      </p:to>
                                    </p:set>
                                    <p:animEffect transition="in" filter="dissolve">
                                      <p:cBhvr>
                                        <p:cTn id="43" dur="500"/>
                                        <p:tgtEl>
                                          <p:spTgt spid="293900">
                                            <p:txEl>
                                              <p:pRg st="0" end="0"/>
                                            </p:txEl>
                                          </p:spTgt>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9" presetClass="entr" presetSubtype="0" fill="hold" nodeType="clickEffect">
                                  <p:stCondLst>
                                    <p:cond delay="0"/>
                                  </p:stCondLst>
                                  <p:childTnLst>
                                    <p:set>
                                      <p:cBhvr>
                                        <p:cTn id="47" dur="1" fill="hold">
                                          <p:stCondLst>
                                            <p:cond delay="0"/>
                                          </p:stCondLst>
                                        </p:cTn>
                                        <p:tgtEl>
                                          <p:spTgt spid="293904">
                                            <p:txEl>
                                              <p:pRg st="0" end="0"/>
                                            </p:txEl>
                                          </p:spTgt>
                                        </p:tgtEl>
                                        <p:attrNameLst>
                                          <p:attrName>style.visibility</p:attrName>
                                        </p:attrNameLst>
                                      </p:cBhvr>
                                      <p:to>
                                        <p:strVal val="visible"/>
                                      </p:to>
                                    </p:set>
                                    <p:animEffect transition="in" filter="dissolve">
                                      <p:cBhvr>
                                        <p:cTn id="48" dur="500"/>
                                        <p:tgtEl>
                                          <p:spTgt spid="293904">
                                            <p:txEl>
                                              <p:pRg st="0" end="0"/>
                                            </p:txEl>
                                          </p:spTgt>
                                        </p:tgtEl>
                                      </p:cBhvr>
                                    </p:animEffect>
                                  </p:childTnLst>
                                </p:cTn>
                              </p:par>
                              <p:par>
                                <p:cTn id="49" presetID="9" presetClass="entr" presetSubtype="0" fill="hold" nodeType="withEffect">
                                  <p:stCondLst>
                                    <p:cond delay="0"/>
                                  </p:stCondLst>
                                  <p:childTnLst>
                                    <p:set>
                                      <p:cBhvr>
                                        <p:cTn id="50" dur="1" fill="hold">
                                          <p:stCondLst>
                                            <p:cond delay="0"/>
                                          </p:stCondLst>
                                        </p:cTn>
                                        <p:tgtEl>
                                          <p:spTgt spid="293904">
                                            <p:txEl>
                                              <p:pRg st="1" end="1"/>
                                            </p:txEl>
                                          </p:spTgt>
                                        </p:tgtEl>
                                        <p:attrNameLst>
                                          <p:attrName>style.visibility</p:attrName>
                                        </p:attrNameLst>
                                      </p:cBhvr>
                                      <p:to>
                                        <p:strVal val="visible"/>
                                      </p:to>
                                    </p:set>
                                    <p:animEffect transition="in" filter="dissolve">
                                      <p:cBhvr>
                                        <p:cTn id="51" dur="500"/>
                                        <p:tgtEl>
                                          <p:spTgt spid="293904">
                                            <p:txEl>
                                              <p:pRg st="1" end="1"/>
                                            </p:txEl>
                                          </p:spTgt>
                                        </p:tgtEl>
                                      </p:cBhvr>
                                    </p:animEffect>
                                  </p:childTnLst>
                                </p:cTn>
                              </p:par>
                              <p:par>
                                <p:cTn id="52" presetID="9" presetClass="entr" presetSubtype="0" fill="hold" nodeType="withEffect">
                                  <p:stCondLst>
                                    <p:cond delay="0"/>
                                  </p:stCondLst>
                                  <p:childTnLst>
                                    <p:set>
                                      <p:cBhvr>
                                        <p:cTn id="53" dur="1" fill="hold">
                                          <p:stCondLst>
                                            <p:cond delay="0"/>
                                          </p:stCondLst>
                                        </p:cTn>
                                        <p:tgtEl>
                                          <p:spTgt spid="293904">
                                            <p:txEl>
                                              <p:pRg st="2" end="2"/>
                                            </p:txEl>
                                          </p:spTgt>
                                        </p:tgtEl>
                                        <p:attrNameLst>
                                          <p:attrName>style.visibility</p:attrName>
                                        </p:attrNameLst>
                                      </p:cBhvr>
                                      <p:to>
                                        <p:strVal val="visible"/>
                                      </p:to>
                                    </p:set>
                                    <p:animEffect transition="in" filter="dissolve">
                                      <p:cBhvr>
                                        <p:cTn id="54" dur="500"/>
                                        <p:tgtEl>
                                          <p:spTgt spid="293904">
                                            <p:txEl>
                                              <p:pRg st="2" end="2"/>
                                            </p:txEl>
                                          </p:spTgt>
                                        </p:tgtEl>
                                      </p:cBhvr>
                                    </p:animEffect>
                                  </p:childTnLst>
                                </p:cTn>
                              </p:par>
                            </p:childTnLst>
                          </p:cTn>
                        </p:par>
                      </p:childTnLst>
                    </p:cTn>
                  </p:par>
                  <p:par>
                    <p:cTn id="55" fill="hold" nodeType="clickPar">
                      <p:stCondLst>
                        <p:cond delay="indefinite"/>
                      </p:stCondLst>
                      <p:childTnLst>
                        <p:par>
                          <p:cTn id="56" fill="hold" nodeType="withGroup">
                            <p:stCondLst>
                              <p:cond delay="0"/>
                            </p:stCondLst>
                            <p:childTnLst>
                              <p:par>
                                <p:cTn id="57" presetID="9" presetClass="entr" presetSubtype="0" fill="hold" nodeType="clickEffect">
                                  <p:stCondLst>
                                    <p:cond delay="0"/>
                                  </p:stCondLst>
                                  <p:childTnLst>
                                    <p:set>
                                      <p:cBhvr>
                                        <p:cTn id="58" dur="1" fill="hold">
                                          <p:stCondLst>
                                            <p:cond delay="0"/>
                                          </p:stCondLst>
                                        </p:cTn>
                                        <p:tgtEl>
                                          <p:spTgt spid="293895">
                                            <p:txEl>
                                              <p:pRg st="0" end="0"/>
                                            </p:txEl>
                                          </p:spTgt>
                                        </p:tgtEl>
                                        <p:attrNameLst>
                                          <p:attrName>style.visibility</p:attrName>
                                        </p:attrNameLst>
                                      </p:cBhvr>
                                      <p:to>
                                        <p:strVal val="visible"/>
                                      </p:to>
                                    </p:set>
                                    <p:animEffect transition="in" filter="dissolve">
                                      <p:cBhvr>
                                        <p:cTn id="59" dur="500"/>
                                        <p:tgtEl>
                                          <p:spTgt spid="293895">
                                            <p:txEl>
                                              <p:pRg st="0" end="0"/>
                                            </p:txEl>
                                          </p:spTgt>
                                        </p:tgtEl>
                                      </p:cBhvr>
                                    </p:animEffect>
                                  </p:childTnLst>
                                </p:cTn>
                              </p:par>
                              <p:par>
                                <p:cTn id="60" presetID="9" presetClass="entr" presetSubtype="0" fill="hold" nodeType="withEffect">
                                  <p:stCondLst>
                                    <p:cond delay="0"/>
                                  </p:stCondLst>
                                  <p:childTnLst>
                                    <p:set>
                                      <p:cBhvr>
                                        <p:cTn id="61" dur="1" fill="hold">
                                          <p:stCondLst>
                                            <p:cond delay="0"/>
                                          </p:stCondLst>
                                        </p:cTn>
                                        <p:tgtEl>
                                          <p:spTgt spid="293895">
                                            <p:txEl>
                                              <p:pRg st="1" end="1"/>
                                            </p:txEl>
                                          </p:spTgt>
                                        </p:tgtEl>
                                        <p:attrNameLst>
                                          <p:attrName>style.visibility</p:attrName>
                                        </p:attrNameLst>
                                      </p:cBhvr>
                                      <p:to>
                                        <p:strVal val="visible"/>
                                      </p:to>
                                    </p:set>
                                    <p:animEffect transition="in" filter="dissolve">
                                      <p:cBhvr>
                                        <p:cTn id="62" dur="500"/>
                                        <p:tgtEl>
                                          <p:spTgt spid="29389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3906" grpId="0" animBg="1"/>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Personal </a:t>
            </a:r>
            <a:r>
              <a:rPr lang="en-US" dirty="0" smtClean="0"/>
              <a:t>Developmental Plan</a:t>
            </a:r>
            <a:endParaRPr lang="en-US" dirty="0"/>
          </a:p>
        </p:txBody>
      </p:sp>
      <p:sp>
        <p:nvSpPr>
          <p:cNvPr id="3" name="Content Placeholder 2"/>
          <p:cNvSpPr>
            <a:spLocks noGrp="1"/>
          </p:cNvSpPr>
          <p:nvPr>
            <p:ph idx="1"/>
          </p:nvPr>
        </p:nvSpPr>
        <p:spPr/>
        <p:txBody>
          <a:bodyPr>
            <a:normAutofit/>
          </a:bodyPr>
          <a:lstStyle/>
          <a:p>
            <a:r>
              <a:rPr lang="en-US" dirty="0"/>
              <a:t>Personal developmental plan specifies courses of action to be taken to improve performance. Achieving the goals stated in the developmental plan allows employees to keep abreast of changes in their field or profession. </a:t>
            </a:r>
          </a:p>
        </p:txBody>
      </p:sp>
      <p:sp>
        <p:nvSpPr>
          <p:cNvPr id="4" name="Slide Number Placeholder 3"/>
          <p:cNvSpPr>
            <a:spLocks noGrp="1"/>
          </p:cNvSpPr>
          <p:nvPr>
            <p:ph type="sldNum" sz="quarter" idx="12"/>
          </p:nvPr>
        </p:nvSpPr>
        <p:spPr/>
        <p:txBody>
          <a:bodyPr/>
          <a:lstStyle/>
          <a:p>
            <a:fld id="{A6B133A9-A748-47DF-9A84-F1B998697822}" type="slidenum">
              <a:rPr lang="en-US" smtClean="0"/>
              <a:pPr/>
              <a:t>135</a:t>
            </a:fld>
            <a:endParaRPr lang="en-US"/>
          </a:p>
        </p:txBody>
      </p:sp>
    </p:spTree>
    <p:extLst>
      <p:ext uri="{BB962C8B-B14F-4D97-AF65-F5344CB8AC3E}">
        <p14:creationId xmlns:p14="http://schemas.microsoft.com/office/powerpoint/2010/main" xmlns="" val="2714953159"/>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Personal Developmental </a:t>
            </a:r>
            <a:r>
              <a:rPr lang="en-US" dirty="0" smtClean="0"/>
              <a:t>Plan (Contd.)</a:t>
            </a:r>
            <a:endParaRPr lang="en-US" dirty="0"/>
          </a:p>
        </p:txBody>
      </p:sp>
      <p:sp>
        <p:nvSpPr>
          <p:cNvPr id="3" name="Content Placeholder 2"/>
          <p:cNvSpPr>
            <a:spLocks noGrp="1"/>
          </p:cNvSpPr>
          <p:nvPr>
            <p:ph idx="1"/>
          </p:nvPr>
        </p:nvSpPr>
        <p:spPr/>
        <p:txBody>
          <a:bodyPr/>
          <a:lstStyle/>
          <a:p>
            <a:r>
              <a:rPr lang="en-US" dirty="0"/>
              <a:t>Such plans highlight an employees strengths and areas in need of development, and they provide an action plan to improve in areas of weakness and further develop areas of strength.</a:t>
            </a:r>
          </a:p>
          <a:p>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pPr/>
              <a:t>136</a:t>
            </a:fld>
            <a:endParaRPr lang="en-US"/>
          </a:p>
        </p:txBody>
      </p:sp>
    </p:spTree>
    <p:extLst>
      <p:ext uri="{BB962C8B-B14F-4D97-AF65-F5344CB8AC3E}">
        <p14:creationId xmlns:p14="http://schemas.microsoft.com/office/powerpoint/2010/main" xmlns="" val="270347009"/>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Personal Developmental Plan (Contd.)</a:t>
            </a:r>
          </a:p>
        </p:txBody>
      </p:sp>
      <p:sp>
        <p:nvSpPr>
          <p:cNvPr id="3" name="Content Placeholder 2"/>
          <p:cNvSpPr>
            <a:spLocks noGrp="1"/>
          </p:cNvSpPr>
          <p:nvPr>
            <p:ph idx="1"/>
          </p:nvPr>
        </p:nvSpPr>
        <p:spPr/>
        <p:txBody>
          <a:bodyPr>
            <a:normAutofit fontScale="92500"/>
          </a:bodyPr>
          <a:lstStyle/>
          <a:p>
            <a:r>
              <a:rPr lang="en-US" dirty="0" smtClean="0"/>
              <a:t>The personal developmental plan allow employees to answer the following questions:</a:t>
            </a:r>
          </a:p>
          <a:p>
            <a:endParaRPr lang="en-US" dirty="0" smtClean="0"/>
          </a:p>
          <a:p>
            <a:pPr lvl="1"/>
            <a:r>
              <a:rPr lang="en-US" dirty="0" smtClean="0"/>
              <a:t>How can I continually learn and grow in the next year?</a:t>
            </a:r>
          </a:p>
          <a:p>
            <a:pPr lvl="1"/>
            <a:endParaRPr lang="en-US" dirty="0" smtClean="0"/>
          </a:p>
          <a:p>
            <a:pPr lvl="1"/>
            <a:r>
              <a:rPr lang="en-US" dirty="0" smtClean="0"/>
              <a:t>How can I do better in the future?</a:t>
            </a:r>
          </a:p>
          <a:p>
            <a:pPr lvl="1"/>
            <a:endParaRPr lang="en-US" dirty="0" smtClean="0"/>
          </a:p>
          <a:p>
            <a:pPr lvl="1"/>
            <a:r>
              <a:rPr lang="en-US" dirty="0" smtClean="0"/>
              <a:t>How can I avoid performance problems faced in the past?</a:t>
            </a:r>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pPr/>
              <a:t>137</a:t>
            </a:fld>
            <a:endParaRPr lang="en-US"/>
          </a:p>
        </p:txBody>
      </p:sp>
    </p:spTree>
    <p:extLst>
      <p:ext uri="{BB962C8B-B14F-4D97-AF65-F5344CB8AC3E}">
        <p14:creationId xmlns:p14="http://schemas.microsoft.com/office/powerpoint/2010/main" xmlns="" val="4006528112"/>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Developmental Plan </a:t>
            </a:r>
            <a:r>
              <a:rPr lang="en-US" dirty="0"/>
              <a:t>O</a:t>
            </a:r>
            <a:r>
              <a:rPr lang="en-US" dirty="0" smtClean="0"/>
              <a:t>bjectives</a:t>
            </a:r>
            <a:endParaRPr lang="en-US" dirty="0"/>
          </a:p>
        </p:txBody>
      </p:sp>
      <p:sp>
        <p:nvSpPr>
          <p:cNvPr id="3" name="Content Placeholder 2"/>
          <p:cNvSpPr>
            <a:spLocks noGrp="1"/>
          </p:cNvSpPr>
          <p:nvPr>
            <p:ph idx="1"/>
          </p:nvPr>
        </p:nvSpPr>
        <p:spPr/>
        <p:txBody>
          <a:bodyPr>
            <a:normAutofit/>
          </a:bodyPr>
          <a:lstStyle/>
          <a:p>
            <a:r>
              <a:rPr lang="en-US" dirty="0" smtClean="0"/>
              <a:t>The overall objective of developmental plan is to encourage continuous learning performance improvement, and personal growth.</a:t>
            </a:r>
          </a:p>
        </p:txBody>
      </p:sp>
      <p:sp>
        <p:nvSpPr>
          <p:cNvPr id="4" name="Slide Number Placeholder 3"/>
          <p:cNvSpPr>
            <a:spLocks noGrp="1"/>
          </p:cNvSpPr>
          <p:nvPr>
            <p:ph type="sldNum" sz="quarter" idx="12"/>
          </p:nvPr>
        </p:nvSpPr>
        <p:spPr/>
        <p:txBody>
          <a:bodyPr/>
          <a:lstStyle/>
          <a:p>
            <a:fld id="{A6B133A9-A748-47DF-9A84-F1B998697822}" type="slidenum">
              <a:rPr lang="en-US" smtClean="0"/>
              <a:pPr/>
              <a:t>138</a:t>
            </a:fld>
            <a:endParaRPr lang="en-US"/>
          </a:p>
        </p:txBody>
      </p:sp>
    </p:spTree>
    <p:extLst>
      <p:ext uri="{BB962C8B-B14F-4D97-AF65-F5344CB8AC3E}">
        <p14:creationId xmlns:p14="http://schemas.microsoft.com/office/powerpoint/2010/main" xmlns="" val="1054553579"/>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Developmental Plan </a:t>
            </a:r>
            <a:r>
              <a:rPr lang="en-US" dirty="0" smtClean="0"/>
              <a:t>Objectives (Contd.)</a:t>
            </a:r>
            <a:endParaRPr lang="en-US" dirty="0"/>
          </a:p>
        </p:txBody>
      </p:sp>
      <p:sp>
        <p:nvSpPr>
          <p:cNvPr id="3" name="Content Placeholder 2"/>
          <p:cNvSpPr>
            <a:spLocks noGrp="1"/>
          </p:cNvSpPr>
          <p:nvPr>
            <p:ph idx="1"/>
          </p:nvPr>
        </p:nvSpPr>
        <p:spPr/>
        <p:txBody>
          <a:bodyPr>
            <a:normAutofit/>
          </a:bodyPr>
          <a:lstStyle/>
          <a:p>
            <a:r>
              <a:rPr lang="en-US" dirty="0"/>
              <a:t>In addition developmental plans have other, more specific objectives:</a:t>
            </a:r>
          </a:p>
          <a:p>
            <a:endParaRPr lang="en-US" dirty="0" smtClean="0"/>
          </a:p>
          <a:p>
            <a:pPr lvl="1"/>
            <a:r>
              <a:rPr lang="en-US" dirty="0" smtClean="0"/>
              <a:t>Improve </a:t>
            </a:r>
            <a:r>
              <a:rPr lang="en-US" dirty="0"/>
              <a:t>performance in current job: </a:t>
            </a:r>
            <a:endParaRPr lang="en-US" dirty="0" smtClean="0"/>
          </a:p>
          <a:p>
            <a:pPr lvl="1"/>
            <a:r>
              <a:rPr lang="en-US" dirty="0"/>
              <a:t>Sustain performance in current job: </a:t>
            </a:r>
          </a:p>
          <a:p>
            <a:pPr lvl="1"/>
            <a:r>
              <a:rPr lang="en-US" dirty="0"/>
              <a:t>Prepare employees for advancement: </a:t>
            </a:r>
          </a:p>
          <a:p>
            <a:pPr lvl="1"/>
            <a:r>
              <a:rPr lang="en-US" dirty="0"/>
              <a:t>Enrich the employees work experience: </a:t>
            </a:r>
          </a:p>
          <a:p>
            <a:endParaRPr lang="en-US" dirty="0"/>
          </a:p>
          <a:p>
            <a:pPr lvl="1"/>
            <a:endParaRPr lang="en-US" dirty="0"/>
          </a:p>
          <a:p>
            <a:pPr lvl="1"/>
            <a:endParaRPr lang="en-US" dirty="0"/>
          </a:p>
          <a:p>
            <a:pPr lvl="1"/>
            <a:endParaRPr lang="en-US" dirty="0" smtClean="0"/>
          </a:p>
          <a:p>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pPr/>
              <a:t>139</a:t>
            </a:fld>
            <a:endParaRPr lang="en-US"/>
          </a:p>
        </p:txBody>
      </p:sp>
    </p:spTree>
    <p:extLst>
      <p:ext uri="{BB962C8B-B14F-4D97-AF65-F5344CB8AC3E}">
        <p14:creationId xmlns:p14="http://schemas.microsoft.com/office/powerpoint/2010/main" xmlns="" val="1086336721"/>
      </p:ext>
    </p:extLst>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Content of Developmental </a:t>
            </a:r>
            <a:r>
              <a:rPr lang="en-US" dirty="0"/>
              <a:t>P</a:t>
            </a:r>
            <a:r>
              <a:rPr lang="en-US" dirty="0" smtClean="0"/>
              <a:t>lan</a:t>
            </a:r>
            <a:endParaRPr lang="en-US" dirty="0"/>
          </a:p>
        </p:txBody>
      </p:sp>
      <p:sp>
        <p:nvSpPr>
          <p:cNvPr id="3" name="Content Placeholder 2"/>
          <p:cNvSpPr>
            <a:spLocks noGrp="1"/>
          </p:cNvSpPr>
          <p:nvPr>
            <p:ph idx="1"/>
          </p:nvPr>
        </p:nvSpPr>
        <p:spPr/>
        <p:txBody>
          <a:bodyPr/>
          <a:lstStyle/>
          <a:p>
            <a:r>
              <a:rPr lang="en-US" dirty="0" smtClean="0"/>
              <a:t>What does a developmental plan looks like? </a:t>
            </a:r>
          </a:p>
          <a:p>
            <a:r>
              <a:rPr lang="en-US" dirty="0" smtClean="0"/>
              <a:t>Plans should include a description of specific steps to be taken and specific objectives to reach. </a:t>
            </a:r>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pPr/>
              <a:t>140</a:t>
            </a:fld>
            <a:endParaRPr lang="en-US"/>
          </a:p>
        </p:txBody>
      </p:sp>
    </p:spTree>
    <p:extLst>
      <p:ext uri="{BB962C8B-B14F-4D97-AF65-F5344CB8AC3E}">
        <p14:creationId xmlns:p14="http://schemas.microsoft.com/office/powerpoint/2010/main" xmlns="" val="2136831521"/>
      </p:ext>
    </p:extLst>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Content of Developmental </a:t>
            </a:r>
            <a:r>
              <a:rPr lang="en-US" dirty="0" smtClean="0"/>
              <a:t>Plan (Contd.)</a:t>
            </a:r>
            <a:endParaRPr lang="en-US" dirty="0"/>
          </a:p>
        </p:txBody>
      </p:sp>
      <p:sp>
        <p:nvSpPr>
          <p:cNvPr id="3" name="Content Placeholder 2"/>
          <p:cNvSpPr>
            <a:spLocks noGrp="1"/>
          </p:cNvSpPr>
          <p:nvPr>
            <p:ph idx="1"/>
          </p:nvPr>
        </p:nvSpPr>
        <p:spPr/>
        <p:txBody>
          <a:bodyPr/>
          <a:lstStyle/>
          <a:p>
            <a:r>
              <a:rPr lang="en-US" dirty="0"/>
              <a:t>In other words, what is the new skill or knowledge that will be acquired and how will this occur? </a:t>
            </a:r>
            <a:endParaRPr lang="en-US" dirty="0" smtClean="0"/>
          </a:p>
          <a:p>
            <a:r>
              <a:rPr lang="en-US" dirty="0" smtClean="0"/>
              <a:t>This </a:t>
            </a:r>
            <a:r>
              <a:rPr lang="en-US" dirty="0"/>
              <a:t>include information on the resources and strategies that will be used to achieve the objectives.</a:t>
            </a:r>
          </a:p>
          <a:p>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pPr/>
              <a:t>141</a:t>
            </a:fld>
            <a:endParaRPr lang="en-US"/>
          </a:p>
        </p:txBody>
      </p:sp>
    </p:spTree>
    <p:extLst>
      <p:ext uri="{BB962C8B-B14F-4D97-AF65-F5344CB8AC3E}">
        <p14:creationId xmlns:p14="http://schemas.microsoft.com/office/powerpoint/2010/main" xmlns="" val="2597038957"/>
      </p:ext>
    </p:extLst>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C:\Users\Usman\Desktop\DESK TOP 11 JAN 2014\vIRTUAL UNI COMSATS\Performance Management\scans\209.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09600" y="1995488"/>
            <a:ext cx="8000999" cy="4024312"/>
          </a:xfrm>
          <a:prstGeom prst="rect">
            <a:avLst/>
          </a:prstGeom>
          <a:noFill/>
          <a:extLst>
            <a:ext uri="{909E8E84-426E-40DD-AFC4-6F175D3DCCD1}">
              <a14:hiddenFill xmlns:a14="http://schemas.microsoft.com/office/drawing/2010/main" xmlns="">
                <a:solidFill>
                  <a:srgbClr val="FFFFFF"/>
                </a:solidFill>
              </a14:hiddenFill>
            </a:ext>
          </a:extLst>
        </p:spPr>
      </p:pic>
      <p:sp>
        <p:nvSpPr>
          <p:cNvPr id="3" name="Slide Number Placeholder 2"/>
          <p:cNvSpPr>
            <a:spLocks noGrp="1"/>
          </p:cNvSpPr>
          <p:nvPr>
            <p:ph type="sldNum" sz="quarter" idx="12"/>
          </p:nvPr>
        </p:nvSpPr>
        <p:spPr/>
        <p:txBody>
          <a:bodyPr/>
          <a:lstStyle/>
          <a:p>
            <a:fld id="{A6B133A9-A748-47DF-9A84-F1B998697822}" type="slidenum">
              <a:rPr lang="en-US" smtClean="0"/>
              <a:pPr/>
              <a:t>142</a:t>
            </a:fld>
            <a:endParaRPr lang="en-US"/>
          </a:p>
        </p:txBody>
      </p:sp>
    </p:spTree>
    <p:extLst>
      <p:ext uri="{BB962C8B-B14F-4D97-AF65-F5344CB8AC3E}">
        <p14:creationId xmlns:p14="http://schemas.microsoft.com/office/powerpoint/2010/main" xmlns="" val="2397277326"/>
      </p:ext>
    </p:extLst>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360 Degree Feedback </a:t>
            </a:r>
            <a:r>
              <a:rPr lang="en-US" dirty="0"/>
              <a:t>S</a:t>
            </a:r>
            <a:r>
              <a:rPr lang="en-US" dirty="0" smtClean="0"/>
              <a:t>ystem</a:t>
            </a:r>
            <a:endParaRPr lang="en-US" dirty="0"/>
          </a:p>
        </p:txBody>
      </p:sp>
      <p:sp>
        <p:nvSpPr>
          <p:cNvPr id="3" name="Content Placeholder 2"/>
          <p:cNvSpPr>
            <a:spLocks noGrp="1"/>
          </p:cNvSpPr>
          <p:nvPr>
            <p:ph idx="1"/>
          </p:nvPr>
        </p:nvSpPr>
        <p:spPr/>
        <p:txBody>
          <a:bodyPr>
            <a:normAutofit lnSpcReduction="10000"/>
          </a:bodyPr>
          <a:lstStyle/>
          <a:p>
            <a:r>
              <a:rPr lang="en-US" dirty="0" smtClean="0"/>
              <a:t>The 360 degree feedback system has become a preferred tool for helping employees, particularly those in supervisory roles, improve performance by gathering information on their performance from different groups. </a:t>
            </a:r>
          </a:p>
          <a:p>
            <a:r>
              <a:rPr lang="en-US" dirty="0" smtClean="0"/>
              <a:t>These systems are called 360 degree systems because information is gathered from individuals all around the employee. </a:t>
            </a:r>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pPr/>
              <a:t>143</a:t>
            </a:fld>
            <a:endParaRPr lang="en-US"/>
          </a:p>
        </p:txBody>
      </p:sp>
    </p:spTree>
    <p:extLst>
      <p:ext uri="{BB962C8B-B14F-4D97-AF65-F5344CB8AC3E}">
        <p14:creationId xmlns:p14="http://schemas.microsoft.com/office/powerpoint/2010/main" xmlns="" val="2522341146"/>
      </p:ext>
    </p:extLst>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360 Degree Feedback System (Contd.)</a:t>
            </a:r>
            <a:endParaRPr lang="en-US" dirty="0"/>
          </a:p>
        </p:txBody>
      </p:sp>
      <p:sp>
        <p:nvSpPr>
          <p:cNvPr id="3" name="Content Placeholder 2"/>
          <p:cNvSpPr>
            <a:spLocks noGrp="1"/>
          </p:cNvSpPr>
          <p:nvPr>
            <p:ph idx="1"/>
          </p:nvPr>
        </p:nvSpPr>
        <p:spPr/>
        <p:txBody>
          <a:bodyPr/>
          <a:lstStyle/>
          <a:p>
            <a:r>
              <a:rPr lang="en-US" dirty="0"/>
              <a:t>Specifically, information on what performance dimensions could be improved is gathered from supervisors, peers, customers, and subordinates. </a:t>
            </a:r>
            <a:endParaRPr lang="en-US" dirty="0" smtClean="0"/>
          </a:p>
          <a:p>
            <a:r>
              <a:rPr lang="en-US" dirty="0" smtClean="0"/>
              <a:t>This </a:t>
            </a:r>
            <a:r>
              <a:rPr lang="en-US" dirty="0"/>
              <a:t>information is usually collected anonymously to minimize rating </a:t>
            </a:r>
            <a:r>
              <a:rPr lang="en-US" dirty="0" smtClean="0"/>
              <a:t>inflation.</a:t>
            </a:r>
            <a:endParaRPr lang="en-US" dirty="0"/>
          </a:p>
          <a:p>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pPr/>
              <a:t>144</a:t>
            </a:fld>
            <a:endParaRPr lang="en-US"/>
          </a:p>
        </p:txBody>
      </p:sp>
    </p:spTree>
    <p:extLst>
      <p:ext uri="{BB962C8B-B14F-4D97-AF65-F5344CB8AC3E}">
        <p14:creationId xmlns:p14="http://schemas.microsoft.com/office/powerpoint/2010/main" xmlns="" val="1344797433"/>
      </p:ext>
    </p:extLst>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360 Degree Feedback System (Contd.)</a:t>
            </a:r>
            <a:endParaRPr lang="en-US" dirty="0"/>
          </a:p>
        </p:txBody>
      </p:sp>
      <p:sp>
        <p:nvSpPr>
          <p:cNvPr id="3" name="Content Placeholder 2"/>
          <p:cNvSpPr>
            <a:spLocks noGrp="1"/>
          </p:cNvSpPr>
          <p:nvPr>
            <p:ph idx="1"/>
          </p:nvPr>
        </p:nvSpPr>
        <p:spPr/>
        <p:txBody>
          <a:bodyPr>
            <a:normAutofit/>
          </a:bodyPr>
          <a:lstStyle/>
          <a:p>
            <a:r>
              <a:rPr lang="en-US" dirty="0" smtClean="0"/>
              <a:t>Employees also rate themselves on the various performance dimensions and compare self perceptions with the information provided by others. </a:t>
            </a:r>
          </a:p>
          <a:p>
            <a:r>
              <a:rPr lang="en-US" dirty="0" smtClean="0"/>
              <a:t>A gap analysis is conducted to examine the areas for which there are large discrepancies between self perception and the perception of others. </a:t>
            </a:r>
          </a:p>
        </p:txBody>
      </p:sp>
      <p:sp>
        <p:nvSpPr>
          <p:cNvPr id="4" name="Slide Number Placeholder 3"/>
          <p:cNvSpPr>
            <a:spLocks noGrp="1"/>
          </p:cNvSpPr>
          <p:nvPr>
            <p:ph type="sldNum" sz="quarter" idx="12"/>
          </p:nvPr>
        </p:nvSpPr>
        <p:spPr/>
        <p:txBody>
          <a:bodyPr/>
          <a:lstStyle/>
          <a:p>
            <a:fld id="{A6B133A9-A748-47DF-9A84-F1B998697822}" type="slidenum">
              <a:rPr lang="en-US" smtClean="0"/>
              <a:pPr/>
              <a:t>145</a:t>
            </a:fld>
            <a:endParaRPr lang="en-US"/>
          </a:p>
        </p:txBody>
      </p:sp>
    </p:spTree>
    <p:extLst>
      <p:ext uri="{BB962C8B-B14F-4D97-AF65-F5344CB8AC3E}">
        <p14:creationId xmlns:p14="http://schemas.microsoft.com/office/powerpoint/2010/main" xmlns="" val="965991691"/>
      </p:ext>
    </p:extLst>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Coaching </a:t>
            </a:r>
            <a:endParaRPr lang="en-US" dirty="0"/>
          </a:p>
        </p:txBody>
      </p:sp>
      <p:sp>
        <p:nvSpPr>
          <p:cNvPr id="3" name="Content Placeholder 2"/>
          <p:cNvSpPr>
            <a:spLocks noGrp="1"/>
          </p:cNvSpPr>
          <p:nvPr>
            <p:ph idx="1"/>
          </p:nvPr>
        </p:nvSpPr>
        <p:spPr/>
        <p:txBody>
          <a:bodyPr>
            <a:normAutofit/>
          </a:bodyPr>
          <a:lstStyle/>
          <a:p>
            <a:pPr>
              <a:buNone/>
            </a:pPr>
            <a:r>
              <a:rPr lang="en-US" dirty="0" smtClean="0"/>
              <a:t>    Coaching is a collaborative, ongoing process in which the manger interacts with his or her employees and takes an active role and interest in their performance. In general, coaching involves directing, motivating, and rewarding employee behavior.</a:t>
            </a:r>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pPr/>
              <a:t>146</a:t>
            </a:fld>
            <a:endParaRPr lang="en-US"/>
          </a:p>
        </p:txBody>
      </p:sp>
    </p:spTree>
    <p:extLst>
      <p:ext uri="{BB962C8B-B14F-4D97-AF65-F5344CB8AC3E}">
        <p14:creationId xmlns:p14="http://schemas.microsoft.com/office/powerpoint/2010/main" xmlns="" val="1219975810"/>
      </p:ext>
    </p:extLst>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Coaching styles</a:t>
            </a:r>
            <a:endParaRPr lang="en-US" dirty="0"/>
          </a:p>
        </p:txBody>
      </p:sp>
      <p:sp>
        <p:nvSpPr>
          <p:cNvPr id="3" name="Content Placeholder 2"/>
          <p:cNvSpPr>
            <a:spLocks noGrp="1"/>
          </p:cNvSpPr>
          <p:nvPr>
            <p:ph idx="1"/>
          </p:nvPr>
        </p:nvSpPr>
        <p:spPr/>
        <p:txBody>
          <a:bodyPr/>
          <a:lstStyle/>
          <a:p>
            <a:pPr>
              <a:buNone/>
            </a:pPr>
            <a:r>
              <a:rPr lang="en-US" dirty="0" smtClean="0"/>
              <a:t>    A manager personality and behavioral preference are more likely to influence his or her coaching styles. There are four main coaching styles:</a:t>
            </a:r>
          </a:p>
          <a:p>
            <a:r>
              <a:rPr lang="en-US" dirty="0" smtClean="0"/>
              <a:t>Driver</a:t>
            </a:r>
          </a:p>
          <a:p>
            <a:r>
              <a:rPr lang="en-US" dirty="0" smtClean="0"/>
              <a:t>Persuader</a:t>
            </a:r>
          </a:p>
          <a:p>
            <a:r>
              <a:rPr lang="en-US" dirty="0" smtClean="0"/>
              <a:t>Amiable</a:t>
            </a:r>
          </a:p>
          <a:p>
            <a:r>
              <a:rPr lang="en-US" dirty="0" smtClean="0"/>
              <a:t>Analyzer  </a:t>
            </a:r>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pPr/>
              <a:t>147</a:t>
            </a:fld>
            <a:endParaRPr lang="en-US"/>
          </a:p>
        </p:txBody>
      </p:sp>
    </p:spTree>
    <p:extLst>
      <p:ext uri="{BB962C8B-B14F-4D97-AF65-F5344CB8AC3E}">
        <p14:creationId xmlns:p14="http://schemas.microsoft.com/office/powerpoint/2010/main" xmlns="" val="2302607767"/>
      </p:ext>
    </p:extLst>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Observation and documentation of developmental behavior and outcomes</a:t>
            </a:r>
            <a:endParaRPr lang="en-US" dirty="0"/>
          </a:p>
        </p:txBody>
      </p:sp>
      <p:sp>
        <p:nvSpPr>
          <p:cNvPr id="3" name="Content Placeholder 2"/>
          <p:cNvSpPr>
            <a:spLocks noGrp="1"/>
          </p:cNvSpPr>
          <p:nvPr>
            <p:ph idx="1"/>
          </p:nvPr>
        </p:nvSpPr>
        <p:spPr>
          <a:xfrm>
            <a:off x="533400" y="1905000"/>
            <a:ext cx="8229600" cy="4525963"/>
          </a:xfrm>
        </p:spPr>
        <p:txBody>
          <a:bodyPr>
            <a:normAutofit/>
          </a:bodyPr>
          <a:lstStyle/>
          <a:p>
            <a:pPr>
              <a:buNone/>
            </a:pPr>
            <a:r>
              <a:rPr lang="en-US" dirty="0" smtClean="0"/>
              <a:t>    Observing an employees progress in achieving developmental goals is important tool for performance management</a:t>
            </a:r>
          </a:p>
        </p:txBody>
      </p:sp>
      <p:sp>
        <p:nvSpPr>
          <p:cNvPr id="4" name="Slide Number Placeholder 3"/>
          <p:cNvSpPr>
            <a:spLocks noGrp="1"/>
          </p:cNvSpPr>
          <p:nvPr>
            <p:ph type="sldNum" sz="quarter" idx="12"/>
          </p:nvPr>
        </p:nvSpPr>
        <p:spPr/>
        <p:txBody>
          <a:bodyPr/>
          <a:lstStyle/>
          <a:p>
            <a:fld id="{A6B133A9-A748-47DF-9A84-F1B998697822}" type="slidenum">
              <a:rPr lang="en-US" smtClean="0"/>
              <a:pPr/>
              <a:t>148</a:t>
            </a:fld>
            <a:endParaRPr lang="en-US"/>
          </a:p>
        </p:txBody>
      </p:sp>
    </p:spTree>
    <p:extLst>
      <p:ext uri="{BB962C8B-B14F-4D97-AF65-F5344CB8AC3E}">
        <p14:creationId xmlns:p14="http://schemas.microsoft.com/office/powerpoint/2010/main" xmlns="" val="3911770668"/>
      </p:ext>
    </p:extLst>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Giving feedback</a:t>
            </a:r>
            <a:endParaRPr lang="en-US" dirty="0"/>
          </a:p>
        </p:txBody>
      </p:sp>
      <p:sp>
        <p:nvSpPr>
          <p:cNvPr id="3" name="Content Placeholder 2"/>
          <p:cNvSpPr>
            <a:spLocks noGrp="1"/>
          </p:cNvSpPr>
          <p:nvPr>
            <p:ph idx="1"/>
          </p:nvPr>
        </p:nvSpPr>
        <p:spPr/>
        <p:txBody>
          <a:bodyPr>
            <a:normAutofit lnSpcReduction="10000"/>
          </a:bodyPr>
          <a:lstStyle/>
          <a:p>
            <a:pPr>
              <a:buNone/>
            </a:pPr>
            <a:r>
              <a:rPr lang="en-US" dirty="0" smtClean="0"/>
              <a:t>    Giving feedback </a:t>
            </a:r>
            <a:r>
              <a:rPr lang="en-US" dirty="0"/>
              <a:t>t</a:t>
            </a:r>
            <a:r>
              <a:rPr lang="en-US" dirty="0" smtClean="0"/>
              <a:t>o an employee regarding her progress towards achieving her goals is a key component of the coaching process. Feedback is information about past behavior that is given with goal of improving future performance. Feedback includes information about both positive and negative aspects of job performance and lets employee know how well they are doing with respect to meeting the established standards.</a:t>
            </a:r>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pPr/>
              <a:t>149</a:t>
            </a:fld>
            <a:endParaRPr lang="en-US"/>
          </a:p>
        </p:txBody>
      </p:sp>
    </p:spTree>
    <p:extLst>
      <p:ext uri="{BB962C8B-B14F-4D97-AF65-F5344CB8AC3E}">
        <p14:creationId xmlns:p14="http://schemas.microsoft.com/office/powerpoint/2010/main" xmlns="" val="805406852"/>
      </p:ext>
    </p:extLst>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Performance review meetings</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dirty="0" smtClean="0"/>
              <a:t>   The performance management system can involve as many as six formal meetings, including the following</a:t>
            </a:r>
          </a:p>
          <a:p>
            <a:r>
              <a:rPr lang="en-US" dirty="0" smtClean="0"/>
              <a:t>System inauguration.</a:t>
            </a:r>
          </a:p>
          <a:p>
            <a:r>
              <a:rPr lang="en-US" dirty="0" smtClean="0"/>
              <a:t>Self appraisal</a:t>
            </a:r>
          </a:p>
          <a:p>
            <a:r>
              <a:rPr lang="en-US" dirty="0" smtClean="0"/>
              <a:t>Classical performance review</a:t>
            </a:r>
          </a:p>
          <a:p>
            <a:r>
              <a:rPr lang="en-US" dirty="0"/>
              <a:t>M</a:t>
            </a:r>
            <a:r>
              <a:rPr lang="en-US" dirty="0" smtClean="0"/>
              <a:t>erit/salary review</a:t>
            </a:r>
          </a:p>
          <a:p>
            <a:r>
              <a:rPr lang="en-US" dirty="0" smtClean="0"/>
              <a:t>Developmental plan</a:t>
            </a:r>
          </a:p>
          <a:p>
            <a:r>
              <a:rPr lang="en-US" dirty="0" smtClean="0"/>
              <a:t>Objective setting.</a:t>
            </a:r>
          </a:p>
        </p:txBody>
      </p:sp>
      <p:sp>
        <p:nvSpPr>
          <p:cNvPr id="4" name="Slide Number Placeholder 3"/>
          <p:cNvSpPr>
            <a:spLocks noGrp="1"/>
          </p:cNvSpPr>
          <p:nvPr>
            <p:ph type="sldNum" sz="quarter" idx="12"/>
          </p:nvPr>
        </p:nvSpPr>
        <p:spPr/>
        <p:txBody>
          <a:bodyPr/>
          <a:lstStyle/>
          <a:p>
            <a:fld id="{A6B133A9-A748-47DF-9A84-F1B998697822}" type="slidenum">
              <a:rPr lang="en-US" smtClean="0"/>
              <a:pPr/>
              <a:t>150</a:t>
            </a:fld>
            <a:endParaRPr lang="en-US"/>
          </a:p>
        </p:txBody>
      </p:sp>
    </p:spTree>
    <p:extLst>
      <p:ext uri="{BB962C8B-B14F-4D97-AF65-F5344CB8AC3E}">
        <p14:creationId xmlns:p14="http://schemas.microsoft.com/office/powerpoint/2010/main" xmlns="" val="4107706769"/>
      </p:ext>
    </p:extLst>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Today’s Lecture</a:t>
            </a:r>
            <a:endParaRPr lang="en-US" dirty="0"/>
          </a:p>
        </p:txBody>
      </p:sp>
      <p:sp>
        <p:nvSpPr>
          <p:cNvPr id="3" name="Content Placeholder 2"/>
          <p:cNvSpPr>
            <a:spLocks noGrp="1"/>
          </p:cNvSpPr>
          <p:nvPr>
            <p:ph idx="1"/>
          </p:nvPr>
        </p:nvSpPr>
        <p:spPr/>
        <p:txBody>
          <a:bodyPr>
            <a:normAutofit/>
          </a:bodyPr>
          <a:lstStyle/>
          <a:p>
            <a:r>
              <a:rPr lang="en-US" dirty="0" smtClean="0"/>
              <a:t>We revised from Chapters </a:t>
            </a:r>
            <a:r>
              <a:rPr lang="en-US" dirty="0" smtClean="0"/>
              <a:t>16 </a:t>
            </a:r>
            <a:r>
              <a:rPr lang="en-US" dirty="0" smtClean="0"/>
              <a:t>– </a:t>
            </a:r>
            <a:r>
              <a:rPr lang="en-US" dirty="0" smtClean="0"/>
              <a:t>30.</a:t>
            </a:r>
            <a:endParaRPr lang="en-US" dirty="0"/>
          </a:p>
          <a:p>
            <a:endParaRPr lang="en-US" dirty="0"/>
          </a:p>
        </p:txBody>
      </p:sp>
      <p:sp>
        <p:nvSpPr>
          <p:cNvPr id="4" name="Slide Number Placeholder 3"/>
          <p:cNvSpPr>
            <a:spLocks noGrp="1"/>
          </p:cNvSpPr>
          <p:nvPr>
            <p:ph type="sldNum" sz="quarter" idx="12"/>
          </p:nvPr>
        </p:nvSpPr>
        <p:spPr/>
        <p:txBody>
          <a:bodyPr/>
          <a:lstStyle/>
          <a:p>
            <a:fld id="{A6B133A9-A748-47DF-9A84-F1B998697822}" type="slidenum">
              <a:rPr lang="en-US" smtClean="0"/>
              <a:pPr/>
              <a:t>151</a:t>
            </a:fld>
            <a:endParaRPr lang="en-US"/>
          </a:p>
        </p:txBody>
      </p:sp>
    </p:spTree>
    <p:extLst>
      <p:ext uri="{BB962C8B-B14F-4D97-AF65-F5344CB8AC3E}">
        <p14:creationId xmlns:p14="http://schemas.microsoft.com/office/powerpoint/2010/main" xmlns="" val="693056545"/>
      </p:ext>
    </p:extLst>
  </p:cSld>
  <p:clrMapOvr>
    <a:masterClrMapping/>
  </p:clrMapOvr>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0"/>
            <a:ext cx="8229600" cy="1143000"/>
          </a:xfrm>
        </p:spPr>
        <p:txBody>
          <a:bodyPr/>
          <a:lstStyle/>
          <a:p>
            <a:r>
              <a:rPr lang="en-US" dirty="0" smtClean="0"/>
              <a:t>Thank You</a:t>
            </a:r>
            <a:endParaRPr lang="en-US" dirty="0"/>
          </a:p>
        </p:txBody>
      </p:sp>
      <p:sp>
        <p:nvSpPr>
          <p:cNvPr id="3" name="Slide Number Placeholder 2"/>
          <p:cNvSpPr>
            <a:spLocks noGrp="1"/>
          </p:cNvSpPr>
          <p:nvPr>
            <p:ph type="sldNum" sz="quarter" idx="12"/>
          </p:nvPr>
        </p:nvSpPr>
        <p:spPr/>
        <p:txBody>
          <a:bodyPr/>
          <a:lstStyle/>
          <a:p>
            <a:fld id="{33D5A49D-0805-498E-8602-F27DEDAC7663}" type="slidenum">
              <a:rPr lang="en-US" smtClean="0"/>
              <a:pPr/>
              <a:t>152</a:t>
            </a:fld>
            <a:endParaRPr lang="en-US"/>
          </a:p>
        </p:txBody>
      </p:sp>
    </p:spTree>
    <p:extLst>
      <p:ext uri="{BB962C8B-B14F-4D97-AF65-F5344CB8AC3E}">
        <p14:creationId xmlns:p14="http://schemas.microsoft.com/office/powerpoint/2010/main" xmlns="" val="194825603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1109</TotalTime>
  <Words>5856</Words>
  <Application>Microsoft Office PowerPoint</Application>
  <PresentationFormat>On-screen Show (4:3)</PresentationFormat>
  <Paragraphs>795</Paragraphs>
  <Slides>152</Slides>
  <Notes>1</Notes>
  <HiddenSlides>0</HiddenSlides>
  <MMClips>0</MMClips>
  <ScaleCrop>false</ScaleCrop>
  <HeadingPairs>
    <vt:vector size="4" baseType="variant">
      <vt:variant>
        <vt:lpstr>Theme</vt:lpstr>
      </vt:variant>
      <vt:variant>
        <vt:i4>1</vt:i4>
      </vt:variant>
      <vt:variant>
        <vt:lpstr>Slide Titles</vt:lpstr>
      </vt:variant>
      <vt:variant>
        <vt:i4>152</vt:i4>
      </vt:variant>
    </vt:vector>
  </HeadingPairs>
  <TitlesOfParts>
    <vt:vector size="153" baseType="lpstr">
      <vt:lpstr>Office Theme</vt:lpstr>
      <vt:lpstr>MGT-555  PERFORMANCE AND CAREER MANAGEMENT</vt:lpstr>
      <vt:lpstr>RECAP</vt:lpstr>
      <vt:lpstr>Agenda of Today’s Lecture</vt:lpstr>
      <vt:lpstr>Gathering Performance Information</vt:lpstr>
      <vt:lpstr>Gathering Performance Information (Contd.)</vt:lpstr>
      <vt:lpstr>Appraisal form</vt:lpstr>
      <vt:lpstr>Major components of Appraisal Forms</vt:lpstr>
      <vt:lpstr>Desirable Features of All Appraisal Forms</vt:lpstr>
      <vt:lpstr>Determining overall rating</vt:lpstr>
      <vt:lpstr>Determining overall rating (Contd.)</vt:lpstr>
      <vt:lpstr>Determining overall rating (Contd.)</vt:lpstr>
      <vt:lpstr>Judgmental Procedure</vt:lpstr>
      <vt:lpstr>Mechanical Procedure</vt:lpstr>
      <vt:lpstr>Possibilities of Appraisal Meetings</vt:lpstr>
      <vt:lpstr>Possibilities of Appraisal Meetings (Contd.)</vt:lpstr>
      <vt:lpstr>Formal Meetings</vt:lpstr>
      <vt:lpstr>Who should provide performance information?</vt:lpstr>
      <vt:lpstr>Who should provide performance information?</vt:lpstr>
      <vt:lpstr>Who should provide performance information?</vt:lpstr>
      <vt:lpstr>Rater Motivation Model</vt:lpstr>
      <vt:lpstr>Rater Motivation Model (Contd.)</vt:lpstr>
      <vt:lpstr>Rater Motivation Model (Contd.)</vt:lpstr>
      <vt:lpstr>Rater Motivation Model (Contd.)</vt:lpstr>
      <vt:lpstr>Slide 24</vt:lpstr>
      <vt:lpstr>Motivation for Inflated Ratings</vt:lpstr>
      <vt:lpstr>Motivation for Deflated Ratings</vt:lpstr>
      <vt:lpstr>Raters Motivation</vt:lpstr>
      <vt:lpstr>Raters Motivation (Contd.)</vt:lpstr>
      <vt:lpstr>Preparation: Communication, Appeals Process, Training Programs and Pilot Testing.</vt:lpstr>
      <vt:lpstr>Preparation Process (Contd.)</vt:lpstr>
      <vt:lpstr>Preparation Process (Contd.)</vt:lpstr>
      <vt:lpstr>Preparation Process (Contd.)</vt:lpstr>
      <vt:lpstr>Preparation Process (Contd.)</vt:lpstr>
      <vt:lpstr>Preparation Process (Contd.)</vt:lpstr>
      <vt:lpstr>Preparation Process (Contd.)</vt:lpstr>
      <vt:lpstr>Preparation Process (Contd.)</vt:lpstr>
      <vt:lpstr>Communication plan</vt:lpstr>
      <vt:lpstr>Good Communication Plan</vt:lpstr>
      <vt:lpstr>Good Communication Plan (Contd.)</vt:lpstr>
      <vt:lpstr>Good Communication Plan (Contd.)</vt:lpstr>
      <vt:lpstr>Good Communication Plan (Contd.)</vt:lpstr>
      <vt:lpstr>Good Communication Plan (Contd.)</vt:lpstr>
      <vt:lpstr>Good Communication Plan (Contd.)</vt:lpstr>
      <vt:lpstr>Communication Bias</vt:lpstr>
      <vt:lpstr>Communication Bias (Contd.)</vt:lpstr>
      <vt:lpstr>Communication Bias (Contd.)</vt:lpstr>
      <vt:lpstr>Ways to minimize negative impact of Biases</vt:lpstr>
      <vt:lpstr>Ways to minimize negative impact of Biases (Contd.)</vt:lpstr>
      <vt:lpstr>Ways to minimize negative impact of Biases (Contd.)</vt:lpstr>
      <vt:lpstr>Ways to minimize negative impact of Biases (Contd.)</vt:lpstr>
      <vt:lpstr>Ways to minimize negative impact of Biases (Contd.)</vt:lpstr>
      <vt:lpstr>Ways to minimize negative impact of Biases (Contd.)</vt:lpstr>
      <vt:lpstr>Ways to minimize negative impact of Biases (Contd.)</vt:lpstr>
      <vt:lpstr>Ways to minimize negative impact of Biases (Contd.)</vt:lpstr>
      <vt:lpstr>Ways to minimize negative impact of Biases (Contd.)</vt:lpstr>
      <vt:lpstr>Appeals Process</vt:lpstr>
      <vt:lpstr>Appeals process (Contd.)</vt:lpstr>
      <vt:lpstr>Appeals process (Contd.)</vt:lpstr>
      <vt:lpstr>Appeals process (Contd.)</vt:lpstr>
      <vt:lpstr>Judgmental issues</vt:lpstr>
      <vt:lpstr>Administrative Issues</vt:lpstr>
      <vt:lpstr>Appeals process (Contd.)</vt:lpstr>
      <vt:lpstr>Appeals process (Contd.)</vt:lpstr>
      <vt:lpstr>Appeals process (Contd.)</vt:lpstr>
      <vt:lpstr>Appeals process (Contd.)</vt:lpstr>
      <vt:lpstr>Appeals process (Contd.)</vt:lpstr>
      <vt:lpstr>Appeals process (Contd.)</vt:lpstr>
      <vt:lpstr>Appeals process (Contd.)</vt:lpstr>
      <vt:lpstr>Training programs for the acquisition of required skills</vt:lpstr>
      <vt:lpstr>Training programs for the acquisition of required skills (Contd.)</vt:lpstr>
      <vt:lpstr>Content Areas</vt:lpstr>
      <vt:lpstr>Content Areas (Contd.)</vt:lpstr>
      <vt:lpstr>Content Areas (Contd.)</vt:lpstr>
      <vt:lpstr>Content Areas (Contd.)</vt:lpstr>
      <vt:lpstr>Rater error training</vt:lpstr>
      <vt:lpstr>Rater error training (Contd.)</vt:lpstr>
      <vt:lpstr>Rater error training (Contd.)</vt:lpstr>
      <vt:lpstr>Rater error training (Contd.)</vt:lpstr>
      <vt:lpstr>Rater error training (Contd.)</vt:lpstr>
      <vt:lpstr>Rater error training (Contd.)</vt:lpstr>
      <vt:lpstr>Rater error training (Contd.)</vt:lpstr>
      <vt:lpstr>Rater error training</vt:lpstr>
      <vt:lpstr>Possible Errors in Ratings</vt:lpstr>
      <vt:lpstr>Similar to me Error</vt:lpstr>
      <vt:lpstr>  Contrast Error</vt:lpstr>
      <vt:lpstr>Leniency Error</vt:lpstr>
      <vt:lpstr>Severity Error</vt:lpstr>
      <vt:lpstr>Central Tendency Error</vt:lpstr>
      <vt:lpstr>Halo Error</vt:lpstr>
      <vt:lpstr>Primacy Error</vt:lpstr>
      <vt:lpstr>Recency Error (Contd.)</vt:lpstr>
      <vt:lpstr>Negative Error</vt:lpstr>
      <vt:lpstr>First Impression Error</vt:lpstr>
      <vt:lpstr>Spillover Error</vt:lpstr>
      <vt:lpstr>Stereotype Error</vt:lpstr>
      <vt:lpstr>Attribution Error</vt:lpstr>
      <vt:lpstr>Frame of Reference Training</vt:lpstr>
      <vt:lpstr>Behavior Observational Training</vt:lpstr>
      <vt:lpstr>Self Leadership Training</vt:lpstr>
      <vt:lpstr>Self Leadership Training (Contd.)</vt:lpstr>
      <vt:lpstr>Self Leadership Training (Contd.)</vt:lpstr>
      <vt:lpstr>Self Leadership Training (Contd.)</vt:lpstr>
      <vt:lpstr>Self- Efficacy Training</vt:lpstr>
      <vt:lpstr>Self- Efficacy Training (Contd.)</vt:lpstr>
      <vt:lpstr>Self- Efficacy Training (Contd.)</vt:lpstr>
      <vt:lpstr>Self- Efficacy Training (Contd.)</vt:lpstr>
      <vt:lpstr>Pilot Testing</vt:lpstr>
      <vt:lpstr>Pilot Testing (Contd.)</vt:lpstr>
      <vt:lpstr>Pilot Testing (Contd.)</vt:lpstr>
      <vt:lpstr>Ongoing Monitoring and Evaluation</vt:lpstr>
      <vt:lpstr>Compensation – Reward system</vt:lpstr>
      <vt:lpstr>Contingent Pay (CP)</vt:lpstr>
      <vt:lpstr>Reasons for Introducing CP</vt:lpstr>
      <vt:lpstr>Possible Problems Associated with CP</vt:lpstr>
      <vt:lpstr>Job evaluation</vt:lpstr>
      <vt:lpstr>Types of job evaluation methods:</vt:lpstr>
      <vt:lpstr>Some Legal Principles Affecting PM: </vt:lpstr>
      <vt:lpstr>Laws Affecting PM:</vt:lpstr>
      <vt:lpstr>Managing Performance</vt:lpstr>
      <vt:lpstr>Managing Performance(contd.)</vt:lpstr>
      <vt:lpstr> Career </vt:lpstr>
      <vt:lpstr>Career</vt:lpstr>
      <vt:lpstr> Why Is Career Management Important? </vt:lpstr>
      <vt:lpstr>Why Is Career Management Important?</vt:lpstr>
      <vt:lpstr>Career Management Process</vt:lpstr>
      <vt:lpstr>Career Development</vt:lpstr>
      <vt:lpstr>Career Development Theories </vt:lpstr>
      <vt:lpstr>Mentoring</vt:lpstr>
      <vt:lpstr>Mentoring (Contd.)</vt:lpstr>
      <vt:lpstr>Mentoring (Contd.)</vt:lpstr>
      <vt:lpstr>Model of Career Stages</vt:lpstr>
      <vt:lpstr>Traditional Career Stages</vt:lpstr>
      <vt:lpstr>Career Choices and Preferences</vt:lpstr>
      <vt:lpstr>Enhancing Your Career</vt:lpstr>
      <vt:lpstr>Personal Developmental Plan</vt:lpstr>
      <vt:lpstr>Personal Developmental Plan (Contd.)</vt:lpstr>
      <vt:lpstr>Personal Developmental Plan (Contd.)</vt:lpstr>
      <vt:lpstr>Developmental Plan Objectives</vt:lpstr>
      <vt:lpstr>Developmental Plan Objectives (Contd.)</vt:lpstr>
      <vt:lpstr>Content of Developmental Plan</vt:lpstr>
      <vt:lpstr>Content of Developmental Plan (Contd.)</vt:lpstr>
      <vt:lpstr>Slide 142</vt:lpstr>
      <vt:lpstr>360 Degree Feedback System</vt:lpstr>
      <vt:lpstr>360 Degree Feedback System (Contd.)</vt:lpstr>
      <vt:lpstr>360 Degree Feedback System (Contd.)</vt:lpstr>
      <vt:lpstr>Coaching </vt:lpstr>
      <vt:lpstr>Coaching styles</vt:lpstr>
      <vt:lpstr>Observation and documentation of developmental behavior and outcomes</vt:lpstr>
      <vt:lpstr>Giving feedback</vt:lpstr>
      <vt:lpstr>Performance review meetings</vt:lpstr>
      <vt:lpstr>Summary of Today’s Lecture</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Performance management skills</dc:title>
  <dc:creator>usman</dc:creator>
  <cp:lastModifiedBy>stdc_lp</cp:lastModifiedBy>
  <cp:revision>134</cp:revision>
  <dcterms:created xsi:type="dcterms:W3CDTF">2014-07-02T13:13:46Z</dcterms:created>
  <dcterms:modified xsi:type="dcterms:W3CDTF">2014-07-16T00:48:39Z</dcterms:modified>
</cp:coreProperties>
</file>