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322" r:id="rId2"/>
    <p:sldId id="325" r:id="rId3"/>
    <p:sldId id="328" r:id="rId4"/>
    <p:sldId id="296"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54" r:id="rId31"/>
    <p:sldId id="355" r:id="rId32"/>
    <p:sldId id="356" r:id="rId33"/>
    <p:sldId id="358" r:id="rId34"/>
    <p:sldId id="359" r:id="rId35"/>
    <p:sldId id="362" r:id="rId36"/>
    <p:sldId id="363" r:id="rId37"/>
    <p:sldId id="364" r:id="rId38"/>
    <p:sldId id="370" r:id="rId39"/>
    <p:sldId id="371" r:id="rId40"/>
    <p:sldId id="372" r:id="rId41"/>
    <p:sldId id="373" r:id="rId42"/>
    <p:sldId id="374" r:id="rId43"/>
    <p:sldId id="375" r:id="rId44"/>
    <p:sldId id="376" r:id="rId45"/>
    <p:sldId id="377" r:id="rId46"/>
    <p:sldId id="378" r:id="rId47"/>
    <p:sldId id="379" r:id="rId48"/>
    <p:sldId id="380" r:id="rId49"/>
    <p:sldId id="381" r:id="rId50"/>
    <p:sldId id="382" r:id="rId51"/>
    <p:sldId id="383" r:id="rId52"/>
    <p:sldId id="384" r:id="rId53"/>
    <p:sldId id="385" r:id="rId54"/>
    <p:sldId id="386" r:id="rId55"/>
    <p:sldId id="387" r:id="rId56"/>
    <p:sldId id="388" r:id="rId57"/>
    <p:sldId id="389" r:id="rId58"/>
    <p:sldId id="390" r:id="rId59"/>
    <p:sldId id="391" r:id="rId60"/>
    <p:sldId id="392" r:id="rId61"/>
    <p:sldId id="393" r:id="rId62"/>
    <p:sldId id="394" r:id="rId63"/>
    <p:sldId id="395" r:id="rId64"/>
    <p:sldId id="396" r:id="rId65"/>
    <p:sldId id="398" r:id="rId66"/>
    <p:sldId id="399" r:id="rId67"/>
    <p:sldId id="400" r:id="rId68"/>
    <p:sldId id="401" r:id="rId69"/>
    <p:sldId id="402" r:id="rId70"/>
    <p:sldId id="403" r:id="rId71"/>
    <p:sldId id="404" r:id="rId72"/>
    <p:sldId id="405" r:id="rId73"/>
    <p:sldId id="406" r:id="rId74"/>
    <p:sldId id="407" r:id="rId75"/>
    <p:sldId id="408" r:id="rId76"/>
    <p:sldId id="409" r:id="rId77"/>
    <p:sldId id="411" r:id="rId78"/>
    <p:sldId id="410" r:id="rId79"/>
    <p:sldId id="412" r:id="rId80"/>
    <p:sldId id="413" r:id="rId81"/>
    <p:sldId id="414" r:id="rId82"/>
    <p:sldId id="415" r:id="rId83"/>
    <p:sldId id="416" r:id="rId84"/>
    <p:sldId id="419" r:id="rId85"/>
    <p:sldId id="418" r:id="rId86"/>
    <p:sldId id="417" r:id="rId87"/>
    <p:sldId id="420" r:id="rId88"/>
    <p:sldId id="327"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1" d="100"/>
          <a:sy n="71" d="100"/>
        </p:scale>
        <p:origin x="-127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813FE6-4B26-4B49-BC21-FFBC1B3C7184}" type="doc">
      <dgm:prSet loTypeId="urn:microsoft.com/office/officeart/2005/8/layout/process4" loCatId="process" qsTypeId="urn:microsoft.com/office/officeart/2005/8/quickstyle/simple1" qsCatId="simple" csTypeId="urn:microsoft.com/office/officeart/2005/8/colors/accent0_3" csCatId="mainScheme" phldr="1"/>
      <dgm:spPr/>
    </dgm:pt>
    <dgm:pt modelId="{E3615AAD-8258-45D8-A121-315C1DDDB6DF}">
      <dgm:prSet phldrT="[Text]" custT="1"/>
      <dgm:spPr/>
      <dgm:t>
        <a:bodyPr/>
        <a:lstStyle/>
        <a:p>
          <a:r>
            <a:rPr lang="en-US" sz="2400" b="1" dirty="0" smtClean="0">
              <a:latin typeface="Arial" pitchFamily="34" charset="0"/>
              <a:cs typeface="Arial" pitchFamily="34" charset="0"/>
            </a:rPr>
            <a:t>Human Resource Planning </a:t>
          </a:r>
          <a:endParaRPr lang="en-US" sz="2400" b="1" dirty="0">
            <a:latin typeface="Arial" pitchFamily="34" charset="0"/>
            <a:cs typeface="Arial" pitchFamily="34" charset="0"/>
          </a:endParaRPr>
        </a:p>
      </dgm:t>
    </dgm:pt>
    <dgm:pt modelId="{E26695BB-E4A3-4453-AE1C-CF91AAF6628F}" type="parTrans" cxnId="{BC0D0A38-6170-4D38-8ED2-B765E2AA47E4}">
      <dgm:prSet/>
      <dgm:spPr/>
      <dgm:t>
        <a:bodyPr/>
        <a:lstStyle/>
        <a:p>
          <a:endParaRPr lang="en-US" sz="2400" b="1">
            <a:latin typeface="Arial" pitchFamily="34" charset="0"/>
            <a:cs typeface="Arial" pitchFamily="34" charset="0"/>
          </a:endParaRPr>
        </a:p>
      </dgm:t>
    </dgm:pt>
    <dgm:pt modelId="{7B8D514A-6BB4-442B-8FAE-CA7A59F61B3B}" type="sibTrans" cxnId="{BC0D0A38-6170-4D38-8ED2-B765E2AA47E4}">
      <dgm:prSet custT="1"/>
      <dgm:spPr/>
      <dgm:t>
        <a:bodyPr/>
        <a:lstStyle/>
        <a:p>
          <a:endParaRPr lang="en-US" sz="2400" b="1" dirty="0">
            <a:latin typeface="Arial" pitchFamily="34" charset="0"/>
            <a:cs typeface="Arial" pitchFamily="34" charset="0"/>
          </a:endParaRPr>
        </a:p>
      </dgm:t>
    </dgm:pt>
    <dgm:pt modelId="{FAD4EC7D-586B-4E7D-BF49-AB394DCA6B8F}">
      <dgm:prSet phldrT="[Text]" custT="1"/>
      <dgm:spPr/>
      <dgm:t>
        <a:bodyPr/>
        <a:lstStyle/>
        <a:p>
          <a:r>
            <a:rPr lang="en-US" sz="2400" b="1" dirty="0" smtClean="0">
              <a:latin typeface="Arial" pitchFamily="34" charset="0"/>
              <a:cs typeface="Arial" pitchFamily="34" charset="0"/>
            </a:rPr>
            <a:t>Recruitment</a:t>
          </a:r>
          <a:endParaRPr lang="en-US" sz="2400" b="1" dirty="0">
            <a:latin typeface="Arial" pitchFamily="34" charset="0"/>
            <a:cs typeface="Arial" pitchFamily="34" charset="0"/>
          </a:endParaRPr>
        </a:p>
      </dgm:t>
    </dgm:pt>
    <dgm:pt modelId="{5AABAF6A-2E5D-4FCB-B4F8-92DE4D33BB4D}" type="parTrans" cxnId="{87231AF5-99D8-419C-A771-8D4C10BE7758}">
      <dgm:prSet/>
      <dgm:spPr/>
      <dgm:t>
        <a:bodyPr/>
        <a:lstStyle/>
        <a:p>
          <a:endParaRPr lang="en-US" sz="2400" b="1">
            <a:latin typeface="Arial" pitchFamily="34" charset="0"/>
            <a:cs typeface="Arial" pitchFamily="34" charset="0"/>
          </a:endParaRPr>
        </a:p>
      </dgm:t>
    </dgm:pt>
    <dgm:pt modelId="{9C7A1C80-A95A-48BC-B4D4-C824569A6D49}" type="sibTrans" cxnId="{87231AF5-99D8-419C-A771-8D4C10BE7758}">
      <dgm:prSet custT="1"/>
      <dgm:spPr/>
      <dgm:t>
        <a:bodyPr/>
        <a:lstStyle/>
        <a:p>
          <a:endParaRPr lang="en-US" sz="2400" b="1" dirty="0">
            <a:latin typeface="Arial" pitchFamily="34" charset="0"/>
            <a:cs typeface="Arial" pitchFamily="34" charset="0"/>
          </a:endParaRPr>
        </a:p>
      </dgm:t>
    </dgm:pt>
    <dgm:pt modelId="{991064DD-EDC4-4F94-B9C9-CD4559F1916A}">
      <dgm:prSet phldrT="[Text]" custT="1"/>
      <dgm:spPr/>
      <dgm:t>
        <a:bodyPr/>
        <a:lstStyle/>
        <a:p>
          <a:r>
            <a:rPr lang="en-US" sz="2400" b="1" dirty="0" smtClean="0">
              <a:latin typeface="Arial" pitchFamily="34" charset="0"/>
              <a:cs typeface="Arial" pitchFamily="34" charset="0"/>
            </a:rPr>
            <a:t>Selection</a:t>
          </a:r>
        </a:p>
      </dgm:t>
    </dgm:pt>
    <dgm:pt modelId="{310B857A-874C-4A62-BBCA-EC539F853F4A}" type="parTrans" cxnId="{C9BDE4E7-E1F1-4C02-BEF4-2BDF3C152462}">
      <dgm:prSet/>
      <dgm:spPr/>
      <dgm:t>
        <a:bodyPr/>
        <a:lstStyle/>
        <a:p>
          <a:endParaRPr lang="en-US" sz="2400" b="1">
            <a:latin typeface="Arial" pitchFamily="34" charset="0"/>
            <a:cs typeface="Arial" pitchFamily="34" charset="0"/>
          </a:endParaRPr>
        </a:p>
      </dgm:t>
    </dgm:pt>
    <dgm:pt modelId="{79C36C37-EC7D-4745-BCED-FA41F404011F}" type="sibTrans" cxnId="{C9BDE4E7-E1F1-4C02-BEF4-2BDF3C152462}">
      <dgm:prSet custT="1"/>
      <dgm:spPr/>
      <dgm:t>
        <a:bodyPr/>
        <a:lstStyle/>
        <a:p>
          <a:endParaRPr lang="en-US" sz="2400" b="1" dirty="0">
            <a:latin typeface="Arial" pitchFamily="34" charset="0"/>
            <a:cs typeface="Arial" pitchFamily="34" charset="0"/>
          </a:endParaRPr>
        </a:p>
      </dgm:t>
    </dgm:pt>
    <dgm:pt modelId="{CBDC8BA4-51E8-4443-8CD5-DA9E88CFE7B3}">
      <dgm:prSet custT="1"/>
      <dgm:spPr/>
      <dgm:t>
        <a:bodyPr/>
        <a:lstStyle/>
        <a:p>
          <a:r>
            <a:rPr lang="en-US" sz="2400" b="1" dirty="0" smtClean="0">
              <a:latin typeface="Arial" pitchFamily="34" charset="0"/>
              <a:cs typeface="Arial" pitchFamily="34" charset="0"/>
            </a:rPr>
            <a:t>Orientation</a:t>
          </a:r>
          <a:endParaRPr lang="en-US" sz="2400" b="1" dirty="0">
            <a:latin typeface="Arial" pitchFamily="34" charset="0"/>
            <a:cs typeface="Arial" pitchFamily="34" charset="0"/>
          </a:endParaRPr>
        </a:p>
      </dgm:t>
    </dgm:pt>
    <dgm:pt modelId="{08DF49E1-6725-4BA1-A6AB-ED8DD71519D5}" type="parTrans" cxnId="{72F4720B-6D6D-49D9-AA00-FAE114A58F70}">
      <dgm:prSet/>
      <dgm:spPr/>
      <dgm:t>
        <a:bodyPr/>
        <a:lstStyle/>
        <a:p>
          <a:endParaRPr lang="en-US" sz="2400" b="1">
            <a:latin typeface="Arial" pitchFamily="34" charset="0"/>
            <a:cs typeface="Arial" pitchFamily="34" charset="0"/>
          </a:endParaRPr>
        </a:p>
      </dgm:t>
    </dgm:pt>
    <dgm:pt modelId="{9A469EE8-2B52-414A-B35B-E8C59B30C728}" type="sibTrans" cxnId="{72F4720B-6D6D-49D9-AA00-FAE114A58F70}">
      <dgm:prSet custT="1"/>
      <dgm:spPr/>
      <dgm:t>
        <a:bodyPr/>
        <a:lstStyle/>
        <a:p>
          <a:endParaRPr lang="en-US" sz="2400" b="1" dirty="0">
            <a:latin typeface="Arial" pitchFamily="34" charset="0"/>
            <a:cs typeface="Arial" pitchFamily="34" charset="0"/>
          </a:endParaRPr>
        </a:p>
      </dgm:t>
    </dgm:pt>
    <dgm:pt modelId="{2847A3FC-6492-4530-96A1-C5AE7385ED87}">
      <dgm:prSet custT="1"/>
      <dgm:spPr/>
      <dgm:t>
        <a:bodyPr/>
        <a:lstStyle/>
        <a:p>
          <a:r>
            <a:rPr lang="en-US" sz="2400" b="1" dirty="0" smtClean="0">
              <a:latin typeface="Arial" pitchFamily="34" charset="0"/>
              <a:cs typeface="Arial" pitchFamily="34" charset="0"/>
            </a:rPr>
            <a:t>Training &amp; Development</a:t>
          </a:r>
          <a:endParaRPr lang="en-US" sz="2400" b="1" dirty="0">
            <a:latin typeface="Arial" pitchFamily="34" charset="0"/>
            <a:cs typeface="Arial" pitchFamily="34" charset="0"/>
          </a:endParaRPr>
        </a:p>
      </dgm:t>
    </dgm:pt>
    <dgm:pt modelId="{6298B513-8B9A-4606-819E-BACA2E27C7EE}" type="parTrans" cxnId="{F97C4A98-58FF-4BCA-AB2F-5BC7F7474063}">
      <dgm:prSet/>
      <dgm:spPr/>
      <dgm:t>
        <a:bodyPr/>
        <a:lstStyle/>
        <a:p>
          <a:endParaRPr lang="en-US" sz="2400" b="1">
            <a:latin typeface="Arial" pitchFamily="34" charset="0"/>
            <a:cs typeface="Arial" pitchFamily="34" charset="0"/>
          </a:endParaRPr>
        </a:p>
      </dgm:t>
    </dgm:pt>
    <dgm:pt modelId="{E7290BD1-8907-4B06-B001-692D3ED55907}" type="sibTrans" cxnId="{F97C4A98-58FF-4BCA-AB2F-5BC7F7474063}">
      <dgm:prSet/>
      <dgm:spPr/>
      <dgm:t>
        <a:bodyPr/>
        <a:lstStyle/>
        <a:p>
          <a:endParaRPr lang="en-US" sz="2400" b="1" dirty="0">
            <a:latin typeface="Arial" pitchFamily="34" charset="0"/>
            <a:cs typeface="Arial" pitchFamily="34" charset="0"/>
          </a:endParaRPr>
        </a:p>
      </dgm:t>
    </dgm:pt>
    <dgm:pt modelId="{7C6F0C0B-8899-47E6-9624-EA2FB3DA4DD6}">
      <dgm:prSet custT="1"/>
      <dgm:spPr/>
      <dgm:t>
        <a:bodyPr/>
        <a:lstStyle/>
        <a:p>
          <a:r>
            <a:rPr lang="en-US" sz="2400" b="1" dirty="0" smtClean="0">
              <a:latin typeface="Arial" pitchFamily="34" charset="0"/>
              <a:cs typeface="Arial" pitchFamily="34" charset="0"/>
            </a:rPr>
            <a:t>Performance management</a:t>
          </a:r>
          <a:endParaRPr lang="en-US" sz="2400" b="1" dirty="0">
            <a:latin typeface="Arial" pitchFamily="34" charset="0"/>
            <a:cs typeface="Arial" pitchFamily="34" charset="0"/>
          </a:endParaRPr>
        </a:p>
      </dgm:t>
    </dgm:pt>
    <dgm:pt modelId="{1CDDA87A-2B18-4FC1-A249-57027309681E}" type="parTrans" cxnId="{97D4E4A4-2FE5-45D9-81E6-3F85834564C1}">
      <dgm:prSet/>
      <dgm:spPr/>
      <dgm:t>
        <a:bodyPr/>
        <a:lstStyle/>
        <a:p>
          <a:endParaRPr lang="en-US" sz="2400" b="1">
            <a:latin typeface="Arial" pitchFamily="34" charset="0"/>
            <a:cs typeface="Arial" pitchFamily="34" charset="0"/>
          </a:endParaRPr>
        </a:p>
      </dgm:t>
    </dgm:pt>
    <dgm:pt modelId="{64441CBD-6FDB-45F2-86CB-ECE984F0CBE6}" type="sibTrans" cxnId="{97D4E4A4-2FE5-45D9-81E6-3F85834564C1}">
      <dgm:prSet/>
      <dgm:spPr/>
      <dgm:t>
        <a:bodyPr/>
        <a:lstStyle/>
        <a:p>
          <a:endParaRPr lang="en-US" sz="2400" b="1">
            <a:latin typeface="Arial" pitchFamily="34" charset="0"/>
            <a:cs typeface="Arial" pitchFamily="34" charset="0"/>
          </a:endParaRPr>
        </a:p>
      </dgm:t>
    </dgm:pt>
    <dgm:pt modelId="{E9E889B3-DEAA-4E9B-B2EA-AD05F95F9914}">
      <dgm:prSet custT="1"/>
      <dgm:spPr/>
      <dgm:t>
        <a:bodyPr/>
        <a:lstStyle/>
        <a:p>
          <a:r>
            <a:rPr lang="en-US" sz="2400" b="1" dirty="0" smtClean="0">
              <a:latin typeface="Arial" pitchFamily="34" charset="0"/>
              <a:cs typeface="Arial" pitchFamily="34" charset="0"/>
            </a:rPr>
            <a:t>Compensation &amp; Benefits</a:t>
          </a:r>
          <a:endParaRPr lang="en-US" sz="2400" b="1" dirty="0">
            <a:latin typeface="Arial" pitchFamily="34" charset="0"/>
            <a:cs typeface="Arial" pitchFamily="34" charset="0"/>
          </a:endParaRPr>
        </a:p>
      </dgm:t>
    </dgm:pt>
    <dgm:pt modelId="{7B30EF73-E985-430A-BDDA-163DAA85D5D2}" type="parTrans" cxnId="{C56BBFB4-97E9-4E7B-9826-7289DA6D3F94}">
      <dgm:prSet/>
      <dgm:spPr/>
      <dgm:t>
        <a:bodyPr/>
        <a:lstStyle/>
        <a:p>
          <a:endParaRPr lang="en-US" sz="2400" b="1">
            <a:latin typeface="Arial" pitchFamily="34" charset="0"/>
            <a:cs typeface="Arial" pitchFamily="34" charset="0"/>
          </a:endParaRPr>
        </a:p>
      </dgm:t>
    </dgm:pt>
    <dgm:pt modelId="{459DCBED-A62B-44D0-8E60-68196B7D7A4E}" type="sibTrans" cxnId="{C56BBFB4-97E9-4E7B-9826-7289DA6D3F94}">
      <dgm:prSet/>
      <dgm:spPr/>
      <dgm:t>
        <a:bodyPr/>
        <a:lstStyle/>
        <a:p>
          <a:endParaRPr lang="en-US" sz="2400" b="1">
            <a:latin typeface="Arial" pitchFamily="34" charset="0"/>
            <a:cs typeface="Arial" pitchFamily="34" charset="0"/>
          </a:endParaRPr>
        </a:p>
      </dgm:t>
    </dgm:pt>
    <dgm:pt modelId="{336B5869-5B93-4EEA-9B70-EA1C552FA2DC}">
      <dgm:prSet custT="1"/>
      <dgm:spPr/>
      <dgm:t>
        <a:bodyPr/>
        <a:lstStyle/>
        <a:p>
          <a:r>
            <a:rPr lang="en-US" sz="2400" b="1" dirty="0" smtClean="0">
              <a:latin typeface="Arial" pitchFamily="34" charset="0"/>
              <a:cs typeface="Arial" pitchFamily="34" charset="0"/>
            </a:rPr>
            <a:t>Career Development</a:t>
          </a:r>
          <a:endParaRPr lang="en-US" sz="2400" b="1" dirty="0">
            <a:latin typeface="Arial" pitchFamily="34" charset="0"/>
            <a:cs typeface="Arial" pitchFamily="34" charset="0"/>
          </a:endParaRPr>
        </a:p>
      </dgm:t>
    </dgm:pt>
    <dgm:pt modelId="{1EAA9E6D-3EE0-4580-8077-BF807C66CD43}" type="parTrans" cxnId="{03C361D9-C56C-4592-8680-07970B469F87}">
      <dgm:prSet/>
      <dgm:spPr/>
      <dgm:t>
        <a:bodyPr/>
        <a:lstStyle/>
        <a:p>
          <a:endParaRPr lang="en-US" sz="2400" b="1">
            <a:latin typeface="Arial" pitchFamily="34" charset="0"/>
            <a:cs typeface="Arial" pitchFamily="34" charset="0"/>
          </a:endParaRPr>
        </a:p>
      </dgm:t>
    </dgm:pt>
    <dgm:pt modelId="{BAA9CDD4-E6CE-4DDA-8DBD-9A73B42A1CDD}" type="sibTrans" cxnId="{03C361D9-C56C-4592-8680-07970B469F87}">
      <dgm:prSet/>
      <dgm:spPr/>
      <dgm:t>
        <a:bodyPr/>
        <a:lstStyle/>
        <a:p>
          <a:endParaRPr lang="en-US" sz="2400" b="1">
            <a:latin typeface="Arial" pitchFamily="34" charset="0"/>
            <a:cs typeface="Arial" pitchFamily="34" charset="0"/>
          </a:endParaRPr>
        </a:p>
      </dgm:t>
    </dgm:pt>
    <dgm:pt modelId="{D815CF33-4482-4834-B644-FCB028A85130}" type="pres">
      <dgm:prSet presAssocID="{05813FE6-4B26-4B49-BC21-FFBC1B3C7184}" presName="Name0" presStyleCnt="0">
        <dgm:presLayoutVars>
          <dgm:dir/>
          <dgm:animLvl val="lvl"/>
          <dgm:resizeHandles val="exact"/>
        </dgm:presLayoutVars>
      </dgm:prSet>
      <dgm:spPr/>
    </dgm:pt>
    <dgm:pt modelId="{9B94EF54-9F3F-4E94-BF90-B22AA2BA9246}" type="pres">
      <dgm:prSet presAssocID="{336B5869-5B93-4EEA-9B70-EA1C552FA2DC}" presName="boxAndChildren" presStyleCnt="0"/>
      <dgm:spPr/>
    </dgm:pt>
    <dgm:pt modelId="{391A3EFA-2CA4-4879-A5F9-C44039F5E1D0}" type="pres">
      <dgm:prSet presAssocID="{336B5869-5B93-4EEA-9B70-EA1C552FA2DC}" presName="parentTextBox" presStyleLbl="node1" presStyleIdx="0" presStyleCnt="8"/>
      <dgm:spPr/>
      <dgm:t>
        <a:bodyPr/>
        <a:lstStyle/>
        <a:p>
          <a:endParaRPr lang="en-US"/>
        </a:p>
      </dgm:t>
    </dgm:pt>
    <dgm:pt modelId="{242C4584-9720-43FF-8E59-59C178E32238}" type="pres">
      <dgm:prSet presAssocID="{459DCBED-A62B-44D0-8E60-68196B7D7A4E}" presName="sp" presStyleCnt="0"/>
      <dgm:spPr/>
    </dgm:pt>
    <dgm:pt modelId="{F935318D-17E0-47A7-8078-8CE042272275}" type="pres">
      <dgm:prSet presAssocID="{E9E889B3-DEAA-4E9B-B2EA-AD05F95F9914}" presName="arrowAndChildren" presStyleCnt="0"/>
      <dgm:spPr/>
    </dgm:pt>
    <dgm:pt modelId="{3C2FBB77-580A-4497-8FB4-A17769300A73}" type="pres">
      <dgm:prSet presAssocID="{E9E889B3-DEAA-4E9B-B2EA-AD05F95F9914}" presName="parentTextArrow" presStyleLbl="node1" presStyleIdx="1" presStyleCnt="8"/>
      <dgm:spPr/>
      <dgm:t>
        <a:bodyPr/>
        <a:lstStyle/>
        <a:p>
          <a:endParaRPr lang="en-US"/>
        </a:p>
      </dgm:t>
    </dgm:pt>
    <dgm:pt modelId="{FF0FD321-DB08-40BF-8557-608AC7EC0B9D}" type="pres">
      <dgm:prSet presAssocID="{64441CBD-6FDB-45F2-86CB-ECE984F0CBE6}" presName="sp" presStyleCnt="0"/>
      <dgm:spPr/>
    </dgm:pt>
    <dgm:pt modelId="{DA0FE1E3-41BF-45FB-8E81-0E7D669699B4}" type="pres">
      <dgm:prSet presAssocID="{7C6F0C0B-8899-47E6-9624-EA2FB3DA4DD6}" presName="arrowAndChildren" presStyleCnt="0"/>
      <dgm:spPr/>
    </dgm:pt>
    <dgm:pt modelId="{E1896353-5A91-494C-A1A7-D5CD8ABFABDF}" type="pres">
      <dgm:prSet presAssocID="{7C6F0C0B-8899-47E6-9624-EA2FB3DA4DD6}" presName="parentTextArrow" presStyleLbl="node1" presStyleIdx="2" presStyleCnt="8"/>
      <dgm:spPr/>
      <dgm:t>
        <a:bodyPr/>
        <a:lstStyle/>
        <a:p>
          <a:endParaRPr lang="en-US"/>
        </a:p>
      </dgm:t>
    </dgm:pt>
    <dgm:pt modelId="{EC6938A2-64F5-4ADB-BAC6-0D4EE1FB2927}" type="pres">
      <dgm:prSet presAssocID="{E7290BD1-8907-4B06-B001-692D3ED55907}" presName="sp" presStyleCnt="0"/>
      <dgm:spPr/>
    </dgm:pt>
    <dgm:pt modelId="{273318FE-DEF2-439D-927A-348CAD850597}" type="pres">
      <dgm:prSet presAssocID="{2847A3FC-6492-4530-96A1-C5AE7385ED87}" presName="arrowAndChildren" presStyleCnt="0"/>
      <dgm:spPr/>
    </dgm:pt>
    <dgm:pt modelId="{6BBE31CB-D361-48AB-9418-177EA010602A}" type="pres">
      <dgm:prSet presAssocID="{2847A3FC-6492-4530-96A1-C5AE7385ED87}" presName="parentTextArrow" presStyleLbl="node1" presStyleIdx="3" presStyleCnt="8"/>
      <dgm:spPr/>
      <dgm:t>
        <a:bodyPr/>
        <a:lstStyle/>
        <a:p>
          <a:endParaRPr lang="en-US"/>
        </a:p>
      </dgm:t>
    </dgm:pt>
    <dgm:pt modelId="{41A88985-7BAF-469D-9C10-4D02511D5F5D}" type="pres">
      <dgm:prSet presAssocID="{9A469EE8-2B52-414A-B35B-E8C59B30C728}" presName="sp" presStyleCnt="0"/>
      <dgm:spPr/>
    </dgm:pt>
    <dgm:pt modelId="{D967BD34-63A3-4CDA-802E-822EBC50D986}" type="pres">
      <dgm:prSet presAssocID="{CBDC8BA4-51E8-4443-8CD5-DA9E88CFE7B3}" presName="arrowAndChildren" presStyleCnt="0"/>
      <dgm:spPr/>
    </dgm:pt>
    <dgm:pt modelId="{501FB6D4-DBB7-4D98-B443-B9C4104933E9}" type="pres">
      <dgm:prSet presAssocID="{CBDC8BA4-51E8-4443-8CD5-DA9E88CFE7B3}" presName="parentTextArrow" presStyleLbl="node1" presStyleIdx="4" presStyleCnt="8"/>
      <dgm:spPr/>
      <dgm:t>
        <a:bodyPr/>
        <a:lstStyle/>
        <a:p>
          <a:endParaRPr lang="en-US"/>
        </a:p>
      </dgm:t>
    </dgm:pt>
    <dgm:pt modelId="{2E2052CD-A2F8-4665-9A36-09D101814AEB}" type="pres">
      <dgm:prSet presAssocID="{79C36C37-EC7D-4745-BCED-FA41F404011F}" presName="sp" presStyleCnt="0"/>
      <dgm:spPr/>
    </dgm:pt>
    <dgm:pt modelId="{C81D5661-869C-4648-B84D-94884A93081F}" type="pres">
      <dgm:prSet presAssocID="{991064DD-EDC4-4F94-B9C9-CD4559F1916A}" presName="arrowAndChildren" presStyleCnt="0"/>
      <dgm:spPr/>
    </dgm:pt>
    <dgm:pt modelId="{4408C4A4-92CD-4EBD-9242-E6F2CBE04898}" type="pres">
      <dgm:prSet presAssocID="{991064DD-EDC4-4F94-B9C9-CD4559F1916A}" presName="parentTextArrow" presStyleLbl="node1" presStyleIdx="5" presStyleCnt="8"/>
      <dgm:spPr/>
      <dgm:t>
        <a:bodyPr/>
        <a:lstStyle/>
        <a:p>
          <a:endParaRPr lang="en-US"/>
        </a:p>
      </dgm:t>
    </dgm:pt>
    <dgm:pt modelId="{BA97D2A6-E720-4F08-ADA6-EC22D1AACC41}" type="pres">
      <dgm:prSet presAssocID="{9C7A1C80-A95A-48BC-B4D4-C824569A6D49}" presName="sp" presStyleCnt="0"/>
      <dgm:spPr/>
    </dgm:pt>
    <dgm:pt modelId="{65D1EA68-0641-46E5-9423-2BE5F9D0270B}" type="pres">
      <dgm:prSet presAssocID="{FAD4EC7D-586B-4E7D-BF49-AB394DCA6B8F}" presName="arrowAndChildren" presStyleCnt="0"/>
      <dgm:spPr/>
    </dgm:pt>
    <dgm:pt modelId="{19EBABAB-75DA-45D6-ABC6-DF807BAE6F19}" type="pres">
      <dgm:prSet presAssocID="{FAD4EC7D-586B-4E7D-BF49-AB394DCA6B8F}" presName="parentTextArrow" presStyleLbl="node1" presStyleIdx="6" presStyleCnt="8"/>
      <dgm:spPr/>
      <dgm:t>
        <a:bodyPr/>
        <a:lstStyle/>
        <a:p>
          <a:endParaRPr lang="en-US"/>
        </a:p>
      </dgm:t>
    </dgm:pt>
    <dgm:pt modelId="{C6E52DD5-4E96-4F34-A639-09B02C0EB026}" type="pres">
      <dgm:prSet presAssocID="{7B8D514A-6BB4-442B-8FAE-CA7A59F61B3B}" presName="sp" presStyleCnt="0"/>
      <dgm:spPr/>
    </dgm:pt>
    <dgm:pt modelId="{D61B451C-5B85-47C7-BC77-2BE7DCDB84E8}" type="pres">
      <dgm:prSet presAssocID="{E3615AAD-8258-45D8-A121-315C1DDDB6DF}" presName="arrowAndChildren" presStyleCnt="0"/>
      <dgm:spPr/>
    </dgm:pt>
    <dgm:pt modelId="{A91739D9-7E95-492B-9EB7-07F5A089DA64}" type="pres">
      <dgm:prSet presAssocID="{E3615AAD-8258-45D8-A121-315C1DDDB6DF}" presName="parentTextArrow" presStyleLbl="node1" presStyleIdx="7" presStyleCnt="8"/>
      <dgm:spPr/>
      <dgm:t>
        <a:bodyPr/>
        <a:lstStyle/>
        <a:p>
          <a:endParaRPr lang="en-US"/>
        </a:p>
      </dgm:t>
    </dgm:pt>
  </dgm:ptLst>
  <dgm:cxnLst>
    <dgm:cxn modelId="{0709496A-4029-41D2-9812-52C2721622CC}" type="presOf" srcId="{CBDC8BA4-51E8-4443-8CD5-DA9E88CFE7B3}" destId="{501FB6D4-DBB7-4D98-B443-B9C4104933E9}" srcOrd="0" destOrd="0" presId="urn:microsoft.com/office/officeart/2005/8/layout/process4"/>
    <dgm:cxn modelId="{9EA16CB8-8681-445D-AD3B-87089EDF2E26}" type="presOf" srcId="{336B5869-5B93-4EEA-9B70-EA1C552FA2DC}" destId="{391A3EFA-2CA4-4879-A5F9-C44039F5E1D0}" srcOrd="0" destOrd="0" presId="urn:microsoft.com/office/officeart/2005/8/layout/process4"/>
    <dgm:cxn modelId="{F97C4A98-58FF-4BCA-AB2F-5BC7F7474063}" srcId="{05813FE6-4B26-4B49-BC21-FFBC1B3C7184}" destId="{2847A3FC-6492-4530-96A1-C5AE7385ED87}" srcOrd="4" destOrd="0" parTransId="{6298B513-8B9A-4606-819E-BACA2E27C7EE}" sibTransId="{E7290BD1-8907-4B06-B001-692D3ED55907}"/>
    <dgm:cxn modelId="{87231AF5-99D8-419C-A771-8D4C10BE7758}" srcId="{05813FE6-4B26-4B49-BC21-FFBC1B3C7184}" destId="{FAD4EC7D-586B-4E7D-BF49-AB394DCA6B8F}" srcOrd="1" destOrd="0" parTransId="{5AABAF6A-2E5D-4FCB-B4F8-92DE4D33BB4D}" sibTransId="{9C7A1C80-A95A-48BC-B4D4-C824569A6D49}"/>
    <dgm:cxn modelId="{E709DE0A-73C1-43E7-A6E1-A28B7830678C}" type="presOf" srcId="{7C6F0C0B-8899-47E6-9624-EA2FB3DA4DD6}" destId="{E1896353-5A91-494C-A1A7-D5CD8ABFABDF}" srcOrd="0" destOrd="0" presId="urn:microsoft.com/office/officeart/2005/8/layout/process4"/>
    <dgm:cxn modelId="{B384E456-8193-4095-87CC-833F25573F70}" type="presOf" srcId="{2847A3FC-6492-4530-96A1-C5AE7385ED87}" destId="{6BBE31CB-D361-48AB-9418-177EA010602A}" srcOrd="0" destOrd="0" presId="urn:microsoft.com/office/officeart/2005/8/layout/process4"/>
    <dgm:cxn modelId="{97D4E4A4-2FE5-45D9-81E6-3F85834564C1}" srcId="{05813FE6-4B26-4B49-BC21-FFBC1B3C7184}" destId="{7C6F0C0B-8899-47E6-9624-EA2FB3DA4DD6}" srcOrd="5" destOrd="0" parTransId="{1CDDA87A-2B18-4FC1-A249-57027309681E}" sibTransId="{64441CBD-6FDB-45F2-86CB-ECE984F0CBE6}"/>
    <dgm:cxn modelId="{0C574763-C1F9-4493-805F-04715E078CAC}" type="presOf" srcId="{05813FE6-4B26-4B49-BC21-FFBC1B3C7184}" destId="{D815CF33-4482-4834-B644-FCB028A85130}" srcOrd="0" destOrd="0" presId="urn:microsoft.com/office/officeart/2005/8/layout/process4"/>
    <dgm:cxn modelId="{C9BDE4E7-E1F1-4C02-BEF4-2BDF3C152462}" srcId="{05813FE6-4B26-4B49-BC21-FFBC1B3C7184}" destId="{991064DD-EDC4-4F94-B9C9-CD4559F1916A}" srcOrd="2" destOrd="0" parTransId="{310B857A-874C-4A62-BBCA-EC539F853F4A}" sibTransId="{79C36C37-EC7D-4745-BCED-FA41F404011F}"/>
    <dgm:cxn modelId="{72F4720B-6D6D-49D9-AA00-FAE114A58F70}" srcId="{05813FE6-4B26-4B49-BC21-FFBC1B3C7184}" destId="{CBDC8BA4-51E8-4443-8CD5-DA9E88CFE7B3}" srcOrd="3" destOrd="0" parTransId="{08DF49E1-6725-4BA1-A6AB-ED8DD71519D5}" sibTransId="{9A469EE8-2B52-414A-B35B-E8C59B30C728}"/>
    <dgm:cxn modelId="{6C4C0885-DC9A-48C1-BB1D-72DA762B5CEC}" type="presOf" srcId="{E9E889B3-DEAA-4E9B-B2EA-AD05F95F9914}" destId="{3C2FBB77-580A-4497-8FB4-A17769300A73}" srcOrd="0" destOrd="0" presId="urn:microsoft.com/office/officeart/2005/8/layout/process4"/>
    <dgm:cxn modelId="{03C361D9-C56C-4592-8680-07970B469F87}" srcId="{05813FE6-4B26-4B49-BC21-FFBC1B3C7184}" destId="{336B5869-5B93-4EEA-9B70-EA1C552FA2DC}" srcOrd="7" destOrd="0" parTransId="{1EAA9E6D-3EE0-4580-8077-BF807C66CD43}" sibTransId="{BAA9CDD4-E6CE-4DDA-8DBD-9A73B42A1CDD}"/>
    <dgm:cxn modelId="{27F9D491-6BAD-40C1-A60B-7EFFCFD412B9}" type="presOf" srcId="{991064DD-EDC4-4F94-B9C9-CD4559F1916A}" destId="{4408C4A4-92CD-4EBD-9242-E6F2CBE04898}" srcOrd="0" destOrd="0" presId="urn:microsoft.com/office/officeart/2005/8/layout/process4"/>
    <dgm:cxn modelId="{9079E6DC-835C-401F-BEA5-0F25856F883F}" type="presOf" srcId="{FAD4EC7D-586B-4E7D-BF49-AB394DCA6B8F}" destId="{19EBABAB-75DA-45D6-ABC6-DF807BAE6F19}" srcOrd="0" destOrd="0" presId="urn:microsoft.com/office/officeart/2005/8/layout/process4"/>
    <dgm:cxn modelId="{C56BBFB4-97E9-4E7B-9826-7289DA6D3F94}" srcId="{05813FE6-4B26-4B49-BC21-FFBC1B3C7184}" destId="{E9E889B3-DEAA-4E9B-B2EA-AD05F95F9914}" srcOrd="6" destOrd="0" parTransId="{7B30EF73-E985-430A-BDDA-163DAA85D5D2}" sibTransId="{459DCBED-A62B-44D0-8E60-68196B7D7A4E}"/>
    <dgm:cxn modelId="{BC0D0A38-6170-4D38-8ED2-B765E2AA47E4}" srcId="{05813FE6-4B26-4B49-BC21-FFBC1B3C7184}" destId="{E3615AAD-8258-45D8-A121-315C1DDDB6DF}" srcOrd="0" destOrd="0" parTransId="{E26695BB-E4A3-4453-AE1C-CF91AAF6628F}" sibTransId="{7B8D514A-6BB4-442B-8FAE-CA7A59F61B3B}"/>
    <dgm:cxn modelId="{41CE6164-F035-44F3-A6F7-9C36163E5F2E}" type="presOf" srcId="{E3615AAD-8258-45D8-A121-315C1DDDB6DF}" destId="{A91739D9-7E95-492B-9EB7-07F5A089DA64}" srcOrd="0" destOrd="0" presId="urn:microsoft.com/office/officeart/2005/8/layout/process4"/>
    <dgm:cxn modelId="{97AC0110-DB27-4D12-9EDF-A2644260C26A}" type="presParOf" srcId="{D815CF33-4482-4834-B644-FCB028A85130}" destId="{9B94EF54-9F3F-4E94-BF90-B22AA2BA9246}" srcOrd="0" destOrd="0" presId="urn:microsoft.com/office/officeart/2005/8/layout/process4"/>
    <dgm:cxn modelId="{26DA43FE-8F41-4C07-B2D3-46647E9F3277}" type="presParOf" srcId="{9B94EF54-9F3F-4E94-BF90-B22AA2BA9246}" destId="{391A3EFA-2CA4-4879-A5F9-C44039F5E1D0}" srcOrd="0" destOrd="0" presId="urn:microsoft.com/office/officeart/2005/8/layout/process4"/>
    <dgm:cxn modelId="{8A710AFC-B335-451F-8E1B-9771ED05FBA5}" type="presParOf" srcId="{D815CF33-4482-4834-B644-FCB028A85130}" destId="{242C4584-9720-43FF-8E59-59C178E32238}" srcOrd="1" destOrd="0" presId="urn:microsoft.com/office/officeart/2005/8/layout/process4"/>
    <dgm:cxn modelId="{A67BEE91-6D93-4933-894C-9A13F45BD18C}" type="presParOf" srcId="{D815CF33-4482-4834-B644-FCB028A85130}" destId="{F935318D-17E0-47A7-8078-8CE042272275}" srcOrd="2" destOrd="0" presId="urn:microsoft.com/office/officeart/2005/8/layout/process4"/>
    <dgm:cxn modelId="{9602B916-BB69-4B6E-97ED-A724E0A28A16}" type="presParOf" srcId="{F935318D-17E0-47A7-8078-8CE042272275}" destId="{3C2FBB77-580A-4497-8FB4-A17769300A73}" srcOrd="0" destOrd="0" presId="urn:microsoft.com/office/officeart/2005/8/layout/process4"/>
    <dgm:cxn modelId="{5F0BCC1C-F4F5-42C5-AF6F-47716F52840C}" type="presParOf" srcId="{D815CF33-4482-4834-B644-FCB028A85130}" destId="{FF0FD321-DB08-40BF-8557-608AC7EC0B9D}" srcOrd="3" destOrd="0" presId="urn:microsoft.com/office/officeart/2005/8/layout/process4"/>
    <dgm:cxn modelId="{2A3C71B2-8577-44E8-81F1-96B76B908DD2}" type="presParOf" srcId="{D815CF33-4482-4834-B644-FCB028A85130}" destId="{DA0FE1E3-41BF-45FB-8E81-0E7D669699B4}" srcOrd="4" destOrd="0" presId="urn:microsoft.com/office/officeart/2005/8/layout/process4"/>
    <dgm:cxn modelId="{883A6C3A-8114-429F-9679-4B715A800CB4}" type="presParOf" srcId="{DA0FE1E3-41BF-45FB-8E81-0E7D669699B4}" destId="{E1896353-5A91-494C-A1A7-D5CD8ABFABDF}" srcOrd="0" destOrd="0" presId="urn:microsoft.com/office/officeart/2005/8/layout/process4"/>
    <dgm:cxn modelId="{AED1C348-23EC-43A6-B9E3-39AA7E0DFDE7}" type="presParOf" srcId="{D815CF33-4482-4834-B644-FCB028A85130}" destId="{EC6938A2-64F5-4ADB-BAC6-0D4EE1FB2927}" srcOrd="5" destOrd="0" presId="urn:microsoft.com/office/officeart/2005/8/layout/process4"/>
    <dgm:cxn modelId="{37C7D5F3-6575-4628-AA3A-D77A5D9D537A}" type="presParOf" srcId="{D815CF33-4482-4834-B644-FCB028A85130}" destId="{273318FE-DEF2-439D-927A-348CAD850597}" srcOrd="6" destOrd="0" presId="urn:microsoft.com/office/officeart/2005/8/layout/process4"/>
    <dgm:cxn modelId="{15A6518E-2150-4640-82F4-6CC91884AF52}" type="presParOf" srcId="{273318FE-DEF2-439D-927A-348CAD850597}" destId="{6BBE31CB-D361-48AB-9418-177EA010602A}" srcOrd="0" destOrd="0" presId="urn:microsoft.com/office/officeart/2005/8/layout/process4"/>
    <dgm:cxn modelId="{60BF4F01-38CA-4AAF-BCEA-5FAD879E7307}" type="presParOf" srcId="{D815CF33-4482-4834-B644-FCB028A85130}" destId="{41A88985-7BAF-469D-9C10-4D02511D5F5D}" srcOrd="7" destOrd="0" presId="urn:microsoft.com/office/officeart/2005/8/layout/process4"/>
    <dgm:cxn modelId="{BE5E4432-BCA9-4BF6-9B77-1CDE10EC08C5}" type="presParOf" srcId="{D815CF33-4482-4834-B644-FCB028A85130}" destId="{D967BD34-63A3-4CDA-802E-822EBC50D986}" srcOrd="8" destOrd="0" presId="urn:microsoft.com/office/officeart/2005/8/layout/process4"/>
    <dgm:cxn modelId="{2CF2514C-1926-4796-987F-BBFB8722A333}" type="presParOf" srcId="{D967BD34-63A3-4CDA-802E-822EBC50D986}" destId="{501FB6D4-DBB7-4D98-B443-B9C4104933E9}" srcOrd="0" destOrd="0" presId="urn:microsoft.com/office/officeart/2005/8/layout/process4"/>
    <dgm:cxn modelId="{DF0F365C-4223-4BC3-A225-AC940F7376C5}" type="presParOf" srcId="{D815CF33-4482-4834-B644-FCB028A85130}" destId="{2E2052CD-A2F8-4665-9A36-09D101814AEB}" srcOrd="9" destOrd="0" presId="urn:microsoft.com/office/officeart/2005/8/layout/process4"/>
    <dgm:cxn modelId="{BB10E8E3-7917-416E-8607-63A7BB688ECD}" type="presParOf" srcId="{D815CF33-4482-4834-B644-FCB028A85130}" destId="{C81D5661-869C-4648-B84D-94884A93081F}" srcOrd="10" destOrd="0" presId="urn:microsoft.com/office/officeart/2005/8/layout/process4"/>
    <dgm:cxn modelId="{FE1BFA3D-ABCE-4CB1-B403-E0387E1C292B}" type="presParOf" srcId="{C81D5661-869C-4648-B84D-94884A93081F}" destId="{4408C4A4-92CD-4EBD-9242-E6F2CBE04898}" srcOrd="0" destOrd="0" presId="urn:microsoft.com/office/officeart/2005/8/layout/process4"/>
    <dgm:cxn modelId="{D8DB2DC3-B26C-4961-A7BE-24BF5DBEC058}" type="presParOf" srcId="{D815CF33-4482-4834-B644-FCB028A85130}" destId="{BA97D2A6-E720-4F08-ADA6-EC22D1AACC41}" srcOrd="11" destOrd="0" presId="urn:microsoft.com/office/officeart/2005/8/layout/process4"/>
    <dgm:cxn modelId="{AB48CA59-9B64-43C0-9E43-362AE79AE1D2}" type="presParOf" srcId="{D815CF33-4482-4834-B644-FCB028A85130}" destId="{65D1EA68-0641-46E5-9423-2BE5F9D0270B}" srcOrd="12" destOrd="0" presId="urn:microsoft.com/office/officeart/2005/8/layout/process4"/>
    <dgm:cxn modelId="{B262CC53-2EB3-4A14-8D3B-C5F694406651}" type="presParOf" srcId="{65D1EA68-0641-46E5-9423-2BE5F9D0270B}" destId="{19EBABAB-75DA-45D6-ABC6-DF807BAE6F19}" srcOrd="0" destOrd="0" presId="urn:microsoft.com/office/officeart/2005/8/layout/process4"/>
    <dgm:cxn modelId="{C3C1471F-BDFA-41C8-972D-CBAD7DFD1625}" type="presParOf" srcId="{D815CF33-4482-4834-B644-FCB028A85130}" destId="{C6E52DD5-4E96-4F34-A639-09B02C0EB026}" srcOrd="13" destOrd="0" presId="urn:microsoft.com/office/officeart/2005/8/layout/process4"/>
    <dgm:cxn modelId="{D8960325-7315-4DD2-9A0B-BD3707B2D8DA}" type="presParOf" srcId="{D815CF33-4482-4834-B644-FCB028A85130}" destId="{D61B451C-5B85-47C7-BC77-2BE7DCDB84E8}" srcOrd="14" destOrd="0" presId="urn:microsoft.com/office/officeart/2005/8/layout/process4"/>
    <dgm:cxn modelId="{2F8FC919-315D-46B6-85E3-A2CE86F094D4}" type="presParOf" srcId="{D61B451C-5B85-47C7-BC77-2BE7DCDB84E8}" destId="{A91739D9-7E95-492B-9EB7-07F5A089DA64}"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1A3EFA-2CA4-4879-A5F9-C44039F5E1D0}">
      <dsp:nvSpPr>
        <dsp:cNvPr id="0" name=""/>
        <dsp:cNvSpPr/>
      </dsp:nvSpPr>
      <dsp:spPr>
        <a:xfrm>
          <a:off x="0" y="4317826"/>
          <a:ext cx="8382000" cy="404849"/>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Career Development</a:t>
          </a:r>
          <a:endParaRPr lang="en-US" sz="2400" b="1" kern="1200" dirty="0">
            <a:latin typeface="Arial" pitchFamily="34" charset="0"/>
            <a:cs typeface="Arial" pitchFamily="34" charset="0"/>
          </a:endParaRPr>
        </a:p>
      </dsp:txBody>
      <dsp:txXfrm>
        <a:off x="0" y="4317826"/>
        <a:ext cx="8382000" cy="404849"/>
      </dsp:txXfrm>
    </dsp:sp>
    <dsp:sp modelId="{3C2FBB77-580A-4497-8FB4-A17769300A73}">
      <dsp:nvSpPr>
        <dsp:cNvPr id="0" name=""/>
        <dsp:cNvSpPr/>
      </dsp:nvSpPr>
      <dsp:spPr>
        <a:xfrm rot="10800000">
          <a:off x="0" y="3701240"/>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Compensation &amp; Benefits</a:t>
          </a:r>
          <a:endParaRPr lang="en-US" sz="2400" b="1" kern="1200" dirty="0">
            <a:latin typeface="Arial" pitchFamily="34" charset="0"/>
            <a:cs typeface="Arial" pitchFamily="34" charset="0"/>
          </a:endParaRPr>
        </a:p>
      </dsp:txBody>
      <dsp:txXfrm rot="10800000">
        <a:off x="0" y="3701240"/>
        <a:ext cx="8382000" cy="622658"/>
      </dsp:txXfrm>
    </dsp:sp>
    <dsp:sp modelId="{E1896353-5A91-494C-A1A7-D5CD8ABFABDF}">
      <dsp:nvSpPr>
        <dsp:cNvPr id="0" name=""/>
        <dsp:cNvSpPr/>
      </dsp:nvSpPr>
      <dsp:spPr>
        <a:xfrm rot="10800000">
          <a:off x="0" y="3084654"/>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Performance management</a:t>
          </a:r>
          <a:endParaRPr lang="en-US" sz="2400" b="1" kern="1200" dirty="0">
            <a:latin typeface="Arial" pitchFamily="34" charset="0"/>
            <a:cs typeface="Arial" pitchFamily="34" charset="0"/>
          </a:endParaRPr>
        </a:p>
      </dsp:txBody>
      <dsp:txXfrm rot="10800000">
        <a:off x="0" y="3084654"/>
        <a:ext cx="8382000" cy="622658"/>
      </dsp:txXfrm>
    </dsp:sp>
    <dsp:sp modelId="{6BBE31CB-D361-48AB-9418-177EA010602A}">
      <dsp:nvSpPr>
        <dsp:cNvPr id="0" name=""/>
        <dsp:cNvSpPr/>
      </dsp:nvSpPr>
      <dsp:spPr>
        <a:xfrm rot="10800000">
          <a:off x="0" y="2468068"/>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Training &amp; Development</a:t>
          </a:r>
          <a:endParaRPr lang="en-US" sz="2400" b="1" kern="1200" dirty="0">
            <a:latin typeface="Arial" pitchFamily="34" charset="0"/>
            <a:cs typeface="Arial" pitchFamily="34" charset="0"/>
          </a:endParaRPr>
        </a:p>
      </dsp:txBody>
      <dsp:txXfrm rot="10800000">
        <a:off x="0" y="2468068"/>
        <a:ext cx="8382000" cy="622658"/>
      </dsp:txXfrm>
    </dsp:sp>
    <dsp:sp modelId="{501FB6D4-DBB7-4D98-B443-B9C4104933E9}">
      <dsp:nvSpPr>
        <dsp:cNvPr id="0" name=""/>
        <dsp:cNvSpPr/>
      </dsp:nvSpPr>
      <dsp:spPr>
        <a:xfrm rot="10800000">
          <a:off x="0" y="1851482"/>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Orientation</a:t>
          </a:r>
          <a:endParaRPr lang="en-US" sz="2400" b="1" kern="1200" dirty="0">
            <a:latin typeface="Arial" pitchFamily="34" charset="0"/>
            <a:cs typeface="Arial" pitchFamily="34" charset="0"/>
          </a:endParaRPr>
        </a:p>
      </dsp:txBody>
      <dsp:txXfrm rot="10800000">
        <a:off x="0" y="1851482"/>
        <a:ext cx="8382000" cy="622658"/>
      </dsp:txXfrm>
    </dsp:sp>
    <dsp:sp modelId="{4408C4A4-92CD-4EBD-9242-E6F2CBE04898}">
      <dsp:nvSpPr>
        <dsp:cNvPr id="0" name=""/>
        <dsp:cNvSpPr/>
      </dsp:nvSpPr>
      <dsp:spPr>
        <a:xfrm rot="10800000">
          <a:off x="0" y="1234895"/>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Selection</a:t>
          </a:r>
        </a:p>
      </dsp:txBody>
      <dsp:txXfrm rot="10800000">
        <a:off x="0" y="1234895"/>
        <a:ext cx="8382000" cy="622658"/>
      </dsp:txXfrm>
    </dsp:sp>
    <dsp:sp modelId="{19EBABAB-75DA-45D6-ABC6-DF807BAE6F19}">
      <dsp:nvSpPr>
        <dsp:cNvPr id="0" name=""/>
        <dsp:cNvSpPr/>
      </dsp:nvSpPr>
      <dsp:spPr>
        <a:xfrm rot="10800000">
          <a:off x="0" y="618309"/>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Recruitment</a:t>
          </a:r>
          <a:endParaRPr lang="en-US" sz="2400" b="1" kern="1200" dirty="0">
            <a:latin typeface="Arial" pitchFamily="34" charset="0"/>
            <a:cs typeface="Arial" pitchFamily="34" charset="0"/>
          </a:endParaRPr>
        </a:p>
      </dsp:txBody>
      <dsp:txXfrm rot="10800000">
        <a:off x="0" y="618309"/>
        <a:ext cx="8382000" cy="622658"/>
      </dsp:txXfrm>
    </dsp:sp>
    <dsp:sp modelId="{A91739D9-7E95-492B-9EB7-07F5A089DA64}">
      <dsp:nvSpPr>
        <dsp:cNvPr id="0" name=""/>
        <dsp:cNvSpPr/>
      </dsp:nvSpPr>
      <dsp:spPr>
        <a:xfrm rot="10800000">
          <a:off x="0" y="1723"/>
          <a:ext cx="8382000" cy="622658"/>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latin typeface="Arial" pitchFamily="34" charset="0"/>
              <a:cs typeface="Arial" pitchFamily="34" charset="0"/>
            </a:rPr>
            <a:t>Human Resource Planning </a:t>
          </a:r>
          <a:endParaRPr lang="en-US" sz="2400" b="1" kern="1200" dirty="0">
            <a:latin typeface="Arial" pitchFamily="34" charset="0"/>
            <a:cs typeface="Arial" pitchFamily="34" charset="0"/>
          </a:endParaRPr>
        </a:p>
      </dsp:txBody>
      <dsp:txXfrm rot="10800000">
        <a:off x="0" y="1723"/>
        <a:ext cx="8382000" cy="6226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33FF36-4A2D-4701-BAF8-C27A29FE5BBE}" type="datetimeFigureOut">
              <a:rPr lang="en-US" smtClean="0"/>
              <a:pPr/>
              <a:t>7/15/2014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F18FC1-EA4A-402C-8B56-6DE5BE95916D}" type="slidenum">
              <a:rPr lang="en-US" smtClean="0"/>
              <a:pPr/>
              <a:t>‹#›</a:t>
            </a:fld>
            <a:endParaRPr lang="en-US"/>
          </a:p>
        </p:txBody>
      </p:sp>
    </p:spTree>
    <p:extLst>
      <p:ext uri="{BB962C8B-B14F-4D97-AF65-F5344CB8AC3E}">
        <p14:creationId xmlns:p14="http://schemas.microsoft.com/office/powerpoint/2010/main" xmlns="" val="1272171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1D938E-2D24-4048-BAD9-EB5D977AE19B}"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128C0F-2938-4684-BFC6-773C6EB9A29D}"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CE030-2A6E-4CC0-A4C3-33CAA5EFBB37}"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5030B8-662C-4CE6-8582-12B0D34B640B}" type="datetime1">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55C2D3-CEA2-43B0-B607-2AF8991DFC39}" type="datetime1">
              <a:rPr lang="en-US" smtClean="0"/>
              <a:pPr/>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1F211F-75B8-4853-AAEA-7A8B337E07AC}" type="datetime1">
              <a:rPr lang="en-US" smtClean="0"/>
              <a:pPr/>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1E9EC-BA41-4AF0-9438-22B5B9703963}" type="datetime1">
              <a:rPr lang="en-US" smtClean="0"/>
              <a:pPr/>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0B56F-9EFF-4176-B610-A18E811E2421}" type="datetime1">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8803C-1848-4A20-8EDE-6166D2E4E723}" type="datetime1">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C704A-8612-4B8A-B159-298439AF722E}"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FD1C87-BAE1-4E8E-B782-D0E910ED4BA2}"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75C71-6670-4D28-8B7B-1B52130FCD6D}" type="datetime1">
              <a:rPr lang="en-US" smtClean="0"/>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133A9-A748-47DF-9A84-F1B9986978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685800" y="4648200"/>
            <a:ext cx="7467600" cy="762000"/>
          </a:xfrm>
        </p:spPr>
        <p:txBody>
          <a:bodyPr/>
          <a:lstStyle/>
          <a:p>
            <a:r>
              <a:rPr lang="en-US" dirty="0" smtClean="0">
                <a:solidFill>
                  <a:schemeClr val="tx1"/>
                </a:solidFill>
              </a:rPr>
              <a:t>LECTURE NO - 31</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2528589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pPr marL="457200" lvl="1" indent="0">
              <a:buNone/>
            </a:pPr>
            <a:r>
              <a:rPr lang="en-US" dirty="0" smtClean="0"/>
              <a:t>ENHANCING PERFORMANCE </a:t>
            </a:r>
            <a:r>
              <a:rPr lang="en-US" dirty="0"/>
              <a:t>MANAGEMENT </a:t>
            </a:r>
            <a:r>
              <a:rPr lang="en-US" dirty="0" smtClean="0"/>
              <a:t>SKILLS</a:t>
            </a:r>
          </a:p>
          <a:p>
            <a:r>
              <a:rPr lang="en-US" dirty="0" smtClean="0"/>
              <a:t>Performance management Skills</a:t>
            </a:r>
          </a:p>
          <a:p>
            <a:r>
              <a:rPr lang="en-US" dirty="0" smtClean="0"/>
              <a:t>Coaching</a:t>
            </a:r>
          </a:p>
          <a:p>
            <a:r>
              <a:rPr lang="en-US" dirty="0" smtClean="0"/>
              <a:t>Guiding </a:t>
            </a:r>
            <a:r>
              <a:rPr lang="en-US" dirty="0"/>
              <a:t>Principles for Successful </a:t>
            </a:r>
            <a:r>
              <a:rPr lang="en-US" dirty="0" smtClean="0"/>
              <a:t>Coaching</a:t>
            </a:r>
          </a:p>
          <a:p>
            <a:r>
              <a:rPr lang="en-US" dirty="0" smtClean="0"/>
              <a:t>Functions of Coaching</a:t>
            </a:r>
          </a:p>
          <a:p>
            <a:r>
              <a:rPr lang="en-US" dirty="0" smtClean="0"/>
              <a:t>Coach Engagement</a:t>
            </a:r>
          </a:p>
          <a:p>
            <a:r>
              <a:rPr lang="en-US" dirty="0" smtClean="0"/>
              <a:t>Good Coach</a:t>
            </a:r>
          </a:p>
          <a:p>
            <a:r>
              <a:rPr lang="en-US" dirty="0" smtClean="0"/>
              <a:t>Coaching Styles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a:t>
            </a:fld>
            <a:endParaRPr lang="en-US"/>
          </a:p>
        </p:txBody>
      </p:sp>
    </p:spTree>
    <p:extLst>
      <p:ext uri="{BB962C8B-B14F-4D97-AF65-F5344CB8AC3E}">
        <p14:creationId xmlns:p14="http://schemas.microsoft.com/office/powerpoint/2010/main" xmlns="" val="33310148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a:bodyPr>
          <a:lstStyle/>
          <a:p>
            <a:r>
              <a:rPr lang="en-US" dirty="0" smtClean="0"/>
              <a:t>AGENDA </a:t>
            </a:r>
            <a:r>
              <a:rPr lang="en-US" dirty="0"/>
              <a:t>FOR TODAYS LECTURE IS “</a:t>
            </a:r>
            <a:r>
              <a:rPr lang="en-US" sz="4000" b="1" dirty="0"/>
              <a:t>REVISION</a:t>
            </a:r>
            <a:r>
              <a:rPr lang="en-US" dirty="0"/>
              <a:t>” ONLY. </a:t>
            </a:r>
            <a:endParaRPr lang="en-US" dirty="0" smtClean="0"/>
          </a:p>
          <a:p>
            <a:r>
              <a:rPr lang="en-US" dirty="0" smtClean="0"/>
              <a:t>Chapters 1 - 15</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a:t>
            </a:fld>
            <a:endParaRPr lang="en-US"/>
          </a:p>
        </p:txBody>
      </p:sp>
    </p:spTree>
    <p:extLst>
      <p:ext uri="{BB962C8B-B14F-4D97-AF65-F5344CB8AC3E}">
        <p14:creationId xmlns:p14="http://schemas.microsoft.com/office/powerpoint/2010/main" xmlns="" val="404644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Resource Management</a:t>
            </a:r>
          </a:p>
        </p:txBody>
      </p:sp>
      <p:sp>
        <p:nvSpPr>
          <p:cNvPr id="3" name="Content Placeholder 2"/>
          <p:cNvSpPr>
            <a:spLocks noGrp="1"/>
          </p:cNvSpPr>
          <p:nvPr>
            <p:ph idx="1"/>
          </p:nvPr>
        </p:nvSpPr>
        <p:spPr/>
        <p:txBody>
          <a:bodyPr/>
          <a:lstStyle/>
          <a:p>
            <a:pPr marL="0" indent="0" algn="just">
              <a:buNone/>
            </a:pPr>
            <a:r>
              <a:rPr lang="en-US" dirty="0"/>
              <a:t>Human resource management (HRM, or simply HR) is a function in organizations designed to maximize employee performance in service of their employer’s strategic objectives.</a:t>
            </a:r>
          </a:p>
        </p:txBody>
      </p:sp>
      <p:sp>
        <p:nvSpPr>
          <p:cNvPr id="4" name="Slide Number Placeholder 3"/>
          <p:cNvSpPr>
            <a:spLocks noGrp="1"/>
          </p:cNvSpPr>
          <p:nvPr>
            <p:ph type="sldNum" sz="quarter" idx="12"/>
          </p:nvPr>
        </p:nvSpPr>
        <p:spPr/>
        <p:txBody>
          <a:bodyPr/>
          <a:lstStyle/>
          <a:p>
            <a:fld id="{A6B133A9-A748-47DF-9A84-F1B998697822}" type="slidenum">
              <a:rPr lang="en-US" smtClean="0"/>
              <a:pPr/>
              <a:t>4</a:t>
            </a:fld>
            <a:endParaRPr lang="en-US"/>
          </a:p>
        </p:txBody>
      </p:sp>
    </p:spTree>
    <p:extLst>
      <p:ext uri="{BB962C8B-B14F-4D97-AF65-F5344CB8AC3E}">
        <p14:creationId xmlns:p14="http://schemas.microsoft.com/office/powerpoint/2010/main" xmlns="" val="1369451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Arial" pitchFamily="34" charset="0"/>
                <a:cs typeface="Arial" pitchFamily="34" charset="0"/>
              </a:rPr>
              <a:t>Human Resource Management Process</a:t>
            </a:r>
            <a:endParaRPr lang="en-US" sz="2800" b="1" dirty="0">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658598691"/>
              </p:ext>
            </p:extLst>
          </p:nvPr>
        </p:nvGraphicFramePr>
        <p:xfrm>
          <a:off x="457200" y="1600200"/>
          <a:ext cx="8382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69307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Human Resource Department</a:t>
            </a:r>
          </a:p>
        </p:txBody>
      </p:sp>
      <p:sp>
        <p:nvSpPr>
          <p:cNvPr id="3" name="Content Placeholder 2"/>
          <p:cNvSpPr>
            <a:spLocks noGrp="1"/>
          </p:cNvSpPr>
          <p:nvPr>
            <p:ph idx="1"/>
          </p:nvPr>
        </p:nvSpPr>
        <p:spPr/>
        <p:txBody>
          <a:bodyPr/>
          <a:lstStyle/>
          <a:p>
            <a:pPr>
              <a:defRPr/>
            </a:pPr>
            <a:r>
              <a:rPr lang="en-US" dirty="0"/>
              <a:t>Primary function – Provide support to operating managers on all human resource matters</a:t>
            </a:r>
          </a:p>
          <a:p>
            <a:pPr>
              <a:defRPr/>
            </a:pPr>
            <a:r>
              <a:rPr lang="en-US" dirty="0"/>
              <a:t>Fulfills a traditional staff role and acts in an advisory capacity</a:t>
            </a:r>
          </a:p>
          <a:p>
            <a:pPr>
              <a:defRPr/>
            </a:pPr>
            <a:r>
              <a:rPr lang="en-US" dirty="0"/>
              <a:t>Depending upon the organization, functions may be split between operating managers and human resource department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6</a:t>
            </a:fld>
            <a:endParaRPr lang="en-US" dirty="0"/>
          </a:p>
        </p:txBody>
      </p:sp>
    </p:spTree>
    <p:extLst>
      <p:ext uri="{BB962C8B-B14F-4D97-AF65-F5344CB8AC3E}">
        <p14:creationId xmlns:p14="http://schemas.microsoft.com/office/powerpoint/2010/main" xmlns="" val="3154867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Human Resource Department</a:t>
            </a:r>
          </a:p>
        </p:txBody>
      </p:sp>
      <p:sp>
        <p:nvSpPr>
          <p:cNvPr id="3" name="Content Placeholder 2"/>
          <p:cNvSpPr>
            <a:spLocks noGrp="1"/>
          </p:cNvSpPr>
          <p:nvPr>
            <p:ph idx="1"/>
          </p:nvPr>
        </p:nvSpPr>
        <p:spPr/>
        <p:txBody>
          <a:bodyPr/>
          <a:lstStyle/>
          <a:p>
            <a:pPr>
              <a:buNone/>
              <a:defRPr/>
            </a:pPr>
            <a:r>
              <a:rPr lang="en-US" dirty="0"/>
              <a:t>Other functions:</a:t>
            </a:r>
          </a:p>
          <a:p>
            <a:pPr>
              <a:defRPr/>
            </a:pPr>
            <a:r>
              <a:rPr lang="en-US" dirty="0"/>
              <a:t>Customarily organizes and coordinates hiring and training</a:t>
            </a:r>
          </a:p>
          <a:p>
            <a:pPr>
              <a:defRPr/>
            </a:pPr>
            <a:r>
              <a:rPr lang="en-US" dirty="0"/>
              <a:t>Maintains personnel records</a:t>
            </a:r>
          </a:p>
          <a:p>
            <a:pPr>
              <a:defRPr/>
            </a:pPr>
            <a:r>
              <a:rPr lang="en-US" dirty="0"/>
              <a:t>Acts as a liaison between management, labor, and government</a:t>
            </a:r>
          </a:p>
          <a:p>
            <a:pPr>
              <a:defRPr/>
            </a:pPr>
            <a:r>
              <a:rPr lang="en-US" dirty="0"/>
              <a:t>Coordinates safety programs</a:t>
            </a:r>
          </a:p>
          <a:p>
            <a:pPr>
              <a:defRPr/>
            </a:pPr>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7</a:t>
            </a:fld>
            <a:endParaRPr lang="en-US" dirty="0"/>
          </a:p>
        </p:txBody>
      </p:sp>
    </p:spTree>
    <p:extLst>
      <p:ext uri="{BB962C8B-B14F-4D97-AF65-F5344CB8AC3E}">
        <p14:creationId xmlns:p14="http://schemas.microsoft.com/office/powerpoint/2010/main" xmlns="" val="650861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fontScale="90000"/>
          </a:bodyPr>
          <a:lstStyle/>
          <a:p>
            <a:r>
              <a:rPr lang="en-US" dirty="0"/>
              <a:t>Examples of Types of Assistance Provided by Human Resource Departments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8</a:t>
            </a:fld>
            <a:endParaRPr lang="en-US" dirty="0"/>
          </a:p>
        </p:txBody>
      </p:sp>
      <p:pic>
        <p:nvPicPr>
          <p:cNvPr id="5" name="Picture 5"/>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9587" y="3048000"/>
            <a:ext cx="8124825" cy="185340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54853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Impact of the HR Manager on  Organizational Performance</a:t>
            </a:r>
          </a:p>
        </p:txBody>
      </p:sp>
      <p:sp>
        <p:nvSpPr>
          <p:cNvPr id="3" name="Content Placeholder 2"/>
          <p:cNvSpPr>
            <a:spLocks noGrp="1"/>
          </p:cNvSpPr>
          <p:nvPr>
            <p:ph idx="1"/>
          </p:nvPr>
        </p:nvSpPr>
        <p:spPr/>
        <p:txBody>
          <a:bodyPr/>
          <a:lstStyle/>
          <a:p>
            <a:pPr marL="514350" indent="-514350">
              <a:buFont typeface="+mj-lt"/>
              <a:buAutoNum type="arabicPeriod"/>
              <a:defRPr/>
            </a:pPr>
            <a:r>
              <a:rPr lang="en-US" dirty="0"/>
              <a:t>Reducing unnecessary overtime expenses by increasing productivity during a normal day</a:t>
            </a:r>
          </a:p>
          <a:p>
            <a:pPr marL="514350" indent="-514350">
              <a:buFont typeface="+mj-lt"/>
              <a:buAutoNum type="arabicPeriod"/>
              <a:defRPr/>
            </a:pPr>
            <a:r>
              <a:rPr lang="en-US" dirty="0"/>
              <a:t>Staying on top of absenteeism and instituting programs designed to reduce money spent for time not worked</a:t>
            </a:r>
          </a:p>
          <a:p>
            <a:pPr marL="514350" indent="-514350">
              <a:buFont typeface="+mj-lt"/>
              <a:buAutoNum type="arabicPeriod"/>
              <a:defRPr/>
            </a:pPr>
            <a:r>
              <a:rPr lang="en-US" dirty="0"/>
              <a:t>Eliminating wasted time by employees with sound job design</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9</a:t>
            </a:fld>
            <a:endParaRPr lang="en-US" dirty="0"/>
          </a:p>
        </p:txBody>
      </p:sp>
    </p:spTree>
    <p:extLst>
      <p:ext uri="{BB962C8B-B14F-4D97-AF65-F5344CB8AC3E}">
        <p14:creationId xmlns:p14="http://schemas.microsoft.com/office/powerpoint/2010/main" xmlns="" val="150046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Impact of the HR Manager on  Organizational Performance</a:t>
            </a:r>
          </a:p>
        </p:txBody>
      </p:sp>
      <p:sp>
        <p:nvSpPr>
          <p:cNvPr id="3" name="Content Placeholder 2"/>
          <p:cNvSpPr>
            <a:spLocks noGrp="1"/>
          </p:cNvSpPr>
          <p:nvPr>
            <p:ph idx="1"/>
          </p:nvPr>
        </p:nvSpPr>
        <p:spPr/>
        <p:txBody>
          <a:bodyPr/>
          <a:lstStyle/>
          <a:p>
            <a:pPr marL="514350" indent="-514350">
              <a:buFont typeface="+mj-lt"/>
              <a:buAutoNum type="arabicPeriod" startAt="4"/>
              <a:defRPr/>
            </a:pPr>
            <a:r>
              <a:rPr lang="en-US" dirty="0"/>
              <a:t>Minimizing employee turnover and unemployment benefit costs by practicing sound human relations and creating a work atmosphere that promotes job satisfaction</a:t>
            </a:r>
          </a:p>
          <a:p>
            <a:pPr marL="514350" indent="-514350">
              <a:buFont typeface="+mj-lt"/>
              <a:buAutoNum type="arabicPeriod" startAt="4"/>
              <a:defRPr/>
            </a:pPr>
            <a:r>
              <a:rPr lang="en-US" dirty="0"/>
              <a:t>Installing and monitoring effective safety and health programs to reduce lost-time accidents and keep medical and workers’ compensation costs low</a:t>
            </a:r>
          </a:p>
          <a:p>
            <a:pPr>
              <a:defRPr/>
            </a:pPr>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10</a:t>
            </a:fld>
            <a:endParaRPr lang="en-US" dirty="0"/>
          </a:p>
        </p:txBody>
      </p:sp>
    </p:spTree>
    <p:extLst>
      <p:ext uri="{BB962C8B-B14F-4D97-AF65-F5344CB8AC3E}">
        <p14:creationId xmlns:p14="http://schemas.microsoft.com/office/powerpoint/2010/main" xmlns="" val="92716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Impact of the HR Manager on  Organizational Performance</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startAt="6"/>
              <a:defRPr/>
            </a:pPr>
            <a:r>
              <a:rPr lang="en-US" dirty="0"/>
              <a:t>Properly training and developing all employees to improve their value to company and do a better job producing and selling high-quality products and services at lowest possible cost</a:t>
            </a:r>
          </a:p>
          <a:p>
            <a:pPr marL="514350" indent="-514350">
              <a:buFont typeface="+mj-lt"/>
              <a:buAutoNum type="arabicPeriod" startAt="6"/>
              <a:defRPr/>
            </a:pPr>
            <a:r>
              <a:rPr lang="en-US" dirty="0"/>
              <a:t>Decreasing costly material waste by eliminating bad work habits, attitudes and poor working conditions that lead to carelessness and mistakes</a:t>
            </a:r>
          </a:p>
          <a:p>
            <a:pPr marL="514350" indent="-514350">
              <a:buFont typeface="+mj-lt"/>
              <a:buAutoNum type="arabicPeriod" startAt="6"/>
              <a:defRPr/>
            </a:pPr>
            <a:r>
              <a:rPr lang="en-US" dirty="0"/>
              <a:t>Hiring the best people available at every level and avoiding overstaffing</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11</a:t>
            </a:fld>
            <a:endParaRPr lang="en-US" dirty="0"/>
          </a:p>
        </p:txBody>
      </p:sp>
    </p:spTree>
    <p:extLst>
      <p:ext uri="{BB962C8B-B14F-4D97-AF65-F5344CB8AC3E}">
        <p14:creationId xmlns:p14="http://schemas.microsoft.com/office/powerpoint/2010/main" xmlns="" val="615509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Impact of the HR Manager on  Organizational Performance</a:t>
            </a:r>
          </a:p>
        </p:txBody>
      </p:sp>
      <p:sp>
        <p:nvSpPr>
          <p:cNvPr id="3" name="Content Placeholder 2"/>
          <p:cNvSpPr>
            <a:spLocks noGrp="1"/>
          </p:cNvSpPr>
          <p:nvPr>
            <p:ph idx="1"/>
          </p:nvPr>
        </p:nvSpPr>
        <p:spPr/>
        <p:txBody>
          <a:bodyPr/>
          <a:lstStyle/>
          <a:p>
            <a:pPr marL="514350" indent="-514350">
              <a:buFont typeface="+mj-lt"/>
              <a:buAutoNum type="arabicPeriod" startAt="9"/>
              <a:defRPr/>
            </a:pPr>
            <a:r>
              <a:rPr lang="en-US" dirty="0"/>
              <a:t>Maintaining competitive pay practices and benefit programs to foster a motivational climate for employees</a:t>
            </a:r>
          </a:p>
          <a:p>
            <a:pPr marL="514350" indent="-514350">
              <a:buFont typeface="+mj-lt"/>
              <a:buAutoNum type="arabicPeriod" startAt="9"/>
              <a:defRPr/>
            </a:pPr>
            <a:r>
              <a:rPr lang="en-US" dirty="0"/>
              <a:t>Encouraging employees to submit ideas for increasing productivity and reducing costs</a:t>
            </a:r>
          </a:p>
          <a:p>
            <a:pPr marL="514350" indent="-514350">
              <a:buFont typeface="+mj-lt"/>
              <a:buAutoNum type="arabicPeriod" startAt="9"/>
              <a:defRPr/>
            </a:pPr>
            <a:r>
              <a:rPr lang="en-US" dirty="0"/>
              <a:t>Installing human resource information systems to streamline and automate many human resource functions</a:t>
            </a:r>
          </a:p>
          <a:p>
            <a:pPr>
              <a:defRPr/>
            </a:pPr>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12</a:t>
            </a:fld>
            <a:endParaRPr lang="en-US" dirty="0"/>
          </a:p>
        </p:txBody>
      </p:sp>
    </p:spTree>
    <p:extLst>
      <p:ext uri="{BB962C8B-B14F-4D97-AF65-F5344CB8AC3E}">
        <p14:creationId xmlns:p14="http://schemas.microsoft.com/office/powerpoint/2010/main" xmlns="" val="1609631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defRPr/>
            </a:pPr>
            <a:r>
              <a:rPr lang="en-US" dirty="0" smtClean="0"/>
              <a:t>Strategic Human Resource Management</a:t>
            </a:r>
          </a:p>
        </p:txBody>
      </p:sp>
      <p:sp>
        <p:nvSpPr>
          <p:cNvPr id="27651" name="Rectangle 3"/>
          <p:cNvSpPr>
            <a:spLocks noGrp="1" noChangeArrowheads="1"/>
          </p:cNvSpPr>
          <p:nvPr>
            <p:ph idx="1"/>
          </p:nvPr>
        </p:nvSpPr>
        <p:spPr/>
        <p:txBody>
          <a:bodyPr>
            <a:normAutofit/>
          </a:bodyPr>
          <a:lstStyle/>
          <a:p>
            <a:pPr algn="just" eaLnBrk="1" hangingPunct="1">
              <a:defRPr/>
            </a:pPr>
            <a:r>
              <a:rPr lang="en-US" dirty="0" smtClean="0"/>
              <a:t>Involves the development of a consistent, aligned collection of practices, programs, and policies to facilitate the achievement of the organization’s strategic objectives.</a:t>
            </a:r>
          </a:p>
        </p:txBody>
      </p:sp>
      <p:sp>
        <p:nvSpPr>
          <p:cNvPr id="2" name="Slide Number Placeholder 1"/>
          <p:cNvSpPr>
            <a:spLocks noGrp="1"/>
          </p:cNvSpPr>
          <p:nvPr>
            <p:ph type="sldNum" sz="quarter" idx="12"/>
          </p:nvPr>
        </p:nvSpPr>
        <p:spPr/>
        <p:txBody>
          <a:bodyPr/>
          <a:lstStyle/>
          <a:p>
            <a:pPr>
              <a:defRPr/>
            </a:pPr>
            <a:r>
              <a:rPr lang="en-US" smtClean="0"/>
              <a:t>4</a:t>
            </a:r>
            <a:r>
              <a:rPr lang="en-US" smtClean="0">
                <a:cs typeface="Times New Roman" pitchFamily="18" charset="0"/>
              </a:rPr>
              <a:t>–</a:t>
            </a:r>
            <a:fld id="{EB0F716B-5518-48F6-A7A9-EE2B182ED9BC}" type="slidenum">
              <a:rPr lang="en-US" smtClean="0"/>
              <a:pPr>
                <a:defRPr/>
              </a:pPr>
              <a:t>13</a:t>
            </a:fld>
            <a:endParaRPr lang="en-US"/>
          </a:p>
        </p:txBody>
      </p:sp>
    </p:spTree>
    <p:extLst>
      <p:ext uri="{BB962C8B-B14F-4D97-AF65-F5344CB8AC3E}">
        <p14:creationId xmlns:p14="http://schemas.microsoft.com/office/powerpoint/2010/main" xmlns="" val="25180253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2" descr="C:\My Documents\PowerPoint Files\Books\South-Western\Mello SHRM 1e\Mello PC art files\Exh04-4.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557213"/>
            <a:ext cx="8229600" cy="5743575"/>
          </a:xfrm>
          <a:prstGeom prst="rect">
            <a:avLst/>
          </a:prstGeom>
          <a:noFill/>
          <a:ln w="57150">
            <a:solidFill>
              <a:srgbClr val="993300"/>
            </a:solidFill>
            <a:miter lim="800000"/>
            <a:headEnd/>
            <a:tailEnd/>
          </a:ln>
          <a:extLst>
            <a:ext uri="{909E8E84-426E-40DD-AFC4-6F175D3DCCD1}">
              <a14:hiddenFill xmlns:a14="http://schemas.microsoft.com/office/drawing/2010/main" xmlns="">
                <a:solidFill>
                  <a:srgbClr val="FFFFFF"/>
                </a:solidFill>
              </a14:hiddenFill>
            </a:ext>
          </a:extLst>
        </p:spPr>
      </p:pic>
      <p:sp>
        <p:nvSpPr>
          <p:cNvPr id="7173" name="Rectangle 3"/>
          <p:cNvSpPr>
            <a:spLocks noChangeArrowheads="1"/>
          </p:cNvSpPr>
          <p:nvPr/>
        </p:nvSpPr>
        <p:spPr bwMode="white">
          <a:xfrm>
            <a:off x="622300" y="1066800"/>
            <a:ext cx="7861300" cy="4953000"/>
          </a:xfrm>
          <a:prstGeom prst="rect">
            <a:avLst/>
          </a:prstGeom>
          <a:noFill/>
          <a:ln w="8255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74" name="Rectangle 4"/>
          <p:cNvSpPr>
            <a:spLocks noChangeArrowheads="1"/>
          </p:cNvSpPr>
          <p:nvPr/>
        </p:nvSpPr>
        <p:spPr bwMode="auto">
          <a:xfrm>
            <a:off x="876300" y="1270000"/>
            <a:ext cx="2157413" cy="7112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75" name="Rectangle 5"/>
          <p:cNvSpPr>
            <a:spLocks noChangeArrowheads="1"/>
          </p:cNvSpPr>
          <p:nvPr/>
        </p:nvSpPr>
        <p:spPr bwMode="auto">
          <a:xfrm>
            <a:off x="6096000" y="1270000"/>
            <a:ext cx="2159000" cy="7112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76" name="Rectangle 6"/>
          <p:cNvSpPr>
            <a:spLocks noChangeArrowheads="1"/>
          </p:cNvSpPr>
          <p:nvPr/>
        </p:nvSpPr>
        <p:spPr bwMode="auto">
          <a:xfrm>
            <a:off x="3492500" y="1270000"/>
            <a:ext cx="2157413" cy="7112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77" name="Rectangle 7"/>
          <p:cNvSpPr>
            <a:spLocks noChangeArrowheads="1"/>
          </p:cNvSpPr>
          <p:nvPr/>
        </p:nvSpPr>
        <p:spPr bwMode="auto">
          <a:xfrm>
            <a:off x="4089400" y="2362200"/>
            <a:ext cx="990600" cy="4572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78" name="Rectangle 8"/>
          <p:cNvSpPr>
            <a:spLocks noChangeArrowheads="1"/>
          </p:cNvSpPr>
          <p:nvPr/>
        </p:nvSpPr>
        <p:spPr bwMode="auto">
          <a:xfrm>
            <a:off x="1409700" y="3187700"/>
            <a:ext cx="6307138" cy="26670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r>
              <a:rPr lang="en-US" smtClean="0"/>
              <a:t>4</a:t>
            </a:r>
            <a:r>
              <a:rPr lang="en-US" smtClean="0">
                <a:cs typeface="Times New Roman" pitchFamily="18" charset="0"/>
              </a:rPr>
              <a:t>–</a:t>
            </a:r>
            <a:fld id="{A0953FD8-F151-42F6-9D23-9A7F05B92D1B}" type="slidenum">
              <a:rPr lang="en-US" smtClean="0"/>
              <a:pPr>
                <a:defRPr/>
              </a:pPr>
              <a:t>14</a:t>
            </a:fld>
            <a:endParaRPr lang="en-US"/>
          </a:p>
        </p:txBody>
      </p:sp>
    </p:spTree>
    <p:extLst>
      <p:ext uri="{BB962C8B-B14F-4D97-AF65-F5344CB8AC3E}">
        <p14:creationId xmlns:p14="http://schemas.microsoft.com/office/powerpoint/2010/main" xmlns="" val="21878008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2" descr="C:\My Documents\PowerPoint Files\Books\South-Western\Mello SHRM 1e\Mello PC art files\Exh04-5.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381000"/>
            <a:ext cx="8382000" cy="6054725"/>
          </a:xfrm>
          <a:prstGeom prst="rect">
            <a:avLst/>
          </a:prstGeom>
          <a:noFill/>
          <a:ln w="57150">
            <a:solidFill>
              <a:srgbClr val="993300"/>
            </a:solidFill>
            <a:miter lim="800000"/>
            <a:headEnd/>
            <a:tailEnd/>
          </a:ln>
          <a:extLst>
            <a:ext uri="{909E8E84-426E-40DD-AFC4-6F175D3DCCD1}">
              <a14:hiddenFill xmlns:a14="http://schemas.microsoft.com/office/drawing/2010/main" xmlns="">
                <a:solidFill>
                  <a:srgbClr val="FFFFFF"/>
                </a:solidFill>
              </a14:hiddenFill>
            </a:ext>
          </a:extLst>
        </p:spPr>
      </p:pic>
      <p:sp>
        <p:nvSpPr>
          <p:cNvPr id="8197" name="Rectangle 3"/>
          <p:cNvSpPr>
            <a:spLocks noChangeArrowheads="1"/>
          </p:cNvSpPr>
          <p:nvPr/>
        </p:nvSpPr>
        <p:spPr bwMode="white">
          <a:xfrm>
            <a:off x="533400" y="787400"/>
            <a:ext cx="8077200" cy="5410200"/>
          </a:xfrm>
          <a:prstGeom prst="rect">
            <a:avLst/>
          </a:prstGeom>
          <a:noFill/>
          <a:ln w="76200">
            <a:solidFill>
              <a:srgbClr val="FFFF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198" name="Rectangle 4"/>
          <p:cNvSpPr>
            <a:spLocks noChangeArrowheads="1"/>
          </p:cNvSpPr>
          <p:nvPr/>
        </p:nvSpPr>
        <p:spPr bwMode="auto">
          <a:xfrm>
            <a:off x="711200" y="3276600"/>
            <a:ext cx="965200" cy="6096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199" name="Rectangle 5"/>
          <p:cNvSpPr>
            <a:spLocks noChangeArrowheads="1"/>
          </p:cNvSpPr>
          <p:nvPr/>
        </p:nvSpPr>
        <p:spPr bwMode="auto">
          <a:xfrm>
            <a:off x="4140200" y="1435100"/>
            <a:ext cx="965200" cy="60325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0" name="Rectangle 6"/>
          <p:cNvSpPr>
            <a:spLocks noChangeArrowheads="1"/>
          </p:cNvSpPr>
          <p:nvPr/>
        </p:nvSpPr>
        <p:spPr bwMode="auto">
          <a:xfrm>
            <a:off x="5422900" y="1358900"/>
            <a:ext cx="1143000" cy="7620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1" name="Rectangle 7"/>
          <p:cNvSpPr>
            <a:spLocks noChangeArrowheads="1"/>
          </p:cNvSpPr>
          <p:nvPr/>
        </p:nvSpPr>
        <p:spPr bwMode="auto">
          <a:xfrm>
            <a:off x="1879600" y="965200"/>
            <a:ext cx="1752600" cy="1773238"/>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2" name="Rectangle 8"/>
          <p:cNvSpPr>
            <a:spLocks noChangeArrowheads="1"/>
          </p:cNvSpPr>
          <p:nvPr/>
        </p:nvSpPr>
        <p:spPr bwMode="auto">
          <a:xfrm>
            <a:off x="1866900" y="4419600"/>
            <a:ext cx="1752600" cy="1595438"/>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3" name="Rectangle 9"/>
          <p:cNvSpPr>
            <a:spLocks noChangeArrowheads="1"/>
          </p:cNvSpPr>
          <p:nvPr/>
        </p:nvSpPr>
        <p:spPr bwMode="auto">
          <a:xfrm>
            <a:off x="3835400" y="2590800"/>
            <a:ext cx="1600200" cy="19812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4" name="Rectangle 10"/>
          <p:cNvSpPr>
            <a:spLocks noChangeArrowheads="1"/>
          </p:cNvSpPr>
          <p:nvPr/>
        </p:nvSpPr>
        <p:spPr bwMode="auto">
          <a:xfrm>
            <a:off x="5613400" y="3810000"/>
            <a:ext cx="1143000" cy="7620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5" name="Rectangle 11"/>
          <p:cNvSpPr>
            <a:spLocks noChangeArrowheads="1"/>
          </p:cNvSpPr>
          <p:nvPr/>
        </p:nvSpPr>
        <p:spPr bwMode="auto">
          <a:xfrm>
            <a:off x="2171700" y="3289300"/>
            <a:ext cx="1143000" cy="5969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6" name="Rectangle 12"/>
          <p:cNvSpPr>
            <a:spLocks noChangeArrowheads="1"/>
          </p:cNvSpPr>
          <p:nvPr/>
        </p:nvSpPr>
        <p:spPr bwMode="auto">
          <a:xfrm>
            <a:off x="7023100" y="2133600"/>
            <a:ext cx="1143000" cy="3810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7" name="Rectangle 13"/>
          <p:cNvSpPr>
            <a:spLocks noChangeArrowheads="1"/>
          </p:cNvSpPr>
          <p:nvPr/>
        </p:nvSpPr>
        <p:spPr bwMode="auto">
          <a:xfrm>
            <a:off x="7010400" y="2921000"/>
            <a:ext cx="1143000" cy="3810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8" name="Rectangle 14"/>
          <p:cNvSpPr>
            <a:spLocks noChangeArrowheads="1"/>
          </p:cNvSpPr>
          <p:nvPr/>
        </p:nvSpPr>
        <p:spPr bwMode="auto">
          <a:xfrm>
            <a:off x="7010400" y="4660900"/>
            <a:ext cx="1143000" cy="3937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09" name="Rectangle 15"/>
          <p:cNvSpPr>
            <a:spLocks noChangeArrowheads="1"/>
          </p:cNvSpPr>
          <p:nvPr/>
        </p:nvSpPr>
        <p:spPr bwMode="auto">
          <a:xfrm>
            <a:off x="7010400" y="3683000"/>
            <a:ext cx="1143000" cy="5969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10" name="Rectangle 16"/>
          <p:cNvSpPr>
            <a:spLocks noChangeArrowheads="1"/>
          </p:cNvSpPr>
          <p:nvPr/>
        </p:nvSpPr>
        <p:spPr bwMode="auto">
          <a:xfrm>
            <a:off x="7010400" y="5435600"/>
            <a:ext cx="1143000" cy="596900"/>
          </a:xfrm>
          <a:prstGeom prst="rect">
            <a:avLst/>
          </a:prstGeom>
          <a:noFill/>
          <a:ln w="28575">
            <a:solidFill>
              <a:srgbClr val="9933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11" name="Line 18"/>
          <p:cNvSpPr>
            <a:spLocks noChangeShapeType="1"/>
          </p:cNvSpPr>
          <p:nvPr/>
        </p:nvSpPr>
        <p:spPr bwMode="auto">
          <a:xfrm>
            <a:off x="6007100" y="2133600"/>
            <a:ext cx="0" cy="14478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2" name="Line 19"/>
          <p:cNvSpPr>
            <a:spLocks noChangeShapeType="1"/>
          </p:cNvSpPr>
          <p:nvPr/>
        </p:nvSpPr>
        <p:spPr bwMode="auto">
          <a:xfrm>
            <a:off x="5435600" y="3581400"/>
            <a:ext cx="1447800" cy="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3" name="Line 20"/>
          <p:cNvSpPr>
            <a:spLocks noChangeShapeType="1"/>
          </p:cNvSpPr>
          <p:nvPr/>
        </p:nvSpPr>
        <p:spPr bwMode="auto">
          <a:xfrm>
            <a:off x="6858000" y="2311400"/>
            <a:ext cx="0" cy="34290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4" name="Line 21"/>
          <p:cNvSpPr>
            <a:spLocks noChangeShapeType="1"/>
          </p:cNvSpPr>
          <p:nvPr/>
        </p:nvSpPr>
        <p:spPr bwMode="auto">
          <a:xfrm>
            <a:off x="6184900" y="3581400"/>
            <a:ext cx="0" cy="2286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5" name="Line 22"/>
          <p:cNvSpPr>
            <a:spLocks noChangeShapeType="1"/>
          </p:cNvSpPr>
          <p:nvPr/>
        </p:nvSpPr>
        <p:spPr bwMode="auto">
          <a:xfrm rot="-5400000">
            <a:off x="6934200" y="2247900"/>
            <a:ext cx="0" cy="1524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6" name="Line 23"/>
          <p:cNvSpPr>
            <a:spLocks noChangeShapeType="1"/>
          </p:cNvSpPr>
          <p:nvPr/>
        </p:nvSpPr>
        <p:spPr bwMode="auto">
          <a:xfrm rot="-5400000">
            <a:off x="6934200" y="5651500"/>
            <a:ext cx="0" cy="1524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7" name="Line 24"/>
          <p:cNvSpPr>
            <a:spLocks noChangeShapeType="1"/>
          </p:cNvSpPr>
          <p:nvPr/>
        </p:nvSpPr>
        <p:spPr bwMode="auto">
          <a:xfrm rot="-5400000">
            <a:off x="6934200" y="4775200"/>
            <a:ext cx="0" cy="1524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8" name="Line 25"/>
          <p:cNvSpPr>
            <a:spLocks noChangeShapeType="1"/>
          </p:cNvSpPr>
          <p:nvPr/>
        </p:nvSpPr>
        <p:spPr bwMode="auto">
          <a:xfrm rot="-5400000">
            <a:off x="6934200" y="3035300"/>
            <a:ext cx="0" cy="1524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19" name="Line 26"/>
          <p:cNvSpPr>
            <a:spLocks noChangeShapeType="1"/>
          </p:cNvSpPr>
          <p:nvPr/>
        </p:nvSpPr>
        <p:spPr bwMode="auto">
          <a:xfrm rot="-5400000">
            <a:off x="6934200" y="3898900"/>
            <a:ext cx="0" cy="152400"/>
          </a:xfrm>
          <a:prstGeom prst="line">
            <a:avLst/>
          </a:prstGeom>
          <a:noFill/>
          <a:ln w="28575">
            <a:solidFill>
              <a:srgbClr val="9933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2"/>
          </p:nvPr>
        </p:nvSpPr>
        <p:spPr/>
        <p:txBody>
          <a:bodyPr/>
          <a:lstStyle/>
          <a:p>
            <a:pPr>
              <a:defRPr/>
            </a:pPr>
            <a:r>
              <a:rPr lang="en-US" smtClean="0"/>
              <a:t>4</a:t>
            </a:r>
            <a:r>
              <a:rPr lang="en-US" smtClean="0">
                <a:cs typeface="Times New Roman" pitchFamily="18" charset="0"/>
              </a:rPr>
              <a:t>–</a:t>
            </a:r>
            <a:fld id="{A0953FD8-F151-42F6-9D23-9A7F05B92D1B}" type="slidenum">
              <a:rPr lang="en-US" smtClean="0"/>
              <a:pPr>
                <a:defRPr/>
              </a:pPr>
              <a:t>15</a:t>
            </a:fld>
            <a:endParaRPr lang="en-US"/>
          </a:p>
        </p:txBody>
      </p:sp>
    </p:spTree>
    <p:extLst>
      <p:ext uri="{BB962C8B-B14F-4D97-AF65-F5344CB8AC3E}">
        <p14:creationId xmlns:p14="http://schemas.microsoft.com/office/powerpoint/2010/main" xmlns="" val="42399641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Management</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a:p>
            <a:pPr lvl="1"/>
            <a:r>
              <a:rPr lang="en-US" dirty="0"/>
              <a:t>“</a:t>
            </a:r>
            <a:r>
              <a:rPr lang="en-US" sz="3200" dirty="0"/>
              <a:t>Performance management is a continuous process of </a:t>
            </a:r>
            <a:r>
              <a:rPr lang="en-US" sz="3200" b="1" dirty="0"/>
              <a:t>identifying</a:t>
            </a:r>
            <a:r>
              <a:rPr lang="en-US" sz="3200" dirty="0"/>
              <a:t>, </a:t>
            </a:r>
            <a:r>
              <a:rPr lang="en-US" sz="3200" b="1" dirty="0"/>
              <a:t>measuring</a:t>
            </a:r>
            <a:r>
              <a:rPr lang="en-US" sz="3200" dirty="0"/>
              <a:t>, and </a:t>
            </a:r>
            <a:r>
              <a:rPr lang="en-US" sz="3200" b="1" dirty="0"/>
              <a:t>developing the performance of individuals and teams</a:t>
            </a:r>
            <a:r>
              <a:rPr lang="en-US" sz="3200" dirty="0"/>
              <a:t> and </a:t>
            </a:r>
            <a:r>
              <a:rPr lang="en-US" sz="3200" b="1" dirty="0"/>
              <a:t>aligning performance with the strategic goals of the organization”</a:t>
            </a:r>
            <a:r>
              <a:rPr lang="en-US" sz="3200" dirty="0"/>
              <a: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16</a:t>
            </a:fld>
            <a:endParaRPr lang="en-US" dirty="0"/>
          </a:p>
        </p:txBody>
      </p:sp>
    </p:spTree>
    <p:extLst>
      <p:ext uri="{BB962C8B-B14F-4D97-AF65-F5344CB8AC3E}">
        <p14:creationId xmlns:p14="http://schemas.microsoft.com/office/powerpoint/2010/main" xmlns="" val="332407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a:t>
            </a:r>
            <a:r>
              <a:rPr lang="en-US" dirty="0" smtClean="0"/>
              <a:t>Management</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lets consider each of the definition’s two main components.</a:t>
            </a:r>
          </a:p>
          <a:p>
            <a:pPr marL="342900" lvl="1" indent="-342900">
              <a:buFont typeface="Arial" pitchFamily="34" charset="0"/>
              <a:buChar char="•"/>
            </a:pPr>
            <a:endParaRPr lang="en-US" dirty="0"/>
          </a:p>
          <a:p>
            <a:pPr marL="742950" lvl="2" indent="-342900"/>
            <a:r>
              <a:rPr lang="en-US" sz="2600" dirty="0"/>
              <a:t>Continuous process: </a:t>
            </a:r>
          </a:p>
          <a:p>
            <a:pPr marL="1200150" lvl="3" indent="-342900"/>
            <a:r>
              <a:rPr lang="en-US" sz="2600" dirty="0"/>
              <a:t>Performance management is ongoing. It involves a never ending process of setting goals and objectives, observing performance ,and giving and receiving ongoing coaching and feedback</a:t>
            </a:r>
            <a:r>
              <a:rPr lang="en-US" dirty="0"/>
              <a: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17</a:t>
            </a:fld>
            <a:endParaRPr lang="en-US" dirty="0"/>
          </a:p>
        </p:txBody>
      </p:sp>
    </p:spTree>
    <p:extLst>
      <p:ext uri="{BB962C8B-B14F-4D97-AF65-F5344CB8AC3E}">
        <p14:creationId xmlns:p14="http://schemas.microsoft.com/office/powerpoint/2010/main" xmlns="" val="1409007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a:t>
            </a:r>
            <a:r>
              <a:rPr lang="en-US" dirty="0" smtClean="0"/>
              <a:t>Management</a:t>
            </a:r>
            <a:endParaRPr lang="en-US" dirty="0"/>
          </a:p>
        </p:txBody>
      </p:sp>
      <p:sp>
        <p:nvSpPr>
          <p:cNvPr id="3" name="Content Placeholder 2"/>
          <p:cNvSpPr>
            <a:spLocks noGrp="1"/>
          </p:cNvSpPr>
          <p:nvPr>
            <p:ph idx="1"/>
          </p:nvPr>
        </p:nvSpPr>
        <p:spPr/>
        <p:txBody>
          <a:bodyPr/>
          <a:lstStyle/>
          <a:p>
            <a:pPr lvl="1"/>
            <a:r>
              <a:rPr lang="en-US" dirty="0"/>
              <a:t>Alignment with strategic goals: </a:t>
            </a:r>
          </a:p>
          <a:p>
            <a:pPr lvl="2"/>
            <a:r>
              <a:rPr lang="en-US" dirty="0"/>
              <a:t>Performance management requires that managers ensure that employee’s  activities and output are congruent with the organization’s goals </a:t>
            </a:r>
          </a:p>
          <a:p>
            <a:pPr lvl="2"/>
            <a:r>
              <a:rPr lang="en-US" dirty="0"/>
              <a:t>and consequently, help the organization gain a competitive advantage. </a:t>
            </a:r>
          </a:p>
          <a:p>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18</a:t>
            </a:fld>
            <a:endParaRPr lang="en-US" dirty="0"/>
          </a:p>
        </p:txBody>
      </p:sp>
    </p:spTree>
    <p:extLst>
      <p:ext uri="{BB962C8B-B14F-4D97-AF65-F5344CB8AC3E}">
        <p14:creationId xmlns:p14="http://schemas.microsoft.com/office/powerpoint/2010/main" xmlns="" val="28149389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Performance </a:t>
            </a:r>
            <a:r>
              <a:rPr lang="en-US" dirty="0"/>
              <a:t>M</a:t>
            </a:r>
            <a:r>
              <a:rPr lang="en-US" dirty="0" smtClean="0"/>
              <a:t>anagement Contribution/ Advantages</a:t>
            </a:r>
            <a:endParaRPr lang="en-US" dirty="0"/>
          </a:p>
        </p:txBody>
      </p:sp>
      <p:sp>
        <p:nvSpPr>
          <p:cNvPr id="3" name="Content Placeholder 2"/>
          <p:cNvSpPr>
            <a:spLocks noGrp="1"/>
          </p:cNvSpPr>
          <p:nvPr>
            <p:ph idx="1"/>
          </p:nvPr>
        </p:nvSpPr>
        <p:spPr/>
        <p:txBody>
          <a:bodyPr/>
          <a:lstStyle/>
          <a:p>
            <a:r>
              <a:rPr lang="en-US" dirty="0" smtClean="0"/>
              <a:t>There are many advantage associated with the implementation of a performance management system. </a:t>
            </a:r>
          </a:p>
          <a:p>
            <a:r>
              <a:rPr lang="en-US" dirty="0" smtClean="0"/>
              <a:t>A performance management system can make the following important contributions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19</a:t>
            </a:fld>
            <a:endParaRPr lang="en-US" dirty="0"/>
          </a:p>
        </p:txBody>
      </p:sp>
    </p:spTree>
    <p:extLst>
      <p:ext uri="{BB962C8B-B14F-4D97-AF65-F5344CB8AC3E}">
        <p14:creationId xmlns:p14="http://schemas.microsoft.com/office/powerpoint/2010/main" xmlns="" val="857173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t>
            </a:r>
            <a:r>
              <a:rPr lang="en-US" dirty="0" smtClean="0"/>
              <a:t>Advantages (Contd.)</a:t>
            </a:r>
            <a:endParaRPr lang="en-US" dirty="0"/>
          </a:p>
        </p:txBody>
      </p:sp>
      <p:sp>
        <p:nvSpPr>
          <p:cNvPr id="3" name="Content Placeholder 2"/>
          <p:cNvSpPr>
            <a:spLocks noGrp="1"/>
          </p:cNvSpPr>
          <p:nvPr>
            <p:ph idx="1"/>
          </p:nvPr>
        </p:nvSpPr>
        <p:spPr/>
        <p:txBody>
          <a:bodyPr>
            <a:normAutofit/>
          </a:bodyPr>
          <a:lstStyle/>
          <a:p>
            <a:r>
              <a:rPr lang="en-US" dirty="0" smtClean="0"/>
              <a:t>Motivation to perform is increased:</a:t>
            </a:r>
          </a:p>
          <a:p>
            <a:pPr lvl="1"/>
            <a:r>
              <a:rPr lang="en-US" dirty="0"/>
              <a:t>R</a:t>
            </a:r>
            <a:r>
              <a:rPr lang="en-US" dirty="0" smtClean="0"/>
              <a:t>eceiving feedback about ones performance increases the motivation for future performance.</a:t>
            </a:r>
          </a:p>
          <a:p>
            <a:pPr lvl="1"/>
            <a:r>
              <a:rPr lang="en-US" dirty="0" smtClean="0"/>
              <a:t>Knowledge about how one is doing and recognition about ones past success provide the fuel for future accomplishments.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20</a:t>
            </a:fld>
            <a:endParaRPr lang="en-US" dirty="0"/>
          </a:p>
        </p:txBody>
      </p:sp>
    </p:spTree>
    <p:extLst>
      <p:ext uri="{BB962C8B-B14F-4D97-AF65-F5344CB8AC3E}">
        <p14:creationId xmlns:p14="http://schemas.microsoft.com/office/powerpoint/2010/main" xmlns="" val="7021101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lstStyle/>
          <a:p>
            <a:r>
              <a:rPr lang="en-US" dirty="0"/>
              <a:t>Self-esteem is increased</a:t>
            </a:r>
            <a:r>
              <a:rPr lang="en-US" dirty="0" smtClean="0"/>
              <a:t>:</a:t>
            </a:r>
          </a:p>
          <a:p>
            <a:pPr lvl="1"/>
            <a:r>
              <a:rPr lang="en-US" dirty="0" smtClean="0"/>
              <a:t>Receiving </a:t>
            </a:r>
            <a:r>
              <a:rPr lang="en-US" dirty="0"/>
              <a:t>feedback about ones performance fulfills a basic human need to be recognized and valued at work. </a:t>
            </a:r>
            <a:endParaRPr lang="en-US" dirty="0" smtClean="0"/>
          </a:p>
          <a:p>
            <a:pPr lvl="1"/>
            <a:r>
              <a:rPr lang="en-US" dirty="0" smtClean="0"/>
              <a:t>This</a:t>
            </a:r>
            <a:r>
              <a:rPr lang="en-US" dirty="0"/>
              <a:t>, i</a:t>
            </a:r>
            <a:r>
              <a:rPr lang="en-US" dirty="0" smtClean="0"/>
              <a:t>n </a:t>
            </a:r>
            <a:r>
              <a:rPr lang="en-US" dirty="0"/>
              <a:t>turn</a:t>
            </a:r>
            <a:r>
              <a:rPr lang="en-US" dirty="0" smtClean="0"/>
              <a:t>, is </a:t>
            </a:r>
            <a:r>
              <a:rPr lang="en-US" dirty="0"/>
              <a:t>likely to increase </a:t>
            </a:r>
            <a:r>
              <a:rPr lang="en-US" dirty="0" smtClean="0"/>
              <a:t>employee’s </a:t>
            </a:r>
            <a:r>
              <a:rPr lang="en-US" dirty="0"/>
              <a:t>self-esteem.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21</a:t>
            </a:fld>
            <a:endParaRPr lang="en-US" dirty="0"/>
          </a:p>
        </p:txBody>
      </p:sp>
    </p:spTree>
    <p:extLst>
      <p:ext uri="{BB962C8B-B14F-4D97-AF65-F5344CB8AC3E}">
        <p14:creationId xmlns:p14="http://schemas.microsoft.com/office/powerpoint/2010/main" xmlns="" val="39110397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Managers gains insight about subordinates:</a:t>
            </a:r>
          </a:p>
          <a:p>
            <a:pPr lvl="1"/>
            <a:r>
              <a:rPr lang="en-US" dirty="0" smtClean="0"/>
              <a:t>Direct supervisors and other managers in charge of appraisal gain new insights into the person being appraised.</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22</a:t>
            </a:fld>
            <a:endParaRPr lang="en-US" dirty="0"/>
          </a:p>
        </p:txBody>
      </p:sp>
    </p:spTree>
    <p:extLst>
      <p:ext uri="{BB962C8B-B14F-4D97-AF65-F5344CB8AC3E}">
        <p14:creationId xmlns:p14="http://schemas.microsoft.com/office/powerpoint/2010/main" xmlns="" val="37108867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lstStyle/>
          <a:p>
            <a:r>
              <a:rPr lang="en-US" dirty="0"/>
              <a:t>The definition of job and criteria are clarified</a:t>
            </a:r>
            <a:r>
              <a:rPr lang="en-US" dirty="0" smtClean="0"/>
              <a:t>:</a:t>
            </a:r>
          </a:p>
          <a:p>
            <a:pPr lvl="1"/>
            <a:r>
              <a:rPr lang="en-US" dirty="0" smtClean="0"/>
              <a:t>The </a:t>
            </a:r>
            <a:r>
              <a:rPr lang="en-US" dirty="0"/>
              <a:t>job of person being appraised may be clarified and defined more clearly. </a:t>
            </a:r>
            <a:endParaRPr lang="en-US" dirty="0" smtClean="0"/>
          </a:p>
          <a:p>
            <a:pPr lvl="1"/>
            <a:r>
              <a:rPr lang="en-US" dirty="0" smtClean="0"/>
              <a:t>In </a:t>
            </a:r>
            <a:r>
              <a:rPr lang="en-US" dirty="0"/>
              <a:t>other words</a:t>
            </a:r>
            <a:r>
              <a:rPr lang="en-US" dirty="0" smtClean="0"/>
              <a:t>, employee’s gain </a:t>
            </a:r>
            <a:r>
              <a:rPr lang="en-US" dirty="0"/>
              <a:t>a better understanding of the </a:t>
            </a:r>
            <a:r>
              <a:rPr lang="en-US" dirty="0" smtClean="0"/>
              <a:t>behaviors </a:t>
            </a:r>
            <a:r>
              <a:rPr lang="en-US" dirty="0"/>
              <a:t>and results required of their specific position.</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23</a:t>
            </a:fld>
            <a:endParaRPr lang="en-US" dirty="0"/>
          </a:p>
        </p:txBody>
      </p:sp>
    </p:spTree>
    <p:extLst>
      <p:ext uri="{BB962C8B-B14F-4D97-AF65-F5344CB8AC3E}">
        <p14:creationId xmlns:p14="http://schemas.microsoft.com/office/powerpoint/2010/main" xmlns="" val="15261517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lnSpcReduction="10000"/>
          </a:bodyPr>
          <a:lstStyle/>
          <a:p>
            <a:r>
              <a:rPr lang="en-US" dirty="0" smtClean="0"/>
              <a:t>Self insight and development are enhanced:</a:t>
            </a:r>
          </a:p>
          <a:p>
            <a:pPr lvl="1"/>
            <a:r>
              <a:rPr lang="en-US" dirty="0" smtClean="0"/>
              <a:t>The participants in this system are likely to develop a better understanding of themselves and of the kind of development activities that are of value to them as they progress through the organization. </a:t>
            </a:r>
          </a:p>
          <a:p>
            <a:pPr lvl="1"/>
            <a:r>
              <a:rPr lang="en-US" dirty="0" smtClean="0"/>
              <a:t>Participants in this system also gain a better understanding of their particular strengths and weaknesses that can help them better define future career paths.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24</a:t>
            </a:fld>
            <a:endParaRPr lang="en-US" dirty="0"/>
          </a:p>
        </p:txBody>
      </p:sp>
    </p:spTree>
    <p:extLst>
      <p:ext uri="{BB962C8B-B14F-4D97-AF65-F5344CB8AC3E}">
        <p14:creationId xmlns:p14="http://schemas.microsoft.com/office/powerpoint/2010/main" xmlns="" val="12055394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fontScale="85000" lnSpcReduction="10000"/>
          </a:bodyPr>
          <a:lstStyle/>
          <a:p>
            <a:r>
              <a:rPr lang="en-US" dirty="0" smtClean="0"/>
              <a:t>Administrative actions are more fair and appropriate :</a:t>
            </a:r>
          </a:p>
          <a:p>
            <a:pPr lvl="1"/>
            <a:r>
              <a:rPr lang="en-US" dirty="0" smtClean="0"/>
              <a:t>Performance management system provides valid information about performance that can be used for administrative actions such as merit increases, promotions, and transfers, as well as terminations. </a:t>
            </a:r>
          </a:p>
          <a:p>
            <a:pPr lvl="1"/>
            <a:r>
              <a:rPr lang="en-US" dirty="0" smtClean="0"/>
              <a:t>In general, a performance management system helps ensure that rewards are distributed on fair and credible basis. </a:t>
            </a:r>
          </a:p>
          <a:p>
            <a:pPr lvl="1"/>
            <a:r>
              <a:rPr lang="en-US" dirty="0" smtClean="0"/>
              <a:t>In turn, such decision based on sound performance management system lead to improved interpersonal relationship and enhanced supervisor-subordinate trust.</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25</a:t>
            </a:fld>
            <a:endParaRPr lang="en-US" dirty="0"/>
          </a:p>
        </p:txBody>
      </p:sp>
    </p:spTree>
    <p:extLst>
      <p:ext uri="{BB962C8B-B14F-4D97-AF65-F5344CB8AC3E}">
        <p14:creationId xmlns:p14="http://schemas.microsoft.com/office/powerpoint/2010/main" xmlns="" val="41236834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Organizational goals are made clear: </a:t>
            </a:r>
          </a:p>
          <a:p>
            <a:pPr lvl="1"/>
            <a:r>
              <a:rPr lang="en-US" dirty="0" smtClean="0"/>
              <a:t>The goal of unit and organization are made clear, and the employee understands the link between what she does and organization success. </a:t>
            </a:r>
          </a:p>
          <a:p>
            <a:pPr lvl="1"/>
            <a:r>
              <a:rPr lang="en-US" dirty="0" smtClean="0"/>
              <a:t>This is the contribution to the communication of what the unit and organization are all about and how organization goals cascade down to the unit and the individual employee.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26</a:t>
            </a:fld>
            <a:endParaRPr lang="en-US" dirty="0"/>
          </a:p>
        </p:txBody>
      </p:sp>
    </p:spTree>
    <p:extLst>
      <p:ext uri="{BB962C8B-B14F-4D97-AF65-F5344CB8AC3E}">
        <p14:creationId xmlns:p14="http://schemas.microsoft.com/office/powerpoint/2010/main" xmlns="" val="35218421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Employee becomes more competent: </a:t>
            </a:r>
          </a:p>
          <a:p>
            <a:pPr lvl="1"/>
            <a:r>
              <a:rPr lang="en-US" dirty="0" smtClean="0"/>
              <a:t>An obvious contribution is that employee performance is improved. </a:t>
            </a:r>
          </a:p>
          <a:p>
            <a:pPr lvl="1"/>
            <a:r>
              <a:rPr lang="en-US" dirty="0" smtClean="0"/>
              <a:t>In addition, there is a solid foundation for helping employees become more successful by establishing developmental plans.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27</a:t>
            </a:fld>
            <a:endParaRPr lang="en-US" dirty="0"/>
          </a:p>
        </p:txBody>
      </p:sp>
    </p:spTree>
    <p:extLst>
      <p:ext uri="{BB962C8B-B14F-4D97-AF65-F5344CB8AC3E}">
        <p14:creationId xmlns:p14="http://schemas.microsoft.com/office/powerpoint/2010/main" xmlns="" val="16081047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a:t>There is a better protection from lawsuits: </a:t>
            </a:r>
            <a:endParaRPr lang="en-US" dirty="0" smtClean="0"/>
          </a:p>
          <a:p>
            <a:pPr lvl="1"/>
            <a:r>
              <a:rPr lang="en-US" dirty="0" smtClean="0"/>
              <a:t>Data </a:t>
            </a:r>
            <a:r>
              <a:rPr lang="en-US" dirty="0"/>
              <a:t>collected through performance management system can help document compliance with regulations(e.g., equal treatment of all employees regardless of sex or ethnic back ground). </a:t>
            </a:r>
            <a:endParaRPr lang="en-US" dirty="0" smtClean="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28</a:t>
            </a:fld>
            <a:endParaRPr lang="en-US" dirty="0"/>
          </a:p>
        </p:txBody>
      </p:sp>
    </p:spTree>
    <p:extLst>
      <p:ext uri="{BB962C8B-B14F-4D97-AF65-F5344CB8AC3E}">
        <p14:creationId xmlns:p14="http://schemas.microsoft.com/office/powerpoint/2010/main" xmlns="" val="20008911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Supervisors view of performance are communicated more clearly: </a:t>
            </a:r>
          </a:p>
          <a:p>
            <a:pPr lvl="1"/>
            <a:r>
              <a:rPr lang="en-US" dirty="0" smtClean="0"/>
              <a:t>Performance management system allows managers to communicate to their subordinates their judgment regarding performance.</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29</a:t>
            </a:fld>
            <a:endParaRPr lang="en-US" dirty="0"/>
          </a:p>
        </p:txBody>
      </p:sp>
    </p:spTree>
    <p:extLst>
      <p:ext uri="{BB962C8B-B14F-4D97-AF65-F5344CB8AC3E}">
        <p14:creationId xmlns:p14="http://schemas.microsoft.com/office/powerpoint/2010/main" xmlns="" val="1597163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fontScale="92500"/>
          </a:bodyPr>
          <a:lstStyle/>
          <a:p>
            <a:r>
              <a:rPr lang="en-US" dirty="0"/>
              <a:t>Organization change is facilitated</a:t>
            </a:r>
            <a:r>
              <a:rPr lang="en-US" dirty="0" smtClean="0"/>
              <a:t>:</a:t>
            </a:r>
          </a:p>
          <a:p>
            <a:pPr lvl="1"/>
            <a:r>
              <a:rPr lang="en-US" dirty="0" smtClean="0"/>
              <a:t>Performance </a:t>
            </a:r>
            <a:r>
              <a:rPr lang="en-US" dirty="0"/>
              <a:t>management system can be a useful tool to drive organizational change. </a:t>
            </a:r>
            <a:endParaRPr lang="en-US" dirty="0" smtClean="0"/>
          </a:p>
          <a:p>
            <a:pPr lvl="1"/>
            <a:r>
              <a:rPr lang="en-US" dirty="0" smtClean="0"/>
              <a:t>For </a:t>
            </a:r>
            <a:r>
              <a:rPr lang="en-US" dirty="0"/>
              <a:t>example, assume an organization decides to change its culture to give top priority to product quality to produce quality and consumer service. </a:t>
            </a:r>
            <a:endParaRPr lang="en-US" dirty="0" smtClean="0"/>
          </a:p>
          <a:p>
            <a:pPr lvl="1"/>
            <a:r>
              <a:rPr lang="en-US" dirty="0" smtClean="0"/>
              <a:t>Once </a:t>
            </a:r>
            <a:r>
              <a:rPr lang="en-US" dirty="0"/>
              <a:t>this new organization direction is established, performance  management is used to align the organizational culture with the goals and objectives of the organization to make possible changes.</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30</a:t>
            </a:fld>
            <a:endParaRPr lang="en-US" dirty="0"/>
          </a:p>
        </p:txBody>
      </p:sp>
    </p:spTree>
    <p:extLst>
      <p:ext uri="{BB962C8B-B14F-4D97-AF65-F5344CB8AC3E}">
        <p14:creationId xmlns:p14="http://schemas.microsoft.com/office/powerpoint/2010/main" xmlns="" val="20391992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Motivation, commitment , and intentions to stay in the organization are enhanced: </a:t>
            </a:r>
          </a:p>
          <a:p>
            <a:pPr lvl="1"/>
            <a:r>
              <a:rPr lang="en-US" dirty="0" smtClean="0"/>
              <a:t>When employees are satisfied with their organizations performance management system, they are more likely to be motivated to perform well, to be committed to their organization, and not try to leave the organization. </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31</a:t>
            </a:fld>
            <a:endParaRPr lang="en-US" dirty="0"/>
          </a:p>
        </p:txBody>
      </p:sp>
    </p:spTree>
    <p:extLst>
      <p:ext uri="{BB962C8B-B14F-4D97-AF65-F5344CB8AC3E}">
        <p14:creationId xmlns:p14="http://schemas.microsoft.com/office/powerpoint/2010/main" xmlns="" val="39868906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management </a:t>
            </a:r>
            <a:r>
              <a:rPr lang="en-US" dirty="0" smtClean="0"/>
              <a:t>process </a:t>
            </a:r>
            <a:endParaRPr lang="en-US" dirty="0"/>
          </a:p>
        </p:txBody>
      </p:sp>
      <p:sp>
        <p:nvSpPr>
          <p:cNvPr id="3" name="Content Placeholder 2"/>
          <p:cNvSpPr>
            <a:spLocks noGrp="1"/>
          </p:cNvSpPr>
          <p:nvPr>
            <p:ph idx="1"/>
          </p:nvPr>
        </p:nvSpPr>
        <p:spPr/>
        <p:txBody>
          <a:bodyPr>
            <a:normAutofit lnSpcReduction="10000"/>
          </a:bodyPr>
          <a:lstStyle/>
          <a:p>
            <a:r>
              <a:rPr lang="en-US" dirty="0" smtClean="0"/>
              <a:t>Performance management is an ongoing process.</a:t>
            </a:r>
          </a:p>
          <a:p>
            <a:r>
              <a:rPr lang="en-US" dirty="0" smtClean="0"/>
              <a:t>PM does not take place just once a year, it is a continuous process including several components.</a:t>
            </a:r>
          </a:p>
          <a:p>
            <a:r>
              <a:rPr lang="en-US" dirty="0" smtClean="0"/>
              <a:t>These components are closely related to each other, and poor implementation of any of the component has a negative impact on the performance management system as a whole.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32</a:t>
            </a:fld>
            <a:endParaRPr lang="en-US"/>
          </a:p>
        </p:txBody>
      </p:sp>
    </p:spTree>
    <p:extLst>
      <p:ext uri="{BB962C8B-B14F-4D97-AF65-F5344CB8AC3E}">
        <p14:creationId xmlns:p14="http://schemas.microsoft.com/office/powerpoint/2010/main" xmlns="" val="18049021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process(contd.)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PMP includes following stages;</a:t>
            </a:r>
          </a:p>
          <a:p>
            <a:r>
              <a:rPr lang="en-US" dirty="0" smtClean="0"/>
              <a:t>1. Prerequisites</a:t>
            </a:r>
          </a:p>
          <a:p>
            <a:r>
              <a:rPr lang="en-US" dirty="0" smtClean="0"/>
              <a:t>2. Performance Planning</a:t>
            </a:r>
          </a:p>
          <a:p>
            <a:r>
              <a:rPr lang="en-US" dirty="0" smtClean="0"/>
              <a:t>3. Performance Execution</a:t>
            </a:r>
          </a:p>
          <a:p>
            <a:r>
              <a:rPr lang="en-US" dirty="0" smtClean="0"/>
              <a:t>4.Performance Assessment</a:t>
            </a:r>
          </a:p>
          <a:p>
            <a:r>
              <a:rPr lang="en-US" dirty="0" smtClean="0"/>
              <a:t>5. Performance Review</a:t>
            </a:r>
          </a:p>
          <a:p>
            <a:r>
              <a:rPr lang="en-US" dirty="0" smtClean="0"/>
              <a:t>6. Performance Renewal and </a:t>
            </a:r>
            <a:r>
              <a:rPr lang="en-US" dirty="0" err="1" smtClean="0"/>
              <a:t>Recontracting</a:t>
            </a:r>
            <a:r>
              <a:rPr lang="en-US" dirty="0" smtClean="0"/>
              <a:t> </a:t>
            </a:r>
          </a:p>
          <a:p>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33</a:t>
            </a:fld>
            <a:endParaRPr lang="en-US"/>
          </a:p>
        </p:txBody>
      </p:sp>
    </p:spTree>
    <p:extLst>
      <p:ext uri="{BB962C8B-B14F-4D97-AF65-F5344CB8AC3E}">
        <p14:creationId xmlns:p14="http://schemas.microsoft.com/office/powerpoint/2010/main" xmlns="" val="36242534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Dangers of Poorly </a:t>
            </a:r>
            <a:r>
              <a:rPr lang="en-US" dirty="0"/>
              <a:t>I</a:t>
            </a:r>
            <a:r>
              <a:rPr lang="en-US" dirty="0" smtClean="0"/>
              <a:t>mplemented PM System</a:t>
            </a:r>
            <a:endParaRPr lang="en-US" dirty="0"/>
          </a:p>
        </p:txBody>
      </p:sp>
      <p:sp>
        <p:nvSpPr>
          <p:cNvPr id="3" name="Content Placeholder 2"/>
          <p:cNvSpPr>
            <a:spLocks noGrp="1"/>
          </p:cNvSpPr>
          <p:nvPr>
            <p:ph idx="1"/>
          </p:nvPr>
        </p:nvSpPr>
        <p:spPr/>
        <p:txBody>
          <a:bodyPr/>
          <a:lstStyle/>
          <a:p>
            <a:r>
              <a:rPr lang="en-US" dirty="0" smtClean="0"/>
              <a:t>Increase turnover</a:t>
            </a:r>
          </a:p>
          <a:p>
            <a:r>
              <a:rPr lang="en-US" dirty="0" smtClean="0"/>
              <a:t>Use of misleading information</a:t>
            </a:r>
          </a:p>
          <a:p>
            <a:r>
              <a:rPr lang="en-US" dirty="0"/>
              <a:t>Lowered self esteem</a:t>
            </a:r>
          </a:p>
          <a:p>
            <a:r>
              <a:rPr lang="en-US" dirty="0"/>
              <a:t>Wasted time and money </a:t>
            </a:r>
          </a:p>
          <a:p>
            <a:r>
              <a:rPr lang="en-US" dirty="0"/>
              <a:t>Damaged relationships</a:t>
            </a:r>
          </a:p>
          <a:p>
            <a:r>
              <a:rPr lang="en-US" dirty="0"/>
              <a:t>Decreased motivation to perform</a:t>
            </a:r>
          </a:p>
          <a:p>
            <a:r>
              <a:rPr lang="en-US" dirty="0"/>
              <a:t>Employee burnout and job dissatisfaction</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34</a:t>
            </a:fld>
            <a:endParaRPr lang="en-US"/>
          </a:p>
        </p:txBody>
      </p:sp>
    </p:spTree>
    <p:extLst>
      <p:ext uri="{BB962C8B-B14F-4D97-AF65-F5344CB8AC3E}">
        <p14:creationId xmlns:p14="http://schemas.microsoft.com/office/powerpoint/2010/main" xmlns="" val="14385970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a:bodyPr>
          <a:lstStyle/>
          <a:p>
            <a:r>
              <a:rPr lang="en-US" dirty="0" smtClean="0"/>
              <a:t>Increased risk of litigations</a:t>
            </a:r>
          </a:p>
          <a:p>
            <a:r>
              <a:rPr lang="en-US" dirty="0" smtClean="0"/>
              <a:t>Unjustified demands on managers and employees resources</a:t>
            </a:r>
          </a:p>
          <a:p>
            <a:r>
              <a:rPr lang="en-US" dirty="0"/>
              <a:t>Varying and unfair standards ratings</a:t>
            </a:r>
          </a:p>
          <a:p>
            <a:r>
              <a:rPr lang="en-US" dirty="0"/>
              <a:t>Emerging biases</a:t>
            </a:r>
          </a:p>
          <a:p>
            <a:r>
              <a:rPr lang="en-US" dirty="0"/>
              <a:t>Unclear rating system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35</a:t>
            </a:fld>
            <a:endParaRPr lang="en-US"/>
          </a:p>
        </p:txBody>
      </p:sp>
    </p:spTree>
    <p:extLst>
      <p:ext uri="{BB962C8B-B14F-4D97-AF65-F5344CB8AC3E}">
        <p14:creationId xmlns:p14="http://schemas.microsoft.com/office/powerpoint/2010/main" xmlns="" val="1359545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a:t>There is </a:t>
            </a:r>
            <a:r>
              <a:rPr lang="en-US" dirty="0" smtClean="0"/>
              <a:t>a </a:t>
            </a:r>
            <a:r>
              <a:rPr lang="en-US" dirty="0"/>
              <a:t>very important relationship between strategic planning and performance management. Performance management is really about setting and achieving goals at the employee level, and identifying and fixing barriers related to achieving those goals. But where do the goals come from?</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A8A96F01-CBA6-45AA-9BE0-79A16C334C70}" type="slidenum">
              <a:rPr lang="en-US" smtClean="0"/>
              <a:pPr/>
              <a:t>36</a:t>
            </a:fld>
            <a:endParaRPr lang="en-US"/>
          </a:p>
        </p:txBody>
      </p:sp>
    </p:spTree>
    <p:extLst>
      <p:ext uri="{BB962C8B-B14F-4D97-AF65-F5344CB8AC3E}">
        <p14:creationId xmlns:p14="http://schemas.microsoft.com/office/powerpoint/2010/main" xmlns="" val="15825936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a:t>That's where strategic planning comes in. Strategic planning (and also tactical planning), are methods a company, and its individual work-units define their goals and objectives. In turn, those goals and objectives are used to determine and analyze the goals and objectives of each employee in a work unit. This is called cascading of goals.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A8A96F01-CBA6-45AA-9BE0-79A16C334C70}" type="slidenum">
              <a:rPr lang="en-US" smtClean="0"/>
              <a:pPr/>
              <a:t>37</a:t>
            </a:fld>
            <a:endParaRPr lang="en-US"/>
          </a:p>
        </p:txBody>
      </p:sp>
    </p:spTree>
    <p:extLst>
      <p:ext uri="{BB962C8B-B14F-4D97-AF65-F5344CB8AC3E}">
        <p14:creationId xmlns:p14="http://schemas.microsoft.com/office/powerpoint/2010/main" xmlns="" val="3709427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0"/>
            <a:ext cx="44958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38</a:t>
            </a:fld>
            <a:endParaRPr lang="en-US"/>
          </a:p>
        </p:txBody>
      </p:sp>
    </p:spTree>
    <p:extLst>
      <p:ext uri="{BB962C8B-B14F-4D97-AF65-F5344CB8AC3E}">
        <p14:creationId xmlns:p14="http://schemas.microsoft.com/office/powerpoint/2010/main" xmlns="" val="16156341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3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2913" y="685800"/>
            <a:ext cx="8258175" cy="2905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42913" y="3799344"/>
            <a:ext cx="8258175" cy="2677656"/>
          </a:xfrm>
          <a:prstGeom prst="rect">
            <a:avLst/>
          </a:prstGeom>
          <a:noFill/>
        </p:spPr>
        <p:txBody>
          <a:bodyPr wrap="square" rtlCol="0">
            <a:spAutoFit/>
          </a:bodyPr>
          <a:lstStyle/>
          <a:p>
            <a:r>
              <a:rPr lang="en-US" sz="2400" dirty="0" smtClean="0"/>
              <a:t>Questions to consider:</a:t>
            </a:r>
          </a:p>
          <a:p>
            <a:pPr marL="285750" indent="-285750">
              <a:buFont typeface="Arial" panose="020B0604020202020204" pitchFamily="34" charset="0"/>
              <a:buChar char="•"/>
            </a:pPr>
            <a:r>
              <a:rPr lang="en-US" sz="2400" dirty="0" smtClean="0"/>
              <a:t>Where does your organization stand in regard to each of these important internal and external issues?</a:t>
            </a:r>
          </a:p>
          <a:p>
            <a:pPr marL="285750" indent="-285750">
              <a:buFont typeface="Arial" panose="020B0604020202020204" pitchFamily="34" charset="0"/>
              <a:buChar char="•"/>
            </a:pPr>
            <a:r>
              <a:rPr lang="en-US" sz="2400" dirty="0" smtClean="0"/>
              <a:t>Regarding the external issues, what are some of the opportunities and threats?</a:t>
            </a:r>
          </a:p>
          <a:p>
            <a:pPr marL="285750" indent="-285750">
              <a:buFont typeface="Arial" panose="020B0604020202020204" pitchFamily="34" charset="0"/>
              <a:buChar char="•"/>
            </a:pPr>
            <a:r>
              <a:rPr lang="en-US" sz="2400" dirty="0" smtClean="0"/>
              <a:t>Regarding the internal issues, what are some of the strengths and weaknesses?</a:t>
            </a:r>
            <a:endParaRPr lang="en-US" sz="2400" dirty="0"/>
          </a:p>
        </p:txBody>
      </p:sp>
      <p:sp>
        <p:nvSpPr>
          <p:cNvPr id="3" name="Slide Number Placeholder 2"/>
          <p:cNvSpPr>
            <a:spLocks noGrp="1"/>
          </p:cNvSpPr>
          <p:nvPr>
            <p:ph type="sldNum" sz="quarter" idx="12"/>
          </p:nvPr>
        </p:nvSpPr>
        <p:spPr/>
        <p:txBody>
          <a:bodyPr/>
          <a:lstStyle/>
          <a:p>
            <a:fld id="{DBA6CBAA-7C95-48BC-AF66-6B32AB707CFD}" type="slidenum">
              <a:rPr lang="en-US" smtClean="0"/>
              <a:pPr/>
              <a:t>39</a:t>
            </a:fld>
            <a:endParaRPr lang="en-US"/>
          </a:p>
        </p:txBody>
      </p:sp>
    </p:spTree>
    <p:extLst>
      <p:ext uri="{BB962C8B-B14F-4D97-AF65-F5344CB8AC3E}">
        <p14:creationId xmlns:p14="http://schemas.microsoft.com/office/powerpoint/2010/main" xmlns="" val="21523997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After external and internal issues have been considered, information is collected regarding opportunities, threats, strengths and weaknesses.</a:t>
            </a:r>
          </a:p>
          <a:p>
            <a:endParaRPr lang="en-US" dirty="0"/>
          </a:p>
          <a:p>
            <a:r>
              <a:rPr lang="en-US" dirty="0" smtClean="0"/>
              <a:t>This information is used to conduct gap analysis, which analyzes the external environment in relation to the internal environment.</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40</a:t>
            </a:fld>
            <a:endParaRPr lang="en-US"/>
          </a:p>
        </p:txBody>
      </p:sp>
    </p:spTree>
    <p:extLst>
      <p:ext uri="{BB962C8B-B14F-4D97-AF65-F5344CB8AC3E}">
        <p14:creationId xmlns:p14="http://schemas.microsoft.com/office/powerpoint/2010/main" xmlns="" val="36180035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a:t>
            </a:r>
            <a:endParaRPr lang="en-US" dirty="0"/>
          </a:p>
        </p:txBody>
      </p:sp>
      <p:sp>
        <p:nvSpPr>
          <p:cNvPr id="3" name="Content Placeholder 2"/>
          <p:cNvSpPr>
            <a:spLocks noGrp="1"/>
          </p:cNvSpPr>
          <p:nvPr>
            <p:ph idx="1"/>
          </p:nvPr>
        </p:nvSpPr>
        <p:spPr/>
        <p:txBody>
          <a:bodyPr>
            <a:normAutofit/>
          </a:bodyPr>
          <a:lstStyle/>
          <a:p>
            <a:r>
              <a:rPr lang="en-US" dirty="0" smtClean="0"/>
              <a:t>After the environmental analysis has been completed and the gap analysis reveals an organizations leverage, constraints, vulnerabilities, and problems, the members of organization must determine who they are and what they do.</a:t>
            </a:r>
          </a:p>
        </p:txBody>
      </p:sp>
      <p:sp>
        <p:nvSpPr>
          <p:cNvPr id="4" name="Slide Number Placeholder 3"/>
          <p:cNvSpPr>
            <a:spLocks noGrp="1"/>
          </p:cNvSpPr>
          <p:nvPr>
            <p:ph type="sldNum" sz="quarter" idx="12"/>
          </p:nvPr>
        </p:nvSpPr>
        <p:spPr/>
        <p:txBody>
          <a:bodyPr/>
          <a:lstStyle/>
          <a:p>
            <a:fld id="{DBA6CBAA-7C95-48BC-AF66-6B32AB707CFD}" type="slidenum">
              <a:rPr lang="en-US" smtClean="0"/>
              <a:pPr/>
              <a:t>41</a:t>
            </a:fld>
            <a:endParaRPr lang="en-US"/>
          </a:p>
        </p:txBody>
      </p:sp>
    </p:spTree>
    <p:extLst>
      <p:ext uri="{BB962C8B-B14F-4D97-AF65-F5344CB8AC3E}">
        <p14:creationId xmlns:p14="http://schemas.microsoft.com/office/powerpoint/2010/main" xmlns="" val="40760255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a:t>
            </a:r>
            <a:endParaRPr lang="en-US" dirty="0"/>
          </a:p>
        </p:txBody>
      </p:sp>
      <p:sp>
        <p:nvSpPr>
          <p:cNvPr id="3" name="Content Placeholder 2"/>
          <p:cNvSpPr>
            <a:spLocks noGrp="1"/>
          </p:cNvSpPr>
          <p:nvPr>
            <p:ph idx="1"/>
          </p:nvPr>
        </p:nvSpPr>
        <p:spPr/>
        <p:txBody>
          <a:bodyPr>
            <a:normAutofit/>
          </a:bodyPr>
          <a:lstStyle/>
          <a:p>
            <a:r>
              <a:rPr lang="en-US" dirty="0" smtClean="0"/>
              <a:t>An organizations vision is a statement of future aspiration. In other words, the vision statement includes a description of what the organization would like to become in the future(about 10 years in the future).</a:t>
            </a:r>
          </a:p>
        </p:txBody>
      </p:sp>
      <p:sp>
        <p:nvSpPr>
          <p:cNvPr id="4" name="Slide Number Placeholder 3"/>
          <p:cNvSpPr>
            <a:spLocks noGrp="1"/>
          </p:cNvSpPr>
          <p:nvPr>
            <p:ph type="sldNum" sz="quarter" idx="12"/>
          </p:nvPr>
        </p:nvSpPr>
        <p:spPr/>
        <p:txBody>
          <a:bodyPr/>
          <a:lstStyle/>
          <a:p>
            <a:fld id="{DBA6CBAA-7C95-48BC-AF66-6B32AB707CFD}" type="slidenum">
              <a:rPr lang="en-US" smtClean="0"/>
              <a:pPr/>
              <a:t>42</a:t>
            </a:fld>
            <a:endParaRPr lang="en-US"/>
          </a:p>
        </p:txBody>
      </p:sp>
    </p:spTree>
    <p:extLst>
      <p:ext uri="{BB962C8B-B14F-4D97-AF65-F5344CB8AC3E}">
        <p14:creationId xmlns:p14="http://schemas.microsoft.com/office/powerpoint/2010/main" xmlns="" val="2166455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After an organization has analyzed its external opportunities and threats as well as internal strengths and weaknesses and has defined its mission and vision, it can realistically establish goals that will further its mission.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43</a:t>
            </a:fld>
            <a:endParaRPr lang="en-US"/>
          </a:p>
        </p:txBody>
      </p:sp>
    </p:spTree>
    <p:extLst>
      <p:ext uri="{BB962C8B-B14F-4D97-AF65-F5344CB8AC3E}">
        <p14:creationId xmlns:p14="http://schemas.microsoft.com/office/powerpoint/2010/main" xmlns="" val="37692098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endParaRPr lang="en-US" dirty="0"/>
          </a:p>
        </p:txBody>
      </p:sp>
      <p:sp>
        <p:nvSpPr>
          <p:cNvPr id="3" name="Content Placeholder 2"/>
          <p:cNvSpPr>
            <a:spLocks noGrp="1"/>
          </p:cNvSpPr>
          <p:nvPr>
            <p:ph idx="1"/>
          </p:nvPr>
        </p:nvSpPr>
        <p:spPr/>
        <p:txBody>
          <a:bodyPr>
            <a:normAutofit/>
          </a:bodyPr>
          <a:lstStyle/>
          <a:p>
            <a:pPr algn="just"/>
            <a:r>
              <a:rPr lang="en-US" dirty="0" smtClean="0"/>
              <a:t>At this point, we know that organization is all about </a:t>
            </a:r>
            <a:r>
              <a:rPr lang="en-US" dirty="0" smtClean="0"/>
              <a:t>mission, </a:t>
            </a:r>
            <a:r>
              <a:rPr lang="en-US" dirty="0" smtClean="0"/>
              <a:t>what it needs to be in future(vision), and some intermediate steps to follow to get there(goals).</a:t>
            </a:r>
          </a:p>
          <a:p>
            <a:pPr algn="just"/>
            <a:endParaRPr lang="en-US" dirty="0"/>
          </a:p>
          <a:p>
            <a:pPr algn="just"/>
            <a:r>
              <a:rPr lang="en-US" dirty="0" smtClean="0"/>
              <a:t>What remains is a discussion of how to fulfill the mission and vision and how to achieve the stated goals.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44</a:t>
            </a:fld>
            <a:endParaRPr lang="en-US"/>
          </a:p>
        </p:txBody>
      </p:sp>
    </p:spTree>
    <p:extLst>
      <p:ext uri="{BB962C8B-B14F-4D97-AF65-F5344CB8AC3E}">
        <p14:creationId xmlns:p14="http://schemas.microsoft.com/office/powerpoint/2010/main" xmlns="" val="22105265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(Contd.)</a:t>
            </a:r>
            <a:endParaRPr lang="en-US" dirty="0"/>
          </a:p>
        </p:txBody>
      </p:sp>
      <p:sp>
        <p:nvSpPr>
          <p:cNvPr id="3" name="Content Placeholder 2"/>
          <p:cNvSpPr>
            <a:spLocks noGrp="1"/>
          </p:cNvSpPr>
          <p:nvPr>
            <p:ph idx="1"/>
          </p:nvPr>
        </p:nvSpPr>
        <p:spPr/>
        <p:txBody>
          <a:bodyPr/>
          <a:lstStyle/>
          <a:p>
            <a:r>
              <a:rPr lang="en-US" dirty="0"/>
              <a:t> This is achieved by creating strategies, which are description of game plans, or how to </a:t>
            </a:r>
            <a:r>
              <a:rPr lang="en-US" dirty="0" smtClean="0"/>
              <a:t>proceed </a:t>
            </a:r>
            <a:r>
              <a:rPr lang="en-US" dirty="0"/>
              <a:t>to reach the stated objectives.</a:t>
            </a:r>
          </a:p>
          <a:p>
            <a:endParaRPr lang="en-US" dirty="0" smtClean="0"/>
          </a:p>
          <a:p>
            <a:r>
              <a:rPr lang="en-US" dirty="0" smtClean="0"/>
              <a:t>The strategies could address issues of growth, survival, turn around, stability, innovation and leadership, among others.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45</a:t>
            </a:fld>
            <a:endParaRPr lang="en-US"/>
          </a:p>
        </p:txBody>
      </p:sp>
    </p:spTree>
    <p:extLst>
      <p:ext uri="{BB962C8B-B14F-4D97-AF65-F5344CB8AC3E}">
        <p14:creationId xmlns:p14="http://schemas.microsoft.com/office/powerpoint/2010/main" xmlns="" val="8439785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HR Function</a:t>
            </a:r>
            <a:endParaRPr lang="en-US" dirty="0"/>
          </a:p>
        </p:txBody>
      </p:sp>
      <p:sp>
        <p:nvSpPr>
          <p:cNvPr id="3" name="Content Placeholder 2"/>
          <p:cNvSpPr>
            <a:spLocks noGrp="1"/>
          </p:cNvSpPr>
          <p:nvPr>
            <p:ph idx="1"/>
          </p:nvPr>
        </p:nvSpPr>
        <p:spPr/>
        <p:txBody>
          <a:bodyPr/>
          <a:lstStyle/>
          <a:p>
            <a:r>
              <a:rPr lang="en-US" dirty="0"/>
              <a:t>Human resources function play a critical role in creating and implementing the strategies  that will allow the organization to realize its mission and vision. </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46</a:t>
            </a:fld>
            <a:endParaRPr lang="en-US"/>
          </a:p>
        </p:txBody>
      </p:sp>
    </p:spTree>
    <p:extLst>
      <p:ext uri="{BB962C8B-B14F-4D97-AF65-F5344CB8AC3E}">
        <p14:creationId xmlns:p14="http://schemas.microsoft.com/office/powerpoint/2010/main" xmlns="" val="12323513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normAutofit/>
          </a:bodyPr>
          <a:lstStyle/>
          <a:p>
            <a:pPr>
              <a:buNone/>
            </a:pPr>
            <a:r>
              <a:rPr lang="en-US" dirty="0" smtClean="0"/>
              <a:t>HR function can make the following contributions:</a:t>
            </a:r>
          </a:p>
          <a:p>
            <a:r>
              <a:rPr lang="en-US" dirty="0" smtClean="0"/>
              <a:t>Communicate knowledge of strategic plans</a:t>
            </a:r>
          </a:p>
          <a:p>
            <a:r>
              <a:rPr lang="en-US" dirty="0"/>
              <a:t>Outline knowledge, skills, and abilities needed for strategic </a:t>
            </a:r>
            <a:r>
              <a:rPr lang="en-US" dirty="0" smtClean="0"/>
              <a:t>implementation</a:t>
            </a:r>
          </a:p>
          <a:p>
            <a:r>
              <a:rPr lang="en-US" dirty="0"/>
              <a:t>Propose reward system</a:t>
            </a:r>
          </a:p>
          <a:p>
            <a:endParaRPr lang="en-US" dirty="0" smtClean="0"/>
          </a:p>
        </p:txBody>
      </p:sp>
      <p:sp>
        <p:nvSpPr>
          <p:cNvPr id="4" name="Slide Number Placeholder 3"/>
          <p:cNvSpPr>
            <a:spLocks noGrp="1"/>
          </p:cNvSpPr>
          <p:nvPr>
            <p:ph type="sldNum" sz="quarter" idx="12"/>
          </p:nvPr>
        </p:nvSpPr>
        <p:spPr/>
        <p:txBody>
          <a:bodyPr/>
          <a:lstStyle/>
          <a:p>
            <a:fld id="{D0E86323-8B88-496D-9B11-D4B8696BECB4}" type="slidenum">
              <a:rPr lang="en-US" smtClean="0"/>
              <a:pPr/>
              <a:t>47</a:t>
            </a:fld>
            <a:endParaRPr lang="en-US"/>
          </a:p>
        </p:txBody>
      </p:sp>
    </p:spTree>
    <p:extLst>
      <p:ext uri="{BB962C8B-B14F-4D97-AF65-F5344CB8AC3E}">
        <p14:creationId xmlns:p14="http://schemas.microsoft.com/office/powerpoint/2010/main" xmlns="" val="9524442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strategic plans at unit level</a:t>
            </a:r>
            <a:endParaRPr lang="en-US" dirty="0"/>
          </a:p>
        </p:txBody>
      </p:sp>
      <p:sp>
        <p:nvSpPr>
          <p:cNvPr id="3" name="Content Placeholder 2"/>
          <p:cNvSpPr>
            <a:spLocks noGrp="1"/>
          </p:cNvSpPr>
          <p:nvPr>
            <p:ph idx="1"/>
          </p:nvPr>
        </p:nvSpPr>
        <p:spPr/>
        <p:txBody>
          <a:bodyPr/>
          <a:lstStyle/>
          <a:p>
            <a:r>
              <a:rPr lang="en-US" dirty="0" smtClean="0"/>
              <a:t>The organization’s strategic plan has a direct impact on the unit’s strategic plan.</a:t>
            </a:r>
          </a:p>
          <a:p>
            <a:endParaRPr lang="en-US" dirty="0"/>
          </a:p>
          <a:p>
            <a:r>
              <a:rPr lang="en-US" dirty="0" smtClean="0"/>
              <a:t>This illustrates that a mission statement is aligned with the overall organization’s mission statement.</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48</a:t>
            </a:fld>
            <a:endParaRPr lang="en-US"/>
          </a:p>
        </p:txBody>
      </p:sp>
    </p:spTree>
    <p:extLst>
      <p:ext uri="{BB962C8B-B14F-4D97-AF65-F5344CB8AC3E}">
        <p14:creationId xmlns:p14="http://schemas.microsoft.com/office/powerpoint/2010/main" xmlns="" val="13254998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Developing strategic plans at unit </a:t>
            </a:r>
            <a:r>
              <a:rPr lang="en-US" dirty="0" smtClean="0"/>
              <a:t>level (Contd.)</a:t>
            </a:r>
            <a:endParaRPr lang="en-US" dirty="0"/>
          </a:p>
        </p:txBody>
      </p:sp>
      <p:sp>
        <p:nvSpPr>
          <p:cNvPr id="3" name="Content Placeholder 2"/>
          <p:cNvSpPr>
            <a:spLocks noGrp="1"/>
          </p:cNvSpPr>
          <p:nvPr>
            <p:ph idx="1"/>
          </p:nvPr>
        </p:nvSpPr>
        <p:spPr/>
        <p:txBody>
          <a:bodyPr/>
          <a:lstStyle/>
          <a:p>
            <a:r>
              <a:rPr lang="en-US" dirty="0" smtClean="0"/>
              <a:t>Similarly, the vision statement, goals and strategies of various units need to be congruent with the overall organizational vision, goals, and strategies.</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49</a:t>
            </a:fld>
            <a:endParaRPr lang="en-US"/>
          </a:p>
        </p:txBody>
      </p:sp>
    </p:spTree>
    <p:extLst>
      <p:ext uri="{BB962C8B-B14F-4D97-AF65-F5344CB8AC3E}">
        <p14:creationId xmlns:p14="http://schemas.microsoft.com/office/powerpoint/2010/main" xmlns="" val="4444421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descriptions</a:t>
            </a:r>
            <a:endParaRPr lang="en-US" dirty="0"/>
          </a:p>
        </p:txBody>
      </p:sp>
      <p:sp>
        <p:nvSpPr>
          <p:cNvPr id="3" name="Content Placeholder 2"/>
          <p:cNvSpPr>
            <a:spLocks noGrp="1"/>
          </p:cNvSpPr>
          <p:nvPr>
            <p:ph idx="1"/>
          </p:nvPr>
        </p:nvSpPr>
        <p:spPr/>
        <p:txBody>
          <a:bodyPr>
            <a:normAutofit/>
          </a:bodyPr>
          <a:lstStyle/>
          <a:p>
            <a:r>
              <a:rPr lang="en-US" dirty="0" smtClean="0"/>
              <a:t>Job description also need to be congruent with the organization and unit mission, vision and goals and strategies.</a:t>
            </a:r>
          </a:p>
          <a:p>
            <a:endParaRPr lang="en-US" dirty="0"/>
          </a:p>
          <a:p>
            <a:r>
              <a:rPr lang="en-US" dirty="0" smtClean="0"/>
              <a:t>The job analysis process leads to the creation of job description.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50</a:t>
            </a:fld>
            <a:endParaRPr lang="en-US"/>
          </a:p>
        </p:txBody>
      </p:sp>
    </p:spTree>
    <p:extLst>
      <p:ext uri="{BB962C8B-B14F-4D97-AF65-F5344CB8AC3E}">
        <p14:creationId xmlns:p14="http://schemas.microsoft.com/office/powerpoint/2010/main" xmlns="" val="13388337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a:t>
            </a:r>
            <a:r>
              <a:rPr lang="en-US" dirty="0" smtClean="0"/>
              <a:t>descriptions (Contd.)</a:t>
            </a:r>
            <a:endParaRPr lang="en-US" dirty="0"/>
          </a:p>
        </p:txBody>
      </p:sp>
      <p:sp>
        <p:nvSpPr>
          <p:cNvPr id="3" name="Content Placeholder 2"/>
          <p:cNvSpPr>
            <a:spLocks noGrp="1"/>
          </p:cNvSpPr>
          <p:nvPr>
            <p:ph idx="1"/>
          </p:nvPr>
        </p:nvSpPr>
        <p:spPr/>
        <p:txBody>
          <a:bodyPr/>
          <a:lstStyle/>
          <a:p>
            <a:r>
              <a:rPr lang="en-US" dirty="0" smtClean="0"/>
              <a:t>After the strategic plan is completed, some rewriting of the existing job descriptions may be required.</a:t>
            </a:r>
          </a:p>
          <a:p>
            <a:pPr marL="0" indent="0">
              <a:buNone/>
            </a:pP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51</a:t>
            </a:fld>
            <a:endParaRPr lang="en-US"/>
          </a:p>
        </p:txBody>
      </p:sp>
    </p:spTree>
    <p:extLst>
      <p:ext uri="{BB962C8B-B14F-4D97-AF65-F5344CB8AC3E}">
        <p14:creationId xmlns:p14="http://schemas.microsoft.com/office/powerpoint/2010/main" xmlns="" val="5976076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normAutofit/>
          </a:bodyPr>
          <a:lstStyle/>
          <a:p>
            <a:r>
              <a:rPr lang="en-US" dirty="0"/>
              <a:t>Job description provide information about the various tasks performed together with a description of some of KSAs required for the position.</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52</a:t>
            </a:fld>
            <a:endParaRPr lang="en-US"/>
          </a:p>
        </p:txBody>
      </p:sp>
    </p:spTree>
    <p:extLst>
      <p:ext uri="{BB962C8B-B14F-4D97-AF65-F5344CB8AC3E}">
        <p14:creationId xmlns:p14="http://schemas.microsoft.com/office/powerpoint/2010/main" xmlns="" val="7606243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lstStyle/>
          <a:p>
            <a:r>
              <a:rPr lang="en-US" dirty="0"/>
              <a:t>But what is the link with the organization and unit strategic plans?</a:t>
            </a:r>
          </a:p>
          <a:p>
            <a:endParaRPr lang="en-US" dirty="0" smtClean="0"/>
          </a:p>
          <a:p>
            <a:r>
              <a:rPr lang="en-US" dirty="0" smtClean="0"/>
              <a:t>How </a:t>
            </a:r>
            <a:r>
              <a:rPr lang="en-US" dirty="0"/>
              <a:t>do the specific tasks make a contribution to the strategic priorities of the transportation </a:t>
            </a:r>
            <a:r>
              <a:rPr lang="en-US" dirty="0" smtClean="0"/>
              <a:t>division </a:t>
            </a:r>
            <a:r>
              <a:rPr lang="en-US" dirty="0"/>
              <a:t>and the organization as a whole?</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53</a:t>
            </a:fld>
            <a:endParaRPr lang="en-US"/>
          </a:p>
        </p:txBody>
      </p:sp>
    </p:spTree>
    <p:extLst>
      <p:ext uri="{BB962C8B-B14F-4D97-AF65-F5344CB8AC3E}">
        <p14:creationId xmlns:p14="http://schemas.microsoft.com/office/powerpoint/2010/main" xmlns="" val="26691549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and team </a:t>
            </a:r>
            <a:r>
              <a:rPr lang="en-US" dirty="0"/>
              <a:t>p</a:t>
            </a:r>
            <a:r>
              <a:rPr lang="en-US" dirty="0" smtClean="0"/>
              <a:t>erformance</a:t>
            </a:r>
            <a:endParaRPr lang="en-US" dirty="0"/>
          </a:p>
        </p:txBody>
      </p:sp>
      <p:sp>
        <p:nvSpPr>
          <p:cNvPr id="3" name="Content Placeholder 2"/>
          <p:cNvSpPr>
            <a:spLocks noGrp="1"/>
          </p:cNvSpPr>
          <p:nvPr>
            <p:ph idx="1"/>
          </p:nvPr>
        </p:nvSpPr>
        <p:spPr/>
        <p:txBody>
          <a:bodyPr>
            <a:normAutofit/>
          </a:bodyPr>
          <a:lstStyle/>
          <a:p>
            <a:r>
              <a:rPr lang="en-US" dirty="0" smtClean="0"/>
              <a:t>The performance management system needs to display the behavior and produce the results required to support the organizations and the units mission, vision, and goals.</a:t>
            </a:r>
          </a:p>
          <a:p>
            <a:endParaRPr lang="en-US" dirty="0" smtClean="0"/>
          </a:p>
          <a:p>
            <a:r>
              <a:rPr lang="en-US" dirty="0" smtClean="0"/>
              <a:t>Developmental plans need to be aligned with unit and organizational priorities as well.</a:t>
            </a:r>
          </a:p>
        </p:txBody>
      </p:sp>
      <p:sp>
        <p:nvSpPr>
          <p:cNvPr id="4" name="Slide Number Placeholder 3"/>
          <p:cNvSpPr>
            <a:spLocks noGrp="1"/>
          </p:cNvSpPr>
          <p:nvPr>
            <p:ph type="sldNum" sz="quarter" idx="12"/>
          </p:nvPr>
        </p:nvSpPr>
        <p:spPr/>
        <p:txBody>
          <a:bodyPr/>
          <a:lstStyle/>
          <a:p>
            <a:fld id="{33D5A49D-0805-498E-8602-F27DEDAC7663}" type="slidenum">
              <a:rPr lang="en-US" smtClean="0"/>
              <a:pPr/>
              <a:t>54</a:t>
            </a:fld>
            <a:endParaRPr lang="en-US"/>
          </a:p>
        </p:txBody>
      </p:sp>
    </p:spTree>
    <p:extLst>
      <p:ext uri="{BB962C8B-B14F-4D97-AF65-F5344CB8AC3E}">
        <p14:creationId xmlns:p14="http://schemas.microsoft.com/office/powerpoint/2010/main" xmlns="" val="37789247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Individual and team </a:t>
            </a:r>
            <a:r>
              <a:rPr lang="en-US" dirty="0" smtClean="0"/>
              <a:t>performance (Contd.)</a:t>
            </a:r>
            <a:endParaRPr lang="en-US" dirty="0"/>
          </a:p>
        </p:txBody>
      </p:sp>
      <p:sp>
        <p:nvSpPr>
          <p:cNvPr id="3" name="Content Placeholder 2"/>
          <p:cNvSpPr>
            <a:spLocks noGrp="1"/>
          </p:cNvSpPr>
          <p:nvPr>
            <p:ph idx="1"/>
          </p:nvPr>
        </p:nvSpPr>
        <p:spPr/>
        <p:txBody>
          <a:bodyPr/>
          <a:lstStyle/>
          <a:p>
            <a:r>
              <a:rPr lang="en-US" dirty="0"/>
              <a:t>Well designed management system defines a clear path from organizational mission, vision, and goals to individual and team performance</a:t>
            </a:r>
            <a:r>
              <a:rPr lang="en-US" dirty="0" smtClean="0"/>
              <a:t>.</a:t>
            </a:r>
          </a:p>
          <a:p>
            <a:endParaRPr lang="en-US" dirty="0"/>
          </a:p>
          <a:p>
            <a:r>
              <a:rPr lang="en-US" dirty="0"/>
              <a:t>This is critical because organizational success is a direct function of the alignment between collectives and individual objectives. </a:t>
            </a:r>
          </a:p>
          <a:p>
            <a:endParaRPr lang="en-US" dirty="0"/>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55</a:t>
            </a:fld>
            <a:endParaRPr lang="en-US"/>
          </a:p>
        </p:txBody>
      </p:sp>
    </p:spTree>
    <p:extLst>
      <p:ext uri="{BB962C8B-B14F-4D97-AF65-F5344CB8AC3E}">
        <p14:creationId xmlns:p14="http://schemas.microsoft.com/office/powerpoint/2010/main" xmlns="" val="4982178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performance </a:t>
            </a:r>
          </a:p>
        </p:txBody>
      </p:sp>
      <p:sp>
        <p:nvSpPr>
          <p:cNvPr id="3" name="Content Placeholder 2"/>
          <p:cNvSpPr>
            <a:spLocks noGrp="1"/>
          </p:cNvSpPr>
          <p:nvPr>
            <p:ph idx="1"/>
          </p:nvPr>
        </p:nvSpPr>
        <p:spPr/>
        <p:txBody>
          <a:bodyPr>
            <a:normAutofit/>
          </a:bodyPr>
          <a:lstStyle/>
          <a:p>
            <a:r>
              <a:rPr lang="en-US" dirty="0"/>
              <a:t>Performance management system usually includes measure of both </a:t>
            </a:r>
            <a:r>
              <a:rPr lang="en-US" dirty="0" smtClean="0"/>
              <a:t>behavior (what an employee does) </a:t>
            </a:r>
            <a:r>
              <a:rPr lang="en-US" dirty="0"/>
              <a:t>and </a:t>
            </a:r>
            <a:r>
              <a:rPr lang="en-US" dirty="0" smtClean="0"/>
              <a:t>results (the outcomes of an employee’s behavior). </a:t>
            </a:r>
          </a:p>
          <a:p>
            <a:endParaRPr lang="en-US" dirty="0"/>
          </a:p>
          <a:p>
            <a:r>
              <a:rPr lang="en-US" dirty="0" smtClean="0"/>
              <a:t>The </a:t>
            </a:r>
            <a:r>
              <a:rPr lang="en-US" dirty="0"/>
              <a:t>definition of performance does not include the results of an employees behavior but only the behavior themselves. </a:t>
            </a:r>
          </a:p>
          <a:p>
            <a:endParaRPr lang="en-US" dirty="0"/>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56</a:t>
            </a:fld>
            <a:endParaRPr lang="en-US"/>
          </a:p>
        </p:txBody>
      </p:sp>
    </p:spTree>
    <p:extLst>
      <p:ext uri="{BB962C8B-B14F-4D97-AF65-F5344CB8AC3E}">
        <p14:creationId xmlns:p14="http://schemas.microsoft.com/office/powerpoint/2010/main" xmlns="" val="39835740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performance </a:t>
            </a:r>
            <a:r>
              <a:rPr lang="en-US" dirty="0" smtClean="0"/>
              <a:t>(Contd.)</a:t>
            </a:r>
            <a:endParaRPr lang="en-US" dirty="0"/>
          </a:p>
        </p:txBody>
      </p:sp>
      <p:sp>
        <p:nvSpPr>
          <p:cNvPr id="3" name="Content Placeholder 2"/>
          <p:cNvSpPr>
            <a:spLocks noGrp="1"/>
          </p:cNvSpPr>
          <p:nvPr>
            <p:ph idx="1"/>
          </p:nvPr>
        </p:nvSpPr>
        <p:spPr/>
        <p:txBody>
          <a:bodyPr/>
          <a:lstStyle/>
          <a:p>
            <a:r>
              <a:rPr lang="en-US"/>
              <a:t>Performance is about behavior or what the employee do, not about what employee produce or the outcomes of their work. </a:t>
            </a:r>
          </a:p>
          <a:p>
            <a:endParaRPr lang="en-US"/>
          </a:p>
        </p:txBody>
      </p:sp>
      <p:sp>
        <p:nvSpPr>
          <p:cNvPr id="4" name="Slide Number Placeholder 3"/>
          <p:cNvSpPr>
            <a:spLocks noGrp="1"/>
          </p:cNvSpPr>
          <p:nvPr>
            <p:ph type="sldNum" sz="quarter" idx="12"/>
          </p:nvPr>
        </p:nvSpPr>
        <p:spPr/>
        <p:txBody>
          <a:bodyPr/>
          <a:lstStyle/>
          <a:p>
            <a:fld id="{33D5A49D-0805-498E-8602-F27DEDAC7663}" type="slidenum">
              <a:rPr lang="en-US" smtClean="0"/>
              <a:pPr/>
              <a:t>57</a:t>
            </a:fld>
            <a:endParaRPr lang="en-US"/>
          </a:p>
        </p:txBody>
      </p:sp>
    </p:spTree>
    <p:extLst>
      <p:ext uri="{BB962C8B-B14F-4D97-AF65-F5344CB8AC3E}">
        <p14:creationId xmlns:p14="http://schemas.microsoft.com/office/powerpoint/2010/main" xmlns="" val="29272154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Determinants of performance</a:t>
            </a:r>
            <a:endParaRPr lang="en-US" dirty="0"/>
          </a:p>
        </p:txBody>
      </p:sp>
      <p:sp>
        <p:nvSpPr>
          <p:cNvPr id="3" name="Content Placeholder 2"/>
          <p:cNvSpPr>
            <a:spLocks noGrp="1"/>
          </p:cNvSpPr>
          <p:nvPr>
            <p:ph idx="1"/>
          </p:nvPr>
        </p:nvSpPr>
        <p:spPr/>
        <p:txBody>
          <a:bodyPr/>
          <a:lstStyle/>
          <a:p>
            <a:pPr>
              <a:buNone/>
            </a:pPr>
            <a:r>
              <a:rPr lang="en-US" dirty="0" smtClean="0"/>
              <a:t>A combination of three factors allow some people to perform at higher levels than others.</a:t>
            </a:r>
          </a:p>
          <a:p>
            <a:r>
              <a:rPr lang="en-US" dirty="0" smtClean="0"/>
              <a:t>Declarative knowledge</a:t>
            </a:r>
          </a:p>
          <a:p>
            <a:r>
              <a:rPr lang="en-US" dirty="0" smtClean="0"/>
              <a:t>Procedural knowledge</a:t>
            </a:r>
          </a:p>
          <a:p>
            <a:r>
              <a:rPr lang="en-US" dirty="0" smtClean="0"/>
              <a:t>Motivation</a:t>
            </a:r>
          </a:p>
        </p:txBody>
      </p:sp>
      <p:sp>
        <p:nvSpPr>
          <p:cNvPr id="4" name="Slide Number Placeholder 3"/>
          <p:cNvSpPr>
            <a:spLocks noGrp="1"/>
          </p:cNvSpPr>
          <p:nvPr>
            <p:ph type="sldNum" sz="quarter" idx="12"/>
          </p:nvPr>
        </p:nvSpPr>
        <p:spPr/>
        <p:txBody>
          <a:bodyPr/>
          <a:lstStyle/>
          <a:p>
            <a:fld id="{33D5A49D-0805-498E-8602-F27DEDAC7663}" type="slidenum">
              <a:rPr lang="en-US" smtClean="0"/>
              <a:pPr/>
              <a:t>58</a:t>
            </a:fld>
            <a:endParaRPr lang="en-US"/>
          </a:p>
        </p:txBody>
      </p:sp>
    </p:spTree>
    <p:extLst>
      <p:ext uri="{BB962C8B-B14F-4D97-AF65-F5344CB8AC3E}">
        <p14:creationId xmlns:p14="http://schemas.microsoft.com/office/powerpoint/2010/main" xmlns="" val="26900708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Usman\Desktop\DESK TOP 11 JAN 2014\vIRTUAL UNI COMSATS\Performance Management\scans\7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600200"/>
            <a:ext cx="8534400" cy="4114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33D5A49D-0805-498E-8602-F27DEDAC7663}" type="slidenum">
              <a:rPr lang="en-US" smtClean="0"/>
              <a:pPr/>
              <a:t>59</a:t>
            </a:fld>
            <a:endParaRPr lang="en-US"/>
          </a:p>
        </p:txBody>
      </p:sp>
    </p:spTree>
    <p:extLst>
      <p:ext uri="{BB962C8B-B14F-4D97-AF65-F5344CB8AC3E}">
        <p14:creationId xmlns:p14="http://schemas.microsoft.com/office/powerpoint/2010/main" xmlns="" val="5927983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influencing determinants of performance</a:t>
            </a:r>
            <a:endParaRPr lang="en-US" dirty="0"/>
          </a:p>
        </p:txBody>
      </p:sp>
      <p:sp>
        <p:nvSpPr>
          <p:cNvPr id="3" name="Content Placeholder 2"/>
          <p:cNvSpPr>
            <a:spLocks noGrp="1"/>
          </p:cNvSpPr>
          <p:nvPr>
            <p:ph idx="1"/>
          </p:nvPr>
        </p:nvSpPr>
        <p:spPr/>
        <p:txBody>
          <a:bodyPr/>
          <a:lstStyle/>
          <a:p>
            <a:pPr>
              <a:buNone/>
            </a:pPr>
            <a:r>
              <a:rPr lang="en-US" dirty="0" smtClean="0"/>
              <a:t>The factors that determine performance are affected by </a:t>
            </a:r>
          </a:p>
          <a:p>
            <a:r>
              <a:rPr lang="en-US" dirty="0" smtClean="0"/>
              <a:t>The employee</a:t>
            </a:r>
          </a:p>
          <a:p>
            <a:r>
              <a:rPr lang="en-US" dirty="0" smtClean="0"/>
              <a:t>Human resource(HR) practices</a:t>
            </a:r>
          </a:p>
          <a:p>
            <a:r>
              <a:rPr lang="en-US" dirty="0" smtClean="0"/>
              <a:t>And the work environment.</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60</a:t>
            </a:fld>
            <a:endParaRPr lang="en-US"/>
          </a:p>
        </p:txBody>
      </p:sp>
    </p:spTree>
    <p:extLst>
      <p:ext uri="{BB962C8B-B14F-4D97-AF65-F5344CB8AC3E}">
        <p14:creationId xmlns:p14="http://schemas.microsoft.com/office/powerpoint/2010/main" xmlns="" val="29044172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dirty="0"/>
              <a:t>D</a:t>
            </a:r>
            <a:r>
              <a:rPr lang="en-US" dirty="0" smtClean="0"/>
              <a:t>imensions</a:t>
            </a:r>
            <a:endParaRPr lang="en-US" dirty="0"/>
          </a:p>
        </p:txBody>
      </p:sp>
      <p:sp>
        <p:nvSpPr>
          <p:cNvPr id="3" name="Content Placeholder 2"/>
          <p:cNvSpPr>
            <a:spLocks noGrp="1"/>
          </p:cNvSpPr>
          <p:nvPr>
            <p:ph idx="1"/>
          </p:nvPr>
        </p:nvSpPr>
        <p:spPr/>
        <p:txBody>
          <a:bodyPr>
            <a:normAutofit lnSpcReduction="10000"/>
          </a:bodyPr>
          <a:lstStyle/>
          <a:p>
            <a:r>
              <a:rPr lang="en-US" dirty="0" smtClean="0"/>
              <a:t>Performance is multidimensional, meaning that we need to consider many different type of behaviors to understand performance. </a:t>
            </a:r>
          </a:p>
          <a:p>
            <a:endParaRPr lang="en-US" dirty="0"/>
          </a:p>
          <a:p>
            <a:r>
              <a:rPr lang="en-US" dirty="0" smtClean="0"/>
              <a:t>Although we can identify many specific behaviors, two types of behaviors or performance facets stand out: </a:t>
            </a:r>
          </a:p>
          <a:p>
            <a:pPr lvl="1"/>
            <a:r>
              <a:rPr lang="en-US" dirty="0"/>
              <a:t>	</a:t>
            </a:r>
            <a:r>
              <a:rPr lang="en-US" dirty="0" smtClean="0"/>
              <a:t>task performance and </a:t>
            </a:r>
          </a:p>
          <a:p>
            <a:pPr lvl="1"/>
            <a:r>
              <a:rPr lang="en-US" dirty="0"/>
              <a:t>	</a:t>
            </a:r>
            <a:r>
              <a:rPr lang="en-US" dirty="0" smtClean="0"/>
              <a:t>contextual performance. </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61</a:t>
            </a:fld>
            <a:endParaRPr lang="en-US"/>
          </a:p>
        </p:txBody>
      </p:sp>
    </p:spTree>
    <p:extLst>
      <p:ext uri="{BB962C8B-B14F-4D97-AF65-F5344CB8AC3E}">
        <p14:creationId xmlns:p14="http://schemas.microsoft.com/office/powerpoint/2010/main" xmlns="" val="27200804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Dimensions (Contd.)</a:t>
            </a:r>
            <a:endParaRPr lang="en-US" dirty="0"/>
          </a:p>
        </p:txBody>
      </p:sp>
      <p:sp>
        <p:nvSpPr>
          <p:cNvPr id="3" name="Content Placeholder 2"/>
          <p:cNvSpPr>
            <a:spLocks noGrp="1"/>
          </p:cNvSpPr>
          <p:nvPr>
            <p:ph idx="1"/>
          </p:nvPr>
        </p:nvSpPr>
        <p:spPr/>
        <p:txBody>
          <a:bodyPr/>
          <a:lstStyle/>
          <a:p>
            <a:r>
              <a:rPr lang="en-US" dirty="0" smtClean="0"/>
              <a:t>Contextual and task performance must be considered separately because they do not necessarily occur in tandem.</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62</a:t>
            </a:fld>
            <a:endParaRPr lang="en-US"/>
          </a:p>
        </p:txBody>
      </p:sp>
    </p:spTree>
    <p:extLst>
      <p:ext uri="{BB962C8B-B14F-4D97-AF65-F5344CB8AC3E}">
        <p14:creationId xmlns:p14="http://schemas.microsoft.com/office/powerpoint/2010/main" xmlns="" val="207674860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8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600200"/>
            <a:ext cx="8534399" cy="3276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63</a:t>
            </a:fld>
            <a:endParaRPr lang="en-US"/>
          </a:p>
        </p:txBody>
      </p:sp>
    </p:spTree>
    <p:extLst>
      <p:ext uri="{BB962C8B-B14F-4D97-AF65-F5344CB8AC3E}">
        <p14:creationId xmlns:p14="http://schemas.microsoft.com/office/powerpoint/2010/main" xmlns="" val="14559451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Approaches to measure performance</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The employees work in organization by interacting with each other and engaging in certain behaviors that produce certain results.</a:t>
            </a:r>
          </a:p>
          <a:p>
            <a:pPr>
              <a:buNone/>
            </a:pPr>
            <a:endParaRPr lang="en-US" dirty="0"/>
          </a:p>
          <a:p>
            <a:pPr>
              <a:buNone/>
            </a:pPr>
            <a:r>
              <a:rPr lang="en-US" dirty="0" smtClean="0"/>
              <a:t>    The same employee may behave differently if placed in a different situation. </a:t>
            </a:r>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64</a:t>
            </a:fld>
            <a:endParaRPr lang="en-US"/>
          </a:p>
        </p:txBody>
      </p:sp>
    </p:spTree>
    <p:extLst>
      <p:ext uri="{BB962C8B-B14F-4D97-AF65-F5344CB8AC3E}">
        <p14:creationId xmlns:p14="http://schemas.microsoft.com/office/powerpoint/2010/main" xmlns="" val="7205766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Approaches to measure performance (Contd.)</a:t>
            </a:r>
            <a:endParaRPr lang="en-US" dirty="0"/>
          </a:p>
        </p:txBody>
      </p:sp>
      <p:sp>
        <p:nvSpPr>
          <p:cNvPr id="3" name="Content Placeholder 2"/>
          <p:cNvSpPr>
            <a:spLocks noGrp="1"/>
          </p:cNvSpPr>
          <p:nvPr>
            <p:ph idx="1"/>
          </p:nvPr>
        </p:nvSpPr>
        <p:spPr/>
        <p:txBody>
          <a:bodyPr/>
          <a:lstStyle/>
          <a:p>
            <a:r>
              <a:rPr lang="en-US" dirty="0"/>
              <a:t>Trait Approach</a:t>
            </a:r>
          </a:p>
          <a:p>
            <a:pPr lvl="1"/>
            <a:r>
              <a:rPr lang="en-US" dirty="0"/>
              <a:t>Emphasizes individual traits of employees</a:t>
            </a:r>
          </a:p>
          <a:p>
            <a:r>
              <a:rPr lang="en-US" dirty="0"/>
              <a:t>Behavior Approach</a:t>
            </a:r>
          </a:p>
          <a:p>
            <a:pPr lvl="1"/>
            <a:r>
              <a:rPr lang="en-US" dirty="0"/>
              <a:t>Emphasizes how employees do the job</a:t>
            </a:r>
          </a:p>
          <a:p>
            <a:r>
              <a:rPr lang="en-US" dirty="0"/>
              <a:t>Results Approach</a:t>
            </a:r>
          </a:p>
          <a:p>
            <a:pPr lvl="1"/>
            <a:r>
              <a:rPr lang="en-US" dirty="0"/>
              <a:t>Emphasizes what employees produce</a:t>
            </a:r>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65</a:t>
            </a:fld>
            <a:endParaRPr lang="en-US"/>
          </a:p>
        </p:txBody>
      </p:sp>
    </p:spTree>
    <p:extLst>
      <p:ext uri="{BB962C8B-B14F-4D97-AF65-F5344CB8AC3E}">
        <p14:creationId xmlns:p14="http://schemas.microsoft.com/office/powerpoint/2010/main" xmlns="" val="34675750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r>
              <a:rPr lang="en-US"/>
              <a:t>Job Performance in Context</a:t>
            </a:r>
          </a:p>
        </p:txBody>
      </p:sp>
      <p:sp>
        <p:nvSpPr>
          <p:cNvPr id="33797" name="Rectangle 5"/>
          <p:cNvSpPr>
            <a:spLocks noChangeArrowheads="1"/>
          </p:cNvSpPr>
          <p:nvPr/>
        </p:nvSpPr>
        <p:spPr bwMode="auto">
          <a:xfrm>
            <a:off x="1543050" y="24574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33799" name="Text Box 7"/>
          <p:cNvSpPr txBox="1">
            <a:spLocks noChangeArrowheads="1"/>
          </p:cNvSpPr>
          <p:nvPr/>
        </p:nvSpPr>
        <p:spPr bwMode="auto">
          <a:xfrm>
            <a:off x="228600" y="2286000"/>
            <a:ext cx="1905000" cy="138271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800">
                <a:latin typeface="Arial Narrow" pitchFamily="34" charset="0"/>
              </a:rPr>
              <a:t>A </a:t>
            </a:r>
            <a:r>
              <a:rPr lang="en-US" sz="2800" b="1">
                <a:latin typeface="Arial Narrow" pitchFamily="34" charset="0"/>
              </a:rPr>
              <a:t>performer</a:t>
            </a:r>
          </a:p>
          <a:p>
            <a:pPr algn="ctr"/>
            <a:r>
              <a:rPr lang="en-US" sz="2800">
                <a:latin typeface="Arial Narrow" pitchFamily="34" charset="0"/>
              </a:rPr>
              <a:t>(individual or team)</a:t>
            </a:r>
          </a:p>
        </p:txBody>
      </p:sp>
      <p:sp>
        <p:nvSpPr>
          <p:cNvPr id="33800" name="Text Box 8"/>
          <p:cNvSpPr txBox="1">
            <a:spLocks noChangeArrowheads="1"/>
          </p:cNvSpPr>
          <p:nvPr/>
        </p:nvSpPr>
        <p:spPr bwMode="auto">
          <a:xfrm>
            <a:off x="2590800" y="2514600"/>
            <a:ext cx="1676400" cy="9556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800" dirty="0">
                <a:latin typeface="Arial Narrow" pitchFamily="34" charset="0"/>
              </a:rPr>
              <a:t>In a given </a:t>
            </a:r>
            <a:r>
              <a:rPr lang="en-US" sz="2800" b="1" dirty="0">
                <a:latin typeface="Arial Narrow" pitchFamily="34" charset="0"/>
              </a:rPr>
              <a:t>situation</a:t>
            </a:r>
          </a:p>
        </p:txBody>
      </p:sp>
      <p:sp>
        <p:nvSpPr>
          <p:cNvPr id="33801" name="Text Box 9"/>
          <p:cNvSpPr txBox="1">
            <a:spLocks noChangeArrowheads="1"/>
          </p:cNvSpPr>
          <p:nvPr/>
        </p:nvSpPr>
        <p:spPr bwMode="auto">
          <a:xfrm>
            <a:off x="4724400" y="2286000"/>
            <a:ext cx="1752600" cy="138271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spcBef>
                <a:spcPct val="50000"/>
              </a:spcBef>
            </a:pPr>
            <a:r>
              <a:rPr lang="en-US" sz="2800">
                <a:latin typeface="Arial Narrow" pitchFamily="34" charset="0"/>
              </a:rPr>
              <a:t>Engages in certain </a:t>
            </a:r>
            <a:r>
              <a:rPr lang="en-US" sz="2800" b="1">
                <a:latin typeface="Arial Narrow" pitchFamily="34" charset="0"/>
              </a:rPr>
              <a:t>behaviors</a:t>
            </a:r>
          </a:p>
        </p:txBody>
      </p:sp>
      <p:sp>
        <p:nvSpPr>
          <p:cNvPr id="33802" name="Text Box 10"/>
          <p:cNvSpPr txBox="1">
            <a:spLocks noChangeArrowheads="1"/>
          </p:cNvSpPr>
          <p:nvPr/>
        </p:nvSpPr>
        <p:spPr bwMode="auto">
          <a:xfrm>
            <a:off x="6858000" y="2057400"/>
            <a:ext cx="1828800" cy="18097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latin typeface="Arial Narrow" pitchFamily="34" charset="0"/>
              </a:rPr>
              <a:t>That produce various </a:t>
            </a:r>
            <a:r>
              <a:rPr lang="en-US" sz="2800" b="1">
                <a:latin typeface="Arial Narrow" pitchFamily="34" charset="0"/>
              </a:rPr>
              <a:t>results</a:t>
            </a:r>
          </a:p>
        </p:txBody>
      </p:sp>
      <p:cxnSp>
        <p:nvCxnSpPr>
          <p:cNvPr id="33803" name="AutoShape 11"/>
          <p:cNvCxnSpPr>
            <a:cxnSpLocks noChangeShapeType="1"/>
            <a:stCxn id="33799" idx="3"/>
            <a:endCxn id="33800" idx="1"/>
          </p:cNvCxnSpPr>
          <p:nvPr/>
        </p:nvCxnSpPr>
        <p:spPr bwMode="auto">
          <a:xfrm>
            <a:off x="2133600" y="2978150"/>
            <a:ext cx="457200" cy="142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804" name="AutoShape 12"/>
          <p:cNvCxnSpPr>
            <a:cxnSpLocks noChangeShapeType="1"/>
            <a:stCxn id="33800" idx="3"/>
            <a:endCxn id="33801" idx="1"/>
          </p:cNvCxnSpPr>
          <p:nvPr/>
        </p:nvCxnSpPr>
        <p:spPr bwMode="auto">
          <a:xfrm flipV="1">
            <a:off x="4267200" y="2978150"/>
            <a:ext cx="457200" cy="142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806" name="AutoShape 14"/>
          <p:cNvCxnSpPr>
            <a:cxnSpLocks noChangeShapeType="1"/>
            <a:stCxn id="33801" idx="3"/>
            <a:endCxn id="33802" idx="1"/>
          </p:cNvCxnSpPr>
          <p:nvPr/>
        </p:nvCxnSpPr>
        <p:spPr bwMode="auto">
          <a:xfrm flipV="1">
            <a:off x="6477000" y="2962275"/>
            <a:ext cx="381000" cy="15875"/>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3807" name="AutoShape 15"/>
          <p:cNvSpPr>
            <a:spLocks noChangeArrowheads="1"/>
          </p:cNvSpPr>
          <p:nvPr/>
        </p:nvSpPr>
        <p:spPr bwMode="auto">
          <a:xfrm>
            <a:off x="381000" y="4343400"/>
            <a:ext cx="1752600" cy="685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latin typeface="Arial Narrow" pitchFamily="34" charset="0"/>
              </a:rPr>
              <a:t>TRAIT</a:t>
            </a:r>
          </a:p>
        </p:txBody>
      </p:sp>
      <p:sp>
        <p:nvSpPr>
          <p:cNvPr id="33811" name="AutoShape 19"/>
          <p:cNvSpPr>
            <a:spLocks noChangeArrowheads="1"/>
          </p:cNvSpPr>
          <p:nvPr/>
        </p:nvSpPr>
        <p:spPr bwMode="auto">
          <a:xfrm>
            <a:off x="4724400" y="4343400"/>
            <a:ext cx="1752600" cy="685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latin typeface="Arial Narrow" pitchFamily="34" charset="0"/>
              </a:rPr>
              <a:t>BEHAVIOR</a:t>
            </a:r>
          </a:p>
        </p:txBody>
      </p:sp>
      <p:sp>
        <p:nvSpPr>
          <p:cNvPr id="33812" name="AutoShape 20"/>
          <p:cNvSpPr>
            <a:spLocks noChangeArrowheads="1"/>
          </p:cNvSpPr>
          <p:nvPr/>
        </p:nvSpPr>
        <p:spPr bwMode="auto">
          <a:xfrm>
            <a:off x="6934200" y="4343400"/>
            <a:ext cx="1676400" cy="685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50000"/>
              </a:spcBef>
            </a:pPr>
            <a:r>
              <a:rPr lang="en-US" sz="2400" b="1">
                <a:latin typeface="Arial Narrow" pitchFamily="34" charset="0"/>
              </a:rPr>
              <a:t>RESULTS</a:t>
            </a:r>
            <a:endParaRPr lang="en-US" sz="2400">
              <a:latin typeface="Times" pitchFamily="18" charset="0"/>
            </a:endParaRPr>
          </a:p>
        </p:txBody>
      </p:sp>
    </p:spTree>
    <p:extLst>
      <p:ext uri="{BB962C8B-B14F-4D97-AF65-F5344CB8AC3E}">
        <p14:creationId xmlns:p14="http://schemas.microsoft.com/office/powerpoint/2010/main" xmlns="" val="31158175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Performance </a:t>
            </a:r>
            <a:r>
              <a:rPr lang="en-US" dirty="0"/>
              <a:t>measurement is a fundamental building block of </a:t>
            </a:r>
            <a:r>
              <a:rPr lang="en-US" dirty="0" smtClean="0"/>
              <a:t>an organization. Historically</a:t>
            </a:r>
            <a:r>
              <a:rPr lang="en-US" dirty="0"/>
              <a:t>, </a:t>
            </a:r>
            <a:r>
              <a:rPr lang="en-US" dirty="0" smtClean="0"/>
              <a:t>organizations </a:t>
            </a:r>
            <a:r>
              <a:rPr lang="en-US" dirty="0"/>
              <a:t>have always measured performance in some way through the </a:t>
            </a:r>
            <a:r>
              <a:rPr lang="en-US" dirty="0" smtClean="0"/>
              <a:t>ﬁnancial    performance</a:t>
            </a:r>
            <a:r>
              <a:rPr lang="en-US" dirty="0"/>
              <a:t>, be this success by proﬁt or failure through liquidation</a:t>
            </a:r>
            <a:r>
              <a:rPr lang="en-US" dirty="0" smtClean="0"/>
              <a:t>. But now different approaches have been emerged for measuring results.</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67</a:t>
            </a:fld>
            <a:endParaRPr lang="en-US"/>
          </a:p>
        </p:txBody>
      </p:sp>
    </p:spTree>
    <p:extLst>
      <p:ext uri="{BB962C8B-B14F-4D97-AF65-F5344CB8AC3E}">
        <p14:creationId xmlns:p14="http://schemas.microsoft.com/office/powerpoint/2010/main" xmlns="" val="22215455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 (Contd.)</a:t>
            </a:r>
            <a:endParaRPr lang="en-US" dirty="0"/>
          </a:p>
        </p:txBody>
      </p:sp>
      <p:sp>
        <p:nvSpPr>
          <p:cNvPr id="3" name="Content Placeholder 2"/>
          <p:cNvSpPr>
            <a:spLocks noGrp="1"/>
          </p:cNvSpPr>
          <p:nvPr>
            <p:ph idx="1"/>
          </p:nvPr>
        </p:nvSpPr>
        <p:spPr/>
        <p:txBody>
          <a:bodyPr>
            <a:normAutofit fontScale="85000" lnSpcReduction="10000"/>
          </a:bodyPr>
          <a:lstStyle/>
          <a:p>
            <a:pPr algn="just">
              <a:buNone/>
            </a:pPr>
            <a:r>
              <a:rPr lang="en-US" dirty="0" smtClean="0"/>
              <a:t>    BOTH </a:t>
            </a:r>
            <a:r>
              <a:rPr lang="en-US" dirty="0"/>
              <a:t>the results and the underlying employee </a:t>
            </a:r>
            <a:r>
              <a:rPr lang="en-US" dirty="0" smtClean="0"/>
              <a:t>behaviors </a:t>
            </a:r>
            <a:r>
              <a:rPr lang="en-US" dirty="0"/>
              <a:t>need to be measured and evaluated if a performance management system is to drive both short and long-term business success.</a:t>
            </a:r>
            <a:r>
              <a:rPr lang="en-US" dirty="0" smtClean="0"/>
              <a:t> If </a:t>
            </a:r>
            <a:r>
              <a:rPr lang="en-US" dirty="0"/>
              <a:t>results approach is adopted, the following key question should be:</a:t>
            </a:r>
          </a:p>
          <a:p>
            <a:r>
              <a:rPr lang="en-US" dirty="0"/>
              <a:t>What are the different focus areas for the individual (key accountability)?</a:t>
            </a:r>
          </a:p>
          <a:p>
            <a:r>
              <a:rPr lang="en-US" dirty="0"/>
              <a:t>Within each area, what are the expected objectives?</a:t>
            </a:r>
          </a:p>
          <a:p>
            <a:r>
              <a:rPr lang="en-US" dirty="0"/>
              <a:t>How do we know how well the results have been achieved(performance standards)?</a:t>
            </a:r>
          </a:p>
          <a:p>
            <a:endParaRPr lang="en-US" dirty="0"/>
          </a:p>
          <a:p>
            <a:endParaRPr lang="en-US" dirty="0" smtClean="0"/>
          </a:p>
        </p:txBody>
      </p:sp>
      <p:sp>
        <p:nvSpPr>
          <p:cNvPr id="4" name="Slide Number Placeholder 3"/>
          <p:cNvSpPr>
            <a:spLocks noGrp="1"/>
          </p:cNvSpPr>
          <p:nvPr>
            <p:ph type="sldNum" sz="quarter" idx="12"/>
          </p:nvPr>
        </p:nvSpPr>
        <p:spPr/>
        <p:txBody>
          <a:bodyPr/>
          <a:lstStyle/>
          <a:p>
            <a:fld id="{A0B6459F-985C-43CF-BE37-7F5E5AABEFC6}" type="slidenum">
              <a:rPr lang="en-US" smtClean="0"/>
              <a:pPr/>
              <a:t>68</a:t>
            </a:fld>
            <a:endParaRPr lang="en-US"/>
          </a:p>
        </p:txBody>
      </p:sp>
    </p:spTree>
    <p:extLst>
      <p:ext uri="{BB962C8B-B14F-4D97-AF65-F5344CB8AC3E}">
        <p14:creationId xmlns:p14="http://schemas.microsoft.com/office/powerpoint/2010/main" xmlns="" val="23312324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 (Contd.)</a:t>
            </a:r>
            <a:endParaRPr lang="en-US" dirty="0"/>
          </a:p>
        </p:txBody>
      </p:sp>
      <p:sp>
        <p:nvSpPr>
          <p:cNvPr id="3" name="Content Placeholder 2"/>
          <p:cNvSpPr>
            <a:spLocks noGrp="1"/>
          </p:cNvSpPr>
          <p:nvPr>
            <p:ph idx="1"/>
          </p:nvPr>
        </p:nvSpPr>
        <p:spPr/>
        <p:txBody>
          <a:bodyPr>
            <a:normAutofit/>
          </a:bodyPr>
          <a:lstStyle/>
          <a:p>
            <a:r>
              <a:rPr lang="en-US" dirty="0" smtClean="0"/>
              <a:t>The key accountability are broad areas of job for which the employee is responsible for producing results.</a:t>
            </a:r>
          </a:p>
          <a:p>
            <a:endParaRPr lang="en-US" dirty="0" smtClean="0"/>
          </a:p>
          <a:p>
            <a:r>
              <a:rPr lang="en-US" dirty="0" smtClean="0"/>
              <a:t>A discussion of results also include specific objectives that the employee will achieve as a part of each accountability.</a:t>
            </a:r>
          </a:p>
        </p:txBody>
      </p:sp>
      <p:sp>
        <p:nvSpPr>
          <p:cNvPr id="4" name="Slide Number Placeholder 3"/>
          <p:cNvSpPr>
            <a:spLocks noGrp="1"/>
          </p:cNvSpPr>
          <p:nvPr>
            <p:ph type="sldNum" sz="quarter" idx="12"/>
          </p:nvPr>
        </p:nvSpPr>
        <p:spPr/>
        <p:txBody>
          <a:bodyPr/>
          <a:lstStyle/>
          <a:p>
            <a:fld id="{A0B6459F-985C-43CF-BE37-7F5E5AABEFC6}" type="slidenum">
              <a:rPr lang="en-US" smtClean="0"/>
              <a:pPr/>
              <a:t>69</a:t>
            </a:fld>
            <a:endParaRPr lang="en-US"/>
          </a:p>
        </p:txBody>
      </p:sp>
    </p:spTree>
    <p:extLst>
      <p:ext uri="{BB962C8B-B14F-4D97-AF65-F5344CB8AC3E}">
        <p14:creationId xmlns:p14="http://schemas.microsoft.com/office/powerpoint/2010/main" xmlns="" val="15463933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a:t>Objectives are statements of important and measurable outcomes.</a:t>
            </a:r>
          </a:p>
          <a:p>
            <a:endParaRPr lang="en-US" dirty="0" smtClean="0"/>
          </a:p>
          <a:p>
            <a:r>
              <a:rPr lang="en-US" dirty="0" smtClean="0"/>
              <a:t>Discussing </a:t>
            </a:r>
            <a:r>
              <a:rPr lang="en-US" dirty="0"/>
              <a:t>results also means discussing performance standards.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70</a:t>
            </a:fld>
            <a:endParaRPr lang="en-US"/>
          </a:p>
        </p:txBody>
      </p:sp>
    </p:spTree>
    <p:extLst>
      <p:ext uri="{BB962C8B-B14F-4D97-AF65-F5344CB8AC3E}">
        <p14:creationId xmlns:p14="http://schemas.microsoft.com/office/powerpoint/2010/main" xmlns="" val="119006184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smtClean="0"/>
              <a:t>A performance standard is the yardstick used to evaluate how all employees have achieved each objective.</a:t>
            </a:r>
          </a:p>
          <a:p>
            <a:endParaRPr lang="en-US" dirty="0"/>
          </a:p>
          <a:p>
            <a:r>
              <a:rPr lang="en-US" dirty="0" smtClean="0"/>
              <a:t>Performance standard provide information on acceptable and unacceptable performance in relation to quality, quantity, cost and time.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71</a:t>
            </a:fld>
            <a:endParaRPr lang="en-US"/>
          </a:p>
        </p:txBody>
      </p:sp>
    </p:spTree>
    <p:extLst>
      <p:ext uri="{BB962C8B-B14F-4D97-AF65-F5344CB8AC3E}">
        <p14:creationId xmlns:p14="http://schemas.microsoft.com/office/powerpoint/2010/main" xmlns="" val="395628334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smtClean="0"/>
              <a:t>Organizations that implement management by objective (MBO) philosophy are likely to implement performance management systems, including objectives and standards.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72</a:t>
            </a:fld>
            <a:endParaRPr lang="en-US"/>
          </a:p>
        </p:txBody>
      </p:sp>
    </p:spTree>
    <p:extLst>
      <p:ext uri="{BB962C8B-B14F-4D97-AF65-F5344CB8AC3E}">
        <p14:creationId xmlns:p14="http://schemas.microsoft.com/office/powerpoint/2010/main" xmlns="" val="323358788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Accountabilities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first step in determining accountability is to collect information about the job. </a:t>
            </a:r>
          </a:p>
          <a:p>
            <a:endParaRPr lang="en-US" dirty="0" smtClean="0"/>
          </a:p>
          <a:p>
            <a:r>
              <a:rPr lang="en-US" dirty="0" smtClean="0"/>
              <a:t>The  primary source is of course the job description that has resulted from </a:t>
            </a:r>
            <a:r>
              <a:rPr lang="en-US" dirty="0"/>
              <a:t>t</a:t>
            </a:r>
            <a:r>
              <a:rPr lang="en-US" dirty="0" smtClean="0"/>
              <a:t>he job analysis and a consideration of unit and organization level strategic priorities. </a:t>
            </a:r>
          </a:p>
          <a:p>
            <a:endParaRPr lang="en-US" dirty="0"/>
          </a:p>
          <a:p>
            <a:r>
              <a:rPr lang="en-US" dirty="0" smtClean="0"/>
              <a:t>The job description provides information on the tasks performed.</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73</a:t>
            </a:fld>
            <a:endParaRPr lang="en-US"/>
          </a:p>
        </p:txBody>
      </p:sp>
    </p:spTree>
    <p:extLst>
      <p:ext uri="{BB962C8B-B14F-4D97-AF65-F5344CB8AC3E}">
        <p14:creationId xmlns:p14="http://schemas.microsoft.com/office/powerpoint/2010/main" xmlns="" val="350281565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t>
            </a:r>
            <a:r>
              <a:rPr lang="en-US" dirty="0" smtClean="0"/>
              <a:t>Accountabilities (Contd.)</a:t>
            </a:r>
            <a:endParaRPr lang="en-US" dirty="0"/>
          </a:p>
        </p:txBody>
      </p:sp>
      <p:sp>
        <p:nvSpPr>
          <p:cNvPr id="3" name="Content Placeholder 2"/>
          <p:cNvSpPr>
            <a:spLocks noGrp="1"/>
          </p:cNvSpPr>
          <p:nvPr>
            <p:ph idx="1"/>
          </p:nvPr>
        </p:nvSpPr>
        <p:spPr/>
        <p:txBody>
          <a:bodyPr/>
          <a:lstStyle/>
          <a:p>
            <a:r>
              <a:rPr lang="en-US" dirty="0" smtClean="0"/>
              <a:t>Tasks included in the job description can be grouped into clusters of tasks based on their degree of relatedness.</a:t>
            </a:r>
          </a:p>
          <a:p>
            <a:endParaRPr lang="en-US" dirty="0"/>
          </a:p>
          <a:p>
            <a:r>
              <a:rPr lang="en-US" dirty="0" smtClean="0"/>
              <a:t>Each of these clusters or accountabilities is a broad area of the job for which the employee is responsible for producing results.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74</a:t>
            </a:fld>
            <a:endParaRPr lang="en-US"/>
          </a:p>
        </p:txBody>
      </p:sp>
    </p:spTree>
    <p:extLst>
      <p:ext uri="{BB962C8B-B14F-4D97-AF65-F5344CB8AC3E}">
        <p14:creationId xmlns:p14="http://schemas.microsoft.com/office/powerpoint/2010/main" xmlns="" val="25638324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t>
            </a:r>
            <a:r>
              <a:rPr lang="en-US" dirty="0"/>
              <a:t>O</a:t>
            </a:r>
            <a:r>
              <a:rPr lang="en-US" dirty="0" smtClean="0"/>
              <a:t>bjectives</a:t>
            </a:r>
            <a:endParaRPr lang="en-US" dirty="0"/>
          </a:p>
        </p:txBody>
      </p:sp>
      <p:sp>
        <p:nvSpPr>
          <p:cNvPr id="3" name="Content Placeholder 2"/>
          <p:cNvSpPr>
            <a:spLocks noGrp="1"/>
          </p:cNvSpPr>
          <p:nvPr>
            <p:ph idx="1"/>
          </p:nvPr>
        </p:nvSpPr>
        <p:spPr/>
        <p:txBody>
          <a:bodyPr>
            <a:normAutofit/>
          </a:bodyPr>
          <a:lstStyle/>
          <a:p>
            <a:r>
              <a:rPr lang="en-US" dirty="0" smtClean="0"/>
              <a:t>After the accountability have been identified, the next step in measuring results is to determine specific objectives.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75</a:t>
            </a:fld>
            <a:endParaRPr lang="en-US"/>
          </a:p>
        </p:txBody>
      </p:sp>
    </p:spTree>
    <p:extLst>
      <p:ext uri="{BB962C8B-B14F-4D97-AF65-F5344CB8AC3E}">
        <p14:creationId xmlns:p14="http://schemas.microsoft.com/office/powerpoint/2010/main" xmlns="" val="141769250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a:t>
            </a:r>
            <a:r>
              <a:rPr lang="en-US" dirty="0" smtClean="0"/>
              <a:t>Objectives (Contd.)</a:t>
            </a:r>
            <a:endParaRPr lang="en-US" dirty="0"/>
          </a:p>
        </p:txBody>
      </p:sp>
      <p:sp>
        <p:nvSpPr>
          <p:cNvPr id="3" name="Content Placeholder 2"/>
          <p:cNvSpPr>
            <a:spLocks noGrp="1"/>
          </p:cNvSpPr>
          <p:nvPr>
            <p:ph idx="1"/>
          </p:nvPr>
        </p:nvSpPr>
        <p:spPr/>
        <p:txBody>
          <a:bodyPr/>
          <a:lstStyle/>
          <a:p>
            <a:r>
              <a:rPr lang="en-US" dirty="0"/>
              <a:t>Objectives are statement of an important and measurable outcomes that, when accomplished, will help ensure success for the accountability. </a:t>
            </a:r>
            <a:endParaRPr lang="en-US" dirty="0" smtClean="0"/>
          </a:p>
          <a:p>
            <a:endParaRPr lang="en-US" dirty="0"/>
          </a:p>
          <a:p>
            <a:r>
              <a:rPr lang="en-US" dirty="0" smtClean="0"/>
              <a:t>Objectives </a:t>
            </a:r>
            <a:r>
              <a:rPr lang="en-US" dirty="0"/>
              <a:t>are clearly important because they help employees guide their efforts.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76</a:t>
            </a:fld>
            <a:endParaRPr lang="en-US"/>
          </a:p>
        </p:txBody>
      </p:sp>
    </p:spTree>
    <p:extLst>
      <p:ext uri="{BB962C8B-B14F-4D97-AF65-F5344CB8AC3E}">
        <p14:creationId xmlns:p14="http://schemas.microsoft.com/office/powerpoint/2010/main" xmlns="" val="236788686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0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762000"/>
            <a:ext cx="6019800" cy="5029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77</a:t>
            </a:fld>
            <a:endParaRPr lang="en-US"/>
          </a:p>
        </p:txBody>
      </p:sp>
    </p:spTree>
    <p:extLst>
      <p:ext uri="{BB962C8B-B14F-4D97-AF65-F5344CB8AC3E}">
        <p14:creationId xmlns:p14="http://schemas.microsoft.com/office/powerpoint/2010/main" xmlns="" val="218564351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Performance </a:t>
            </a:r>
            <a:r>
              <a:rPr lang="en-US" dirty="0"/>
              <a:t>S</a:t>
            </a:r>
            <a:r>
              <a:rPr lang="en-US" dirty="0" smtClean="0"/>
              <a:t>tandards</a:t>
            </a:r>
            <a:endParaRPr lang="en-US" dirty="0"/>
          </a:p>
        </p:txBody>
      </p:sp>
      <p:sp>
        <p:nvSpPr>
          <p:cNvPr id="3" name="Content Placeholder 2"/>
          <p:cNvSpPr>
            <a:spLocks noGrp="1"/>
          </p:cNvSpPr>
          <p:nvPr>
            <p:ph idx="1"/>
          </p:nvPr>
        </p:nvSpPr>
        <p:spPr/>
        <p:txBody>
          <a:bodyPr/>
          <a:lstStyle/>
          <a:p>
            <a:pPr>
              <a:buNone/>
            </a:pPr>
            <a:r>
              <a:rPr lang="en-US" dirty="0" smtClean="0"/>
              <a:t>After accountability and objectives have been determined, the next step is to define performance standards. These are yard sticks designed to help people understand to what extent the objectives have been achieved. The standards provide raters with information about what to look for to determine the level of performance that has been achieved.</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78</a:t>
            </a:fld>
            <a:endParaRPr lang="en-US"/>
          </a:p>
        </p:txBody>
      </p:sp>
    </p:spTree>
    <p:extLst>
      <p:ext uri="{BB962C8B-B14F-4D97-AF65-F5344CB8AC3E}">
        <p14:creationId xmlns:p14="http://schemas.microsoft.com/office/powerpoint/2010/main" xmlns="" val="365049095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600200"/>
            <a:ext cx="8458200"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79</a:t>
            </a:fld>
            <a:endParaRPr lang="en-US"/>
          </a:p>
        </p:txBody>
      </p:sp>
    </p:spTree>
    <p:extLst>
      <p:ext uri="{BB962C8B-B14F-4D97-AF65-F5344CB8AC3E}">
        <p14:creationId xmlns:p14="http://schemas.microsoft.com/office/powerpoint/2010/main" xmlns="" val="251103319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behaviors</a:t>
            </a:r>
            <a:endParaRPr lang="en-US" dirty="0"/>
          </a:p>
        </p:txBody>
      </p:sp>
      <p:sp>
        <p:nvSpPr>
          <p:cNvPr id="3" name="Content Placeholder 2"/>
          <p:cNvSpPr>
            <a:spLocks noGrp="1"/>
          </p:cNvSpPr>
          <p:nvPr>
            <p:ph idx="1"/>
          </p:nvPr>
        </p:nvSpPr>
        <p:spPr/>
        <p:txBody>
          <a:bodyPr>
            <a:normAutofit fontScale="85000" lnSpcReduction="10000"/>
          </a:bodyPr>
          <a:lstStyle/>
          <a:p>
            <a:r>
              <a:rPr lang="en-US" dirty="0"/>
              <a:t>Results measure past performance. </a:t>
            </a:r>
            <a:r>
              <a:rPr lang="en-US" dirty="0" smtClean="0"/>
              <a:t>Behavior </a:t>
            </a:r>
            <a:r>
              <a:rPr lang="en-US" dirty="0"/>
              <a:t>points to future performance. Clearly, measuring both employee and </a:t>
            </a:r>
            <a:r>
              <a:rPr lang="en-US" dirty="0" smtClean="0"/>
              <a:t>organizational behavior </a:t>
            </a:r>
            <a:r>
              <a:rPr lang="en-US" dirty="0"/>
              <a:t>is of strategic importance.</a:t>
            </a:r>
            <a:endParaRPr lang="en-US" dirty="0" smtClean="0"/>
          </a:p>
          <a:p>
            <a:r>
              <a:rPr lang="en-US" dirty="0" smtClean="0"/>
              <a:t>A behavior approach to measuring performance includes the assessment of competencies. </a:t>
            </a:r>
          </a:p>
          <a:p>
            <a:r>
              <a:rPr lang="en-US" dirty="0" smtClean="0"/>
              <a:t>Competencies are measureable clusters of knowledge, skills and abilities that are critical in determining how results will be achieved. </a:t>
            </a:r>
            <a:endParaRPr lang="en-US" dirty="0"/>
          </a:p>
          <a:p>
            <a:r>
              <a:rPr lang="en-US" dirty="0" smtClean="0"/>
              <a:t>Example of competencies are customer services, written or oral communication, creative thinking, and dependability.</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80</a:t>
            </a:fld>
            <a:endParaRPr lang="en-US"/>
          </a:p>
        </p:txBody>
      </p:sp>
    </p:spTree>
    <p:extLst>
      <p:ext uri="{BB962C8B-B14F-4D97-AF65-F5344CB8AC3E}">
        <p14:creationId xmlns:p14="http://schemas.microsoft.com/office/powerpoint/2010/main" xmlns="" val="280224477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behaviors (Contd.)</a:t>
            </a:r>
            <a:endParaRPr lang="en-US" dirty="0"/>
          </a:p>
        </p:txBody>
      </p:sp>
      <p:sp>
        <p:nvSpPr>
          <p:cNvPr id="3" name="Content Placeholder 2"/>
          <p:cNvSpPr>
            <a:spLocks noGrp="1"/>
          </p:cNvSpPr>
          <p:nvPr>
            <p:ph idx="1"/>
          </p:nvPr>
        </p:nvSpPr>
        <p:spPr/>
        <p:txBody>
          <a:bodyPr>
            <a:normAutofit/>
          </a:bodyPr>
          <a:lstStyle/>
          <a:p>
            <a:pPr>
              <a:buNone/>
            </a:pPr>
            <a:r>
              <a:rPr lang="en-US" dirty="0" smtClean="0"/>
              <a:t>We can consider two types of competencies:</a:t>
            </a:r>
          </a:p>
          <a:p>
            <a:endParaRPr lang="en-US" dirty="0" smtClean="0"/>
          </a:p>
          <a:p>
            <a:r>
              <a:rPr lang="en-US" dirty="0" smtClean="0"/>
              <a:t>Differentiating competencies:</a:t>
            </a:r>
          </a:p>
          <a:p>
            <a:pPr lvl="1"/>
            <a:r>
              <a:rPr lang="en-US" dirty="0" smtClean="0"/>
              <a:t>which are those that allow us to distinguish between average and superior performers.</a:t>
            </a:r>
          </a:p>
          <a:p>
            <a:r>
              <a:rPr lang="en-US" dirty="0" smtClean="0"/>
              <a:t>Threshold competencies: </a:t>
            </a:r>
          </a:p>
          <a:p>
            <a:pPr lvl="1"/>
            <a:r>
              <a:rPr lang="en-US" dirty="0" smtClean="0"/>
              <a:t>which are those that everyone needs to display to the job to a minimally adequate standard.</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81</a:t>
            </a:fld>
            <a:endParaRPr lang="en-US"/>
          </a:p>
        </p:txBody>
      </p:sp>
    </p:spTree>
    <p:extLst>
      <p:ext uri="{BB962C8B-B14F-4D97-AF65-F5344CB8AC3E}">
        <p14:creationId xmlns:p14="http://schemas.microsoft.com/office/powerpoint/2010/main" xmlns="" val="173337368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a:t>
            </a:r>
            <a:endParaRPr lang="en-US" dirty="0"/>
          </a:p>
        </p:txBody>
      </p:sp>
      <p:sp>
        <p:nvSpPr>
          <p:cNvPr id="3" name="Content Placeholder 2"/>
          <p:cNvSpPr>
            <a:spLocks noGrp="1"/>
          </p:cNvSpPr>
          <p:nvPr>
            <p:ph idx="1"/>
          </p:nvPr>
        </p:nvSpPr>
        <p:spPr/>
        <p:txBody>
          <a:bodyPr>
            <a:normAutofit/>
          </a:bodyPr>
          <a:lstStyle/>
          <a:p>
            <a:r>
              <a:rPr lang="en-US" dirty="0" smtClean="0"/>
              <a:t>To understand the extent to which an employee possess a competency, we measure indicators. </a:t>
            </a:r>
          </a:p>
          <a:p>
            <a:endParaRPr lang="en-US" dirty="0" smtClean="0"/>
          </a:p>
          <a:p>
            <a:r>
              <a:rPr lang="en-US" dirty="0" smtClean="0"/>
              <a:t>An indicator is a behavior that if displayed suggests that the competency is present.</a:t>
            </a:r>
          </a:p>
          <a:p>
            <a:pPr>
              <a:buNone/>
            </a:pP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82</a:t>
            </a:fld>
            <a:endParaRPr lang="en-US"/>
          </a:p>
        </p:txBody>
      </p:sp>
    </p:spTree>
    <p:extLst>
      <p:ext uri="{BB962C8B-B14F-4D97-AF65-F5344CB8AC3E}">
        <p14:creationId xmlns:p14="http://schemas.microsoft.com/office/powerpoint/2010/main" xmlns="" val="428643094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 (Contd.)</a:t>
            </a:r>
            <a:endParaRPr lang="en-US" dirty="0"/>
          </a:p>
        </p:txBody>
      </p:sp>
      <p:sp>
        <p:nvSpPr>
          <p:cNvPr id="3" name="Content Placeholder 2"/>
          <p:cNvSpPr>
            <a:spLocks noGrp="1"/>
          </p:cNvSpPr>
          <p:nvPr>
            <p:ph idx="1"/>
          </p:nvPr>
        </p:nvSpPr>
        <p:spPr/>
        <p:txBody>
          <a:bodyPr>
            <a:normAutofit fontScale="77500" lnSpcReduction="20000"/>
          </a:bodyPr>
          <a:lstStyle/>
          <a:p>
            <a:r>
              <a:rPr lang="en-US" dirty="0"/>
              <a:t>Five indicators whose presence would indicate the existence of </a:t>
            </a:r>
            <a:r>
              <a:rPr lang="en-US" dirty="0" smtClean="0"/>
              <a:t>competency, </a:t>
            </a:r>
            <a:r>
              <a:rPr lang="en-US" dirty="0"/>
              <a:t>are the </a:t>
            </a:r>
            <a:r>
              <a:rPr lang="en-US" dirty="0" smtClean="0"/>
              <a:t>following;</a:t>
            </a:r>
            <a:endParaRPr lang="en-US" dirty="0"/>
          </a:p>
          <a:p>
            <a:endParaRPr lang="en-US" dirty="0" smtClean="0"/>
          </a:p>
          <a:p>
            <a:pPr lvl="1"/>
            <a:r>
              <a:rPr lang="en-US" dirty="0" smtClean="0"/>
              <a:t>Support </a:t>
            </a:r>
            <a:r>
              <a:rPr lang="en-US" dirty="0"/>
              <a:t>subordinates </a:t>
            </a:r>
            <a:r>
              <a:rPr lang="en-US" dirty="0" smtClean="0"/>
              <a:t>project</a:t>
            </a:r>
          </a:p>
          <a:p>
            <a:pPr lvl="1"/>
            <a:endParaRPr lang="en-US" dirty="0"/>
          </a:p>
          <a:p>
            <a:pPr lvl="1"/>
            <a:r>
              <a:rPr lang="en-US" dirty="0"/>
              <a:t>Ask about the well being of employees lives outside of </a:t>
            </a:r>
            <a:r>
              <a:rPr lang="en-US" dirty="0" smtClean="0"/>
              <a:t>work</a:t>
            </a:r>
          </a:p>
          <a:p>
            <a:pPr lvl="1"/>
            <a:endParaRPr lang="en-US" dirty="0"/>
          </a:p>
          <a:p>
            <a:pPr lvl="1"/>
            <a:r>
              <a:rPr lang="en-US" dirty="0"/>
              <a:t>Encourage subordinates to reach their established </a:t>
            </a:r>
            <a:r>
              <a:rPr lang="en-US" dirty="0" smtClean="0"/>
              <a:t>goals</a:t>
            </a:r>
          </a:p>
          <a:p>
            <a:pPr lvl="1"/>
            <a:endParaRPr lang="en-US" dirty="0"/>
          </a:p>
          <a:p>
            <a:pPr lvl="1"/>
            <a:r>
              <a:rPr lang="en-US" dirty="0"/>
              <a:t>Get to know employees </a:t>
            </a:r>
            <a:r>
              <a:rPr lang="en-US" dirty="0" smtClean="0"/>
              <a:t>personally</a:t>
            </a:r>
          </a:p>
          <a:p>
            <a:pPr lvl="1"/>
            <a:endParaRPr lang="en-US" dirty="0"/>
          </a:p>
          <a:p>
            <a:pPr lvl="1"/>
            <a:r>
              <a:rPr lang="en-US" dirty="0"/>
              <a:t>Show respect for employees work and home lives.</a:t>
            </a:r>
          </a:p>
        </p:txBody>
      </p:sp>
      <p:sp>
        <p:nvSpPr>
          <p:cNvPr id="4" name="Slide Number Placeholder 3"/>
          <p:cNvSpPr>
            <a:spLocks noGrp="1"/>
          </p:cNvSpPr>
          <p:nvPr>
            <p:ph type="sldNum" sz="quarter" idx="12"/>
          </p:nvPr>
        </p:nvSpPr>
        <p:spPr/>
        <p:txBody>
          <a:bodyPr/>
          <a:lstStyle/>
          <a:p>
            <a:fld id="{FE08D1A9-76EE-4762-A9B8-8C2653444680}" type="slidenum">
              <a:rPr lang="en-US" smtClean="0"/>
              <a:pPr/>
              <a:t>83</a:t>
            </a:fld>
            <a:endParaRPr lang="en-US"/>
          </a:p>
        </p:txBody>
      </p:sp>
    </p:spTree>
    <p:extLst>
      <p:ext uri="{BB962C8B-B14F-4D97-AF65-F5344CB8AC3E}">
        <p14:creationId xmlns:p14="http://schemas.microsoft.com/office/powerpoint/2010/main" xmlns="" val="99790103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system</a:t>
            </a:r>
            <a:endParaRPr lang="en-US" dirty="0"/>
          </a:p>
        </p:txBody>
      </p:sp>
      <p:sp>
        <p:nvSpPr>
          <p:cNvPr id="3" name="Content Placeholder 2"/>
          <p:cNvSpPr>
            <a:spLocks noGrp="1"/>
          </p:cNvSpPr>
          <p:nvPr>
            <p:ph idx="1"/>
          </p:nvPr>
        </p:nvSpPr>
        <p:spPr/>
        <p:txBody>
          <a:bodyPr>
            <a:normAutofit/>
          </a:bodyPr>
          <a:lstStyle/>
          <a:p>
            <a:pPr>
              <a:buNone/>
            </a:pPr>
            <a:r>
              <a:rPr lang="en-US" dirty="0" smtClean="0"/>
              <a:t>Comparative system of measuring behavior imply that employees are compared to one another. For example simple rank order system, alternation rank order system etc.</a:t>
            </a:r>
          </a:p>
        </p:txBody>
      </p:sp>
      <p:sp>
        <p:nvSpPr>
          <p:cNvPr id="4" name="Slide Number Placeholder 3"/>
          <p:cNvSpPr>
            <a:spLocks noGrp="1"/>
          </p:cNvSpPr>
          <p:nvPr>
            <p:ph type="sldNum" sz="quarter" idx="12"/>
          </p:nvPr>
        </p:nvSpPr>
        <p:spPr/>
        <p:txBody>
          <a:bodyPr/>
          <a:lstStyle/>
          <a:p>
            <a:fld id="{FE08D1A9-76EE-4762-A9B8-8C2653444680}" type="slidenum">
              <a:rPr lang="en-US" smtClean="0"/>
              <a:pPr/>
              <a:t>84</a:t>
            </a:fld>
            <a:endParaRPr lang="en-US"/>
          </a:p>
        </p:txBody>
      </p:sp>
    </p:spTree>
    <p:extLst>
      <p:ext uri="{BB962C8B-B14F-4D97-AF65-F5344CB8AC3E}">
        <p14:creationId xmlns:p14="http://schemas.microsoft.com/office/powerpoint/2010/main" xmlns="" val="190967852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system</a:t>
            </a:r>
            <a:endParaRPr lang="en-US" dirty="0"/>
          </a:p>
        </p:txBody>
      </p:sp>
      <p:sp>
        <p:nvSpPr>
          <p:cNvPr id="3" name="Content Placeholder 2"/>
          <p:cNvSpPr>
            <a:spLocks noGrp="1"/>
          </p:cNvSpPr>
          <p:nvPr>
            <p:ph idx="1"/>
          </p:nvPr>
        </p:nvSpPr>
        <p:spPr/>
        <p:txBody>
          <a:bodyPr>
            <a:normAutofit lnSpcReduction="10000"/>
          </a:bodyPr>
          <a:lstStyle/>
          <a:p>
            <a:r>
              <a:rPr lang="en-US" dirty="0" smtClean="0"/>
              <a:t>In absolute system, the supervisor provide evaluation of an employees performance without making direct reference to others employees. </a:t>
            </a:r>
          </a:p>
          <a:p>
            <a:endParaRPr lang="en-US" dirty="0"/>
          </a:p>
          <a:p>
            <a:r>
              <a:rPr lang="en-US" dirty="0" smtClean="0"/>
              <a:t>In the simplest absolute system, supervisors write an essay describing each employees strengths and weaknesses and make suggestions for improvement.</a:t>
            </a:r>
            <a:endParaRPr lang="en-US" dirty="0"/>
          </a:p>
        </p:txBody>
      </p:sp>
      <p:sp>
        <p:nvSpPr>
          <p:cNvPr id="4" name="Slide Number Placeholder 3"/>
          <p:cNvSpPr>
            <a:spLocks noGrp="1"/>
          </p:cNvSpPr>
          <p:nvPr>
            <p:ph type="sldNum" sz="quarter" idx="12"/>
          </p:nvPr>
        </p:nvSpPr>
        <p:spPr/>
        <p:txBody>
          <a:bodyPr/>
          <a:lstStyle/>
          <a:p>
            <a:fld id="{FE08D1A9-76EE-4762-A9B8-8C2653444680}" type="slidenum">
              <a:rPr lang="en-US" smtClean="0"/>
              <a:pPr/>
              <a:t>85</a:t>
            </a:fld>
            <a:endParaRPr lang="en-US"/>
          </a:p>
        </p:txBody>
      </p:sp>
    </p:spTree>
    <p:extLst>
      <p:ext uri="{BB962C8B-B14F-4D97-AF65-F5344CB8AC3E}">
        <p14:creationId xmlns:p14="http://schemas.microsoft.com/office/powerpoint/2010/main" xmlns="" val="317651751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man\Desktop\DESK TOP 11 JAN 2014\vIRTUAL UNI COMSATS\Performance Management\scans\1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00200"/>
            <a:ext cx="9144000" cy="2971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FE08D1A9-76EE-4762-A9B8-8C2653444680}" type="slidenum">
              <a:rPr lang="en-US" smtClean="0"/>
              <a:pPr/>
              <a:t>86</a:t>
            </a:fld>
            <a:endParaRPr lang="en-US"/>
          </a:p>
        </p:txBody>
      </p:sp>
    </p:spTree>
    <p:extLst>
      <p:ext uri="{BB962C8B-B14F-4D97-AF65-F5344CB8AC3E}">
        <p14:creationId xmlns:p14="http://schemas.microsoft.com/office/powerpoint/2010/main" xmlns="" val="71452137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smtClean="0"/>
              <a:t>We </a:t>
            </a:r>
            <a:r>
              <a:rPr lang="en-US" smtClean="0"/>
              <a:t>revised from Chapters 1 – 15.</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87</a:t>
            </a:fld>
            <a:endParaRPr lang="en-US"/>
          </a:p>
        </p:txBody>
      </p:sp>
    </p:spTree>
    <p:extLst>
      <p:ext uri="{BB962C8B-B14F-4D97-AF65-F5344CB8AC3E}">
        <p14:creationId xmlns:p14="http://schemas.microsoft.com/office/powerpoint/2010/main" xmlns="" val="69305654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88</a:t>
            </a:fld>
            <a:endParaRPr lang="en-US"/>
          </a:p>
        </p:txBody>
      </p:sp>
    </p:spTree>
    <p:extLst>
      <p:ext uri="{BB962C8B-B14F-4D97-AF65-F5344CB8AC3E}">
        <p14:creationId xmlns:p14="http://schemas.microsoft.com/office/powerpoint/2010/main" xmlns="" val="1948256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871</TotalTime>
  <Words>3257</Words>
  <Application>Microsoft Office PowerPoint</Application>
  <PresentationFormat>On-screen Show (4:3)</PresentationFormat>
  <Paragraphs>406</Paragraphs>
  <Slides>88</Slides>
  <Notes>0</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MGT-555  PERFORMANCE AND CAREER MANAGEMENT</vt:lpstr>
      <vt:lpstr>RECAP</vt:lpstr>
      <vt:lpstr>Agenda of Today’s Lecture</vt:lpstr>
      <vt:lpstr>Human Resource Management</vt:lpstr>
      <vt:lpstr>Human Resource Management Process</vt:lpstr>
      <vt:lpstr>The Human Resource Department</vt:lpstr>
      <vt:lpstr>The Human Resource Department</vt:lpstr>
      <vt:lpstr>Examples of Types of Assistance Provided by Human Resource Departments</vt:lpstr>
      <vt:lpstr>Impact of the HR Manager on  Organizational Performance</vt:lpstr>
      <vt:lpstr>Impact of the HR Manager on  Organizational Performance</vt:lpstr>
      <vt:lpstr>Impact of the HR Manager on  Organizational Performance</vt:lpstr>
      <vt:lpstr>Impact of the HR Manager on  Organizational Performance</vt:lpstr>
      <vt:lpstr>Strategic Human Resource Management</vt:lpstr>
      <vt:lpstr>Slide 14</vt:lpstr>
      <vt:lpstr>Slide 15</vt:lpstr>
      <vt:lpstr>Performance Management</vt:lpstr>
      <vt:lpstr>Performance Management</vt:lpstr>
      <vt:lpstr>Performance Management</vt:lpstr>
      <vt:lpstr>The Performance Management Contribution/ Advantages</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Performance management process </vt:lpstr>
      <vt:lpstr>Performance management process(contd.) </vt:lpstr>
      <vt:lpstr>Disadvantages/ Dangers of Poorly Implemented PM System</vt:lpstr>
      <vt:lpstr>Disadvantages/ Dangers of Poorly Implemented PM System (Contd.)</vt:lpstr>
      <vt:lpstr>Process of linking performance management to the strategic planning</vt:lpstr>
      <vt:lpstr>Process of linking performance management to the strategic planning</vt:lpstr>
      <vt:lpstr>Slide 38</vt:lpstr>
      <vt:lpstr>Slide 39</vt:lpstr>
      <vt:lpstr>Gap Analysis</vt:lpstr>
      <vt:lpstr>Mission </vt:lpstr>
      <vt:lpstr>Vision </vt:lpstr>
      <vt:lpstr>Goals</vt:lpstr>
      <vt:lpstr>Strategies </vt:lpstr>
      <vt:lpstr>Strategies (Contd.)</vt:lpstr>
      <vt:lpstr>Strategies- HR Function</vt:lpstr>
      <vt:lpstr>Strategies- HR Function (Contd.)</vt:lpstr>
      <vt:lpstr>Developing strategic plans at unit level</vt:lpstr>
      <vt:lpstr>Developing strategic plans at unit level (Contd.)</vt:lpstr>
      <vt:lpstr>Job descriptions</vt:lpstr>
      <vt:lpstr>Job descriptions (Contd.)</vt:lpstr>
      <vt:lpstr>Job descriptions (Contd.)</vt:lpstr>
      <vt:lpstr>Job descriptions (Contd.)</vt:lpstr>
      <vt:lpstr>Individual and team performance</vt:lpstr>
      <vt:lpstr>Individual and team performance (Contd.)</vt:lpstr>
      <vt:lpstr>Defining performance </vt:lpstr>
      <vt:lpstr>Defining performance (Contd.)</vt:lpstr>
      <vt:lpstr>Determinants of performance</vt:lpstr>
      <vt:lpstr>Slide 59</vt:lpstr>
      <vt:lpstr>Factors influencing determinants of performance</vt:lpstr>
      <vt:lpstr>Performance Dimensions</vt:lpstr>
      <vt:lpstr>Performance Dimensions (Contd.)</vt:lpstr>
      <vt:lpstr>Slide 63</vt:lpstr>
      <vt:lpstr>Approaches to measure performance</vt:lpstr>
      <vt:lpstr>Approaches to measure performance (Contd.)</vt:lpstr>
      <vt:lpstr>Job Performance in Context</vt:lpstr>
      <vt:lpstr>Measuring Results</vt:lpstr>
      <vt:lpstr>Measuring Results (Contd.)</vt:lpstr>
      <vt:lpstr>Measuring Results (Contd.)</vt:lpstr>
      <vt:lpstr>Measuring Results (Contd.)</vt:lpstr>
      <vt:lpstr>Measuring Results (Contd.)</vt:lpstr>
      <vt:lpstr>Measuring Results (Contd.)</vt:lpstr>
      <vt:lpstr>Determining Accountabilities</vt:lpstr>
      <vt:lpstr>Determining Accountabilities (Contd.)</vt:lpstr>
      <vt:lpstr>Determining Objectives</vt:lpstr>
      <vt:lpstr>Determining Objectives (Contd.)</vt:lpstr>
      <vt:lpstr>Slide 77</vt:lpstr>
      <vt:lpstr>Determining Performance Standards</vt:lpstr>
      <vt:lpstr>Slide 79</vt:lpstr>
      <vt:lpstr>Measuring behaviors</vt:lpstr>
      <vt:lpstr>Measuring behaviors (Contd.)</vt:lpstr>
      <vt:lpstr>Indicator</vt:lpstr>
      <vt:lpstr>Indicator (Contd.)</vt:lpstr>
      <vt:lpstr>Comparative system</vt:lpstr>
      <vt:lpstr>Absolute system</vt:lpstr>
      <vt:lpstr>Slide 86</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management skills</dc:title>
  <dc:creator>usman</dc:creator>
  <cp:lastModifiedBy>Administrator</cp:lastModifiedBy>
  <cp:revision>121</cp:revision>
  <dcterms:created xsi:type="dcterms:W3CDTF">2014-07-02T13:13:46Z</dcterms:created>
  <dcterms:modified xsi:type="dcterms:W3CDTF">2014-07-15T10:27:02Z</dcterms:modified>
</cp:coreProperties>
</file>