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322" r:id="rId2"/>
    <p:sldId id="346" r:id="rId3"/>
    <p:sldId id="347" r:id="rId4"/>
    <p:sldId id="325" r:id="rId5"/>
    <p:sldId id="330" r:id="rId6"/>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256" r:id="rId22"/>
    <p:sldId id="296" r:id="rId23"/>
    <p:sldId id="300" r:id="rId24"/>
    <p:sldId id="257" r:id="rId25"/>
    <p:sldId id="301" r:id="rId26"/>
    <p:sldId id="258" r:id="rId27"/>
    <p:sldId id="259" r:id="rId28"/>
    <p:sldId id="303" r:id="rId29"/>
    <p:sldId id="302" r:id="rId30"/>
    <p:sldId id="304" r:id="rId31"/>
    <p:sldId id="260" r:id="rId32"/>
    <p:sldId id="306" r:id="rId33"/>
    <p:sldId id="305" r:id="rId34"/>
    <p:sldId id="307" r:id="rId35"/>
    <p:sldId id="261" r:id="rId36"/>
    <p:sldId id="308" r:id="rId37"/>
    <p:sldId id="262" r:id="rId38"/>
    <p:sldId id="309" r:id="rId39"/>
    <p:sldId id="310" r:id="rId40"/>
    <p:sldId id="263" r:id="rId41"/>
    <p:sldId id="311" r:id="rId42"/>
    <p:sldId id="312" r:id="rId43"/>
    <p:sldId id="264" r:id="rId44"/>
    <p:sldId id="313" r:id="rId45"/>
    <p:sldId id="314" r:id="rId46"/>
    <p:sldId id="265" r:id="rId47"/>
    <p:sldId id="315" r:id="rId48"/>
    <p:sldId id="316" r:id="rId49"/>
    <p:sldId id="317" r:id="rId50"/>
    <p:sldId id="318" r:id="rId51"/>
    <p:sldId id="319" r:id="rId52"/>
    <p:sldId id="266" r:id="rId53"/>
    <p:sldId id="267" r:id="rId54"/>
    <p:sldId id="320" r:id="rId55"/>
    <p:sldId id="268" r:id="rId56"/>
    <p:sldId id="269" r:id="rId57"/>
    <p:sldId id="270" r:id="rId58"/>
    <p:sldId id="321" r:id="rId59"/>
    <p:sldId id="348" r:id="rId60"/>
    <p:sldId id="327"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33FF36-4A2D-4701-BAF8-C27A29FE5BBE}" type="datetimeFigureOut">
              <a:rPr lang="en-US" smtClean="0"/>
              <a:pPr/>
              <a:t>15/07/2014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F18FC1-EA4A-402C-8B56-6DE5BE95916D}" type="slidenum">
              <a:rPr lang="en-US" smtClean="0"/>
              <a:pPr/>
              <a:t>‹#›</a:t>
            </a:fld>
            <a:endParaRPr lang="en-US"/>
          </a:p>
        </p:txBody>
      </p:sp>
    </p:spTree>
    <p:extLst>
      <p:ext uri="{BB962C8B-B14F-4D97-AF65-F5344CB8AC3E}">
        <p14:creationId xmlns:p14="http://schemas.microsoft.com/office/powerpoint/2010/main" xmlns="" val="1272171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1D938E-2D24-4048-BAD9-EB5D977AE19B}"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128C0F-2938-4684-BFC6-773C6EB9A29D}"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CE030-2A6E-4CC0-A4C3-33CAA5EFBB37}"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5030B8-662C-4CE6-8582-12B0D34B640B}" type="datetime1">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55C2D3-CEA2-43B0-B607-2AF8991DFC39}" type="datetime1">
              <a:rPr lang="en-US" smtClean="0"/>
              <a:pPr/>
              <a:t>15/07/2014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1F211F-75B8-4853-AAEA-7A8B337E07AC}" type="datetime1">
              <a:rPr lang="en-US" smtClean="0"/>
              <a:pPr/>
              <a:t>15/07/2014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1E9EC-BA41-4AF0-9438-22B5B9703963}" type="datetime1">
              <a:rPr lang="en-US" smtClean="0"/>
              <a:pPr/>
              <a:t>15/07/2014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0B56F-9EFF-4176-B610-A18E811E2421}" type="datetime1">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8803C-1848-4A20-8EDE-6166D2E4E723}" type="datetime1">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C704A-8612-4B8A-B159-298439AF722E}"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FD1C87-BAE1-4E8E-B782-D0E910ED4BA2}"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75C71-6670-4D28-8B7B-1B52130FCD6D}" type="datetime1">
              <a:rPr lang="en-US" smtClean="0"/>
              <a:pPr/>
              <a:t>15/07/2014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133A9-A748-47DF-9A84-F1B9986978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297180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685800" y="4648200"/>
            <a:ext cx="7467600" cy="762000"/>
          </a:xfrm>
        </p:spPr>
        <p:txBody>
          <a:bodyPr/>
          <a:lstStyle/>
          <a:p>
            <a:r>
              <a:rPr lang="en-US" dirty="0" smtClean="0">
                <a:solidFill>
                  <a:schemeClr val="tx1"/>
                </a:solidFill>
              </a:rPr>
              <a:t>LECTURE NO - 30</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2528589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r>
              <a:rPr lang="en-US" dirty="0" smtClean="0"/>
              <a:t>EMPLOYEE </a:t>
            </a:r>
            <a:r>
              <a:rPr lang="en-US" dirty="0"/>
              <a:t>DEVELOPMENT </a:t>
            </a:r>
            <a:r>
              <a:rPr lang="en-US" dirty="0" smtClean="0"/>
              <a:t> -  PERFORMANCE  </a:t>
            </a:r>
            <a:r>
              <a:rPr lang="en-US" dirty="0"/>
              <a:t>AND </a:t>
            </a:r>
            <a:r>
              <a:rPr lang="en-US" dirty="0" smtClean="0"/>
              <a:t>CAREER</a:t>
            </a:r>
          </a:p>
          <a:p>
            <a:pPr lvl="1"/>
            <a:r>
              <a:rPr lang="en-US" dirty="0"/>
              <a:t>Personal Developmental </a:t>
            </a:r>
            <a:r>
              <a:rPr lang="en-US" dirty="0" smtClean="0"/>
              <a:t>Plan</a:t>
            </a:r>
          </a:p>
          <a:p>
            <a:pPr lvl="1"/>
            <a:r>
              <a:rPr lang="en-US" dirty="0" smtClean="0"/>
              <a:t>Objectives of Developmental Plan</a:t>
            </a:r>
          </a:p>
          <a:p>
            <a:pPr lvl="1"/>
            <a:r>
              <a:rPr lang="en-US" dirty="0"/>
              <a:t>Content of Developmental </a:t>
            </a:r>
            <a:r>
              <a:rPr lang="en-US" dirty="0" smtClean="0"/>
              <a:t>Plan</a:t>
            </a:r>
          </a:p>
          <a:p>
            <a:pPr lvl="1"/>
            <a:r>
              <a:rPr lang="en-US" dirty="0" smtClean="0"/>
              <a:t>Development Activities</a:t>
            </a:r>
          </a:p>
          <a:p>
            <a:pPr marL="457200" lvl="1" indent="0">
              <a:buNone/>
            </a:pP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a:t>
            </a:fld>
            <a:endParaRPr lang="en-US"/>
          </a:p>
        </p:txBody>
      </p:sp>
    </p:spTree>
    <p:extLst>
      <p:ext uri="{BB962C8B-B14F-4D97-AF65-F5344CB8AC3E}">
        <p14:creationId xmlns="" xmlns:p14="http://schemas.microsoft.com/office/powerpoint/2010/main" val="566792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r>
              <a:rPr lang="en-US" dirty="0" smtClean="0"/>
              <a:t>Direct </a:t>
            </a:r>
            <a:r>
              <a:rPr lang="en-US" dirty="0"/>
              <a:t>Supervisors Role</a:t>
            </a:r>
          </a:p>
          <a:p>
            <a:r>
              <a:rPr lang="en-US" dirty="0"/>
              <a:t>360 Degree Feedback </a:t>
            </a:r>
            <a:r>
              <a:rPr lang="en-US" dirty="0" smtClean="0"/>
              <a:t>System</a:t>
            </a:r>
          </a:p>
          <a:p>
            <a:r>
              <a:rPr lang="en-US" dirty="0" smtClean="0"/>
              <a:t>Advantages </a:t>
            </a:r>
            <a:r>
              <a:rPr lang="en-US" dirty="0"/>
              <a:t>of 360 degree feedback system</a:t>
            </a:r>
          </a:p>
          <a:p>
            <a:r>
              <a:rPr lang="en-US" dirty="0"/>
              <a:t>Risks  </a:t>
            </a:r>
            <a:r>
              <a:rPr lang="en-US" dirty="0" smtClean="0"/>
              <a:t>of </a:t>
            </a:r>
            <a:r>
              <a:rPr lang="en-US" dirty="0"/>
              <a:t>implementing 360 degree feedback system</a:t>
            </a:r>
          </a:p>
          <a:p>
            <a:r>
              <a:rPr lang="en-US" dirty="0"/>
              <a:t>Characteristic of a Good System</a:t>
            </a:r>
          </a:p>
          <a:p>
            <a:endParaRPr lang="en-US" dirty="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3</a:t>
            </a:fld>
            <a:endParaRPr lang="en-US"/>
          </a:p>
        </p:txBody>
      </p:sp>
    </p:spTree>
    <p:extLst>
      <p:ext uri="{BB962C8B-B14F-4D97-AF65-F5344CB8AC3E}">
        <p14:creationId xmlns="" xmlns:p14="http://schemas.microsoft.com/office/powerpoint/2010/main" val="1716274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Lecture</a:t>
            </a:r>
          </a:p>
        </p:txBody>
      </p:sp>
      <p:sp>
        <p:nvSpPr>
          <p:cNvPr id="3" name="Content Placeholder 2"/>
          <p:cNvSpPr>
            <a:spLocks noGrp="1"/>
          </p:cNvSpPr>
          <p:nvPr>
            <p:ph idx="1"/>
          </p:nvPr>
        </p:nvSpPr>
        <p:spPr/>
        <p:txBody>
          <a:bodyPr>
            <a:normAutofit fontScale="77500" lnSpcReduction="20000"/>
          </a:bodyPr>
          <a:lstStyle/>
          <a:p>
            <a:r>
              <a:rPr lang="en-US" dirty="0" smtClean="0"/>
              <a:t>Advantages of 360 degree feedback system</a:t>
            </a:r>
          </a:p>
          <a:p>
            <a:r>
              <a:rPr lang="en-US" dirty="0" smtClean="0"/>
              <a:t>Risks  of implementing 360 degree feedback system</a:t>
            </a:r>
          </a:p>
          <a:p>
            <a:r>
              <a:rPr lang="en-US" dirty="0" smtClean="0"/>
              <a:t>Characteristic of a Good </a:t>
            </a:r>
            <a:r>
              <a:rPr lang="en-US" dirty="0" smtClean="0"/>
              <a:t>System</a:t>
            </a:r>
          </a:p>
          <a:p>
            <a:pPr>
              <a:buNone/>
            </a:pPr>
            <a:r>
              <a:rPr lang="en-US" sz="3200" dirty="0" smtClean="0"/>
              <a:t>ENHANCING </a:t>
            </a:r>
            <a:r>
              <a:rPr lang="en-US" sz="3200" dirty="0" smtClean="0"/>
              <a:t>PERFORMANCE </a:t>
            </a:r>
            <a:r>
              <a:rPr lang="en-US" sz="3200" dirty="0"/>
              <a:t>MANAGEMENT </a:t>
            </a:r>
            <a:r>
              <a:rPr lang="en-US" sz="3200" dirty="0" smtClean="0"/>
              <a:t>SKILLS</a:t>
            </a:r>
          </a:p>
          <a:p>
            <a:r>
              <a:rPr lang="en-US" dirty="0" smtClean="0"/>
              <a:t>Performance management Skills</a:t>
            </a:r>
          </a:p>
          <a:p>
            <a:r>
              <a:rPr lang="en-US" dirty="0" smtClean="0"/>
              <a:t>Coaching</a:t>
            </a:r>
          </a:p>
          <a:p>
            <a:r>
              <a:rPr lang="en-US" dirty="0" smtClean="0"/>
              <a:t>Guiding </a:t>
            </a:r>
            <a:r>
              <a:rPr lang="en-US" dirty="0"/>
              <a:t>Principles for Successful </a:t>
            </a:r>
            <a:r>
              <a:rPr lang="en-US" dirty="0" smtClean="0"/>
              <a:t>Coaching</a:t>
            </a:r>
          </a:p>
          <a:p>
            <a:r>
              <a:rPr lang="en-US" dirty="0" smtClean="0"/>
              <a:t>Functions of Coaching</a:t>
            </a:r>
          </a:p>
          <a:p>
            <a:r>
              <a:rPr lang="en-US" dirty="0" smtClean="0"/>
              <a:t>Coach Engagement</a:t>
            </a:r>
          </a:p>
          <a:p>
            <a:r>
              <a:rPr lang="en-US" dirty="0" smtClean="0"/>
              <a:t>Good Coach</a:t>
            </a:r>
          </a:p>
          <a:p>
            <a:r>
              <a:rPr lang="en-US" dirty="0" smtClean="0"/>
              <a:t>Coaching Styles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a:t>
            </a:fld>
            <a:endParaRPr lang="en-US"/>
          </a:p>
        </p:txBody>
      </p:sp>
    </p:spTree>
    <p:extLst>
      <p:ext uri="{BB962C8B-B14F-4D97-AF65-F5344CB8AC3E}">
        <p14:creationId xmlns:p14="http://schemas.microsoft.com/office/powerpoint/2010/main" xmlns="" val="3331014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a:t>
            </a:r>
            <a:endParaRPr lang="en-US" dirty="0"/>
          </a:p>
        </p:txBody>
      </p:sp>
      <p:sp>
        <p:nvSpPr>
          <p:cNvPr id="3" name="Content Placeholder 2"/>
          <p:cNvSpPr>
            <a:spLocks noGrp="1"/>
          </p:cNvSpPr>
          <p:nvPr>
            <p:ph idx="1"/>
          </p:nvPr>
        </p:nvSpPr>
        <p:spPr/>
        <p:txBody>
          <a:bodyPr>
            <a:normAutofit/>
          </a:bodyPr>
          <a:lstStyle/>
          <a:p>
            <a:pPr>
              <a:buNone/>
            </a:pPr>
            <a:r>
              <a:rPr lang="en-US" dirty="0" smtClean="0"/>
              <a:t>Organizations and individual can gain several advantages as a consequence of implementing a 360 degree feedback system. These include the following</a:t>
            </a:r>
          </a:p>
          <a:p>
            <a:r>
              <a:rPr lang="en-US" dirty="0" smtClean="0"/>
              <a:t>Decreased possibility of biases: </a:t>
            </a:r>
          </a:p>
          <a:p>
            <a:pPr lvl="1"/>
            <a:r>
              <a:rPr lang="en-US" dirty="0" smtClean="0"/>
              <a:t>Because these systems include information from more than one sources, there is decreased possibility of biases in the identification of employees weaknesses.</a:t>
            </a:r>
          </a:p>
        </p:txBody>
      </p:sp>
      <p:sp>
        <p:nvSpPr>
          <p:cNvPr id="4" name="Slide Number Placeholder 3"/>
          <p:cNvSpPr>
            <a:spLocks noGrp="1"/>
          </p:cNvSpPr>
          <p:nvPr>
            <p:ph type="sldNum" sz="quarter" idx="12"/>
          </p:nvPr>
        </p:nvSpPr>
        <p:spPr/>
        <p:txBody>
          <a:bodyPr/>
          <a:lstStyle/>
          <a:p>
            <a:fld id="{DCD5BEEF-0581-4A05-A833-CBCFD21504BC}" type="slidenum">
              <a:rPr lang="en-US" smtClean="0"/>
              <a:pPr/>
              <a:t>5</a:t>
            </a:fld>
            <a:endParaRPr lang="en-US"/>
          </a:p>
        </p:txBody>
      </p:sp>
    </p:spTree>
    <p:extLst>
      <p:ext uri="{BB962C8B-B14F-4D97-AF65-F5344CB8AC3E}">
        <p14:creationId xmlns="" xmlns:p14="http://schemas.microsoft.com/office/powerpoint/2010/main" val="3059319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 (Contd.)</a:t>
            </a:r>
            <a:endParaRPr lang="en-US" dirty="0"/>
          </a:p>
        </p:txBody>
      </p:sp>
      <p:sp>
        <p:nvSpPr>
          <p:cNvPr id="3" name="Content Placeholder 2"/>
          <p:cNvSpPr>
            <a:spLocks noGrp="1"/>
          </p:cNvSpPr>
          <p:nvPr>
            <p:ph idx="1"/>
          </p:nvPr>
        </p:nvSpPr>
        <p:spPr/>
        <p:txBody>
          <a:bodyPr/>
          <a:lstStyle/>
          <a:p>
            <a:r>
              <a:rPr lang="en-US" dirty="0"/>
              <a:t>Increased awareness of expectations: </a:t>
            </a:r>
            <a:endParaRPr lang="en-US" dirty="0" smtClean="0"/>
          </a:p>
          <a:p>
            <a:pPr lvl="1"/>
            <a:r>
              <a:rPr lang="en-US" dirty="0" smtClean="0"/>
              <a:t>Employees </a:t>
            </a:r>
            <a:r>
              <a:rPr lang="en-US" dirty="0"/>
              <a:t>become very aware of others expectations about their performance. </a:t>
            </a:r>
            <a:endParaRPr lang="en-US" dirty="0" smtClean="0"/>
          </a:p>
          <a:p>
            <a:pPr lvl="1"/>
            <a:r>
              <a:rPr lang="en-US" dirty="0" smtClean="0"/>
              <a:t>This </a:t>
            </a:r>
            <a:r>
              <a:rPr lang="en-US" dirty="0"/>
              <a:t>include not only the supervisors expectations but also the expectations of other managers, coworkers, subordinates and customers.</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6</a:t>
            </a:fld>
            <a:endParaRPr lang="en-US"/>
          </a:p>
        </p:txBody>
      </p:sp>
    </p:spTree>
    <p:extLst>
      <p:ext uri="{BB962C8B-B14F-4D97-AF65-F5344CB8AC3E}">
        <p14:creationId xmlns="" xmlns:p14="http://schemas.microsoft.com/office/powerpoint/2010/main" val="405953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Increased commitment to improve: </a:t>
            </a:r>
          </a:p>
          <a:p>
            <a:pPr lvl="1"/>
            <a:r>
              <a:rPr lang="en-US" dirty="0" smtClean="0"/>
              <a:t>Employees become aware of what others expectations about their performance. </a:t>
            </a:r>
          </a:p>
          <a:p>
            <a:pPr lvl="1"/>
            <a:r>
              <a:rPr lang="en-US" dirty="0" smtClean="0"/>
              <a:t>This includes not only the supervisors expectations but also the expectations of other managers, coworkers, subordinates and customers.</a:t>
            </a:r>
          </a:p>
        </p:txBody>
      </p:sp>
      <p:sp>
        <p:nvSpPr>
          <p:cNvPr id="4" name="Slide Number Placeholder 3"/>
          <p:cNvSpPr>
            <a:spLocks noGrp="1"/>
          </p:cNvSpPr>
          <p:nvPr>
            <p:ph type="sldNum" sz="quarter" idx="12"/>
          </p:nvPr>
        </p:nvSpPr>
        <p:spPr/>
        <p:txBody>
          <a:bodyPr/>
          <a:lstStyle/>
          <a:p>
            <a:fld id="{DCD5BEEF-0581-4A05-A833-CBCFD21504BC}" type="slidenum">
              <a:rPr lang="en-US" smtClean="0"/>
              <a:pPr/>
              <a:t>7</a:t>
            </a:fld>
            <a:endParaRPr lang="en-US"/>
          </a:p>
        </p:txBody>
      </p:sp>
    </p:spTree>
    <p:extLst>
      <p:ext uri="{BB962C8B-B14F-4D97-AF65-F5344CB8AC3E}">
        <p14:creationId xmlns="" xmlns:p14="http://schemas.microsoft.com/office/powerpoint/2010/main" val="1010902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 (Contd.)</a:t>
            </a:r>
            <a:endParaRPr lang="en-US" dirty="0"/>
          </a:p>
        </p:txBody>
      </p:sp>
      <p:sp>
        <p:nvSpPr>
          <p:cNvPr id="3" name="Content Placeholder 2"/>
          <p:cNvSpPr>
            <a:spLocks noGrp="1"/>
          </p:cNvSpPr>
          <p:nvPr>
            <p:ph idx="1"/>
          </p:nvPr>
        </p:nvSpPr>
        <p:spPr/>
        <p:txBody>
          <a:bodyPr/>
          <a:lstStyle/>
          <a:p>
            <a:r>
              <a:rPr lang="en-US" dirty="0"/>
              <a:t>Improve self-perceptions of performance: </a:t>
            </a:r>
            <a:endParaRPr lang="en-US" dirty="0" smtClean="0"/>
          </a:p>
          <a:p>
            <a:pPr lvl="1"/>
            <a:r>
              <a:rPr lang="en-US" dirty="0" smtClean="0"/>
              <a:t>Employees </a:t>
            </a:r>
            <a:r>
              <a:rPr lang="en-US" dirty="0"/>
              <a:t>distorted views of their own performance are likely to change as a result of the feedback received from other sources.</a:t>
            </a:r>
          </a:p>
          <a:p>
            <a:pPr>
              <a:buNone/>
            </a:pPr>
            <a:endParaRPr lang="en-US" dirty="0"/>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8</a:t>
            </a:fld>
            <a:endParaRPr lang="en-US"/>
          </a:p>
        </p:txBody>
      </p:sp>
    </p:spTree>
    <p:extLst>
      <p:ext uri="{BB962C8B-B14F-4D97-AF65-F5344CB8AC3E}">
        <p14:creationId xmlns="" xmlns:p14="http://schemas.microsoft.com/office/powerpoint/2010/main" val="1120406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Improved performance: </a:t>
            </a:r>
          </a:p>
          <a:p>
            <a:pPr lvl="1"/>
            <a:r>
              <a:rPr lang="en-US" dirty="0" smtClean="0"/>
              <a:t>Although receiving information about ones performance is not sufficient  to improve, it is certainly a very important step.</a:t>
            </a:r>
          </a:p>
        </p:txBody>
      </p:sp>
      <p:sp>
        <p:nvSpPr>
          <p:cNvPr id="4" name="Slide Number Placeholder 3"/>
          <p:cNvSpPr>
            <a:spLocks noGrp="1"/>
          </p:cNvSpPr>
          <p:nvPr>
            <p:ph type="sldNum" sz="quarter" idx="12"/>
          </p:nvPr>
        </p:nvSpPr>
        <p:spPr/>
        <p:txBody>
          <a:bodyPr/>
          <a:lstStyle/>
          <a:p>
            <a:fld id="{DCD5BEEF-0581-4A05-A833-CBCFD21504BC}" type="slidenum">
              <a:rPr lang="en-US" smtClean="0"/>
              <a:pPr/>
              <a:t>9</a:t>
            </a:fld>
            <a:endParaRPr lang="en-US"/>
          </a:p>
        </p:txBody>
      </p:sp>
    </p:spTree>
    <p:extLst>
      <p:ext uri="{BB962C8B-B14F-4D97-AF65-F5344CB8AC3E}">
        <p14:creationId xmlns="" xmlns:p14="http://schemas.microsoft.com/office/powerpoint/2010/main" val="1612184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 (Contd.)</a:t>
            </a:r>
            <a:endParaRPr lang="en-US" dirty="0"/>
          </a:p>
        </p:txBody>
      </p:sp>
      <p:sp>
        <p:nvSpPr>
          <p:cNvPr id="3" name="Content Placeholder 2"/>
          <p:cNvSpPr>
            <a:spLocks noGrp="1"/>
          </p:cNvSpPr>
          <p:nvPr>
            <p:ph idx="1"/>
          </p:nvPr>
        </p:nvSpPr>
        <p:spPr/>
        <p:txBody>
          <a:bodyPr>
            <a:normAutofit/>
          </a:bodyPr>
          <a:lstStyle/>
          <a:p>
            <a:r>
              <a:rPr lang="en-US" dirty="0"/>
              <a:t>Deduce </a:t>
            </a:r>
            <a:r>
              <a:rPr lang="en-US" dirty="0" smtClean="0"/>
              <a:t>discussable: </a:t>
            </a:r>
          </a:p>
          <a:p>
            <a:pPr lvl="1"/>
            <a:r>
              <a:rPr lang="en-US" dirty="0" smtClean="0"/>
              <a:t>360 </a:t>
            </a:r>
            <a:r>
              <a:rPr lang="en-US" dirty="0"/>
              <a:t>degree feedback systems provide an excellent opportunities to coworkers, supervisors, and subordinates to give information about performance in an anonymous and nonthreatening way.</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10</a:t>
            </a:fld>
            <a:endParaRPr lang="en-US"/>
          </a:p>
        </p:txBody>
      </p:sp>
    </p:spTree>
    <p:extLst>
      <p:ext uri="{BB962C8B-B14F-4D97-AF65-F5344CB8AC3E}">
        <p14:creationId xmlns="" xmlns:p14="http://schemas.microsoft.com/office/powerpoint/2010/main" val="1818863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360 degree feedback system (Contd.)</a:t>
            </a:r>
            <a:endParaRPr lang="en-US" dirty="0"/>
          </a:p>
        </p:txBody>
      </p:sp>
      <p:sp>
        <p:nvSpPr>
          <p:cNvPr id="3" name="Content Placeholder 2"/>
          <p:cNvSpPr>
            <a:spLocks noGrp="1"/>
          </p:cNvSpPr>
          <p:nvPr>
            <p:ph idx="1"/>
          </p:nvPr>
        </p:nvSpPr>
        <p:spPr/>
        <p:txBody>
          <a:bodyPr/>
          <a:lstStyle/>
          <a:p>
            <a:r>
              <a:rPr lang="en-US" dirty="0"/>
              <a:t>Employees enable to take control of their careers: </a:t>
            </a:r>
            <a:endParaRPr lang="en-US" dirty="0" smtClean="0"/>
          </a:p>
          <a:p>
            <a:pPr lvl="1"/>
            <a:r>
              <a:rPr lang="en-US" dirty="0" smtClean="0"/>
              <a:t>By </a:t>
            </a:r>
            <a:r>
              <a:rPr lang="en-US" dirty="0"/>
              <a:t>receiving detailed and constructive feedback on weakness and strengths in various areas, employees can gain a realistic assessment of where they should go with their careers.</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11</a:t>
            </a:fld>
            <a:endParaRPr lang="en-US"/>
          </a:p>
        </p:txBody>
      </p:sp>
    </p:spTree>
    <p:extLst>
      <p:ext uri="{BB962C8B-B14F-4D97-AF65-F5344CB8AC3E}">
        <p14:creationId xmlns="" xmlns:p14="http://schemas.microsoft.com/office/powerpoint/2010/main" val="4077298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Risks  for implementing 360 degree feedback system</a:t>
            </a:r>
            <a:endParaRPr lang="en-US" dirty="0"/>
          </a:p>
        </p:txBody>
      </p:sp>
      <p:sp>
        <p:nvSpPr>
          <p:cNvPr id="3" name="Content Placeholder 2"/>
          <p:cNvSpPr>
            <a:spLocks noGrp="1"/>
          </p:cNvSpPr>
          <p:nvPr>
            <p:ph idx="1"/>
          </p:nvPr>
        </p:nvSpPr>
        <p:spPr/>
        <p:txBody>
          <a:bodyPr>
            <a:normAutofit/>
          </a:bodyPr>
          <a:lstStyle/>
          <a:p>
            <a:pPr>
              <a:buNone/>
            </a:pPr>
            <a:r>
              <a:rPr lang="en-US" dirty="0" smtClean="0"/>
              <a:t>The risk for implementing 360 degree feedback system is as </a:t>
            </a:r>
          </a:p>
          <a:p>
            <a:endParaRPr lang="en-US" dirty="0" smtClean="0"/>
          </a:p>
          <a:p>
            <a:r>
              <a:rPr lang="en-US" dirty="0" smtClean="0"/>
              <a:t>Negative feedback can hurt an employees feelings, particularly if those giving the feedback do not offer their comments in a constructive way.</a:t>
            </a:r>
          </a:p>
        </p:txBody>
      </p:sp>
      <p:sp>
        <p:nvSpPr>
          <p:cNvPr id="4" name="Slide Number Placeholder 3"/>
          <p:cNvSpPr>
            <a:spLocks noGrp="1"/>
          </p:cNvSpPr>
          <p:nvPr>
            <p:ph type="sldNum" sz="quarter" idx="12"/>
          </p:nvPr>
        </p:nvSpPr>
        <p:spPr/>
        <p:txBody>
          <a:bodyPr/>
          <a:lstStyle/>
          <a:p>
            <a:fld id="{DCD5BEEF-0581-4A05-A833-CBCFD21504BC}" type="slidenum">
              <a:rPr lang="en-US" smtClean="0"/>
              <a:pPr/>
              <a:t>12</a:t>
            </a:fld>
            <a:endParaRPr lang="en-US"/>
          </a:p>
        </p:txBody>
      </p:sp>
    </p:spTree>
    <p:extLst>
      <p:ext uri="{BB962C8B-B14F-4D97-AF65-F5344CB8AC3E}">
        <p14:creationId xmlns="" xmlns:p14="http://schemas.microsoft.com/office/powerpoint/2010/main" val="2918745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Risks  for implementing 360 degree feedback system (Contd.)</a:t>
            </a:r>
            <a:endParaRPr lang="en-US" dirty="0"/>
          </a:p>
        </p:txBody>
      </p:sp>
      <p:sp>
        <p:nvSpPr>
          <p:cNvPr id="3" name="Content Placeholder 2"/>
          <p:cNvSpPr>
            <a:spLocks noGrp="1"/>
          </p:cNvSpPr>
          <p:nvPr>
            <p:ph idx="1"/>
          </p:nvPr>
        </p:nvSpPr>
        <p:spPr/>
        <p:txBody>
          <a:bodyPr/>
          <a:lstStyle/>
          <a:p>
            <a:r>
              <a:rPr lang="en-US" dirty="0"/>
              <a:t>The system is likely to lead to positive results only if individuals feel comfortable with the system and believe they will be rated honestly and treated fairly.</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13</a:t>
            </a:fld>
            <a:endParaRPr lang="en-US"/>
          </a:p>
        </p:txBody>
      </p:sp>
    </p:spTree>
    <p:extLst>
      <p:ext uri="{BB962C8B-B14F-4D97-AF65-F5344CB8AC3E}">
        <p14:creationId xmlns="" xmlns:p14="http://schemas.microsoft.com/office/powerpoint/2010/main" val="711640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Risks  for implementing 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When very raters are providing the information, say, two or three, it may be easy for the employee being rated to identify who the rater are.</a:t>
            </a:r>
          </a:p>
          <a:p>
            <a:endParaRPr lang="en-US" dirty="0" smtClean="0"/>
          </a:p>
          <a:p>
            <a:r>
              <a:rPr lang="en-US" dirty="0" smtClean="0"/>
              <a:t>Raters may become overloaded with forms to fill out because they need to provide information on so many individuals.</a:t>
            </a:r>
          </a:p>
        </p:txBody>
      </p:sp>
      <p:sp>
        <p:nvSpPr>
          <p:cNvPr id="4" name="Slide Number Placeholder 3"/>
          <p:cNvSpPr>
            <a:spLocks noGrp="1"/>
          </p:cNvSpPr>
          <p:nvPr>
            <p:ph type="sldNum" sz="quarter" idx="12"/>
          </p:nvPr>
        </p:nvSpPr>
        <p:spPr/>
        <p:txBody>
          <a:bodyPr/>
          <a:lstStyle/>
          <a:p>
            <a:fld id="{DCD5BEEF-0581-4A05-A833-CBCFD21504BC}" type="slidenum">
              <a:rPr lang="en-US" smtClean="0"/>
              <a:pPr/>
              <a:t>14</a:t>
            </a:fld>
            <a:endParaRPr lang="en-US"/>
          </a:p>
        </p:txBody>
      </p:sp>
    </p:spTree>
    <p:extLst>
      <p:ext uri="{BB962C8B-B14F-4D97-AF65-F5344CB8AC3E}">
        <p14:creationId xmlns="" xmlns:p14="http://schemas.microsoft.com/office/powerpoint/2010/main" val="29258468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Risks  for implementing 360 degree feedback system (Contd.)</a:t>
            </a:r>
            <a:endParaRPr lang="en-US" dirty="0"/>
          </a:p>
        </p:txBody>
      </p:sp>
      <p:sp>
        <p:nvSpPr>
          <p:cNvPr id="3" name="Content Placeholder 2"/>
          <p:cNvSpPr>
            <a:spLocks noGrp="1"/>
          </p:cNvSpPr>
          <p:nvPr>
            <p:ph idx="1"/>
          </p:nvPr>
        </p:nvSpPr>
        <p:spPr/>
        <p:txBody>
          <a:bodyPr/>
          <a:lstStyle/>
          <a:p>
            <a:r>
              <a:rPr lang="en-US" dirty="0"/>
              <a:t>Implementing a 360 degree feedback system should not be a one time only event. The system should be in place and data collected over time on an ongoing basis.</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15</a:t>
            </a:fld>
            <a:endParaRPr lang="en-US"/>
          </a:p>
        </p:txBody>
      </p:sp>
    </p:spTree>
    <p:extLst>
      <p:ext uri="{BB962C8B-B14F-4D97-AF65-F5344CB8AC3E}">
        <p14:creationId xmlns="" xmlns:p14="http://schemas.microsoft.com/office/powerpoint/2010/main" val="3061850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 of a Good System</a:t>
            </a:r>
            <a:endParaRPr lang="en-US" dirty="0"/>
          </a:p>
        </p:txBody>
      </p:sp>
      <p:sp>
        <p:nvSpPr>
          <p:cNvPr id="3" name="Content Placeholder 2"/>
          <p:cNvSpPr>
            <a:spLocks noGrp="1"/>
          </p:cNvSpPr>
          <p:nvPr>
            <p:ph idx="1"/>
          </p:nvPr>
        </p:nvSpPr>
        <p:spPr/>
        <p:txBody>
          <a:bodyPr>
            <a:normAutofit/>
          </a:bodyPr>
          <a:lstStyle/>
          <a:p>
            <a:pPr>
              <a:buNone/>
            </a:pPr>
            <a:r>
              <a:rPr lang="en-US" dirty="0" smtClean="0"/>
              <a:t>    When </a:t>
            </a:r>
            <a:r>
              <a:rPr lang="en-US" dirty="0" smtClean="0"/>
              <a:t>the system have the following characteristics, they are most likely to be successful:</a:t>
            </a:r>
          </a:p>
          <a:p>
            <a:endParaRPr lang="en-US" dirty="0"/>
          </a:p>
          <a:p>
            <a:r>
              <a:rPr lang="en-US" dirty="0" smtClean="0"/>
              <a:t>Anonymity: </a:t>
            </a:r>
          </a:p>
          <a:p>
            <a:pPr lvl="1"/>
            <a:r>
              <a:rPr lang="en-US" dirty="0" smtClean="0"/>
              <a:t>In good systems, feedback is anonymous and confident. </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16</a:t>
            </a:fld>
            <a:endParaRPr lang="en-US"/>
          </a:p>
        </p:txBody>
      </p:sp>
    </p:spTree>
    <p:extLst>
      <p:ext uri="{BB962C8B-B14F-4D97-AF65-F5344CB8AC3E}">
        <p14:creationId xmlns="" xmlns:p14="http://schemas.microsoft.com/office/powerpoint/2010/main" val="1626752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 of a Good System (Contd.)</a:t>
            </a:r>
            <a:endParaRPr lang="en-US" dirty="0"/>
          </a:p>
        </p:txBody>
      </p:sp>
      <p:sp>
        <p:nvSpPr>
          <p:cNvPr id="3" name="Content Placeholder 2"/>
          <p:cNvSpPr>
            <a:spLocks noGrp="1"/>
          </p:cNvSpPr>
          <p:nvPr>
            <p:ph idx="1"/>
          </p:nvPr>
        </p:nvSpPr>
        <p:spPr/>
        <p:txBody>
          <a:bodyPr>
            <a:normAutofit/>
          </a:bodyPr>
          <a:lstStyle/>
          <a:p>
            <a:r>
              <a:rPr lang="en-US" dirty="0"/>
              <a:t>Observation of employee performance: </a:t>
            </a:r>
            <a:endParaRPr lang="en-US" dirty="0" smtClean="0"/>
          </a:p>
          <a:p>
            <a:pPr lvl="1"/>
            <a:r>
              <a:rPr lang="en-US" dirty="0" smtClean="0"/>
              <a:t>Only </a:t>
            </a:r>
            <a:r>
              <a:rPr lang="en-US" dirty="0"/>
              <a:t>those with good knowledge and first hand experience with the person being rated should </a:t>
            </a:r>
            <a:r>
              <a:rPr lang="en-US" dirty="0" smtClean="0"/>
              <a:t>participate in </a:t>
            </a:r>
            <a:r>
              <a:rPr lang="en-US" dirty="0"/>
              <a:t>the process.</a:t>
            </a:r>
          </a:p>
          <a:p>
            <a:endParaRPr lang="en-US" dirty="0" smtClean="0"/>
          </a:p>
          <a:p>
            <a:r>
              <a:rPr lang="en-US" dirty="0" smtClean="0"/>
              <a:t>Feedback </a:t>
            </a:r>
            <a:r>
              <a:rPr lang="en-US" dirty="0"/>
              <a:t>interpretation: </a:t>
            </a:r>
            <a:endParaRPr lang="en-US" dirty="0" smtClean="0"/>
          </a:p>
          <a:p>
            <a:pPr lvl="1"/>
            <a:r>
              <a:rPr lang="en-US" dirty="0" smtClean="0"/>
              <a:t>Good </a:t>
            </a:r>
            <a:r>
              <a:rPr lang="en-US" dirty="0"/>
              <a:t>systems allow the person being rated to discuss the feedback received with a person interested in the employees development.</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17</a:t>
            </a:fld>
            <a:endParaRPr lang="en-US"/>
          </a:p>
        </p:txBody>
      </p:sp>
    </p:spTree>
    <p:extLst>
      <p:ext uri="{BB962C8B-B14F-4D97-AF65-F5344CB8AC3E}">
        <p14:creationId xmlns="" xmlns:p14="http://schemas.microsoft.com/office/powerpoint/2010/main" val="2666812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 of a Good System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Follow up: </a:t>
            </a:r>
          </a:p>
          <a:p>
            <a:pPr lvl="1"/>
            <a:r>
              <a:rPr lang="en-US" dirty="0" smtClean="0"/>
              <a:t>The information gathered has little value if there is no follow up action. Once feedback is received, it is essential that a developmental plan is created right away.</a:t>
            </a:r>
          </a:p>
          <a:p>
            <a:endParaRPr lang="en-US" dirty="0" smtClean="0"/>
          </a:p>
          <a:p>
            <a:r>
              <a:rPr lang="en-US" dirty="0" smtClean="0"/>
              <a:t>Used for developmental purposes only: </a:t>
            </a:r>
          </a:p>
          <a:p>
            <a:pPr lvl="1"/>
            <a:r>
              <a:rPr lang="en-US" dirty="0" smtClean="0"/>
              <a:t>When 360 degree feedback systems are used for administrative purposes such as promotions and compensation, raters are likely to distort the information provided.</a:t>
            </a:r>
          </a:p>
        </p:txBody>
      </p:sp>
      <p:sp>
        <p:nvSpPr>
          <p:cNvPr id="4" name="Slide Number Placeholder 3"/>
          <p:cNvSpPr>
            <a:spLocks noGrp="1"/>
          </p:cNvSpPr>
          <p:nvPr>
            <p:ph type="sldNum" sz="quarter" idx="12"/>
          </p:nvPr>
        </p:nvSpPr>
        <p:spPr/>
        <p:txBody>
          <a:bodyPr/>
          <a:lstStyle/>
          <a:p>
            <a:fld id="{DCD5BEEF-0581-4A05-A833-CBCFD21504BC}" type="slidenum">
              <a:rPr lang="en-US" smtClean="0"/>
              <a:pPr/>
              <a:t>18</a:t>
            </a:fld>
            <a:endParaRPr lang="en-US"/>
          </a:p>
        </p:txBody>
      </p:sp>
    </p:spTree>
    <p:extLst>
      <p:ext uri="{BB962C8B-B14F-4D97-AF65-F5344CB8AC3E}">
        <p14:creationId xmlns="" xmlns:p14="http://schemas.microsoft.com/office/powerpoint/2010/main" val="1394676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 of a Good System (Contd.)</a:t>
            </a:r>
            <a:endParaRPr lang="en-US" dirty="0"/>
          </a:p>
        </p:txBody>
      </p:sp>
      <p:sp>
        <p:nvSpPr>
          <p:cNvPr id="3" name="Content Placeholder 2"/>
          <p:cNvSpPr>
            <a:spLocks noGrp="1"/>
          </p:cNvSpPr>
          <p:nvPr>
            <p:ph idx="1"/>
          </p:nvPr>
        </p:nvSpPr>
        <p:spPr/>
        <p:txBody>
          <a:bodyPr/>
          <a:lstStyle/>
          <a:p>
            <a:r>
              <a:rPr lang="en-US" dirty="0"/>
              <a:t>Avoidance of survey fatigue: </a:t>
            </a:r>
            <a:endParaRPr lang="en-US" dirty="0" smtClean="0"/>
          </a:p>
          <a:p>
            <a:pPr lvl="1"/>
            <a:r>
              <a:rPr lang="en-US" dirty="0" smtClean="0"/>
              <a:t>Survey </a:t>
            </a:r>
            <a:r>
              <a:rPr lang="en-US" dirty="0"/>
              <a:t>fatigue can be avoided if individuals are not asked to rate too many employees at the same time.</a:t>
            </a:r>
          </a:p>
          <a:p>
            <a:endParaRPr lang="en-US" dirty="0"/>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19</a:t>
            </a:fld>
            <a:endParaRPr lang="en-US"/>
          </a:p>
        </p:txBody>
      </p:sp>
    </p:spTree>
    <p:extLst>
      <p:ext uri="{BB962C8B-B14F-4D97-AF65-F5344CB8AC3E}">
        <p14:creationId xmlns="" xmlns:p14="http://schemas.microsoft.com/office/powerpoint/2010/main" val="23560431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 of a Good System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Emphasis on behaviors: </a:t>
            </a:r>
          </a:p>
          <a:p>
            <a:pPr lvl="1"/>
            <a:r>
              <a:rPr lang="en-US" dirty="0" smtClean="0"/>
              <a:t>Although systems can include feedback on both behavior and results, it is better to emphasize behaviors.</a:t>
            </a:r>
          </a:p>
          <a:p>
            <a:endParaRPr lang="en-US" dirty="0" smtClean="0"/>
          </a:p>
          <a:p>
            <a:r>
              <a:rPr lang="en-US" dirty="0" smtClean="0"/>
              <a:t>Raters go beyond ratings: </a:t>
            </a:r>
          </a:p>
          <a:p>
            <a:pPr lvl="1"/>
            <a:r>
              <a:rPr lang="en-US" dirty="0" smtClean="0"/>
              <a:t>In addition to providing scores on various dimensions, raters should provide written descriptive feedback that gives detailed and constructive comments on how to improve performance.</a:t>
            </a:r>
          </a:p>
        </p:txBody>
      </p:sp>
      <p:sp>
        <p:nvSpPr>
          <p:cNvPr id="4" name="Slide Number Placeholder 3"/>
          <p:cNvSpPr>
            <a:spLocks noGrp="1"/>
          </p:cNvSpPr>
          <p:nvPr>
            <p:ph type="sldNum" sz="quarter" idx="12"/>
          </p:nvPr>
        </p:nvSpPr>
        <p:spPr/>
        <p:txBody>
          <a:bodyPr/>
          <a:lstStyle/>
          <a:p>
            <a:fld id="{DCD5BEEF-0581-4A05-A833-CBCFD21504BC}" type="slidenum">
              <a:rPr lang="en-US" smtClean="0"/>
              <a:pPr/>
              <a:t>20</a:t>
            </a:fld>
            <a:endParaRPr lang="en-US"/>
          </a:p>
        </p:txBody>
      </p:sp>
    </p:spTree>
    <p:extLst>
      <p:ext uri="{BB962C8B-B14F-4D97-AF65-F5344CB8AC3E}">
        <p14:creationId xmlns="" xmlns:p14="http://schemas.microsoft.com/office/powerpoint/2010/main" val="10004780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831975"/>
          </a:xfrm>
        </p:spPr>
        <p:txBody>
          <a:bodyPr>
            <a:normAutofit fontScale="90000"/>
          </a:bodyPr>
          <a:lstStyle/>
          <a:p>
            <a:r>
              <a:rPr lang="en-US" dirty="0" smtClean="0"/>
              <a:t/>
            </a:r>
            <a:br>
              <a:rPr lang="en-US" dirty="0" smtClean="0"/>
            </a:br>
            <a:r>
              <a:rPr lang="en-US" dirty="0" smtClean="0"/>
              <a:t>ENHANCING PERFORMANCE MANAGEMENT SKILLS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 skills</a:t>
            </a:r>
          </a:p>
        </p:txBody>
      </p:sp>
      <p:sp>
        <p:nvSpPr>
          <p:cNvPr id="3" name="Content Placeholder 2"/>
          <p:cNvSpPr>
            <a:spLocks noGrp="1"/>
          </p:cNvSpPr>
          <p:nvPr>
            <p:ph idx="1"/>
          </p:nvPr>
        </p:nvSpPr>
        <p:spPr/>
        <p:txBody>
          <a:bodyPr/>
          <a:lstStyle/>
          <a:p>
            <a:r>
              <a:rPr lang="en-US" dirty="0"/>
              <a:t>Performance management systems are </a:t>
            </a:r>
            <a:r>
              <a:rPr lang="en-US" dirty="0" smtClean="0"/>
              <a:t>NOT likely </a:t>
            </a:r>
            <a:r>
              <a:rPr lang="en-US" dirty="0"/>
              <a:t>to help employees develop and improve their performance if managers </a:t>
            </a:r>
            <a:r>
              <a:rPr lang="en-US" dirty="0" smtClean="0"/>
              <a:t>do not have </a:t>
            </a:r>
            <a:r>
              <a:rPr lang="en-US" dirty="0"/>
              <a:t>the necessary skills to help employees accomplish </a:t>
            </a:r>
            <a:r>
              <a:rPr lang="en-US" dirty="0" smtClean="0"/>
              <a:t>their </a:t>
            </a:r>
            <a:r>
              <a:rPr lang="en-US" dirty="0"/>
              <a:t>goals. </a:t>
            </a:r>
            <a:endParaRPr lang="en-US" dirty="0" smtClean="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22</a:t>
            </a:fld>
            <a:endParaRPr lang="en-US"/>
          </a:p>
        </p:txBody>
      </p:sp>
    </p:spTree>
    <p:extLst>
      <p:ext uri="{BB962C8B-B14F-4D97-AF65-F5344CB8AC3E}">
        <p14:creationId xmlns:p14="http://schemas.microsoft.com/office/powerpoint/2010/main" xmlns="" val="1369451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skills (Contd.)</a:t>
            </a:r>
            <a:endParaRPr lang="en-US" dirty="0"/>
          </a:p>
        </p:txBody>
      </p:sp>
      <p:sp>
        <p:nvSpPr>
          <p:cNvPr id="3" name="Content Placeholder 2"/>
          <p:cNvSpPr>
            <a:spLocks noGrp="1"/>
          </p:cNvSpPr>
          <p:nvPr>
            <p:ph idx="1"/>
          </p:nvPr>
        </p:nvSpPr>
        <p:spPr/>
        <p:txBody>
          <a:bodyPr/>
          <a:lstStyle/>
          <a:p>
            <a:r>
              <a:rPr lang="en-US" dirty="0"/>
              <a:t>Such skills </a:t>
            </a:r>
            <a:r>
              <a:rPr lang="en-US" dirty="0" smtClean="0"/>
              <a:t>include;</a:t>
            </a:r>
          </a:p>
          <a:p>
            <a:pPr lvl="1"/>
            <a:r>
              <a:rPr lang="en-US" dirty="0" smtClean="0"/>
              <a:t>being </a:t>
            </a:r>
            <a:r>
              <a:rPr lang="en-US" dirty="0"/>
              <a:t>able to serve as coaches, </a:t>
            </a:r>
            <a:endParaRPr lang="en-US" dirty="0" smtClean="0"/>
          </a:p>
          <a:p>
            <a:pPr lvl="1"/>
            <a:r>
              <a:rPr lang="en-US" dirty="0" smtClean="0"/>
              <a:t>to </a:t>
            </a:r>
            <a:r>
              <a:rPr lang="en-US" dirty="0"/>
              <a:t>observe, and </a:t>
            </a:r>
            <a:endParaRPr lang="en-US" dirty="0" smtClean="0"/>
          </a:p>
          <a:p>
            <a:pPr lvl="1"/>
            <a:r>
              <a:rPr lang="en-US" dirty="0" smtClean="0"/>
              <a:t>document </a:t>
            </a:r>
            <a:r>
              <a:rPr lang="en-US" dirty="0"/>
              <a:t>performance </a:t>
            </a:r>
            <a:r>
              <a:rPr lang="en-US" dirty="0" smtClean="0"/>
              <a:t>accurately,</a:t>
            </a:r>
          </a:p>
          <a:p>
            <a:pPr lvl="1"/>
            <a:r>
              <a:rPr lang="en-US" dirty="0" smtClean="0"/>
              <a:t>To give both positive and negative feedback,</a:t>
            </a:r>
          </a:p>
          <a:p>
            <a:pPr lvl="1"/>
            <a:r>
              <a:rPr lang="en-US" dirty="0" smtClean="0"/>
              <a:t>And to conduct useful and constructive performance review discussions.</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23</a:t>
            </a:fld>
            <a:endParaRPr lang="en-US"/>
          </a:p>
        </p:txBody>
      </p:sp>
    </p:spTree>
    <p:extLst>
      <p:ext uri="{BB962C8B-B14F-4D97-AF65-F5344CB8AC3E}">
        <p14:creationId xmlns:p14="http://schemas.microsoft.com/office/powerpoint/2010/main" xmlns="" val="2744461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a:t>
            </a:r>
            <a:endParaRPr lang="en-US" dirty="0"/>
          </a:p>
        </p:txBody>
      </p:sp>
      <p:sp>
        <p:nvSpPr>
          <p:cNvPr id="3" name="Content Placeholder 2"/>
          <p:cNvSpPr>
            <a:spLocks noGrp="1"/>
          </p:cNvSpPr>
          <p:nvPr>
            <p:ph idx="1"/>
          </p:nvPr>
        </p:nvSpPr>
        <p:spPr/>
        <p:txBody>
          <a:bodyPr>
            <a:normAutofit/>
          </a:bodyPr>
          <a:lstStyle/>
          <a:p>
            <a:r>
              <a:rPr lang="en-US" dirty="0" smtClean="0"/>
              <a:t>Coaching is a collaborative, ongoing process in which the manger interacts with his or her employees and takes an active role and interest in their performance. </a:t>
            </a:r>
          </a:p>
          <a:p>
            <a:r>
              <a:rPr lang="en-US" dirty="0" smtClean="0"/>
              <a:t>In general, coaching involves directing, motivating, and rewarding employee behavior.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a:t>
            </a:r>
            <a:r>
              <a:rPr lang="en-US" dirty="0" smtClean="0"/>
              <a:t>(Contd.)</a:t>
            </a:r>
            <a:endParaRPr lang="en-US" dirty="0"/>
          </a:p>
        </p:txBody>
      </p:sp>
      <p:sp>
        <p:nvSpPr>
          <p:cNvPr id="3" name="Content Placeholder 2"/>
          <p:cNvSpPr>
            <a:spLocks noGrp="1"/>
          </p:cNvSpPr>
          <p:nvPr>
            <p:ph idx="1"/>
          </p:nvPr>
        </p:nvSpPr>
        <p:spPr/>
        <p:txBody>
          <a:bodyPr/>
          <a:lstStyle/>
          <a:p>
            <a:r>
              <a:rPr lang="en-US" dirty="0"/>
              <a:t>Coaching is a day to day function that involves observing performance, complimenting good work, and helping to correct and improve any performance that does not meet expectations and standards.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25</a:t>
            </a:fld>
            <a:endParaRPr lang="en-US"/>
          </a:p>
        </p:txBody>
      </p:sp>
    </p:spTree>
    <p:extLst>
      <p:ext uri="{BB962C8B-B14F-4D97-AF65-F5344CB8AC3E}">
        <p14:creationId xmlns:p14="http://schemas.microsoft.com/office/powerpoint/2010/main" xmlns="" val="2059626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(Contd.)</a:t>
            </a:r>
          </a:p>
        </p:txBody>
      </p:sp>
      <p:sp>
        <p:nvSpPr>
          <p:cNvPr id="3" name="Content Placeholder 2"/>
          <p:cNvSpPr>
            <a:spLocks noGrp="1"/>
          </p:cNvSpPr>
          <p:nvPr>
            <p:ph idx="1"/>
          </p:nvPr>
        </p:nvSpPr>
        <p:spPr/>
        <p:txBody>
          <a:bodyPr>
            <a:normAutofit/>
          </a:bodyPr>
          <a:lstStyle/>
          <a:p>
            <a:r>
              <a:rPr lang="en-US" dirty="0" smtClean="0"/>
              <a:t>Coaching is also concerned with long term performance and involves ensuring that the developmental plan is being achieved. </a:t>
            </a:r>
          </a:p>
          <a:p>
            <a:r>
              <a:rPr lang="en-US" dirty="0" smtClean="0"/>
              <a:t>Being a coach thus is similar to serving as a consultant and for coaching to be successful, a coach must establish a  helping relationship.</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Successful Coaching</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Although </a:t>
            </a:r>
            <a:r>
              <a:rPr lang="en-US" dirty="0" smtClean="0"/>
              <a:t>many theories on coaching exist, there are four guiding principles that provide a good framework for understanding successful coaching.</a:t>
            </a:r>
          </a:p>
          <a:p>
            <a:endParaRPr lang="en-US" dirty="0" smtClean="0"/>
          </a:p>
          <a:p>
            <a:pPr marL="514350" indent="-514350">
              <a:buFont typeface="+mj-lt"/>
              <a:buAutoNum type="arabicPeriod"/>
            </a:pPr>
            <a:r>
              <a:rPr lang="en-US" dirty="0" smtClean="0"/>
              <a:t>A good coaching relationship is essential: </a:t>
            </a:r>
          </a:p>
          <a:p>
            <a:pPr lvl="1"/>
            <a:r>
              <a:rPr lang="en-US" dirty="0" smtClean="0"/>
              <a:t>For coaching to work, it is imperative that the relationship between the coach and the employee be trusting and collaborative. </a:t>
            </a:r>
          </a:p>
          <a:p>
            <a:pPr lvl="1"/>
            <a:r>
              <a:rPr lang="en-US" dirty="0" smtClean="0"/>
              <a:t>The coach needs to try to walk in employees shoes and view the job and organization from his or her perspective.</a:t>
            </a:r>
          </a:p>
        </p:txBody>
      </p:sp>
      <p:sp>
        <p:nvSpPr>
          <p:cNvPr id="4" name="Slide Number Placeholder 3"/>
          <p:cNvSpPr>
            <a:spLocks noGrp="1"/>
          </p:cNvSpPr>
          <p:nvPr>
            <p:ph type="sldNum" sz="quarter" idx="12"/>
          </p:nvPr>
        </p:nvSpPr>
        <p:spPr/>
        <p:txBody>
          <a:bodyPr/>
          <a:lstStyle/>
          <a:p>
            <a:fld id="{A6B133A9-A748-47DF-9A84-F1B998697822}"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a:t>
            </a:r>
            <a:r>
              <a:rPr lang="en-US" dirty="0" smtClean="0"/>
              <a:t>Coaching (Contd.)</a:t>
            </a:r>
            <a:endParaRPr lang="en-US" dirty="0"/>
          </a:p>
        </p:txBody>
      </p:sp>
      <p:sp>
        <p:nvSpPr>
          <p:cNvPr id="3" name="Content Placeholder 2"/>
          <p:cNvSpPr>
            <a:spLocks noGrp="1"/>
          </p:cNvSpPr>
          <p:nvPr>
            <p:ph idx="1"/>
          </p:nvPr>
        </p:nvSpPr>
        <p:spPr/>
        <p:txBody>
          <a:bodyPr/>
          <a:lstStyle/>
          <a:p>
            <a:pPr lvl="1"/>
            <a:r>
              <a:rPr lang="en-US" dirty="0" smtClean="0"/>
              <a:t>The coach also need to search for positive aspects of the employee because this is likely to lead to a better understanding and acceptance of the employee.</a:t>
            </a:r>
          </a:p>
          <a:p>
            <a:pPr lvl="1"/>
            <a:r>
              <a:rPr lang="en-US" dirty="0" smtClean="0"/>
              <a:t>The coach needs to understand that coaching is not something done to the employees but done with the employees.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28</a:t>
            </a:fld>
            <a:endParaRPr lang="en-US"/>
          </a:p>
        </p:txBody>
      </p:sp>
    </p:spTree>
    <p:extLst>
      <p:ext uri="{BB962C8B-B14F-4D97-AF65-F5344CB8AC3E}">
        <p14:creationId xmlns:p14="http://schemas.microsoft.com/office/powerpoint/2010/main" xmlns="" val="24290812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The employee is the source and director of change: </a:t>
            </a:r>
            <a:endParaRPr lang="en-US" dirty="0" smtClean="0"/>
          </a:p>
          <a:p>
            <a:pPr marL="914400" lvl="1" indent="-514350"/>
            <a:r>
              <a:rPr lang="en-US" dirty="0" smtClean="0"/>
              <a:t>The </a:t>
            </a:r>
            <a:r>
              <a:rPr lang="en-US" dirty="0"/>
              <a:t>coach must understand that the employee is the source of change and self growth. </a:t>
            </a:r>
            <a:endParaRPr lang="en-US" dirty="0" smtClean="0"/>
          </a:p>
          <a:p>
            <a:pPr marL="914400" lvl="1" indent="-514350"/>
            <a:r>
              <a:rPr lang="en-US" dirty="0" smtClean="0"/>
              <a:t>After </a:t>
            </a:r>
            <a:r>
              <a:rPr lang="en-US" dirty="0"/>
              <a:t>all, the purpose of  coaching is to change employee behavior and set a direction for what the employee will do differently in the future.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29</a:t>
            </a:fld>
            <a:endParaRPr lang="en-US"/>
          </a:p>
        </p:txBody>
      </p:sp>
    </p:spTree>
    <p:extLst>
      <p:ext uri="{BB962C8B-B14F-4D97-AF65-F5344CB8AC3E}">
        <p14:creationId xmlns:p14="http://schemas.microsoft.com/office/powerpoint/2010/main" xmlns="" val="40224347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lvl="1"/>
            <a:r>
              <a:rPr lang="en-US" dirty="0" smtClean="0"/>
              <a:t>This change will not happen if the employee is not in the driving seat.</a:t>
            </a:r>
          </a:p>
          <a:p>
            <a:pPr lvl="1"/>
            <a:r>
              <a:rPr lang="en-US" dirty="0" smtClean="0"/>
              <a:t>Accordingly the coach needs to facilitate the employee’s setting the agenda, goals and direction.</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30</a:t>
            </a:fld>
            <a:endParaRPr lang="en-US"/>
          </a:p>
        </p:txBody>
      </p:sp>
    </p:spTree>
    <p:extLst>
      <p:ext uri="{BB962C8B-B14F-4D97-AF65-F5344CB8AC3E}">
        <p14:creationId xmlns:p14="http://schemas.microsoft.com/office/powerpoint/2010/main" xmlns="" val="30892441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Each</a:t>
            </a:r>
            <a:r>
              <a:rPr lang="en-US" dirty="0" smtClean="0"/>
              <a:t> </a:t>
            </a:r>
            <a:r>
              <a:rPr lang="en-US" dirty="0" smtClean="0"/>
              <a:t>employee </a:t>
            </a:r>
            <a:r>
              <a:rPr lang="en-US" dirty="0" smtClean="0"/>
              <a:t>is </a:t>
            </a:r>
            <a:r>
              <a:rPr lang="en-US" dirty="0" smtClean="0"/>
              <a:t>unique: </a:t>
            </a:r>
          </a:p>
          <a:p>
            <a:pPr lvl="1"/>
            <a:r>
              <a:rPr lang="en-US" dirty="0" smtClean="0"/>
              <a:t>The coach must understand that each employee is a unique individual with several job related and job unrelated identities and a unique personal history. (</a:t>
            </a:r>
            <a:r>
              <a:rPr lang="en-US" dirty="0" err="1" smtClean="0"/>
              <a:t>e.g</a:t>
            </a:r>
            <a:r>
              <a:rPr lang="en-US" dirty="0" smtClean="0"/>
              <a:t> computer network specialist, father, skier)</a:t>
            </a:r>
          </a:p>
          <a:p>
            <a:pPr lvl="1"/>
            <a:r>
              <a:rPr lang="en-US" dirty="0" smtClean="0"/>
              <a:t>The coach must try to create a whole, complete and rich picture of the employee.</a:t>
            </a:r>
          </a:p>
        </p:txBody>
      </p:sp>
      <p:sp>
        <p:nvSpPr>
          <p:cNvPr id="4" name="Slide Number Placeholder 3"/>
          <p:cNvSpPr>
            <a:spLocks noGrp="1"/>
          </p:cNvSpPr>
          <p:nvPr>
            <p:ph type="sldNum" sz="quarter" idx="12"/>
          </p:nvPr>
        </p:nvSpPr>
        <p:spPr/>
        <p:txBody>
          <a:bodyPr/>
          <a:lstStyle/>
          <a:p>
            <a:fld id="{A6B133A9-A748-47DF-9A84-F1B998697822}"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lvl="1"/>
            <a:r>
              <a:rPr lang="en-US" dirty="0" smtClean="0"/>
              <a:t>It will be beneficial if the coach has knowledge of and can help the employee connect his life and work experiences in meaningful </a:t>
            </a:r>
            <a:r>
              <a:rPr lang="en-US" dirty="0" smtClean="0"/>
              <a:t>way.</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32</a:t>
            </a:fld>
            <a:endParaRPr lang="en-US"/>
          </a:p>
        </p:txBody>
      </p:sp>
    </p:spTree>
    <p:extLst>
      <p:ext uri="{BB962C8B-B14F-4D97-AF65-F5344CB8AC3E}">
        <p14:creationId xmlns:p14="http://schemas.microsoft.com/office/powerpoint/2010/main" xmlns="" val="28402575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normAutofit/>
          </a:bodyPr>
          <a:lstStyle/>
          <a:p>
            <a:pPr marL="514350" indent="-514350">
              <a:buFont typeface="+mj-lt"/>
              <a:buAutoNum type="arabicPeriod" startAt="4"/>
            </a:pPr>
            <a:r>
              <a:rPr lang="en-US" dirty="0"/>
              <a:t>The coach is the facilitator of the employees growth: </a:t>
            </a:r>
            <a:endParaRPr lang="en-US" dirty="0" smtClean="0"/>
          </a:p>
          <a:p>
            <a:pPr lvl="1"/>
            <a:r>
              <a:rPr lang="en-US" dirty="0" smtClean="0"/>
              <a:t>The </a:t>
            </a:r>
            <a:r>
              <a:rPr lang="en-US" dirty="0"/>
              <a:t>coach main role is one of facilitation. </a:t>
            </a:r>
            <a:endParaRPr lang="en-US" dirty="0" smtClean="0"/>
          </a:p>
          <a:p>
            <a:pPr lvl="1"/>
            <a:r>
              <a:rPr lang="en-US" dirty="0" smtClean="0"/>
              <a:t>A </a:t>
            </a:r>
            <a:r>
              <a:rPr lang="en-US" dirty="0"/>
              <a:t>coach must direct the process and help with the content </a:t>
            </a:r>
            <a:r>
              <a:rPr lang="en-US" dirty="0" smtClean="0"/>
              <a:t>(</a:t>
            </a:r>
            <a:r>
              <a:rPr lang="en-US" dirty="0" err="1" smtClean="0"/>
              <a:t>e.g</a:t>
            </a:r>
            <a:r>
              <a:rPr lang="en-US" dirty="0" smtClean="0"/>
              <a:t> of a developmental plan) but </a:t>
            </a:r>
            <a:r>
              <a:rPr lang="en-US" dirty="0"/>
              <a:t>not take control of these issues</a:t>
            </a:r>
            <a:r>
              <a:rPr lang="en-US" dirty="0" smtClean="0"/>
              <a:t>.</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33</a:t>
            </a:fld>
            <a:endParaRPr lang="en-US"/>
          </a:p>
        </p:txBody>
      </p:sp>
    </p:spTree>
    <p:extLst>
      <p:ext uri="{BB962C8B-B14F-4D97-AF65-F5344CB8AC3E}">
        <p14:creationId xmlns:p14="http://schemas.microsoft.com/office/powerpoint/2010/main" xmlns="" val="12409444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marL="457200" lvl="1" indent="-457200"/>
            <a:r>
              <a:rPr lang="en-US" dirty="0"/>
              <a:t>The coach needs to maintain an attitude of exploration, help expand the employee’s awareness of strengths, resources and challenges and facilitate goal setting.</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34</a:t>
            </a:fld>
            <a:endParaRPr lang="en-US"/>
          </a:p>
        </p:txBody>
      </p:sp>
    </p:spTree>
    <p:extLst>
      <p:ext uri="{BB962C8B-B14F-4D97-AF65-F5344CB8AC3E}">
        <p14:creationId xmlns:p14="http://schemas.microsoft.com/office/powerpoint/2010/main" xmlns="" val="38448670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Coaching</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In more specific terms, coaching involves the following functions:</a:t>
            </a:r>
          </a:p>
          <a:p>
            <a:endParaRPr lang="en-US" dirty="0" smtClean="0"/>
          </a:p>
          <a:p>
            <a:r>
              <a:rPr lang="en-US" dirty="0" smtClean="0"/>
              <a:t>Giving advice to help employee improve their performance.</a:t>
            </a:r>
          </a:p>
          <a:p>
            <a:endParaRPr lang="en-US" dirty="0" smtClean="0"/>
          </a:p>
          <a:p>
            <a:r>
              <a:rPr lang="en-US" dirty="0" smtClean="0"/>
              <a:t>Providing employees with </a:t>
            </a:r>
            <a:r>
              <a:rPr lang="en-US" dirty="0"/>
              <a:t>g</a:t>
            </a:r>
            <a:r>
              <a:rPr lang="en-US" dirty="0" smtClean="0"/>
              <a:t>uidance so that employees can develop their skills and knowledge appropriately.</a:t>
            </a:r>
          </a:p>
          <a:p>
            <a:endParaRPr lang="en-US" dirty="0" smtClean="0"/>
          </a:p>
          <a:p>
            <a:r>
              <a:rPr lang="en-US" dirty="0" smtClean="0"/>
              <a:t>Providing employees support and being there only when the manager is needed.</a:t>
            </a:r>
          </a:p>
        </p:txBody>
      </p:sp>
      <p:sp>
        <p:nvSpPr>
          <p:cNvPr id="4" name="Slide Number Placeholder 3"/>
          <p:cNvSpPr>
            <a:spLocks noGrp="1"/>
          </p:cNvSpPr>
          <p:nvPr>
            <p:ph type="sldNum" sz="quarter" idx="12"/>
          </p:nvPr>
        </p:nvSpPr>
        <p:spPr/>
        <p:txBody>
          <a:bodyPr/>
          <a:lstStyle/>
          <a:p>
            <a:fld id="{A6B133A9-A748-47DF-9A84-F1B998697822}"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a:t>
            </a:r>
            <a:r>
              <a:rPr lang="en-US" dirty="0" smtClean="0"/>
              <a:t>Coaching (Contd.)</a:t>
            </a:r>
            <a:endParaRPr lang="en-US" dirty="0"/>
          </a:p>
        </p:txBody>
      </p:sp>
      <p:sp>
        <p:nvSpPr>
          <p:cNvPr id="3" name="Content Placeholder 2"/>
          <p:cNvSpPr>
            <a:spLocks noGrp="1"/>
          </p:cNvSpPr>
          <p:nvPr>
            <p:ph idx="1"/>
          </p:nvPr>
        </p:nvSpPr>
        <p:spPr/>
        <p:txBody>
          <a:bodyPr/>
          <a:lstStyle/>
          <a:p>
            <a:r>
              <a:rPr lang="en-US" dirty="0"/>
              <a:t>Giving employees confidence that will enable them to enhance their performance continuously and to increase their sense of responsibility for managing their own performance.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36</a:t>
            </a:fld>
            <a:endParaRPr lang="en-US"/>
          </a:p>
        </p:txBody>
      </p:sp>
    </p:spTree>
    <p:extLst>
      <p:ext uri="{BB962C8B-B14F-4D97-AF65-F5344CB8AC3E}">
        <p14:creationId xmlns:p14="http://schemas.microsoft.com/office/powerpoint/2010/main" xmlns="" val="40825247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Coaching (Contd.)</a:t>
            </a:r>
          </a:p>
        </p:txBody>
      </p:sp>
      <p:sp>
        <p:nvSpPr>
          <p:cNvPr id="3" name="Content Placeholder 2"/>
          <p:cNvSpPr>
            <a:spLocks noGrp="1"/>
          </p:cNvSpPr>
          <p:nvPr>
            <p:ph idx="1"/>
          </p:nvPr>
        </p:nvSpPr>
        <p:spPr/>
        <p:txBody>
          <a:bodyPr>
            <a:normAutofit fontScale="92500" lnSpcReduction="10000"/>
          </a:bodyPr>
          <a:lstStyle/>
          <a:p>
            <a:r>
              <a:rPr lang="en-US" dirty="0" smtClean="0"/>
              <a:t>Helping employees gain greater competence by guiding them towards acquiring more knowledge and sharpening the skills that can prepare them for more complex tasks and higher level positions. </a:t>
            </a:r>
          </a:p>
          <a:p>
            <a:r>
              <a:rPr lang="en-US" dirty="0" smtClean="0"/>
              <a:t>Coaching involves a consideration of both short term and long term objectives, including how the employee can benefit from acquiring new skills and knowledge that could be useful in future positions and in novel tasks.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4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19200"/>
            <a:ext cx="9144000" cy="5105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38</a:t>
            </a:fld>
            <a:endParaRPr lang="en-US"/>
          </a:p>
        </p:txBody>
      </p:sp>
    </p:spTree>
    <p:extLst>
      <p:ext uri="{BB962C8B-B14F-4D97-AF65-F5344CB8AC3E}">
        <p14:creationId xmlns:p14="http://schemas.microsoft.com/office/powerpoint/2010/main" xmlns="" val="42239130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24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39</a:t>
            </a:fld>
            <a:endParaRPr lang="en-US"/>
          </a:p>
        </p:txBody>
      </p:sp>
    </p:spTree>
    <p:extLst>
      <p:ext uri="{BB962C8B-B14F-4D97-AF65-F5344CB8AC3E}">
        <p14:creationId xmlns:p14="http://schemas.microsoft.com/office/powerpoint/2010/main" xmlns="" val="36170136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 Engagement</a:t>
            </a:r>
            <a:endParaRPr lang="en-US" dirty="0"/>
          </a:p>
        </p:txBody>
      </p:sp>
      <p:sp>
        <p:nvSpPr>
          <p:cNvPr id="3" name="Content Placeholder 2"/>
          <p:cNvSpPr>
            <a:spLocks noGrp="1"/>
          </p:cNvSpPr>
          <p:nvPr>
            <p:ph idx="1"/>
          </p:nvPr>
        </p:nvSpPr>
        <p:spPr/>
        <p:txBody>
          <a:bodyPr>
            <a:normAutofit/>
          </a:bodyPr>
          <a:lstStyle/>
          <a:p>
            <a:pPr>
              <a:buNone/>
            </a:pPr>
            <a:r>
              <a:rPr lang="en-US" dirty="0" smtClean="0"/>
              <a:t>Coaching help turns feedback into results. For this to happen, coaches need to engage in the following:</a:t>
            </a:r>
          </a:p>
          <a:p>
            <a:endParaRPr lang="en-US" dirty="0" smtClean="0"/>
          </a:p>
          <a:p>
            <a:r>
              <a:rPr lang="en-US" dirty="0" smtClean="0"/>
              <a:t>Establish development objectives: </a:t>
            </a:r>
          </a:p>
          <a:p>
            <a:pPr lvl="1"/>
            <a:r>
              <a:rPr lang="en-US" dirty="0" smtClean="0"/>
              <a:t>The manger works jointly with the employees in creating the developmental plan and its objectives.</a:t>
            </a:r>
          </a:p>
        </p:txBody>
      </p:sp>
      <p:sp>
        <p:nvSpPr>
          <p:cNvPr id="4" name="Slide Number Placeholder 3"/>
          <p:cNvSpPr>
            <a:spLocks noGrp="1"/>
          </p:cNvSpPr>
          <p:nvPr>
            <p:ph type="sldNum" sz="quarter" idx="12"/>
          </p:nvPr>
        </p:nvSpPr>
        <p:spPr/>
        <p:txBody>
          <a:bodyPr/>
          <a:lstStyle/>
          <a:p>
            <a:fld id="{A6B133A9-A748-47DF-9A84-F1B998697822}"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a:t>
            </a:r>
            <a:r>
              <a:rPr lang="en-US" dirty="0" smtClean="0"/>
              <a:t>Engagement (Contd.)</a:t>
            </a:r>
            <a:endParaRPr lang="en-US" dirty="0"/>
          </a:p>
        </p:txBody>
      </p:sp>
      <p:sp>
        <p:nvSpPr>
          <p:cNvPr id="3" name="Content Placeholder 2"/>
          <p:cNvSpPr>
            <a:spLocks noGrp="1"/>
          </p:cNvSpPr>
          <p:nvPr>
            <p:ph idx="1"/>
          </p:nvPr>
        </p:nvSpPr>
        <p:spPr/>
        <p:txBody>
          <a:bodyPr>
            <a:normAutofit/>
          </a:bodyPr>
          <a:lstStyle/>
          <a:p>
            <a:r>
              <a:rPr lang="en-US" dirty="0"/>
              <a:t>Communicate effectively: </a:t>
            </a:r>
            <a:endParaRPr lang="en-US" dirty="0" smtClean="0"/>
          </a:p>
          <a:p>
            <a:pPr lvl="1"/>
            <a:r>
              <a:rPr lang="en-US" dirty="0" smtClean="0"/>
              <a:t>The </a:t>
            </a:r>
            <a:r>
              <a:rPr lang="en-US" dirty="0"/>
              <a:t>manager maintains regular and clear communication with employees about their performance, including both behaviors and results.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41</a:t>
            </a:fld>
            <a:endParaRPr lang="en-US"/>
          </a:p>
        </p:txBody>
      </p:sp>
    </p:spTree>
    <p:extLst>
      <p:ext uri="{BB962C8B-B14F-4D97-AF65-F5344CB8AC3E}">
        <p14:creationId xmlns:p14="http://schemas.microsoft.com/office/powerpoint/2010/main" xmlns="" val="42340000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lstStyle/>
          <a:p>
            <a:r>
              <a:rPr lang="en-US" dirty="0"/>
              <a:t>Motivate employees: </a:t>
            </a:r>
            <a:endParaRPr lang="en-US" dirty="0" smtClean="0"/>
          </a:p>
          <a:p>
            <a:pPr lvl="1"/>
            <a:r>
              <a:rPr lang="en-US" dirty="0" smtClean="0"/>
              <a:t>Managers </a:t>
            </a:r>
            <a:r>
              <a:rPr lang="en-US" dirty="0"/>
              <a:t>must reward positive performance. </a:t>
            </a:r>
            <a:endParaRPr lang="en-US" dirty="0" smtClean="0"/>
          </a:p>
          <a:p>
            <a:pPr lvl="1"/>
            <a:r>
              <a:rPr lang="en-US" dirty="0" smtClean="0"/>
              <a:t>When </a:t>
            </a:r>
            <a:r>
              <a:rPr lang="en-US" dirty="0"/>
              <a:t>positive performance is rewarded, employees are motivated to repeat the same level of positive performance in the future.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42</a:t>
            </a:fld>
            <a:endParaRPr lang="en-US"/>
          </a:p>
        </p:txBody>
      </p:sp>
    </p:spTree>
    <p:extLst>
      <p:ext uri="{BB962C8B-B14F-4D97-AF65-F5344CB8AC3E}">
        <p14:creationId xmlns:p14="http://schemas.microsoft.com/office/powerpoint/2010/main" xmlns="" val="29266463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normAutofit/>
          </a:bodyPr>
          <a:lstStyle/>
          <a:p>
            <a:r>
              <a:rPr lang="en-US" dirty="0" smtClean="0"/>
              <a:t>Document performance: </a:t>
            </a:r>
          </a:p>
          <a:p>
            <a:pPr lvl="1"/>
            <a:r>
              <a:rPr lang="en-US" dirty="0" smtClean="0"/>
              <a:t>Managers observe employee behavior and results. Evidence must be gathered regarding instance of good and poor performance.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normAutofit/>
          </a:bodyPr>
          <a:lstStyle/>
          <a:p>
            <a:r>
              <a:rPr lang="en-US" dirty="0"/>
              <a:t>Give feedback: </a:t>
            </a:r>
            <a:endParaRPr lang="en-US" dirty="0" smtClean="0"/>
          </a:p>
          <a:p>
            <a:pPr lvl="1"/>
            <a:r>
              <a:rPr lang="en-US" dirty="0" smtClean="0"/>
              <a:t>Managers </a:t>
            </a:r>
            <a:r>
              <a:rPr lang="en-US" dirty="0"/>
              <a:t>measure employee performance and progress towards goal. They praise good performance </a:t>
            </a:r>
            <a:r>
              <a:rPr lang="en-US" dirty="0" smtClean="0"/>
              <a:t>and </a:t>
            </a:r>
            <a:r>
              <a:rPr lang="en-US" dirty="0"/>
              <a:t>point out instance of substandard performance.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44</a:t>
            </a:fld>
            <a:endParaRPr lang="en-US"/>
          </a:p>
        </p:txBody>
      </p:sp>
    </p:spTree>
    <p:extLst>
      <p:ext uri="{BB962C8B-B14F-4D97-AF65-F5344CB8AC3E}">
        <p14:creationId xmlns:p14="http://schemas.microsoft.com/office/powerpoint/2010/main" xmlns="" val="34242780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lstStyle/>
          <a:p>
            <a:r>
              <a:rPr lang="en-US" dirty="0"/>
              <a:t>Diagnose performance problems: </a:t>
            </a:r>
            <a:endParaRPr lang="en-US" dirty="0" smtClean="0"/>
          </a:p>
          <a:p>
            <a:pPr lvl="1"/>
            <a:r>
              <a:rPr lang="en-US" dirty="0" smtClean="0"/>
              <a:t>Managers </a:t>
            </a:r>
            <a:r>
              <a:rPr lang="en-US" dirty="0"/>
              <a:t>must listen to employees and gather information to determine whether performance deficiencies are the result of a lack of knowledge and skills, abilities or motivation or whether they stem from situational factors beyond the control of the employee.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45</a:t>
            </a:fld>
            <a:endParaRPr lang="en-US"/>
          </a:p>
        </p:txBody>
      </p:sp>
    </p:spTree>
    <p:extLst>
      <p:ext uri="{BB962C8B-B14F-4D97-AF65-F5344CB8AC3E}">
        <p14:creationId xmlns:p14="http://schemas.microsoft.com/office/powerpoint/2010/main" xmlns="" val="4031436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lstStyle/>
          <a:p>
            <a:r>
              <a:rPr lang="en-US" dirty="0" smtClean="0"/>
              <a:t>Develop employees: </a:t>
            </a:r>
          </a:p>
          <a:p>
            <a:pPr lvl="1"/>
            <a:r>
              <a:rPr lang="en-US" dirty="0" smtClean="0"/>
              <a:t>Managers provide </a:t>
            </a:r>
            <a:r>
              <a:rPr lang="en-US" dirty="0" smtClean="0"/>
              <a:t>support </a:t>
            </a:r>
            <a:r>
              <a:rPr lang="en-US" dirty="0" smtClean="0"/>
              <a:t>and resources for employee development by helping employees plan for future and by giving challenging assignments that force employees to learn new things.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4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571500"/>
            <a:ext cx="7010400" cy="28575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C:\Users\Usman\Desktop\DESK TOP 11 JAN 2014\vIRTUAL UNI COMSATS\Performance Management\scans\24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733800"/>
            <a:ext cx="9144000" cy="1676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47</a:t>
            </a:fld>
            <a:endParaRPr lang="en-US"/>
          </a:p>
        </p:txBody>
      </p:sp>
    </p:spTree>
    <p:extLst>
      <p:ext uri="{BB962C8B-B14F-4D97-AF65-F5344CB8AC3E}">
        <p14:creationId xmlns:p14="http://schemas.microsoft.com/office/powerpoint/2010/main" xmlns="" val="14275443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2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48</a:t>
            </a:fld>
            <a:endParaRPr lang="en-US"/>
          </a:p>
        </p:txBody>
      </p:sp>
    </p:spTree>
    <p:extLst>
      <p:ext uri="{BB962C8B-B14F-4D97-AF65-F5344CB8AC3E}">
        <p14:creationId xmlns:p14="http://schemas.microsoft.com/office/powerpoint/2010/main" xmlns="" val="40359741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4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828800"/>
            <a:ext cx="8991600" cy="2819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49</a:t>
            </a:fld>
            <a:endParaRPr lang="en-US"/>
          </a:p>
        </p:txBody>
      </p:sp>
    </p:spTree>
    <p:extLst>
      <p:ext uri="{BB962C8B-B14F-4D97-AF65-F5344CB8AC3E}">
        <p14:creationId xmlns:p14="http://schemas.microsoft.com/office/powerpoint/2010/main" xmlns="" val="14055007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24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50</a:t>
            </a:fld>
            <a:endParaRPr lang="en-US"/>
          </a:p>
        </p:txBody>
      </p:sp>
    </p:spTree>
    <p:extLst>
      <p:ext uri="{BB962C8B-B14F-4D97-AF65-F5344CB8AC3E}">
        <p14:creationId xmlns:p14="http://schemas.microsoft.com/office/powerpoint/2010/main" xmlns="" val="23643550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24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76200"/>
            <a:ext cx="7620000" cy="38862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C:\Users\Usman\Desktop\DESK TOP 11 JAN 2014\vIRTUAL UNI COMSATS\Performance Management\scans\24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4081463"/>
            <a:ext cx="9144000" cy="25479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51</a:t>
            </a:fld>
            <a:endParaRPr lang="en-US"/>
          </a:p>
        </p:txBody>
      </p:sp>
    </p:spTree>
    <p:extLst>
      <p:ext uri="{BB962C8B-B14F-4D97-AF65-F5344CB8AC3E}">
        <p14:creationId xmlns:p14="http://schemas.microsoft.com/office/powerpoint/2010/main" xmlns="" val="20463487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styles</a:t>
            </a:r>
            <a:endParaRPr lang="en-US" dirty="0"/>
          </a:p>
        </p:txBody>
      </p:sp>
      <p:sp>
        <p:nvSpPr>
          <p:cNvPr id="3" name="Content Placeholder 2"/>
          <p:cNvSpPr>
            <a:spLocks noGrp="1"/>
          </p:cNvSpPr>
          <p:nvPr>
            <p:ph idx="1"/>
          </p:nvPr>
        </p:nvSpPr>
        <p:spPr/>
        <p:txBody>
          <a:bodyPr/>
          <a:lstStyle/>
          <a:p>
            <a:r>
              <a:rPr lang="en-US" dirty="0" smtClean="0"/>
              <a:t>A manager personality and behavioral preference are more likely to influence his or her coaching styles. </a:t>
            </a:r>
          </a:p>
          <a:p>
            <a:r>
              <a:rPr lang="en-US" dirty="0" smtClean="0"/>
              <a:t>There are four main coaching styles:</a:t>
            </a:r>
          </a:p>
          <a:p>
            <a:pPr lvl="1"/>
            <a:r>
              <a:rPr lang="en-US" dirty="0" smtClean="0"/>
              <a:t>Driver</a:t>
            </a:r>
          </a:p>
          <a:p>
            <a:pPr lvl="1"/>
            <a:r>
              <a:rPr lang="en-US" dirty="0" smtClean="0"/>
              <a:t>Persuader</a:t>
            </a:r>
          </a:p>
          <a:p>
            <a:pPr lvl="1"/>
            <a:r>
              <a:rPr lang="en-US" dirty="0" smtClean="0"/>
              <a:t>Amiable</a:t>
            </a:r>
          </a:p>
          <a:p>
            <a:pPr lvl="1"/>
            <a:r>
              <a:rPr lang="en-US" dirty="0" smtClean="0"/>
              <a:t>Analyzer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a:t>
            </a:r>
            <a:r>
              <a:rPr lang="en-US" dirty="0" smtClean="0"/>
              <a:t>styles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First, coaches can adopt a driving style in which they tell the employee being coached what to do. </a:t>
            </a:r>
          </a:p>
          <a:p>
            <a:r>
              <a:rPr lang="en-US" dirty="0" smtClean="0"/>
              <a:t>Assume that the coach wants to provide guidance regarding how to deal with a customer. </a:t>
            </a:r>
          </a:p>
          <a:p>
            <a:r>
              <a:rPr lang="en-US" dirty="0" smtClean="0"/>
              <a:t>In this situation, the preference for a driver is to say to the employee “you must talk to customer in this way”.</a:t>
            </a:r>
            <a:r>
              <a:rPr lang="en-US" dirty="0"/>
              <a:t> </a:t>
            </a:r>
          </a:p>
        </p:txBody>
      </p:sp>
      <p:sp>
        <p:nvSpPr>
          <p:cNvPr id="4" name="Slide Number Placeholder 3"/>
          <p:cNvSpPr>
            <a:spLocks noGrp="1"/>
          </p:cNvSpPr>
          <p:nvPr>
            <p:ph type="sldNum" sz="quarter" idx="12"/>
          </p:nvPr>
        </p:nvSpPr>
        <p:spPr/>
        <p:txBody>
          <a:bodyPr/>
          <a:lstStyle/>
          <a:p>
            <a:fld id="{A6B133A9-A748-47DF-9A84-F1B998697822}"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p>
        </p:txBody>
      </p:sp>
      <p:sp>
        <p:nvSpPr>
          <p:cNvPr id="3" name="Content Placeholder 2"/>
          <p:cNvSpPr>
            <a:spLocks noGrp="1"/>
          </p:cNvSpPr>
          <p:nvPr>
            <p:ph idx="1"/>
          </p:nvPr>
        </p:nvSpPr>
        <p:spPr/>
        <p:txBody>
          <a:bodyPr/>
          <a:lstStyle/>
          <a:p>
            <a:r>
              <a:rPr lang="en-US" dirty="0"/>
              <a:t>Such coaches are assertive, speak quickly and often firmly, usually talk about facts and tasks, are not very expressive and expose a narrow range of personal feelings to others.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54</a:t>
            </a:fld>
            <a:endParaRPr lang="en-US"/>
          </a:p>
        </p:txBody>
      </p:sp>
    </p:spTree>
    <p:extLst>
      <p:ext uri="{BB962C8B-B14F-4D97-AF65-F5344CB8AC3E}">
        <p14:creationId xmlns:p14="http://schemas.microsoft.com/office/powerpoint/2010/main" xmlns="" val="25171669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p>
        </p:txBody>
      </p:sp>
      <p:sp>
        <p:nvSpPr>
          <p:cNvPr id="3" name="Content Placeholder 2"/>
          <p:cNvSpPr>
            <a:spLocks noGrp="1"/>
          </p:cNvSpPr>
          <p:nvPr>
            <p:ph idx="1"/>
          </p:nvPr>
        </p:nvSpPr>
        <p:spPr/>
        <p:txBody>
          <a:bodyPr/>
          <a:lstStyle/>
          <a:p>
            <a:r>
              <a:rPr lang="en-US" dirty="0" smtClean="0"/>
              <a:t>Second, coaches can use a persuading style in which they try to sell what they want the employee to do. </a:t>
            </a:r>
          </a:p>
          <a:p>
            <a:r>
              <a:rPr lang="en-US" dirty="0" smtClean="0"/>
              <a:t>Someone who is a persuader would try to explain to the employee why it is beneficial for the organization, as well as for the employee himself, to talk to a customer in a specific way.</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p>
        </p:txBody>
      </p:sp>
      <p:sp>
        <p:nvSpPr>
          <p:cNvPr id="3" name="Content Placeholder 2"/>
          <p:cNvSpPr>
            <a:spLocks noGrp="1"/>
          </p:cNvSpPr>
          <p:nvPr>
            <p:ph idx="1"/>
          </p:nvPr>
        </p:nvSpPr>
        <p:spPr/>
        <p:txBody>
          <a:bodyPr/>
          <a:lstStyle/>
          <a:p>
            <a:r>
              <a:rPr lang="en-US" dirty="0" smtClean="0"/>
              <a:t>Third, other coaches may adopt an amiable style and want every one to be happy. </a:t>
            </a:r>
          </a:p>
          <a:p>
            <a:r>
              <a:rPr lang="en-US" dirty="0" smtClean="0"/>
              <a:t>Such coaches are likely to be more subjective than objective and direct employees to talk to customers in a certain way because it feels like the right thing to do or because the employee feels it is a right way to do it.</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p>
        </p:txBody>
      </p:sp>
      <p:sp>
        <p:nvSpPr>
          <p:cNvPr id="3" name="Content Placeholder 2"/>
          <p:cNvSpPr>
            <a:spLocks noGrp="1"/>
          </p:cNvSpPr>
          <p:nvPr>
            <p:ph idx="1"/>
          </p:nvPr>
        </p:nvSpPr>
        <p:spPr/>
        <p:txBody>
          <a:bodyPr>
            <a:normAutofit lnSpcReduction="10000"/>
          </a:bodyPr>
          <a:lstStyle/>
          <a:p>
            <a:r>
              <a:rPr lang="en-US" dirty="0" smtClean="0"/>
              <a:t>Finally, coaches may have a preference for analyzing performance in a logical and systemic way </a:t>
            </a:r>
            <a:r>
              <a:rPr lang="en-US" dirty="0" smtClean="0"/>
              <a:t>and </a:t>
            </a:r>
            <a:r>
              <a:rPr lang="en-US" dirty="0" smtClean="0"/>
              <a:t>then follow rules and procedures when providing a recommendation.</a:t>
            </a:r>
          </a:p>
          <a:p>
            <a:r>
              <a:rPr lang="en-US" dirty="0" smtClean="0"/>
              <a:t>To use the same example, such analyzer coaches may tell employees to talk to a  customer in a specific way “because this is what the manual says.”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25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705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58</a:t>
            </a:fld>
            <a:endParaRPr lang="en-US"/>
          </a:p>
        </p:txBody>
      </p:sp>
    </p:spTree>
    <p:extLst>
      <p:ext uri="{BB962C8B-B14F-4D97-AF65-F5344CB8AC3E}">
        <p14:creationId xmlns:p14="http://schemas.microsoft.com/office/powerpoint/2010/main" xmlns="" val="1112272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Advantages of 360 degree feedback system</a:t>
            </a:r>
          </a:p>
          <a:p>
            <a:r>
              <a:rPr lang="en-US" dirty="0" smtClean="0"/>
              <a:t>Risks  of implementing 360 degree feedback system</a:t>
            </a:r>
          </a:p>
          <a:p>
            <a:r>
              <a:rPr lang="en-US" dirty="0" smtClean="0"/>
              <a:t>Characteristic of a Good </a:t>
            </a:r>
            <a:r>
              <a:rPr lang="en-US" dirty="0" smtClean="0"/>
              <a:t>System</a:t>
            </a:r>
          </a:p>
          <a:p>
            <a:pPr>
              <a:buNone/>
            </a:pPr>
            <a:r>
              <a:rPr lang="en-US" sz="3200" dirty="0" smtClean="0"/>
              <a:t>ENHANCING </a:t>
            </a:r>
            <a:r>
              <a:rPr lang="en-US" sz="3200" dirty="0" smtClean="0"/>
              <a:t>PERFORMANCE </a:t>
            </a:r>
            <a:r>
              <a:rPr lang="en-US" sz="3200" dirty="0"/>
              <a:t>MANAGEMENT </a:t>
            </a:r>
            <a:r>
              <a:rPr lang="en-US" sz="3200" dirty="0" smtClean="0"/>
              <a:t>SKILLS</a:t>
            </a:r>
          </a:p>
          <a:p>
            <a:r>
              <a:rPr lang="en-US" dirty="0" smtClean="0"/>
              <a:t>Performance management Skills</a:t>
            </a:r>
          </a:p>
          <a:p>
            <a:r>
              <a:rPr lang="en-US" dirty="0" smtClean="0"/>
              <a:t>Coaching</a:t>
            </a:r>
          </a:p>
          <a:p>
            <a:r>
              <a:rPr lang="en-US" dirty="0" smtClean="0"/>
              <a:t>Guiding </a:t>
            </a:r>
            <a:r>
              <a:rPr lang="en-US" dirty="0"/>
              <a:t>Principles for Successful </a:t>
            </a:r>
            <a:r>
              <a:rPr lang="en-US" dirty="0" smtClean="0"/>
              <a:t>Coaching</a:t>
            </a:r>
          </a:p>
          <a:p>
            <a:r>
              <a:rPr lang="en-US" dirty="0" smtClean="0"/>
              <a:t>Functions of Coaching</a:t>
            </a:r>
          </a:p>
          <a:p>
            <a:r>
              <a:rPr lang="en-US" dirty="0" smtClean="0"/>
              <a:t>Coach Engagement</a:t>
            </a:r>
          </a:p>
          <a:p>
            <a:r>
              <a:rPr lang="en-US" dirty="0" smtClean="0"/>
              <a:t>Good Coach</a:t>
            </a:r>
          </a:p>
          <a:p>
            <a:r>
              <a:rPr lang="en-US" dirty="0" smtClean="0"/>
              <a:t>Coaching Styles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59</a:t>
            </a:fld>
            <a:endParaRPr lang="en-US"/>
          </a:p>
        </p:txBody>
      </p:sp>
    </p:spTree>
    <p:extLst>
      <p:ext uri="{BB962C8B-B14F-4D97-AF65-F5344CB8AC3E}">
        <p14:creationId xmlns:p14="http://schemas.microsoft.com/office/powerpoint/2010/main" xmlns="" val="33310148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60</a:t>
            </a:fld>
            <a:endParaRPr lang="en-US"/>
          </a:p>
        </p:txBody>
      </p:sp>
    </p:spTree>
    <p:extLst>
      <p:ext uri="{BB962C8B-B14F-4D97-AF65-F5344CB8AC3E}">
        <p14:creationId xmlns:p14="http://schemas.microsoft.com/office/powerpoint/2010/main" xmlns="" val="1948256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TotalTime>
  <Words>2292</Words>
  <Application>Microsoft Office PowerPoint</Application>
  <PresentationFormat>On-screen Show (4:3)</PresentationFormat>
  <Paragraphs>267</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MGT-555  PERFORMANCE AND CAREER MANAGEMENT</vt:lpstr>
      <vt:lpstr>RECAP</vt:lpstr>
      <vt:lpstr>RECAP</vt:lpstr>
      <vt:lpstr>Agenda for Today’s Lecture</vt:lpstr>
      <vt:lpstr>Advantages of 360 degree feedback system</vt:lpstr>
      <vt:lpstr>Advantages of 360 degree feedback system (Contd.)</vt:lpstr>
      <vt:lpstr>Advantages of 360 degree feedback system (Contd.)</vt:lpstr>
      <vt:lpstr>Advantages of 360 degree feedback system (Contd.)</vt:lpstr>
      <vt:lpstr>Advantages of 360 degree feedback system (Contd.)</vt:lpstr>
      <vt:lpstr>Advantages of 360 degree feedback system (Contd.)</vt:lpstr>
      <vt:lpstr>Advantages of 360 degree feedback system (Contd.)</vt:lpstr>
      <vt:lpstr>Risks  for implementing 360 degree feedback system</vt:lpstr>
      <vt:lpstr>Risks  for implementing 360 degree feedback system (Contd.)</vt:lpstr>
      <vt:lpstr>Risks  for implementing 360 degree feedback system (Contd.)</vt:lpstr>
      <vt:lpstr>Risks  for implementing 360 degree feedback system (Contd.)</vt:lpstr>
      <vt:lpstr>Characteristic of a Good System</vt:lpstr>
      <vt:lpstr>Characteristic of a Good System (Contd.)</vt:lpstr>
      <vt:lpstr>Characteristic of a Good System (Contd.)</vt:lpstr>
      <vt:lpstr>Characteristic of a Good System (Contd.)</vt:lpstr>
      <vt:lpstr>Characteristic of a Good System (Contd.)</vt:lpstr>
      <vt:lpstr> ENHANCING PERFORMANCE MANAGEMENT SKILLS</vt:lpstr>
      <vt:lpstr>Performance management skills</vt:lpstr>
      <vt:lpstr>Performance management skills (Contd.)</vt:lpstr>
      <vt:lpstr>Coaching </vt:lpstr>
      <vt:lpstr>Coaching (Contd.)</vt:lpstr>
      <vt:lpstr>Coaching (Contd.)</vt:lpstr>
      <vt:lpstr>Guiding Principles for Successful Coaching</vt:lpstr>
      <vt:lpstr>Guiding Principles for Successful Coaching (Contd.)</vt:lpstr>
      <vt:lpstr>Guiding Principles for Successful Coaching (Contd.)</vt:lpstr>
      <vt:lpstr>Guiding Principles for Successful Coaching (Contd.)</vt:lpstr>
      <vt:lpstr>Guiding Principles for Successful Coaching (Contd.)</vt:lpstr>
      <vt:lpstr>Guiding Principles for Successful Coaching (Contd.)</vt:lpstr>
      <vt:lpstr>Guiding Principles for Successful Coaching (Contd.)</vt:lpstr>
      <vt:lpstr>Guiding Principles for Successful Coaching (Contd.)</vt:lpstr>
      <vt:lpstr>Functions of Coaching</vt:lpstr>
      <vt:lpstr>Functions of Coaching (Contd.)</vt:lpstr>
      <vt:lpstr>Functions of Coaching (Contd.)</vt:lpstr>
      <vt:lpstr>Slide 38</vt:lpstr>
      <vt:lpstr>Slide 39</vt:lpstr>
      <vt:lpstr>Coach Engagement</vt:lpstr>
      <vt:lpstr>Coach Engagement (Contd.)</vt:lpstr>
      <vt:lpstr>Coach Engagement (Contd.)</vt:lpstr>
      <vt:lpstr>Coach Engagement (Contd.)</vt:lpstr>
      <vt:lpstr>Coach Engagement (Contd.)</vt:lpstr>
      <vt:lpstr>Coach Engagement (Contd.)</vt:lpstr>
      <vt:lpstr>Coach Engagement (Contd.)</vt:lpstr>
      <vt:lpstr>Slide 47</vt:lpstr>
      <vt:lpstr>Slide 48</vt:lpstr>
      <vt:lpstr>Slide 49</vt:lpstr>
      <vt:lpstr>Slide 50</vt:lpstr>
      <vt:lpstr>Slide 51</vt:lpstr>
      <vt:lpstr>Coaching styles</vt:lpstr>
      <vt:lpstr>Coaching styles (Contd.)</vt:lpstr>
      <vt:lpstr>Coaching styles (Contd.)</vt:lpstr>
      <vt:lpstr>Coaching styles (Contd.)</vt:lpstr>
      <vt:lpstr>Coaching styles (Contd.)</vt:lpstr>
      <vt:lpstr>Coaching styles (Contd.)</vt:lpstr>
      <vt:lpstr>Slide 58</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management skills</dc:title>
  <dc:creator>usman</dc:creator>
  <cp:lastModifiedBy>NTS</cp:lastModifiedBy>
  <cp:revision>117</cp:revision>
  <dcterms:created xsi:type="dcterms:W3CDTF">2014-07-02T13:13:46Z</dcterms:created>
  <dcterms:modified xsi:type="dcterms:W3CDTF">2014-07-14T20:52:32Z</dcterms:modified>
</cp:coreProperties>
</file>