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sldIdLst>
    <p:sldId id="274" r:id="rId2"/>
    <p:sldId id="306" r:id="rId3"/>
    <p:sldId id="305" r:id="rId4"/>
    <p:sldId id="321" r:id="rId5"/>
    <p:sldId id="324" r:id="rId6"/>
    <p:sldId id="323" r:id="rId7"/>
    <p:sldId id="304" r:id="rId8"/>
    <p:sldId id="308" r:id="rId9"/>
    <p:sldId id="307" r:id="rId10"/>
    <p:sldId id="309" r:id="rId11"/>
    <p:sldId id="316" r:id="rId12"/>
    <p:sldId id="317" r:id="rId13"/>
    <p:sldId id="318" r:id="rId14"/>
    <p:sldId id="311" r:id="rId15"/>
    <p:sldId id="312" r:id="rId16"/>
    <p:sldId id="320" r:id="rId17"/>
    <p:sldId id="259" r:id="rId18"/>
    <p:sldId id="296" r:id="rId19"/>
    <p:sldId id="297" r:id="rId20"/>
    <p:sldId id="260" r:id="rId21"/>
    <p:sldId id="261" r:id="rId22"/>
    <p:sldId id="298" r:id="rId23"/>
    <p:sldId id="262" r:id="rId24"/>
    <p:sldId id="299" r:id="rId25"/>
    <p:sldId id="263" r:id="rId26"/>
    <p:sldId id="264" r:id="rId27"/>
    <p:sldId id="265" r:id="rId28"/>
    <p:sldId id="266" r:id="rId29"/>
    <p:sldId id="300" r:id="rId30"/>
    <p:sldId id="267" r:id="rId31"/>
    <p:sldId id="301" r:id="rId32"/>
    <p:sldId id="268" r:id="rId33"/>
    <p:sldId id="302" r:id="rId34"/>
    <p:sldId id="303" r:id="rId3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4" d="100"/>
          <a:sy n="64" d="100"/>
        </p:scale>
        <p:origin x="-1470"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DE94A11-EC0D-4BA1-A51A-E6A51EAB9C36}" type="datetimeFigureOut">
              <a:rPr lang="en-US" smtClean="0"/>
              <a:pPr/>
              <a:t>7/1/2014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05C9FAB-02A2-479B-B5E9-2481B0832E14}" type="slidenum">
              <a:rPr lang="en-US" smtClean="0"/>
              <a:pPr/>
              <a:t>‹#›</a:t>
            </a:fld>
            <a:endParaRPr lang="en-US"/>
          </a:p>
        </p:txBody>
      </p:sp>
    </p:spTree>
    <p:extLst>
      <p:ext uri="{BB962C8B-B14F-4D97-AF65-F5344CB8AC3E}">
        <p14:creationId xmlns:p14="http://schemas.microsoft.com/office/powerpoint/2010/main" xmlns="" val="29821784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378824B-C611-4A05-8554-1C4B06291CDE}" type="datetime1">
              <a:rPr lang="en-US" smtClean="0"/>
              <a:pPr/>
              <a:t>7/1/2014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1D9FEEC-1DE4-43EA-8FAC-EF8D8B952A27}"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0ED5FE4-CC16-494C-9C52-4A6B8C9E9A56}" type="datetime1">
              <a:rPr lang="en-US" smtClean="0"/>
              <a:pPr/>
              <a:t>7/1/2014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1D9FEEC-1DE4-43EA-8FAC-EF8D8B952A27}"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991843D-6E10-4851-A22D-92F76833DB84}" type="datetime1">
              <a:rPr lang="en-US" smtClean="0"/>
              <a:pPr/>
              <a:t>7/1/2014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1D9FEEC-1DE4-43EA-8FAC-EF8D8B952A27}"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381E018-5FF7-4A12-A63E-87B9518AC96B}" type="datetime1">
              <a:rPr lang="en-US" smtClean="0"/>
              <a:pPr/>
              <a:t>7/1/2014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1D9FEEC-1DE4-43EA-8FAC-EF8D8B952A27}"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422CC34-1DFA-4591-A12D-F874AEF3C9FF}" type="datetime1">
              <a:rPr lang="en-US" smtClean="0"/>
              <a:pPr/>
              <a:t>7/1/2014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C1D9FEEC-1DE4-43EA-8FAC-EF8D8B952A27}"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2E584F4-4FAF-432F-9734-FE415815A355}" type="datetime1">
              <a:rPr lang="en-US" smtClean="0"/>
              <a:pPr/>
              <a:t>7/1/2014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C1D9FEEC-1DE4-43EA-8FAC-EF8D8B952A27}"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DCF9ADD-9803-4159-B977-4891E8C29197}" type="datetime1">
              <a:rPr lang="en-US" smtClean="0"/>
              <a:pPr/>
              <a:t>7/1/2014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C1D9FEEC-1DE4-43EA-8FAC-EF8D8B952A27}"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0B34DEC-BACE-4C54-B257-084C3DFB3DA3}" type="datetime1">
              <a:rPr lang="en-US" smtClean="0"/>
              <a:pPr/>
              <a:t>7/1/2014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1D9FEEC-1DE4-43EA-8FAC-EF8D8B952A27}"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3F5AF60-C60F-4C4E-9607-688A6A37A671}" type="datetime1">
              <a:rPr lang="en-US" smtClean="0"/>
              <a:pPr/>
              <a:t>7/1/2014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1D9FEEC-1DE4-43EA-8FAC-EF8D8B952A27}"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B219A44-C609-4EEE-B568-F64571E851BF}" type="datetime1">
              <a:rPr lang="en-US" smtClean="0"/>
              <a:pPr/>
              <a:t>7/1/2014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1D9FEEC-1DE4-43EA-8FAC-EF8D8B952A27}"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14D7021-5D59-4F46-9DC5-B321CA71DF26}" type="datetime1">
              <a:rPr lang="en-US" smtClean="0"/>
              <a:pPr/>
              <a:t>7/1/2014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1D9FEEC-1DE4-43EA-8FAC-EF8D8B952A27}"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654A8BD-2EB9-4AEA-A7ED-F54393218E1B}" type="datetime1">
              <a:rPr lang="en-US" smtClean="0"/>
              <a:pPr/>
              <a:t>7/1/2014</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D9FEEC-1DE4-43EA-8FAC-EF8D8B952A27}"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90750"/>
            <a:ext cx="7772400" cy="2381250"/>
          </a:xfrm>
        </p:spPr>
        <p:txBody>
          <a:bodyPr>
            <a:normAutofit fontScale="90000"/>
          </a:bodyPr>
          <a:lstStyle/>
          <a:p>
            <a:r>
              <a:rPr lang="en-US" dirty="0" smtClean="0"/>
              <a:t>MGT-555 </a:t>
            </a:r>
            <a:br>
              <a:rPr lang="en-US" dirty="0" smtClean="0"/>
            </a:br>
            <a:r>
              <a:rPr lang="en-US" dirty="0" smtClean="0"/>
              <a:t>PERFORMANCE AND CAREER MANAGEMENT</a:t>
            </a:r>
            <a:br>
              <a:rPr lang="en-US" dirty="0" smtClean="0"/>
            </a:br>
            <a:r>
              <a:rPr lang="en-US" dirty="0"/>
              <a:t/>
            </a:r>
            <a:br>
              <a:rPr lang="en-US" dirty="0"/>
            </a:br>
            <a:r>
              <a:rPr lang="en-US" dirty="0" smtClean="0"/>
              <a:t>LECTURE 03</a:t>
            </a:r>
            <a:endParaRPr lang="en-US" dirty="0"/>
          </a:p>
        </p:txBody>
      </p:sp>
      <p:sp>
        <p:nvSpPr>
          <p:cNvPr id="3" name="Subtitle 2"/>
          <p:cNvSpPr>
            <a:spLocks noGrp="1"/>
          </p:cNvSpPr>
          <p:nvPr>
            <p:ph type="subTitle" idx="1"/>
          </p:nvPr>
        </p:nvSpPr>
        <p:spPr>
          <a:xfrm>
            <a:off x="1752600" y="4648200"/>
            <a:ext cx="6400800" cy="762000"/>
          </a:xfrm>
        </p:spPr>
        <p:txBody>
          <a:bodyPr/>
          <a:lstStyle/>
          <a:p>
            <a:pPr algn="r"/>
            <a:endParaRPr lang="en-US" dirty="0" smtClean="0"/>
          </a:p>
          <a:p>
            <a:pPr algn="r"/>
            <a:endParaRPr lang="en-US" dirty="0"/>
          </a:p>
        </p:txBody>
      </p:sp>
      <p:sp>
        <p:nvSpPr>
          <p:cNvPr id="5" name="Slide Number Placeholder 4"/>
          <p:cNvSpPr>
            <a:spLocks noGrp="1"/>
          </p:cNvSpPr>
          <p:nvPr>
            <p:ph type="sldNum" sz="quarter" idx="12"/>
          </p:nvPr>
        </p:nvSpPr>
        <p:spPr/>
        <p:txBody>
          <a:bodyPr/>
          <a:lstStyle/>
          <a:p>
            <a:fld id="{C1D9FEEC-1DE4-43EA-8FAC-EF8D8B952A27}" type="slidenum">
              <a:rPr lang="en-US" smtClean="0"/>
              <a:pPr/>
              <a:t>1</a:t>
            </a:fld>
            <a:endParaRPr lang="en-US" dirty="0"/>
          </a:p>
        </p:txBody>
      </p:sp>
    </p:spTree>
    <p:extLst>
      <p:ext uri="{BB962C8B-B14F-4D97-AF65-F5344CB8AC3E}">
        <p14:creationId xmlns:p14="http://schemas.microsoft.com/office/powerpoint/2010/main" xmlns="" val="81254693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RECAP</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We have discussed HRM and Strategic HRM(SHRM) in previous lectures, which included following points;</a:t>
            </a:r>
          </a:p>
          <a:p>
            <a:r>
              <a:rPr lang="en-US" dirty="0" smtClean="0"/>
              <a:t>1. Definitions</a:t>
            </a:r>
          </a:p>
          <a:p>
            <a:r>
              <a:rPr lang="en-US" dirty="0" smtClean="0"/>
              <a:t>2. Functions of HRM and SHRM</a:t>
            </a:r>
          </a:p>
          <a:p>
            <a:r>
              <a:rPr lang="en-US" dirty="0" smtClean="0"/>
              <a:t>3. Types of assistance provided by HRD.</a:t>
            </a:r>
          </a:p>
          <a:p>
            <a:r>
              <a:rPr lang="en-US" dirty="0" smtClean="0"/>
              <a:t>4. Challenges faced by Human resource managers.</a:t>
            </a:r>
          </a:p>
          <a:p>
            <a:r>
              <a:rPr lang="en-US" dirty="0" smtClean="0"/>
              <a:t>5. Relationship between Human resource department and other departments.</a:t>
            </a:r>
            <a:endParaRPr lang="en-US" dirty="0"/>
          </a:p>
        </p:txBody>
      </p:sp>
      <p:sp>
        <p:nvSpPr>
          <p:cNvPr id="4" name="Slide Number Placeholder 3"/>
          <p:cNvSpPr>
            <a:spLocks noGrp="1"/>
          </p:cNvSpPr>
          <p:nvPr>
            <p:ph type="sldNum" sz="quarter" idx="12"/>
          </p:nvPr>
        </p:nvSpPr>
        <p:spPr/>
        <p:txBody>
          <a:bodyPr/>
          <a:lstStyle/>
          <a:p>
            <a:fld id="{C1D9FEEC-1DE4-43EA-8FAC-EF8D8B952A27}" type="slidenum">
              <a:rPr lang="en-US" smtClean="0"/>
              <a:pPr/>
              <a:t>2</a:t>
            </a:fld>
            <a:endParaRPr lang="en-US" dirty="0"/>
          </a:p>
        </p:txBody>
      </p:sp>
    </p:spTree>
    <p:extLst>
      <p:ext uri="{BB962C8B-B14F-4D97-AF65-F5344CB8AC3E}">
        <p14:creationId xmlns:p14="http://schemas.microsoft.com/office/powerpoint/2010/main" xmlns="" val="46059801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RECAP</a:t>
            </a:r>
            <a:endParaRPr lang="en-US" dirty="0"/>
          </a:p>
        </p:txBody>
      </p:sp>
      <p:sp>
        <p:nvSpPr>
          <p:cNvPr id="3" name="Content Placeholder 2"/>
          <p:cNvSpPr>
            <a:spLocks noGrp="1"/>
          </p:cNvSpPr>
          <p:nvPr>
            <p:ph idx="1"/>
          </p:nvPr>
        </p:nvSpPr>
        <p:spPr/>
        <p:txBody>
          <a:bodyPr>
            <a:normAutofit lnSpcReduction="10000"/>
          </a:bodyPr>
          <a:lstStyle/>
          <a:p>
            <a:r>
              <a:rPr lang="en-US" dirty="0" smtClean="0"/>
              <a:t>6. Role of Human resource managers in future. </a:t>
            </a:r>
          </a:p>
          <a:p>
            <a:r>
              <a:rPr lang="en-US" dirty="0" smtClean="0"/>
              <a:t>7. Effect of HRM on organizational performance.</a:t>
            </a:r>
          </a:p>
          <a:p>
            <a:r>
              <a:rPr lang="en-US" dirty="0" smtClean="0"/>
              <a:t>8. Role of HRM in training and development of employees.</a:t>
            </a:r>
          </a:p>
          <a:p>
            <a:r>
              <a:rPr lang="en-US" dirty="0" smtClean="0"/>
              <a:t>9. Role of HRM in Performance and career management.</a:t>
            </a:r>
          </a:p>
          <a:p>
            <a:r>
              <a:rPr lang="en-US" dirty="0" smtClean="0"/>
              <a:t>10. Role of HRM  in maintaining competitive pay practices.</a:t>
            </a:r>
            <a:endParaRPr lang="en-US" dirty="0"/>
          </a:p>
        </p:txBody>
      </p:sp>
      <p:sp>
        <p:nvSpPr>
          <p:cNvPr id="4" name="Slide Number Placeholder 3"/>
          <p:cNvSpPr>
            <a:spLocks noGrp="1"/>
          </p:cNvSpPr>
          <p:nvPr>
            <p:ph type="sldNum" sz="quarter" idx="12"/>
          </p:nvPr>
        </p:nvSpPr>
        <p:spPr/>
        <p:txBody>
          <a:bodyPr/>
          <a:lstStyle/>
          <a:p>
            <a:fld id="{C1D9FEEC-1DE4-43EA-8FAC-EF8D8B952A27}" type="slidenum">
              <a:rPr lang="en-US" smtClean="0"/>
              <a:pPr/>
              <a:t>3</a:t>
            </a:fld>
            <a:endParaRPr lang="en-US" dirty="0"/>
          </a:p>
        </p:txBody>
      </p:sp>
    </p:spTree>
    <p:extLst>
      <p:ext uri="{BB962C8B-B14F-4D97-AF65-F5344CB8AC3E}">
        <p14:creationId xmlns:p14="http://schemas.microsoft.com/office/powerpoint/2010/main" xmlns="" val="403079827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Today’s Lecture</a:t>
            </a:r>
            <a:endParaRPr lang="en-US" dirty="0"/>
          </a:p>
        </p:txBody>
      </p:sp>
      <p:sp>
        <p:nvSpPr>
          <p:cNvPr id="3" name="Content Placeholder 2"/>
          <p:cNvSpPr>
            <a:spLocks noGrp="1"/>
          </p:cNvSpPr>
          <p:nvPr>
            <p:ph idx="1"/>
          </p:nvPr>
        </p:nvSpPr>
        <p:spPr>
          <a:xfrm>
            <a:off x="457200" y="1600200"/>
            <a:ext cx="8229600" cy="5029200"/>
          </a:xfrm>
        </p:spPr>
        <p:txBody>
          <a:bodyPr>
            <a:normAutofit/>
          </a:bodyPr>
          <a:lstStyle/>
          <a:p>
            <a:r>
              <a:rPr lang="en-US" dirty="0"/>
              <a:t>Recap from previous lectures</a:t>
            </a:r>
          </a:p>
          <a:p>
            <a:r>
              <a:rPr lang="en-US" dirty="0" smtClean="0"/>
              <a:t>Understanding </a:t>
            </a:r>
            <a:r>
              <a:rPr lang="en-US" dirty="0"/>
              <a:t>Performance management</a:t>
            </a:r>
          </a:p>
          <a:p>
            <a:r>
              <a:rPr lang="en-US" dirty="0"/>
              <a:t>Case study - Amber</a:t>
            </a:r>
          </a:p>
          <a:p>
            <a:r>
              <a:rPr lang="en-US" dirty="0"/>
              <a:t>PM Systems</a:t>
            </a:r>
          </a:p>
          <a:p>
            <a:r>
              <a:rPr lang="en-US" dirty="0"/>
              <a:t>Case Study – Morgan Stanley</a:t>
            </a:r>
          </a:p>
          <a:p>
            <a:r>
              <a:rPr lang="en-US" dirty="0"/>
              <a:t>Contribution / Advantages of PM System</a:t>
            </a:r>
          </a:p>
        </p:txBody>
      </p:sp>
      <p:sp>
        <p:nvSpPr>
          <p:cNvPr id="4" name="Slide Number Placeholder 3"/>
          <p:cNvSpPr>
            <a:spLocks noGrp="1"/>
          </p:cNvSpPr>
          <p:nvPr>
            <p:ph type="sldNum" sz="quarter" idx="12"/>
          </p:nvPr>
        </p:nvSpPr>
        <p:spPr/>
        <p:txBody>
          <a:bodyPr/>
          <a:lstStyle/>
          <a:p>
            <a:fld id="{E4E9E3B9-E0E1-4554-81A1-1E7F5F7F9D57}" type="slidenum">
              <a:rPr lang="en-US" smtClean="0"/>
              <a:pPr/>
              <a:t>4</a:t>
            </a:fld>
            <a:endParaRPr lang="en-US"/>
          </a:p>
        </p:txBody>
      </p:sp>
    </p:spTree>
    <p:extLst>
      <p:ext uri="{BB962C8B-B14F-4D97-AF65-F5344CB8AC3E}">
        <p14:creationId xmlns:p14="http://schemas.microsoft.com/office/powerpoint/2010/main" xmlns="" val="35088909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Performance </a:t>
            </a:r>
            <a:r>
              <a:rPr lang="en-US" dirty="0" smtClean="0"/>
              <a:t>Management</a:t>
            </a:r>
            <a:endParaRPr lang="en-US" dirty="0"/>
          </a:p>
        </p:txBody>
      </p:sp>
      <p:sp>
        <p:nvSpPr>
          <p:cNvPr id="3" name="Content Placeholder 2"/>
          <p:cNvSpPr>
            <a:spLocks noGrp="1"/>
          </p:cNvSpPr>
          <p:nvPr>
            <p:ph idx="1"/>
          </p:nvPr>
        </p:nvSpPr>
        <p:spPr/>
        <p:txBody>
          <a:bodyPr>
            <a:normAutofit fontScale="32500" lnSpcReduction="20000"/>
          </a:bodyPr>
          <a:lstStyle/>
          <a:p>
            <a:pPr algn="just" fontAlgn="base"/>
            <a:r>
              <a:rPr lang="en-US" sz="8000" dirty="0"/>
              <a:t>Every business has one goal: to grow and achieve success. On paper, the plan is easy: start out, contact customers, supply customers, increase customer base and become successful. However, while these steps certainly seem clear-cut and foolproof when you’re starting out, there is more to achieving success in business than simply planning well. No matter how big you dream or how well you plan, things often go wrong and unpredictable elements might turn up out of the blue and throw your carefully planned equations right off-track. So, what is it that drives a successful firm and separates it from the mediocre players? The answer is simple: a power-packed performance </a:t>
            </a:r>
            <a:r>
              <a:rPr lang="en-US" sz="8000" dirty="0" smtClean="0"/>
              <a:t>management.</a:t>
            </a:r>
            <a:endParaRPr lang="en-US" sz="8000" dirty="0"/>
          </a:p>
          <a:p>
            <a:pPr algn="just" fontAlgn="base"/>
            <a:endParaRPr lang="en-US" sz="8000" dirty="0" smtClean="0"/>
          </a:p>
          <a:p>
            <a:pPr fontAlgn="base"/>
            <a:endParaRPr lang="en-US" sz="8000" dirty="0"/>
          </a:p>
          <a:p>
            <a:pPr fontAlgn="base"/>
            <a:endParaRPr lang="en-US" sz="8000" dirty="0" smtClean="0"/>
          </a:p>
          <a:p>
            <a:pPr fontAlgn="base"/>
            <a:endParaRPr lang="en-US" sz="8000" dirty="0"/>
          </a:p>
          <a:p>
            <a:pPr fontAlgn="base"/>
            <a:endParaRPr lang="en-US" sz="8000" dirty="0" smtClean="0"/>
          </a:p>
          <a:p>
            <a:pPr fontAlgn="base"/>
            <a:endParaRPr lang="en-US" sz="8000" dirty="0"/>
          </a:p>
          <a:p>
            <a:pPr fontAlgn="base"/>
            <a:endParaRPr lang="en-US" sz="8000" dirty="0" smtClean="0"/>
          </a:p>
        </p:txBody>
      </p:sp>
      <p:sp>
        <p:nvSpPr>
          <p:cNvPr id="4" name="Slide Number Placeholder 3"/>
          <p:cNvSpPr>
            <a:spLocks noGrp="1"/>
          </p:cNvSpPr>
          <p:nvPr>
            <p:ph type="sldNum" sz="quarter" idx="12"/>
          </p:nvPr>
        </p:nvSpPr>
        <p:spPr/>
        <p:txBody>
          <a:bodyPr/>
          <a:lstStyle/>
          <a:p>
            <a:fld id="{C1D9FEEC-1DE4-43EA-8FAC-EF8D8B952A27}" type="slidenum">
              <a:rPr lang="en-US" smtClean="0"/>
              <a:pPr/>
              <a:t>5</a:t>
            </a:fld>
            <a:endParaRPr lang="en-US" dirty="0"/>
          </a:p>
        </p:txBody>
      </p:sp>
    </p:spTree>
    <p:extLst>
      <p:ext uri="{BB962C8B-B14F-4D97-AF65-F5344CB8AC3E}">
        <p14:creationId xmlns:p14="http://schemas.microsoft.com/office/powerpoint/2010/main" xmlns="" val="319480149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Management</a:t>
            </a:r>
          </a:p>
        </p:txBody>
      </p:sp>
      <p:sp>
        <p:nvSpPr>
          <p:cNvPr id="3" name="Content Placeholder 2"/>
          <p:cNvSpPr>
            <a:spLocks noGrp="1"/>
          </p:cNvSpPr>
          <p:nvPr>
            <p:ph idx="1"/>
          </p:nvPr>
        </p:nvSpPr>
        <p:spPr/>
        <p:txBody>
          <a:bodyPr>
            <a:normAutofit fontScale="92500" lnSpcReduction="10000"/>
          </a:bodyPr>
          <a:lstStyle/>
          <a:p>
            <a:pPr algn="just" fontAlgn="base"/>
            <a:r>
              <a:rPr lang="en-US" dirty="0"/>
              <a:t>Performance management is integral to the success of any business or enterprise. Performance management is indispensable when it comes to tracking, sustaining and boosting the company’s performance and staying a mile ahead of the competition. Performance management techniques can be understood to be industry specific practices that enable a company to clearly formulate their goal plans and apply the same to achieve greater results each time.</a:t>
            </a:r>
          </a:p>
          <a:p>
            <a:endParaRPr lang="en-US" dirty="0"/>
          </a:p>
          <a:p>
            <a:endParaRPr lang="en-US" dirty="0"/>
          </a:p>
        </p:txBody>
      </p:sp>
      <p:sp>
        <p:nvSpPr>
          <p:cNvPr id="4" name="Slide Number Placeholder 3"/>
          <p:cNvSpPr>
            <a:spLocks noGrp="1"/>
          </p:cNvSpPr>
          <p:nvPr>
            <p:ph type="sldNum" sz="quarter" idx="12"/>
          </p:nvPr>
        </p:nvSpPr>
        <p:spPr/>
        <p:txBody>
          <a:bodyPr/>
          <a:lstStyle/>
          <a:p>
            <a:fld id="{C1D9FEEC-1DE4-43EA-8FAC-EF8D8B952A27}" type="slidenum">
              <a:rPr lang="en-US" smtClean="0"/>
              <a:pPr/>
              <a:t>6</a:t>
            </a:fld>
            <a:endParaRPr lang="en-US" dirty="0"/>
          </a:p>
        </p:txBody>
      </p:sp>
    </p:spTree>
    <p:extLst>
      <p:ext uri="{BB962C8B-B14F-4D97-AF65-F5344CB8AC3E}">
        <p14:creationId xmlns:p14="http://schemas.microsoft.com/office/powerpoint/2010/main" xmlns="" val="276467374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Performance Management in Context</a:t>
            </a:r>
            <a:endParaRPr lang="en-US" dirty="0"/>
          </a:p>
        </p:txBody>
      </p:sp>
      <p:sp>
        <p:nvSpPr>
          <p:cNvPr id="3" name="Content Placeholder 2"/>
          <p:cNvSpPr>
            <a:spLocks noGrp="1"/>
          </p:cNvSpPr>
          <p:nvPr>
            <p:ph idx="1"/>
          </p:nvPr>
        </p:nvSpPr>
        <p:spPr/>
        <p:txBody>
          <a:bodyPr/>
          <a:lstStyle/>
          <a:p>
            <a:r>
              <a:rPr lang="en-US" dirty="0"/>
              <a:t>Definition: </a:t>
            </a:r>
          </a:p>
          <a:p>
            <a:pPr lvl="1"/>
            <a:r>
              <a:rPr lang="en-US" dirty="0"/>
              <a:t>“</a:t>
            </a:r>
            <a:r>
              <a:rPr lang="en-US" sz="3200" dirty="0"/>
              <a:t>Performance management is a continuous process of </a:t>
            </a:r>
            <a:r>
              <a:rPr lang="en-US" sz="3200" b="1" dirty="0"/>
              <a:t>identifying</a:t>
            </a:r>
            <a:r>
              <a:rPr lang="en-US" sz="3200" dirty="0"/>
              <a:t>, </a:t>
            </a:r>
            <a:r>
              <a:rPr lang="en-US" sz="3200" b="1" dirty="0"/>
              <a:t>measuring</a:t>
            </a:r>
            <a:r>
              <a:rPr lang="en-US" sz="3200" dirty="0"/>
              <a:t>, and </a:t>
            </a:r>
            <a:r>
              <a:rPr lang="en-US" sz="3200" b="1" dirty="0"/>
              <a:t>developing the performance of individuals and teams</a:t>
            </a:r>
            <a:r>
              <a:rPr lang="en-US" sz="3200" dirty="0"/>
              <a:t> and </a:t>
            </a:r>
            <a:r>
              <a:rPr lang="en-US" sz="3200" b="1" dirty="0"/>
              <a:t>aligning performance with the strategic goals of the organization”</a:t>
            </a:r>
            <a:r>
              <a:rPr lang="en-US" sz="3200" dirty="0"/>
              <a:t>.</a:t>
            </a:r>
          </a:p>
          <a:p>
            <a:endParaRPr lang="en-US" dirty="0"/>
          </a:p>
        </p:txBody>
      </p:sp>
      <p:sp>
        <p:nvSpPr>
          <p:cNvPr id="4" name="Slide Number Placeholder 3"/>
          <p:cNvSpPr>
            <a:spLocks noGrp="1"/>
          </p:cNvSpPr>
          <p:nvPr>
            <p:ph type="sldNum" sz="quarter" idx="12"/>
          </p:nvPr>
        </p:nvSpPr>
        <p:spPr/>
        <p:txBody>
          <a:bodyPr/>
          <a:lstStyle/>
          <a:p>
            <a:fld id="{C1D9FEEC-1DE4-43EA-8FAC-EF8D8B952A27}" type="slidenum">
              <a:rPr lang="en-US" smtClean="0"/>
              <a:pPr/>
              <a:t>7</a:t>
            </a:fld>
            <a:endParaRPr lang="en-US" dirty="0"/>
          </a:p>
        </p:txBody>
      </p:sp>
    </p:spTree>
    <p:extLst>
      <p:ext uri="{BB962C8B-B14F-4D97-AF65-F5344CB8AC3E}">
        <p14:creationId xmlns:p14="http://schemas.microsoft.com/office/powerpoint/2010/main" xmlns="" val="407224213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Performance </a:t>
            </a:r>
            <a:r>
              <a:rPr lang="en-US" dirty="0" smtClean="0"/>
              <a:t>Management</a:t>
            </a:r>
            <a:endParaRPr lang="en-US" dirty="0"/>
          </a:p>
        </p:txBody>
      </p:sp>
      <p:sp>
        <p:nvSpPr>
          <p:cNvPr id="3" name="Content Placeholder 2"/>
          <p:cNvSpPr>
            <a:spLocks noGrp="1"/>
          </p:cNvSpPr>
          <p:nvPr>
            <p:ph idx="1"/>
          </p:nvPr>
        </p:nvSpPr>
        <p:spPr/>
        <p:txBody>
          <a:bodyPr/>
          <a:lstStyle/>
          <a:p>
            <a:pPr marL="342900" lvl="1" indent="-342900">
              <a:buFont typeface="Arial" pitchFamily="34" charset="0"/>
              <a:buChar char="•"/>
            </a:pPr>
            <a:r>
              <a:rPr lang="en-US" dirty="0"/>
              <a:t>lets consider each of the definition’s two main components.</a:t>
            </a:r>
          </a:p>
          <a:p>
            <a:pPr marL="342900" lvl="1" indent="-342900">
              <a:buFont typeface="Arial" pitchFamily="34" charset="0"/>
              <a:buChar char="•"/>
            </a:pPr>
            <a:endParaRPr lang="en-US" dirty="0"/>
          </a:p>
          <a:p>
            <a:pPr marL="742950" lvl="2" indent="-342900"/>
            <a:r>
              <a:rPr lang="en-US" sz="2600" dirty="0"/>
              <a:t>Continuous process: </a:t>
            </a:r>
          </a:p>
          <a:p>
            <a:pPr marL="1200150" lvl="3" indent="-342900"/>
            <a:r>
              <a:rPr lang="en-US" sz="2600" dirty="0"/>
              <a:t>Performance management is ongoing. It involves a never ending process of setting goals and objectives, observing performance ,and giving and receiving ongoing coaching and feedback</a:t>
            </a:r>
            <a:r>
              <a:rPr lang="en-US" dirty="0"/>
              <a:t>.</a:t>
            </a:r>
          </a:p>
          <a:p>
            <a:endParaRPr lang="en-US" dirty="0"/>
          </a:p>
        </p:txBody>
      </p:sp>
      <p:sp>
        <p:nvSpPr>
          <p:cNvPr id="4" name="Slide Number Placeholder 3"/>
          <p:cNvSpPr>
            <a:spLocks noGrp="1"/>
          </p:cNvSpPr>
          <p:nvPr>
            <p:ph type="sldNum" sz="quarter" idx="12"/>
          </p:nvPr>
        </p:nvSpPr>
        <p:spPr/>
        <p:txBody>
          <a:bodyPr/>
          <a:lstStyle/>
          <a:p>
            <a:fld id="{C1D9FEEC-1DE4-43EA-8FAC-EF8D8B952A27}" type="slidenum">
              <a:rPr lang="en-US" smtClean="0"/>
              <a:pPr/>
              <a:t>8</a:t>
            </a:fld>
            <a:endParaRPr lang="en-US" dirty="0"/>
          </a:p>
        </p:txBody>
      </p:sp>
    </p:spTree>
    <p:extLst>
      <p:ext uri="{BB962C8B-B14F-4D97-AF65-F5344CB8AC3E}">
        <p14:creationId xmlns:p14="http://schemas.microsoft.com/office/powerpoint/2010/main" xmlns="" val="392422387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Performance </a:t>
            </a:r>
            <a:r>
              <a:rPr lang="en-US" dirty="0" smtClean="0"/>
              <a:t>Management</a:t>
            </a:r>
            <a:endParaRPr lang="en-US" dirty="0"/>
          </a:p>
        </p:txBody>
      </p:sp>
      <p:sp>
        <p:nvSpPr>
          <p:cNvPr id="3" name="Content Placeholder 2"/>
          <p:cNvSpPr>
            <a:spLocks noGrp="1"/>
          </p:cNvSpPr>
          <p:nvPr>
            <p:ph idx="1"/>
          </p:nvPr>
        </p:nvSpPr>
        <p:spPr/>
        <p:txBody>
          <a:bodyPr/>
          <a:lstStyle/>
          <a:p>
            <a:pPr lvl="1"/>
            <a:r>
              <a:rPr lang="en-US" dirty="0"/>
              <a:t>Alignment with strategic goals: </a:t>
            </a:r>
          </a:p>
          <a:p>
            <a:pPr lvl="2"/>
            <a:r>
              <a:rPr lang="en-US" dirty="0"/>
              <a:t>Performance management requires that managers ensure that employee’s  activities and output are congruent with the organization’s goals </a:t>
            </a:r>
          </a:p>
          <a:p>
            <a:pPr lvl="2"/>
            <a:r>
              <a:rPr lang="en-US" dirty="0"/>
              <a:t>and consequently, help the organization gain a competitive advantage. </a:t>
            </a:r>
          </a:p>
          <a:p>
            <a:endParaRPr lang="en-US" dirty="0"/>
          </a:p>
          <a:p>
            <a:endParaRPr lang="en-US" dirty="0"/>
          </a:p>
        </p:txBody>
      </p:sp>
      <p:sp>
        <p:nvSpPr>
          <p:cNvPr id="4" name="Slide Number Placeholder 3"/>
          <p:cNvSpPr>
            <a:spLocks noGrp="1"/>
          </p:cNvSpPr>
          <p:nvPr>
            <p:ph type="sldNum" sz="quarter" idx="12"/>
          </p:nvPr>
        </p:nvSpPr>
        <p:spPr/>
        <p:txBody>
          <a:bodyPr/>
          <a:lstStyle/>
          <a:p>
            <a:fld id="{C1D9FEEC-1DE4-43EA-8FAC-EF8D8B952A27}" type="slidenum">
              <a:rPr lang="en-US" smtClean="0"/>
              <a:pPr/>
              <a:t>9</a:t>
            </a:fld>
            <a:endParaRPr lang="en-US" dirty="0"/>
          </a:p>
        </p:txBody>
      </p:sp>
    </p:spTree>
    <p:extLst>
      <p:ext uri="{BB962C8B-B14F-4D97-AF65-F5344CB8AC3E}">
        <p14:creationId xmlns:p14="http://schemas.microsoft.com/office/powerpoint/2010/main" xmlns="" val="414212352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Management</a:t>
            </a:r>
          </a:p>
        </p:txBody>
      </p:sp>
      <p:sp>
        <p:nvSpPr>
          <p:cNvPr id="3" name="Content Placeholder 2"/>
          <p:cNvSpPr>
            <a:spLocks noGrp="1"/>
          </p:cNvSpPr>
          <p:nvPr>
            <p:ph idx="1"/>
          </p:nvPr>
        </p:nvSpPr>
        <p:spPr/>
        <p:txBody>
          <a:bodyPr/>
          <a:lstStyle/>
          <a:p>
            <a:r>
              <a:rPr lang="en-US" dirty="0"/>
              <a:t>Performance management therefore create a direct link between employee performance and organizational goals and makes the employees contribution to the organization explicit. </a:t>
            </a:r>
          </a:p>
          <a:p>
            <a:endParaRPr lang="en-US" dirty="0"/>
          </a:p>
          <a:p>
            <a:endParaRPr lang="en-US" dirty="0"/>
          </a:p>
        </p:txBody>
      </p:sp>
      <p:sp>
        <p:nvSpPr>
          <p:cNvPr id="4" name="Slide Number Placeholder 3"/>
          <p:cNvSpPr>
            <a:spLocks noGrp="1"/>
          </p:cNvSpPr>
          <p:nvPr>
            <p:ph type="sldNum" sz="quarter" idx="12"/>
          </p:nvPr>
        </p:nvSpPr>
        <p:spPr/>
        <p:txBody>
          <a:bodyPr/>
          <a:lstStyle/>
          <a:p>
            <a:fld id="{C1D9FEEC-1DE4-43EA-8FAC-EF8D8B952A27}" type="slidenum">
              <a:rPr lang="en-US" smtClean="0"/>
              <a:pPr/>
              <a:t>10</a:t>
            </a:fld>
            <a:endParaRPr lang="en-US" dirty="0"/>
          </a:p>
        </p:txBody>
      </p:sp>
    </p:spTree>
    <p:extLst>
      <p:ext uri="{BB962C8B-B14F-4D97-AF65-F5344CB8AC3E}">
        <p14:creationId xmlns:p14="http://schemas.microsoft.com/office/powerpoint/2010/main" xmlns="" val="46803158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Performance Management (Contd.)</a:t>
            </a:r>
          </a:p>
        </p:txBody>
      </p:sp>
      <p:sp>
        <p:nvSpPr>
          <p:cNvPr id="3" name="Content Placeholder 2"/>
          <p:cNvSpPr>
            <a:spLocks noGrp="1"/>
          </p:cNvSpPr>
          <p:nvPr>
            <p:ph idx="1"/>
          </p:nvPr>
        </p:nvSpPr>
        <p:spPr>
          <a:xfrm>
            <a:off x="457200" y="1646237"/>
            <a:ext cx="8229600" cy="4525963"/>
          </a:xfrm>
        </p:spPr>
        <p:txBody>
          <a:bodyPr>
            <a:normAutofit/>
          </a:bodyPr>
          <a:lstStyle/>
          <a:p>
            <a:r>
              <a:rPr lang="en-US" dirty="0" smtClean="0"/>
              <a:t>Note that many organizations have what is labelled a “performance management” system. </a:t>
            </a:r>
          </a:p>
          <a:p>
            <a:r>
              <a:rPr lang="en-US" dirty="0" smtClean="0"/>
              <a:t>However we must distinguish between performance management and performance appraisal. </a:t>
            </a:r>
            <a:endParaRPr lang="en-US" dirty="0"/>
          </a:p>
        </p:txBody>
      </p:sp>
      <p:sp>
        <p:nvSpPr>
          <p:cNvPr id="4" name="Slide Number Placeholder 3"/>
          <p:cNvSpPr>
            <a:spLocks noGrp="1"/>
          </p:cNvSpPr>
          <p:nvPr>
            <p:ph type="sldNum" sz="quarter" idx="12"/>
          </p:nvPr>
        </p:nvSpPr>
        <p:spPr/>
        <p:txBody>
          <a:bodyPr/>
          <a:lstStyle/>
          <a:p>
            <a:fld id="{C1D9FEEC-1DE4-43EA-8FAC-EF8D8B952A27}" type="slidenum">
              <a:rPr lang="en-US" smtClean="0">
                <a:solidFill>
                  <a:prstClr val="black">
                    <a:tint val="75000"/>
                  </a:prstClr>
                </a:solidFill>
              </a:rPr>
              <a:pPr/>
              <a:t>11</a:t>
            </a:fld>
            <a:endParaRPr lang="en-US" dirty="0">
              <a:solidFill>
                <a:prstClr val="black">
                  <a:tint val="75000"/>
                </a:prstClr>
              </a:solidFill>
            </a:endParaRPr>
          </a:p>
        </p:txBody>
      </p:sp>
    </p:spTree>
    <p:extLst>
      <p:ext uri="{BB962C8B-B14F-4D97-AF65-F5344CB8AC3E}">
        <p14:creationId xmlns:p14="http://schemas.microsoft.com/office/powerpoint/2010/main" xmlns="" val="46508213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Performance Management (Contd.)</a:t>
            </a:r>
          </a:p>
        </p:txBody>
      </p:sp>
      <p:sp>
        <p:nvSpPr>
          <p:cNvPr id="3" name="Content Placeholder 2"/>
          <p:cNvSpPr>
            <a:spLocks noGrp="1"/>
          </p:cNvSpPr>
          <p:nvPr>
            <p:ph idx="1"/>
          </p:nvPr>
        </p:nvSpPr>
        <p:spPr/>
        <p:txBody>
          <a:bodyPr>
            <a:normAutofit/>
          </a:bodyPr>
          <a:lstStyle/>
          <a:p>
            <a:r>
              <a:rPr lang="en-US" dirty="0"/>
              <a:t>A system that involves employees evaluation once a year without ongoing effort to provide feedback management system. Instead, this is only a performance appraisal system. </a:t>
            </a:r>
            <a:endParaRPr lang="en-US" dirty="0" smtClean="0"/>
          </a:p>
          <a:p>
            <a:r>
              <a:rPr lang="en-US" dirty="0" smtClean="0"/>
              <a:t>Performance </a:t>
            </a:r>
            <a:r>
              <a:rPr lang="en-US" dirty="0"/>
              <a:t>appraisal is the systematic description of employees strength and weakness. </a:t>
            </a:r>
          </a:p>
        </p:txBody>
      </p:sp>
      <p:sp>
        <p:nvSpPr>
          <p:cNvPr id="4" name="Slide Number Placeholder 3"/>
          <p:cNvSpPr>
            <a:spLocks noGrp="1"/>
          </p:cNvSpPr>
          <p:nvPr>
            <p:ph type="sldNum" sz="quarter" idx="12"/>
          </p:nvPr>
        </p:nvSpPr>
        <p:spPr/>
        <p:txBody>
          <a:bodyPr/>
          <a:lstStyle/>
          <a:p>
            <a:fld id="{C1D9FEEC-1DE4-43EA-8FAC-EF8D8B952A27}" type="slidenum">
              <a:rPr lang="en-US" smtClean="0">
                <a:solidFill>
                  <a:prstClr val="black">
                    <a:tint val="75000"/>
                  </a:prstClr>
                </a:solidFill>
              </a:rPr>
              <a:pPr/>
              <a:t>12</a:t>
            </a:fld>
            <a:endParaRPr lang="en-US" dirty="0">
              <a:solidFill>
                <a:prstClr val="black">
                  <a:tint val="75000"/>
                </a:prstClr>
              </a:solidFill>
            </a:endParaRPr>
          </a:p>
        </p:txBody>
      </p:sp>
    </p:spTree>
    <p:extLst>
      <p:ext uri="{BB962C8B-B14F-4D97-AF65-F5344CB8AC3E}">
        <p14:creationId xmlns:p14="http://schemas.microsoft.com/office/powerpoint/2010/main" xmlns="" val="31001906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Performance Management (Contd.)</a:t>
            </a:r>
          </a:p>
        </p:txBody>
      </p:sp>
      <p:sp>
        <p:nvSpPr>
          <p:cNvPr id="3" name="Content Placeholder 2"/>
          <p:cNvSpPr>
            <a:spLocks noGrp="1"/>
          </p:cNvSpPr>
          <p:nvPr>
            <p:ph idx="1"/>
          </p:nvPr>
        </p:nvSpPr>
        <p:spPr/>
        <p:txBody>
          <a:bodyPr/>
          <a:lstStyle/>
          <a:p>
            <a:r>
              <a:rPr lang="en-US" dirty="0"/>
              <a:t>Thus, performance appraisal is an important component of performance management, but it is just a part of bigger whole because performance management is much more than just performance measurement. </a:t>
            </a:r>
          </a:p>
          <a:p>
            <a:endParaRPr lang="en-US" dirty="0"/>
          </a:p>
        </p:txBody>
      </p:sp>
      <p:sp>
        <p:nvSpPr>
          <p:cNvPr id="4" name="Slide Number Placeholder 3"/>
          <p:cNvSpPr>
            <a:spLocks noGrp="1"/>
          </p:cNvSpPr>
          <p:nvPr>
            <p:ph type="sldNum" sz="quarter" idx="12"/>
          </p:nvPr>
        </p:nvSpPr>
        <p:spPr/>
        <p:txBody>
          <a:bodyPr/>
          <a:lstStyle/>
          <a:p>
            <a:fld id="{C1D9FEEC-1DE4-43EA-8FAC-EF8D8B952A27}" type="slidenum">
              <a:rPr lang="en-US" smtClean="0">
                <a:solidFill>
                  <a:prstClr val="black">
                    <a:tint val="75000"/>
                  </a:prstClr>
                </a:solidFill>
              </a:rPr>
              <a:pPr/>
              <a:t>13</a:t>
            </a:fld>
            <a:endParaRPr lang="en-US" dirty="0">
              <a:solidFill>
                <a:prstClr val="black">
                  <a:tint val="75000"/>
                </a:prstClr>
              </a:solidFill>
            </a:endParaRPr>
          </a:p>
        </p:txBody>
      </p:sp>
    </p:spTree>
    <p:extLst>
      <p:ext uri="{BB962C8B-B14F-4D97-AF65-F5344CB8AC3E}">
        <p14:creationId xmlns:p14="http://schemas.microsoft.com/office/powerpoint/2010/main" xmlns="" val="217967476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Performance Management (Contd.)</a:t>
            </a:r>
          </a:p>
        </p:txBody>
      </p:sp>
      <p:sp>
        <p:nvSpPr>
          <p:cNvPr id="3" name="Content Placeholder 2"/>
          <p:cNvSpPr>
            <a:spLocks noGrp="1"/>
          </p:cNvSpPr>
          <p:nvPr>
            <p:ph idx="1"/>
          </p:nvPr>
        </p:nvSpPr>
        <p:spPr/>
        <p:txBody>
          <a:bodyPr>
            <a:normAutofit fontScale="55000" lnSpcReduction="20000"/>
          </a:bodyPr>
          <a:lstStyle/>
          <a:p>
            <a:pPr algn="just"/>
            <a:r>
              <a:rPr lang="en-US" dirty="0"/>
              <a:t>Consider the following scenario: </a:t>
            </a:r>
            <a:endParaRPr lang="en-US" dirty="0" smtClean="0"/>
          </a:p>
          <a:p>
            <a:pPr marL="0" indent="0" algn="just">
              <a:buNone/>
            </a:pPr>
            <a:r>
              <a:rPr lang="en-US" dirty="0" smtClean="0"/>
              <a:t>Amber </a:t>
            </a:r>
            <a:r>
              <a:rPr lang="en-US" dirty="0"/>
              <a:t>is a </a:t>
            </a:r>
            <a:r>
              <a:rPr lang="en-US" dirty="0" smtClean="0"/>
              <a:t>marketing </a:t>
            </a:r>
            <a:r>
              <a:rPr lang="en-US" dirty="0"/>
              <a:t>manager at a large pharmaceutical company. The fiscal year will end in one week. She is busy with end of the year tasks like closing accounts, budget reviews </a:t>
            </a:r>
            <a:r>
              <a:rPr lang="en-US" dirty="0" err="1"/>
              <a:t>etc</a:t>
            </a:r>
            <a:r>
              <a:rPr lang="en-US" dirty="0"/>
              <a:t>, she is also supervising a group of 10 </a:t>
            </a:r>
            <a:r>
              <a:rPr lang="en-US" dirty="0" smtClean="0"/>
              <a:t>marketing </a:t>
            </a:r>
            <a:r>
              <a:rPr lang="en-US" dirty="0"/>
              <a:t>people.  It's a very hectic time. She has been assigned by the head office HR </a:t>
            </a:r>
            <a:r>
              <a:rPr lang="en-US" dirty="0" err="1"/>
              <a:t>dept</a:t>
            </a:r>
            <a:r>
              <a:rPr lang="en-US" dirty="0"/>
              <a:t> to give performance reviews of 10 employees but Amber thinks it a waste of  </a:t>
            </a:r>
            <a:r>
              <a:rPr lang="en-US" dirty="0" smtClean="0"/>
              <a:t>time. </a:t>
            </a:r>
            <a:r>
              <a:rPr lang="en-US" dirty="0"/>
              <a:t>From Amber's point of view, there is no value in filling out those seemingly meaningless forms.  She does not see her subordinates in action because they are in the field visiting customers most of the time. All that she knows about their performance is based on sales figures, which depend more on the products offered and geographic territory covered than the individual effort and motivation of each </a:t>
            </a:r>
            <a:r>
              <a:rPr lang="en-US" dirty="0" smtClean="0"/>
              <a:t>marketing person</a:t>
            </a:r>
            <a:r>
              <a:rPr lang="en-US" dirty="0"/>
              <a:t>. </a:t>
            </a:r>
            <a:r>
              <a:rPr lang="en-US" dirty="0" smtClean="0"/>
              <a:t>Nothing </a:t>
            </a:r>
            <a:r>
              <a:rPr lang="en-US" dirty="0"/>
              <a:t>happens in terms of rewards, regardless of her ratings. </a:t>
            </a:r>
            <a:r>
              <a:rPr lang="en-US" dirty="0" smtClean="0"/>
              <a:t>Salary </a:t>
            </a:r>
            <a:r>
              <a:rPr lang="en-US" dirty="0"/>
              <a:t>adjustments are based on seniority rather than on merit. She filled forms to please her employees and give everyone the maximum possible rating. In this way, Amber believes the employees will be happy with their ratings and she will not have to deal with complaints or follow-up meetings. Amber fills out the forms in less than </a:t>
            </a:r>
            <a:r>
              <a:rPr lang="en-US" dirty="0" smtClean="0"/>
              <a:t>15 </a:t>
            </a:r>
            <a:r>
              <a:rPr lang="en-US" dirty="0"/>
              <a:t>minutes and gets back to her "real job."</a:t>
            </a:r>
          </a:p>
          <a:p>
            <a:endParaRPr lang="en-US" dirty="0"/>
          </a:p>
        </p:txBody>
      </p:sp>
      <p:sp>
        <p:nvSpPr>
          <p:cNvPr id="4" name="Slide Number Placeholder 3"/>
          <p:cNvSpPr>
            <a:spLocks noGrp="1"/>
          </p:cNvSpPr>
          <p:nvPr>
            <p:ph type="sldNum" sz="quarter" idx="12"/>
          </p:nvPr>
        </p:nvSpPr>
        <p:spPr/>
        <p:txBody>
          <a:bodyPr/>
          <a:lstStyle/>
          <a:p>
            <a:fld id="{C1D9FEEC-1DE4-43EA-8FAC-EF8D8B952A27}" type="slidenum">
              <a:rPr lang="en-US" smtClean="0"/>
              <a:pPr/>
              <a:t>14</a:t>
            </a:fld>
            <a:endParaRPr lang="en-US" dirty="0"/>
          </a:p>
        </p:txBody>
      </p:sp>
    </p:spTree>
    <p:extLst>
      <p:ext uri="{BB962C8B-B14F-4D97-AF65-F5344CB8AC3E}">
        <p14:creationId xmlns:p14="http://schemas.microsoft.com/office/powerpoint/2010/main" xmlns="" val="99549139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Performance Management (Contd.)</a:t>
            </a:r>
          </a:p>
        </p:txBody>
      </p:sp>
      <p:sp>
        <p:nvSpPr>
          <p:cNvPr id="3" name="Content Placeholder 2"/>
          <p:cNvSpPr>
            <a:spLocks noGrp="1"/>
          </p:cNvSpPr>
          <p:nvPr>
            <p:ph idx="1"/>
          </p:nvPr>
        </p:nvSpPr>
        <p:spPr/>
        <p:txBody>
          <a:bodyPr/>
          <a:lstStyle/>
          <a:p>
            <a:r>
              <a:rPr lang="en-US" dirty="0" smtClean="0"/>
              <a:t>Although Amber’s </a:t>
            </a:r>
            <a:r>
              <a:rPr lang="en-US" dirty="0"/>
              <a:t>HR department calls this process “performance management”, it is not.</a:t>
            </a:r>
          </a:p>
          <a:p>
            <a:endParaRPr lang="en-US" dirty="0"/>
          </a:p>
          <a:p>
            <a:r>
              <a:rPr lang="en-US" dirty="0"/>
              <a:t>Then what is </a:t>
            </a:r>
            <a:r>
              <a:rPr lang="en-US" dirty="0" smtClean="0"/>
              <a:t>“Performance Management”?</a:t>
            </a:r>
          </a:p>
          <a:p>
            <a:endParaRPr lang="en-US" dirty="0"/>
          </a:p>
        </p:txBody>
      </p:sp>
      <p:sp>
        <p:nvSpPr>
          <p:cNvPr id="4" name="Slide Number Placeholder 3"/>
          <p:cNvSpPr>
            <a:spLocks noGrp="1"/>
          </p:cNvSpPr>
          <p:nvPr>
            <p:ph type="sldNum" sz="quarter" idx="12"/>
          </p:nvPr>
        </p:nvSpPr>
        <p:spPr/>
        <p:txBody>
          <a:bodyPr/>
          <a:lstStyle/>
          <a:p>
            <a:fld id="{C1D9FEEC-1DE4-43EA-8FAC-EF8D8B952A27}" type="slidenum">
              <a:rPr lang="en-US" smtClean="0"/>
              <a:pPr/>
              <a:t>15</a:t>
            </a:fld>
            <a:endParaRPr lang="en-US" dirty="0"/>
          </a:p>
        </p:txBody>
      </p:sp>
    </p:spTree>
    <p:extLst>
      <p:ext uri="{BB962C8B-B14F-4D97-AF65-F5344CB8AC3E}">
        <p14:creationId xmlns:p14="http://schemas.microsoft.com/office/powerpoint/2010/main" xmlns="" val="309212079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Performance Management (Contd.)</a:t>
            </a:r>
          </a:p>
        </p:txBody>
      </p:sp>
      <p:sp>
        <p:nvSpPr>
          <p:cNvPr id="3" name="Content Placeholder 2"/>
          <p:cNvSpPr>
            <a:spLocks noGrp="1"/>
          </p:cNvSpPr>
          <p:nvPr>
            <p:ph idx="1"/>
          </p:nvPr>
        </p:nvSpPr>
        <p:spPr>
          <a:xfrm>
            <a:off x="457200" y="1600200"/>
            <a:ext cx="8229600" cy="5029200"/>
          </a:xfrm>
        </p:spPr>
        <p:txBody>
          <a:bodyPr>
            <a:noAutofit/>
          </a:bodyPr>
          <a:lstStyle/>
          <a:p>
            <a:pPr algn="just"/>
            <a:r>
              <a:rPr lang="en-US" sz="1600" dirty="0"/>
              <a:t>As an illustration, consider how </a:t>
            </a:r>
            <a:r>
              <a:rPr lang="en-US" sz="1600" dirty="0" smtClean="0"/>
              <a:t>Morgan Stanley has </a:t>
            </a:r>
            <a:r>
              <a:rPr lang="en-US" sz="1600" dirty="0"/>
              <a:t>transitioned from a performance appraisal system to a performance management system. </a:t>
            </a:r>
            <a:r>
              <a:rPr lang="en-US" sz="1600" dirty="0" smtClean="0"/>
              <a:t>Morgan Stanley is </a:t>
            </a:r>
            <a:r>
              <a:rPr lang="en-US" sz="1600" dirty="0"/>
              <a:t>one of the world's leading financial management and advisory companies, with offices in 37 countries and private client assets of approximately US$ 1.6 trillion (http</a:t>
            </a:r>
            <a:r>
              <a:rPr lang="en-US" sz="1600" dirty="0" smtClean="0"/>
              <a:t>://morganstanley.com</a:t>
            </a:r>
            <a:r>
              <a:rPr lang="en-US" sz="1600" dirty="0"/>
              <a:t>/). As an investment bank, it is a leading global underwriter of debt and equity securities and strategic adviser to corporations, governments, institutions, and individuals worldwide. Recently, </a:t>
            </a:r>
            <a:r>
              <a:rPr lang="en-US" sz="1600" dirty="0" smtClean="0"/>
              <a:t>Morgan Stanley started </a:t>
            </a:r>
            <a:r>
              <a:rPr lang="en-US" sz="1600" dirty="0"/>
              <a:t>the transition from giving employees one performance appraisal per year to focusing on one of the important principles of performance management: the conversation between managers and employees in which feedback is exchanged and coaching is given if needed. In January, employees and managers set employee objectives. Mid-year reviews assess what progress has been made toward the goals and how personal development plans are faring. Finally, the end-of-the-year review incorporates feedback from several sources, evaluates progress toward objectives, and identifies areas that need improvement. Managers also get extensive training on how to set objectives and conduct reviews. In addition, there is a Web site that </a:t>
            </a:r>
            <a:r>
              <a:rPr lang="en-US" sz="1600" dirty="0" smtClean="0"/>
              <a:t>managers </a:t>
            </a:r>
            <a:r>
              <a:rPr lang="en-US" sz="1600" dirty="0"/>
              <a:t>can access with information on all aspects of the performance management system. In sharp contrast to their old performance appraisal system, </a:t>
            </a:r>
            <a:r>
              <a:rPr lang="en-US" sz="1600" dirty="0" smtClean="0"/>
              <a:t>Morgan Stanley goal </a:t>
            </a:r>
            <a:r>
              <a:rPr lang="en-US" sz="1600" dirty="0"/>
              <a:t>for its newly implemented performance management program is worded as follows: "This is what is expected of you, this is how we're going to help you in your development, and this is how you'll be judged relative to compensation.</a:t>
            </a:r>
          </a:p>
          <a:p>
            <a:pPr algn="just"/>
            <a:endParaRPr lang="en-US" sz="1600" dirty="0"/>
          </a:p>
        </p:txBody>
      </p:sp>
      <p:sp>
        <p:nvSpPr>
          <p:cNvPr id="4" name="Slide Number Placeholder 3"/>
          <p:cNvSpPr>
            <a:spLocks noGrp="1"/>
          </p:cNvSpPr>
          <p:nvPr>
            <p:ph type="sldNum" sz="quarter" idx="12"/>
          </p:nvPr>
        </p:nvSpPr>
        <p:spPr/>
        <p:txBody>
          <a:bodyPr/>
          <a:lstStyle/>
          <a:p>
            <a:fld id="{C1D9FEEC-1DE4-43EA-8FAC-EF8D8B952A27}" type="slidenum">
              <a:rPr lang="en-US" smtClean="0"/>
              <a:pPr/>
              <a:t>16</a:t>
            </a:fld>
            <a:endParaRPr lang="en-US" dirty="0"/>
          </a:p>
        </p:txBody>
      </p:sp>
    </p:spTree>
    <p:extLst>
      <p:ext uri="{BB962C8B-B14F-4D97-AF65-F5344CB8AC3E}">
        <p14:creationId xmlns:p14="http://schemas.microsoft.com/office/powerpoint/2010/main" xmlns="" val="218680752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Performance Management (Contd.)</a:t>
            </a:r>
          </a:p>
        </p:txBody>
      </p:sp>
      <p:sp>
        <p:nvSpPr>
          <p:cNvPr id="3" name="Content Placeholder 2"/>
          <p:cNvSpPr>
            <a:spLocks noGrp="1"/>
          </p:cNvSpPr>
          <p:nvPr>
            <p:ph idx="1"/>
          </p:nvPr>
        </p:nvSpPr>
        <p:spPr/>
        <p:txBody>
          <a:bodyPr>
            <a:normAutofit fontScale="92500"/>
          </a:bodyPr>
          <a:lstStyle/>
          <a:p>
            <a:r>
              <a:rPr lang="en-US" dirty="0" smtClean="0"/>
              <a:t>Performance management system that do not make explicit  the employees  contribution to the organizational  goals are not true performance management system. </a:t>
            </a:r>
          </a:p>
          <a:p>
            <a:r>
              <a:rPr lang="en-US" dirty="0" smtClean="0"/>
              <a:t>Making an explicit link between an employees performance objectives  and the organizational goals also serves the purpose of establishing a shared understanding about what is to be achieved and how it is to be achieved. </a:t>
            </a:r>
            <a:endParaRPr lang="en-US" dirty="0"/>
          </a:p>
        </p:txBody>
      </p:sp>
      <p:sp>
        <p:nvSpPr>
          <p:cNvPr id="4" name="Slide Number Placeholder 3"/>
          <p:cNvSpPr>
            <a:spLocks noGrp="1"/>
          </p:cNvSpPr>
          <p:nvPr>
            <p:ph type="sldNum" sz="quarter" idx="12"/>
          </p:nvPr>
        </p:nvSpPr>
        <p:spPr/>
        <p:txBody>
          <a:bodyPr/>
          <a:lstStyle/>
          <a:p>
            <a:fld id="{C1D9FEEC-1DE4-43EA-8FAC-EF8D8B952A27}" type="slidenum">
              <a:rPr lang="en-US" smtClean="0"/>
              <a:pPr/>
              <a:t>17</a:t>
            </a:fld>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Performance Management (Contd.)</a:t>
            </a:r>
          </a:p>
        </p:txBody>
      </p:sp>
      <p:sp>
        <p:nvSpPr>
          <p:cNvPr id="3" name="Content Placeholder 2"/>
          <p:cNvSpPr>
            <a:spLocks noGrp="1"/>
          </p:cNvSpPr>
          <p:nvPr>
            <p:ph idx="1"/>
          </p:nvPr>
        </p:nvSpPr>
        <p:spPr/>
        <p:txBody>
          <a:bodyPr>
            <a:normAutofit lnSpcReduction="10000"/>
          </a:bodyPr>
          <a:lstStyle/>
          <a:p>
            <a:r>
              <a:rPr lang="en-US" dirty="0"/>
              <a:t>This is painfully clear in </a:t>
            </a:r>
            <a:r>
              <a:rPr lang="en-US" dirty="0" smtClean="0"/>
              <a:t>Amber’s </a:t>
            </a:r>
            <a:r>
              <a:rPr lang="en-US" dirty="0"/>
              <a:t>case described earlier: from her point of view, the performance review forms did not provide any useful information regarding the contribution of each of her subordinates to the organization. </a:t>
            </a:r>
            <a:endParaRPr lang="en-US" dirty="0" smtClean="0"/>
          </a:p>
          <a:p>
            <a:endParaRPr lang="en-US" dirty="0"/>
          </a:p>
          <a:p>
            <a:r>
              <a:rPr lang="en-US" dirty="0" smtClean="0"/>
              <a:t>Amber's </a:t>
            </a:r>
            <a:r>
              <a:rPr lang="en-US" dirty="0"/>
              <a:t>case is unfortunately  more common than we would like</a:t>
            </a:r>
            <a:r>
              <a:rPr lang="en-US" dirty="0" smtClean="0"/>
              <a:t>.</a:t>
            </a:r>
          </a:p>
          <a:p>
            <a:endParaRPr lang="en-US" dirty="0"/>
          </a:p>
        </p:txBody>
      </p:sp>
      <p:sp>
        <p:nvSpPr>
          <p:cNvPr id="4" name="Slide Number Placeholder 3"/>
          <p:cNvSpPr>
            <a:spLocks noGrp="1"/>
          </p:cNvSpPr>
          <p:nvPr>
            <p:ph type="sldNum" sz="quarter" idx="12"/>
          </p:nvPr>
        </p:nvSpPr>
        <p:spPr/>
        <p:txBody>
          <a:bodyPr/>
          <a:lstStyle/>
          <a:p>
            <a:fld id="{C1D9FEEC-1DE4-43EA-8FAC-EF8D8B952A27}" type="slidenum">
              <a:rPr lang="en-US" smtClean="0"/>
              <a:pPr/>
              <a:t>18</a:t>
            </a:fld>
            <a:endParaRPr lang="en-US" dirty="0"/>
          </a:p>
        </p:txBody>
      </p:sp>
    </p:spTree>
    <p:extLst>
      <p:ext uri="{BB962C8B-B14F-4D97-AF65-F5344CB8AC3E}">
        <p14:creationId xmlns:p14="http://schemas.microsoft.com/office/powerpoint/2010/main" xmlns="" val="379903573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Performance Management (Contd.)</a:t>
            </a:r>
          </a:p>
        </p:txBody>
      </p:sp>
      <p:sp>
        <p:nvSpPr>
          <p:cNvPr id="3" name="Content Placeholder 2"/>
          <p:cNvSpPr>
            <a:spLocks noGrp="1"/>
          </p:cNvSpPr>
          <p:nvPr>
            <p:ph idx="1"/>
          </p:nvPr>
        </p:nvSpPr>
        <p:spPr/>
        <p:txBody>
          <a:bodyPr/>
          <a:lstStyle/>
          <a:p>
            <a:r>
              <a:rPr lang="en-US" dirty="0"/>
              <a:t>A survey conducted by consulting firm </a:t>
            </a:r>
            <a:r>
              <a:rPr lang="en-US" dirty="0" smtClean="0"/>
              <a:t>Mckinzey </a:t>
            </a:r>
            <a:r>
              <a:rPr lang="en-US" dirty="0"/>
              <a:t>showed that only 3 in 10 employees believe their company's performance review system actually helped them improve their performance </a:t>
            </a:r>
          </a:p>
          <a:p>
            <a:endParaRPr lang="en-US" dirty="0"/>
          </a:p>
        </p:txBody>
      </p:sp>
      <p:sp>
        <p:nvSpPr>
          <p:cNvPr id="4" name="Slide Number Placeholder 3"/>
          <p:cNvSpPr>
            <a:spLocks noGrp="1"/>
          </p:cNvSpPr>
          <p:nvPr>
            <p:ph type="sldNum" sz="quarter" idx="12"/>
          </p:nvPr>
        </p:nvSpPr>
        <p:spPr/>
        <p:txBody>
          <a:bodyPr/>
          <a:lstStyle/>
          <a:p>
            <a:fld id="{C1D9FEEC-1DE4-43EA-8FAC-EF8D8B952A27}" type="slidenum">
              <a:rPr lang="en-US" smtClean="0"/>
              <a:pPr/>
              <a:t>19</a:t>
            </a:fld>
            <a:endParaRPr lang="en-US" dirty="0"/>
          </a:p>
        </p:txBody>
      </p:sp>
    </p:spTree>
    <p:extLst>
      <p:ext uri="{BB962C8B-B14F-4D97-AF65-F5344CB8AC3E}">
        <p14:creationId xmlns:p14="http://schemas.microsoft.com/office/powerpoint/2010/main" xmlns="" val="143685063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Performance </a:t>
            </a:r>
            <a:r>
              <a:rPr lang="en-US" dirty="0"/>
              <a:t>M</a:t>
            </a:r>
            <a:r>
              <a:rPr lang="en-US" dirty="0" smtClean="0"/>
              <a:t>anagement Contribution/ Advantages</a:t>
            </a:r>
            <a:endParaRPr lang="en-US" dirty="0"/>
          </a:p>
        </p:txBody>
      </p:sp>
      <p:sp>
        <p:nvSpPr>
          <p:cNvPr id="3" name="Content Placeholder 2"/>
          <p:cNvSpPr>
            <a:spLocks noGrp="1"/>
          </p:cNvSpPr>
          <p:nvPr>
            <p:ph idx="1"/>
          </p:nvPr>
        </p:nvSpPr>
        <p:spPr/>
        <p:txBody>
          <a:bodyPr/>
          <a:lstStyle/>
          <a:p>
            <a:r>
              <a:rPr lang="en-US" dirty="0" smtClean="0"/>
              <a:t>There are many advantage associated with the implementation of a performance management system. </a:t>
            </a:r>
          </a:p>
          <a:p>
            <a:r>
              <a:rPr lang="en-US" dirty="0" smtClean="0"/>
              <a:t>A performance management system can make the following important contributions</a:t>
            </a:r>
            <a:endParaRPr lang="en-US" dirty="0"/>
          </a:p>
        </p:txBody>
      </p:sp>
      <p:sp>
        <p:nvSpPr>
          <p:cNvPr id="4" name="Slide Number Placeholder 3"/>
          <p:cNvSpPr>
            <a:spLocks noGrp="1"/>
          </p:cNvSpPr>
          <p:nvPr>
            <p:ph type="sldNum" sz="quarter" idx="12"/>
          </p:nvPr>
        </p:nvSpPr>
        <p:spPr/>
        <p:txBody>
          <a:bodyPr/>
          <a:lstStyle/>
          <a:p>
            <a:fld id="{C1D9FEEC-1DE4-43EA-8FAC-EF8D8B952A27}" type="slidenum">
              <a:rPr lang="en-US" smtClean="0"/>
              <a:pPr/>
              <a:t>20</a:t>
            </a:fld>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Performance Management Contribution/ </a:t>
            </a:r>
            <a:r>
              <a:rPr lang="en-US" dirty="0" smtClean="0"/>
              <a:t>Advantages (Contd.)</a:t>
            </a:r>
            <a:endParaRPr lang="en-US" dirty="0"/>
          </a:p>
        </p:txBody>
      </p:sp>
      <p:sp>
        <p:nvSpPr>
          <p:cNvPr id="3" name="Content Placeholder 2"/>
          <p:cNvSpPr>
            <a:spLocks noGrp="1"/>
          </p:cNvSpPr>
          <p:nvPr>
            <p:ph idx="1"/>
          </p:nvPr>
        </p:nvSpPr>
        <p:spPr/>
        <p:txBody>
          <a:bodyPr>
            <a:normAutofit/>
          </a:bodyPr>
          <a:lstStyle/>
          <a:p>
            <a:r>
              <a:rPr lang="en-US" dirty="0" smtClean="0"/>
              <a:t>Motivation to perform is increased:</a:t>
            </a:r>
          </a:p>
          <a:p>
            <a:pPr lvl="1"/>
            <a:r>
              <a:rPr lang="en-US" dirty="0"/>
              <a:t>R</a:t>
            </a:r>
            <a:r>
              <a:rPr lang="en-US" dirty="0" smtClean="0"/>
              <a:t>eceiving feedback about ones performance increases the motivation for future performance.</a:t>
            </a:r>
          </a:p>
          <a:p>
            <a:pPr lvl="1"/>
            <a:r>
              <a:rPr lang="en-US" dirty="0" smtClean="0"/>
              <a:t>Knowledge about how one is doing and recognition about ones past success provide the fuel for future accomplishments.</a:t>
            </a:r>
          </a:p>
        </p:txBody>
      </p:sp>
      <p:sp>
        <p:nvSpPr>
          <p:cNvPr id="4" name="Slide Number Placeholder 3"/>
          <p:cNvSpPr>
            <a:spLocks noGrp="1"/>
          </p:cNvSpPr>
          <p:nvPr>
            <p:ph type="sldNum" sz="quarter" idx="12"/>
          </p:nvPr>
        </p:nvSpPr>
        <p:spPr/>
        <p:txBody>
          <a:bodyPr/>
          <a:lstStyle/>
          <a:p>
            <a:fld id="{C1D9FEEC-1DE4-43EA-8FAC-EF8D8B952A27}" type="slidenum">
              <a:rPr lang="en-US" smtClean="0"/>
              <a:pPr/>
              <a:t>21</a:t>
            </a:fld>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Performance Management Contribution/ Advantages (Contd.)</a:t>
            </a:r>
          </a:p>
        </p:txBody>
      </p:sp>
      <p:sp>
        <p:nvSpPr>
          <p:cNvPr id="3" name="Content Placeholder 2"/>
          <p:cNvSpPr>
            <a:spLocks noGrp="1"/>
          </p:cNvSpPr>
          <p:nvPr>
            <p:ph idx="1"/>
          </p:nvPr>
        </p:nvSpPr>
        <p:spPr/>
        <p:txBody>
          <a:bodyPr/>
          <a:lstStyle/>
          <a:p>
            <a:r>
              <a:rPr lang="en-US" dirty="0"/>
              <a:t>Self-esteem is increased</a:t>
            </a:r>
            <a:r>
              <a:rPr lang="en-US" dirty="0" smtClean="0"/>
              <a:t>:</a:t>
            </a:r>
          </a:p>
          <a:p>
            <a:pPr lvl="1"/>
            <a:r>
              <a:rPr lang="en-US" dirty="0" smtClean="0"/>
              <a:t>Receiving </a:t>
            </a:r>
            <a:r>
              <a:rPr lang="en-US" dirty="0"/>
              <a:t>feedback about ones performance fulfills a basic human need to be recognized and valued at work. </a:t>
            </a:r>
            <a:endParaRPr lang="en-US" dirty="0" smtClean="0"/>
          </a:p>
          <a:p>
            <a:pPr lvl="1"/>
            <a:r>
              <a:rPr lang="en-US" dirty="0" smtClean="0"/>
              <a:t>This</a:t>
            </a:r>
            <a:r>
              <a:rPr lang="en-US" dirty="0"/>
              <a:t>, i</a:t>
            </a:r>
            <a:r>
              <a:rPr lang="en-US" dirty="0" smtClean="0"/>
              <a:t>n </a:t>
            </a:r>
            <a:r>
              <a:rPr lang="en-US" dirty="0"/>
              <a:t>turn</a:t>
            </a:r>
            <a:r>
              <a:rPr lang="en-US" dirty="0" smtClean="0"/>
              <a:t>, is </a:t>
            </a:r>
            <a:r>
              <a:rPr lang="en-US" dirty="0"/>
              <a:t>likely to increase </a:t>
            </a:r>
            <a:r>
              <a:rPr lang="en-US" dirty="0" smtClean="0"/>
              <a:t>employee’s </a:t>
            </a:r>
            <a:r>
              <a:rPr lang="en-US" dirty="0"/>
              <a:t>self-esteem.  </a:t>
            </a:r>
          </a:p>
          <a:p>
            <a:endParaRPr lang="en-US" dirty="0"/>
          </a:p>
        </p:txBody>
      </p:sp>
      <p:sp>
        <p:nvSpPr>
          <p:cNvPr id="4" name="Slide Number Placeholder 3"/>
          <p:cNvSpPr>
            <a:spLocks noGrp="1"/>
          </p:cNvSpPr>
          <p:nvPr>
            <p:ph type="sldNum" sz="quarter" idx="12"/>
          </p:nvPr>
        </p:nvSpPr>
        <p:spPr/>
        <p:txBody>
          <a:bodyPr/>
          <a:lstStyle/>
          <a:p>
            <a:fld id="{C1D9FEEC-1DE4-43EA-8FAC-EF8D8B952A27}" type="slidenum">
              <a:rPr lang="en-US" smtClean="0"/>
              <a:pPr/>
              <a:t>22</a:t>
            </a:fld>
            <a:endParaRPr lang="en-US" dirty="0"/>
          </a:p>
        </p:txBody>
      </p:sp>
    </p:spTree>
    <p:extLst>
      <p:ext uri="{BB962C8B-B14F-4D97-AF65-F5344CB8AC3E}">
        <p14:creationId xmlns:p14="http://schemas.microsoft.com/office/powerpoint/2010/main" xmlns="" val="182725092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Performance Management Contribution/ Advantages (Contd.)</a:t>
            </a:r>
          </a:p>
        </p:txBody>
      </p:sp>
      <p:sp>
        <p:nvSpPr>
          <p:cNvPr id="3" name="Content Placeholder 2"/>
          <p:cNvSpPr>
            <a:spLocks noGrp="1"/>
          </p:cNvSpPr>
          <p:nvPr>
            <p:ph idx="1"/>
          </p:nvPr>
        </p:nvSpPr>
        <p:spPr/>
        <p:txBody>
          <a:bodyPr>
            <a:normAutofit/>
          </a:bodyPr>
          <a:lstStyle/>
          <a:p>
            <a:r>
              <a:rPr lang="en-US" dirty="0" smtClean="0"/>
              <a:t>Managers gains insight about subordinates:</a:t>
            </a:r>
          </a:p>
          <a:p>
            <a:pPr lvl="1"/>
            <a:r>
              <a:rPr lang="en-US" dirty="0" smtClean="0"/>
              <a:t>Direct supervisors and other managers in charge of appraisal gain new insights into the person being appraised.</a:t>
            </a:r>
          </a:p>
        </p:txBody>
      </p:sp>
      <p:sp>
        <p:nvSpPr>
          <p:cNvPr id="4" name="Slide Number Placeholder 3"/>
          <p:cNvSpPr>
            <a:spLocks noGrp="1"/>
          </p:cNvSpPr>
          <p:nvPr>
            <p:ph type="sldNum" sz="quarter" idx="12"/>
          </p:nvPr>
        </p:nvSpPr>
        <p:spPr/>
        <p:txBody>
          <a:bodyPr/>
          <a:lstStyle/>
          <a:p>
            <a:fld id="{C1D9FEEC-1DE4-43EA-8FAC-EF8D8B952A27}" type="slidenum">
              <a:rPr lang="en-US" smtClean="0"/>
              <a:pPr/>
              <a:t>23</a:t>
            </a:fld>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Performance Management Contribution/ Advantages (Contd.)</a:t>
            </a:r>
          </a:p>
        </p:txBody>
      </p:sp>
      <p:sp>
        <p:nvSpPr>
          <p:cNvPr id="3" name="Content Placeholder 2"/>
          <p:cNvSpPr>
            <a:spLocks noGrp="1"/>
          </p:cNvSpPr>
          <p:nvPr>
            <p:ph idx="1"/>
          </p:nvPr>
        </p:nvSpPr>
        <p:spPr/>
        <p:txBody>
          <a:bodyPr/>
          <a:lstStyle/>
          <a:p>
            <a:r>
              <a:rPr lang="en-US" dirty="0"/>
              <a:t>The definition of job and criteria are clarified</a:t>
            </a:r>
            <a:r>
              <a:rPr lang="en-US" dirty="0" smtClean="0"/>
              <a:t>:</a:t>
            </a:r>
          </a:p>
          <a:p>
            <a:pPr lvl="1"/>
            <a:r>
              <a:rPr lang="en-US" dirty="0" smtClean="0"/>
              <a:t>The </a:t>
            </a:r>
            <a:r>
              <a:rPr lang="en-US" dirty="0"/>
              <a:t>job of person being appraised may be clarified and defined more clearly. </a:t>
            </a:r>
            <a:endParaRPr lang="en-US" dirty="0" smtClean="0"/>
          </a:p>
          <a:p>
            <a:pPr lvl="1"/>
            <a:r>
              <a:rPr lang="en-US" dirty="0" smtClean="0"/>
              <a:t>In </a:t>
            </a:r>
            <a:r>
              <a:rPr lang="en-US" dirty="0"/>
              <a:t>other words</a:t>
            </a:r>
            <a:r>
              <a:rPr lang="en-US" dirty="0" smtClean="0"/>
              <a:t>, employee’s gain </a:t>
            </a:r>
            <a:r>
              <a:rPr lang="en-US" dirty="0"/>
              <a:t>a better understanding of the </a:t>
            </a:r>
            <a:r>
              <a:rPr lang="en-US" dirty="0" smtClean="0"/>
              <a:t>behaviors </a:t>
            </a:r>
            <a:r>
              <a:rPr lang="en-US" dirty="0"/>
              <a:t>and results required of their specific position.</a:t>
            </a:r>
          </a:p>
          <a:p>
            <a:endParaRPr lang="en-US" dirty="0"/>
          </a:p>
        </p:txBody>
      </p:sp>
      <p:sp>
        <p:nvSpPr>
          <p:cNvPr id="4" name="Slide Number Placeholder 3"/>
          <p:cNvSpPr>
            <a:spLocks noGrp="1"/>
          </p:cNvSpPr>
          <p:nvPr>
            <p:ph type="sldNum" sz="quarter" idx="12"/>
          </p:nvPr>
        </p:nvSpPr>
        <p:spPr/>
        <p:txBody>
          <a:bodyPr/>
          <a:lstStyle/>
          <a:p>
            <a:fld id="{C1D9FEEC-1DE4-43EA-8FAC-EF8D8B952A27}" type="slidenum">
              <a:rPr lang="en-US" smtClean="0"/>
              <a:pPr/>
              <a:t>24</a:t>
            </a:fld>
            <a:endParaRPr lang="en-US" dirty="0"/>
          </a:p>
        </p:txBody>
      </p:sp>
    </p:spTree>
    <p:extLst>
      <p:ext uri="{BB962C8B-B14F-4D97-AF65-F5344CB8AC3E}">
        <p14:creationId xmlns:p14="http://schemas.microsoft.com/office/powerpoint/2010/main" xmlns="" val="145146247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Performance Management Contribution/ Advantages (Contd.)</a:t>
            </a:r>
          </a:p>
        </p:txBody>
      </p:sp>
      <p:sp>
        <p:nvSpPr>
          <p:cNvPr id="3" name="Content Placeholder 2"/>
          <p:cNvSpPr>
            <a:spLocks noGrp="1"/>
          </p:cNvSpPr>
          <p:nvPr>
            <p:ph idx="1"/>
          </p:nvPr>
        </p:nvSpPr>
        <p:spPr/>
        <p:txBody>
          <a:bodyPr>
            <a:normAutofit lnSpcReduction="10000"/>
          </a:bodyPr>
          <a:lstStyle/>
          <a:p>
            <a:r>
              <a:rPr lang="en-US" dirty="0" smtClean="0"/>
              <a:t>Self insight and development are enhanced:</a:t>
            </a:r>
          </a:p>
          <a:p>
            <a:pPr lvl="1"/>
            <a:r>
              <a:rPr lang="en-US" dirty="0" smtClean="0"/>
              <a:t>The participants in this system are likely to develop a better understanding of themselves and of the kind of development activities that are of value to them as they progress through the organization. </a:t>
            </a:r>
          </a:p>
          <a:p>
            <a:pPr lvl="1"/>
            <a:r>
              <a:rPr lang="en-US" dirty="0" smtClean="0"/>
              <a:t>Participants in this system also gain a better understanding of their particular strengths and weaknesses that can help them better define future career paths.  </a:t>
            </a:r>
            <a:endParaRPr lang="en-US" dirty="0"/>
          </a:p>
        </p:txBody>
      </p:sp>
      <p:sp>
        <p:nvSpPr>
          <p:cNvPr id="4" name="Slide Number Placeholder 3"/>
          <p:cNvSpPr>
            <a:spLocks noGrp="1"/>
          </p:cNvSpPr>
          <p:nvPr>
            <p:ph type="sldNum" sz="quarter" idx="12"/>
          </p:nvPr>
        </p:nvSpPr>
        <p:spPr/>
        <p:txBody>
          <a:bodyPr/>
          <a:lstStyle/>
          <a:p>
            <a:fld id="{C1D9FEEC-1DE4-43EA-8FAC-EF8D8B952A27}" type="slidenum">
              <a:rPr lang="en-US" smtClean="0"/>
              <a:pPr/>
              <a:t>25</a:t>
            </a:fld>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Performance Management Contribution/ Advantages (Contd.)</a:t>
            </a:r>
          </a:p>
        </p:txBody>
      </p:sp>
      <p:sp>
        <p:nvSpPr>
          <p:cNvPr id="3" name="Content Placeholder 2"/>
          <p:cNvSpPr>
            <a:spLocks noGrp="1"/>
          </p:cNvSpPr>
          <p:nvPr>
            <p:ph idx="1"/>
          </p:nvPr>
        </p:nvSpPr>
        <p:spPr/>
        <p:txBody>
          <a:bodyPr>
            <a:normAutofit fontScale="85000" lnSpcReduction="10000"/>
          </a:bodyPr>
          <a:lstStyle/>
          <a:p>
            <a:r>
              <a:rPr lang="en-US" dirty="0" smtClean="0"/>
              <a:t>Administrative actions are more fair and appropriate :</a:t>
            </a:r>
          </a:p>
          <a:p>
            <a:pPr lvl="1"/>
            <a:r>
              <a:rPr lang="en-US" dirty="0" smtClean="0"/>
              <a:t>Performance management system provides valid information about performance that can be used for administrative actions such as merit increases, promotions, and transfers, as well as terminations. </a:t>
            </a:r>
          </a:p>
          <a:p>
            <a:pPr lvl="1"/>
            <a:r>
              <a:rPr lang="en-US" dirty="0" smtClean="0"/>
              <a:t>In general, a performance management system helps ensure that rewards are distributed on fair and credible basis. </a:t>
            </a:r>
          </a:p>
          <a:p>
            <a:pPr lvl="1"/>
            <a:r>
              <a:rPr lang="en-US" dirty="0" smtClean="0"/>
              <a:t>In turn, such decision based on sound performance management system lead to improved interpersonal relationship and enhanced supervisor-subordinate trust.</a:t>
            </a:r>
            <a:endParaRPr lang="en-US" dirty="0"/>
          </a:p>
        </p:txBody>
      </p:sp>
      <p:sp>
        <p:nvSpPr>
          <p:cNvPr id="4" name="Slide Number Placeholder 3"/>
          <p:cNvSpPr>
            <a:spLocks noGrp="1"/>
          </p:cNvSpPr>
          <p:nvPr>
            <p:ph type="sldNum" sz="quarter" idx="12"/>
          </p:nvPr>
        </p:nvSpPr>
        <p:spPr/>
        <p:txBody>
          <a:bodyPr/>
          <a:lstStyle/>
          <a:p>
            <a:fld id="{C1D9FEEC-1DE4-43EA-8FAC-EF8D8B952A27}" type="slidenum">
              <a:rPr lang="en-US" smtClean="0"/>
              <a:pPr/>
              <a:t>26</a:t>
            </a:fld>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Performance Management Contribution/ Advantages (Contd.)</a:t>
            </a:r>
          </a:p>
        </p:txBody>
      </p:sp>
      <p:sp>
        <p:nvSpPr>
          <p:cNvPr id="3" name="Content Placeholder 2"/>
          <p:cNvSpPr>
            <a:spLocks noGrp="1"/>
          </p:cNvSpPr>
          <p:nvPr>
            <p:ph idx="1"/>
          </p:nvPr>
        </p:nvSpPr>
        <p:spPr/>
        <p:txBody>
          <a:bodyPr>
            <a:normAutofit/>
          </a:bodyPr>
          <a:lstStyle/>
          <a:p>
            <a:r>
              <a:rPr lang="en-US" dirty="0" smtClean="0"/>
              <a:t>Organizational goals are made clear: </a:t>
            </a:r>
          </a:p>
          <a:p>
            <a:pPr lvl="1"/>
            <a:r>
              <a:rPr lang="en-US" dirty="0" smtClean="0"/>
              <a:t>The goal of unit and organization are made clear, and the employee understands the link between what she does and organization success. </a:t>
            </a:r>
          </a:p>
          <a:p>
            <a:pPr lvl="1"/>
            <a:r>
              <a:rPr lang="en-US" dirty="0" smtClean="0"/>
              <a:t>This is the contribution to the communication of what the unit and organization are all about and how organization goals cascade down to the unit and the individual employee. </a:t>
            </a:r>
            <a:endParaRPr lang="en-US" dirty="0"/>
          </a:p>
        </p:txBody>
      </p:sp>
      <p:sp>
        <p:nvSpPr>
          <p:cNvPr id="4" name="Slide Number Placeholder 3"/>
          <p:cNvSpPr>
            <a:spLocks noGrp="1"/>
          </p:cNvSpPr>
          <p:nvPr>
            <p:ph type="sldNum" sz="quarter" idx="12"/>
          </p:nvPr>
        </p:nvSpPr>
        <p:spPr/>
        <p:txBody>
          <a:bodyPr/>
          <a:lstStyle/>
          <a:p>
            <a:fld id="{C1D9FEEC-1DE4-43EA-8FAC-EF8D8B952A27}" type="slidenum">
              <a:rPr lang="en-US" smtClean="0"/>
              <a:pPr/>
              <a:t>27</a:t>
            </a:fld>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Performance Management Contribution/ Advantages (Contd.)</a:t>
            </a:r>
          </a:p>
        </p:txBody>
      </p:sp>
      <p:sp>
        <p:nvSpPr>
          <p:cNvPr id="3" name="Content Placeholder 2"/>
          <p:cNvSpPr>
            <a:spLocks noGrp="1"/>
          </p:cNvSpPr>
          <p:nvPr>
            <p:ph idx="1"/>
          </p:nvPr>
        </p:nvSpPr>
        <p:spPr/>
        <p:txBody>
          <a:bodyPr>
            <a:normAutofit/>
          </a:bodyPr>
          <a:lstStyle/>
          <a:p>
            <a:r>
              <a:rPr lang="en-US" dirty="0" smtClean="0"/>
              <a:t>Employee becomes more competent: </a:t>
            </a:r>
          </a:p>
          <a:p>
            <a:pPr lvl="1"/>
            <a:r>
              <a:rPr lang="en-US" dirty="0" smtClean="0"/>
              <a:t>An obvious contribution is that employee performance is improved. </a:t>
            </a:r>
          </a:p>
          <a:p>
            <a:pPr lvl="1"/>
            <a:r>
              <a:rPr lang="en-US" dirty="0" smtClean="0"/>
              <a:t>In addition, there is a solid foundation for helping employees become more successful by establishing developmental plans.</a:t>
            </a:r>
          </a:p>
        </p:txBody>
      </p:sp>
      <p:sp>
        <p:nvSpPr>
          <p:cNvPr id="4" name="Slide Number Placeholder 3"/>
          <p:cNvSpPr>
            <a:spLocks noGrp="1"/>
          </p:cNvSpPr>
          <p:nvPr>
            <p:ph type="sldNum" sz="quarter" idx="12"/>
          </p:nvPr>
        </p:nvSpPr>
        <p:spPr/>
        <p:txBody>
          <a:bodyPr/>
          <a:lstStyle/>
          <a:p>
            <a:fld id="{C1D9FEEC-1DE4-43EA-8FAC-EF8D8B952A27}" type="slidenum">
              <a:rPr lang="en-US" smtClean="0"/>
              <a:pPr/>
              <a:t>28</a:t>
            </a:fld>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Performance Management Contribution/ Advantages (Contd.)</a:t>
            </a:r>
          </a:p>
        </p:txBody>
      </p:sp>
      <p:sp>
        <p:nvSpPr>
          <p:cNvPr id="3" name="Content Placeholder 2"/>
          <p:cNvSpPr>
            <a:spLocks noGrp="1"/>
          </p:cNvSpPr>
          <p:nvPr>
            <p:ph idx="1"/>
          </p:nvPr>
        </p:nvSpPr>
        <p:spPr/>
        <p:txBody>
          <a:bodyPr>
            <a:normAutofit/>
          </a:bodyPr>
          <a:lstStyle/>
          <a:p>
            <a:r>
              <a:rPr lang="en-US" dirty="0"/>
              <a:t>There is a better protection from lawsuits: </a:t>
            </a:r>
            <a:endParaRPr lang="en-US" dirty="0" smtClean="0"/>
          </a:p>
          <a:p>
            <a:pPr lvl="1"/>
            <a:r>
              <a:rPr lang="en-US" dirty="0" smtClean="0"/>
              <a:t>Data </a:t>
            </a:r>
            <a:r>
              <a:rPr lang="en-US" dirty="0"/>
              <a:t>collected through performance management system can help document compliance with regulations(e.g., equal treatment of all employees regardless of sex or ethnic back ground). </a:t>
            </a:r>
            <a:endParaRPr lang="en-US" dirty="0" smtClean="0"/>
          </a:p>
          <a:p>
            <a:endParaRPr lang="en-US" dirty="0"/>
          </a:p>
        </p:txBody>
      </p:sp>
      <p:sp>
        <p:nvSpPr>
          <p:cNvPr id="4" name="Slide Number Placeholder 3"/>
          <p:cNvSpPr>
            <a:spLocks noGrp="1"/>
          </p:cNvSpPr>
          <p:nvPr>
            <p:ph type="sldNum" sz="quarter" idx="12"/>
          </p:nvPr>
        </p:nvSpPr>
        <p:spPr/>
        <p:txBody>
          <a:bodyPr/>
          <a:lstStyle/>
          <a:p>
            <a:fld id="{C1D9FEEC-1DE4-43EA-8FAC-EF8D8B952A27}" type="slidenum">
              <a:rPr lang="en-US" smtClean="0"/>
              <a:pPr/>
              <a:t>29</a:t>
            </a:fld>
            <a:endParaRPr lang="en-US" dirty="0"/>
          </a:p>
        </p:txBody>
      </p:sp>
    </p:spTree>
    <p:extLst>
      <p:ext uri="{BB962C8B-B14F-4D97-AF65-F5344CB8AC3E}">
        <p14:creationId xmlns:p14="http://schemas.microsoft.com/office/powerpoint/2010/main" xmlns="" val="416004149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Performance Management Contribution/ Advantages (Contd.)</a:t>
            </a:r>
          </a:p>
        </p:txBody>
      </p:sp>
      <p:sp>
        <p:nvSpPr>
          <p:cNvPr id="3" name="Content Placeholder 2"/>
          <p:cNvSpPr>
            <a:spLocks noGrp="1"/>
          </p:cNvSpPr>
          <p:nvPr>
            <p:ph idx="1"/>
          </p:nvPr>
        </p:nvSpPr>
        <p:spPr/>
        <p:txBody>
          <a:bodyPr>
            <a:normAutofit/>
          </a:bodyPr>
          <a:lstStyle/>
          <a:p>
            <a:r>
              <a:rPr lang="en-US" dirty="0" smtClean="0"/>
              <a:t>Supervisors view of performance are communicated more clearly: </a:t>
            </a:r>
          </a:p>
          <a:p>
            <a:pPr lvl="1"/>
            <a:r>
              <a:rPr lang="en-US" dirty="0" smtClean="0"/>
              <a:t>Performance management system allows managers to communicate to their subordinates their judgment regarding performance.</a:t>
            </a:r>
          </a:p>
        </p:txBody>
      </p:sp>
      <p:sp>
        <p:nvSpPr>
          <p:cNvPr id="4" name="Slide Number Placeholder 3"/>
          <p:cNvSpPr>
            <a:spLocks noGrp="1"/>
          </p:cNvSpPr>
          <p:nvPr>
            <p:ph type="sldNum" sz="quarter" idx="12"/>
          </p:nvPr>
        </p:nvSpPr>
        <p:spPr/>
        <p:txBody>
          <a:bodyPr/>
          <a:lstStyle/>
          <a:p>
            <a:fld id="{C1D9FEEC-1DE4-43EA-8FAC-EF8D8B952A27}" type="slidenum">
              <a:rPr lang="en-US" smtClean="0"/>
              <a:pPr/>
              <a:t>30</a:t>
            </a:fld>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Performance Management Contribution/ Advantages (Contd.)</a:t>
            </a:r>
          </a:p>
        </p:txBody>
      </p:sp>
      <p:sp>
        <p:nvSpPr>
          <p:cNvPr id="3" name="Content Placeholder 2"/>
          <p:cNvSpPr>
            <a:spLocks noGrp="1"/>
          </p:cNvSpPr>
          <p:nvPr>
            <p:ph idx="1"/>
          </p:nvPr>
        </p:nvSpPr>
        <p:spPr/>
        <p:txBody>
          <a:bodyPr>
            <a:normAutofit fontScale="92500"/>
          </a:bodyPr>
          <a:lstStyle/>
          <a:p>
            <a:r>
              <a:rPr lang="en-US" dirty="0"/>
              <a:t>Organization change is facilitated</a:t>
            </a:r>
            <a:r>
              <a:rPr lang="en-US" dirty="0" smtClean="0"/>
              <a:t>:</a:t>
            </a:r>
          </a:p>
          <a:p>
            <a:pPr lvl="1"/>
            <a:r>
              <a:rPr lang="en-US" dirty="0" smtClean="0"/>
              <a:t>Performance </a:t>
            </a:r>
            <a:r>
              <a:rPr lang="en-US" dirty="0"/>
              <a:t>management system can be a useful tool to drive organizational change. </a:t>
            </a:r>
            <a:endParaRPr lang="en-US" dirty="0" smtClean="0"/>
          </a:p>
          <a:p>
            <a:pPr lvl="1"/>
            <a:r>
              <a:rPr lang="en-US" dirty="0" smtClean="0"/>
              <a:t>For </a:t>
            </a:r>
            <a:r>
              <a:rPr lang="en-US" dirty="0"/>
              <a:t>example, assume an organization decides to change its culture to give top priority to product quality to produce quality and consumer service. </a:t>
            </a:r>
            <a:endParaRPr lang="en-US" dirty="0" smtClean="0"/>
          </a:p>
          <a:p>
            <a:pPr lvl="1"/>
            <a:r>
              <a:rPr lang="en-US" dirty="0" smtClean="0"/>
              <a:t>Once </a:t>
            </a:r>
            <a:r>
              <a:rPr lang="en-US" dirty="0"/>
              <a:t>this new organization direction is established, performance  management is used to align the organizational culture with the goals and objectives of the organization to make possible changes.</a:t>
            </a:r>
          </a:p>
          <a:p>
            <a:endParaRPr lang="en-US" dirty="0"/>
          </a:p>
        </p:txBody>
      </p:sp>
      <p:sp>
        <p:nvSpPr>
          <p:cNvPr id="4" name="Slide Number Placeholder 3"/>
          <p:cNvSpPr>
            <a:spLocks noGrp="1"/>
          </p:cNvSpPr>
          <p:nvPr>
            <p:ph type="sldNum" sz="quarter" idx="12"/>
          </p:nvPr>
        </p:nvSpPr>
        <p:spPr/>
        <p:txBody>
          <a:bodyPr/>
          <a:lstStyle/>
          <a:p>
            <a:fld id="{C1D9FEEC-1DE4-43EA-8FAC-EF8D8B952A27}" type="slidenum">
              <a:rPr lang="en-US" smtClean="0"/>
              <a:pPr/>
              <a:t>31</a:t>
            </a:fld>
            <a:endParaRPr lang="en-US" dirty="0"/>
          </a:p>
        </p:txBody>
      </p:sp>
    </p:spTree>
    <p:extLst>
      <p:ext uri="{BB962C8B-B14F-4D97-AF65-F5344CB8AC3E}">
        <p14:creationId xmlns:p14="http://schemas.microsoft.com/office/powerpoint/2010/main" xmlns="" val="352863612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Performance Management Contribution/ Advantages (Contd.)</a:t>
            </a:r>
          </a:p>
        </p:txBody>
      </p:sp>
      <p:sp>
        <p:nvSpPr>
          <p:cNvPr id="3" name="Content Placeholder 2"/>
          <p:cNvSpPr>
            <a:spLocks noGrp="1"/>
          </p:cNvSpPr>
          <p:nvPr>
            <p:ph idx="1"/>
          </p:nvPr>
        </p:nvSpPr>
        <p:spPr/>
        <p:txBody>
          <a:bodyPr>
            <a:normAutofit/>
          </a:bodyPr>
          <a:lstStyle/>
          <a:p>
            <a:r>
              <a:rPr lang="en-US" dirty="0" smtClean="0"/>
              <a:t>Motivation, commitment , and intentions to stay in the organization are enhanced: </a:t>
            </a:r>
          </a:p>
          <a:p>
            <a:pPr lvl="1"/>
            <a:r>
              <a:rPr lang="en-US" dirty="0" smtClean="0"/>
              <a:t>When employees are satisfied with their organizations performance management system, they are more likely to be motivated to perform well, to be committed to their organization, and not try to leave the organization. </a:t>
            </a:r>
          </a:p>
        </p:txBody>
      </p:sp>
      <p:sp>
        <p:nvSpPr>
          <p:cNvPr id="4" name="Slide Number Placeholder 3"/>
          <p:cNvSpPr>
            <a:spLocks noGrp="1"/>
          </p:cNvSpPr>
          <p:nvPr>
            <p:ph type="sldNum" sz="quarter" idx="12"/>
          </p:nvPr>
        </p:nvSpPr>
        <p:spPr/>
        <p:txBody>
          <a:bodyPr/>
          <a:lstStyle/>
          <a:p>
            <a:fld id="{C1D9FEEC-1DE4-43EA-8FAC-EF8D8B952A27}" type="slidenum">
              <a:rPr lang="en-US" smtClean="0"/>
              <a:pPr/>
              <a:t>32</a:t>
            </a:fld>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Today’s Lecture</a:t>
            </a:r>
            <a:endParaRPr lang="en-US" dirty="0"/>
          </a:p>
        </p:txBody>
      </p:sp>
      <p:sp>
        <p:nvSpPr>
          <p:cNvPr id="3" name="Content Placeholder 2"/>
          <p:cNvSpPr>
            <a:spLocks noGrp="1"/>
          </p:cNvSpPr>
          <p:nvPr>
            <p:ph idx="1"/>
          </p:nvPr>
        </p:nvSpPr>
        <p:spPr>
          <a:xfrm>
            <a:off x="457200" y="1600200"/>
            <a:ext cx="8229600" cy="5029200"/>
          </a:xfrm>
        </p:spPr>
        <p:txBody>
          <a:bodyPr>
            <a:normAutofit/>
          </a:bodyPr>
          <a:lstStyle/>
          <a:p>
            <a:r>
              <a:rPr lang="en-US" dirty="0" smtClean="0"/>
              <a:t>Recap from previous lectures</a:t>
            </a:r>
          </a:p>
          <a:p>
            <a:r>
              <a:rPr lang="en-US" dirty="0" smtClean="0"/>
              <a:t>Summary of today’s lecture</a:t>
            </a:r>
          </a:p>
          <a:p>
            <a:r>
              <a:rPr lang="en-US" dirty="0" smtClean="0"/>
              <a:t>Understanding Performance management</a:t>
            </a:r>
          </a:p>
          <a:p>
            <a:r>
              <a:rPr lang="en-US" dirty="0" smtClean="0"/>
              <a:t>Case study - Amber</a:t>
            </a:r>
          </a:p>
          <a:p>
            <a:r>
              <a:rPr lang="en-US" dirty="0" smtClean="0"/>
              <a:t>PM Systems</a:t>
            </a:r>
          </a:p>
          <a:p>
            <a:r>
              <a:rPr lang="en-US" dirty="0" smtClean="0"/>
              <a:t>Case Study – Morgan Stanley</a:t>
            </a:r>
          </a:p>
          <a:p>
            <a:r>
              <a:rPr lang="en-US" dirty="0" smtClean="0"/>
              <a:t>Contribution / Advantages of PM System</a:t>
            </a:r>
          </a:p>
        </p:txBody>
      </p:sp>
      <p:sp>
        <p:nvSpPr>
          <p:cNvPr id="4" name="Slide Number Placeholder 3"/>
          <p:cNvSpPr>
            <a:spLocks noGrp="1"/>
          </p:cNvSpPr>
          <p:nvPr>
            <p:ph type="sldNum" sz="quarter" idx="12"/>
          </p:nvPr>
        </p:nvSpPr>
        <p:spPr/>
        <p:txBody>
          <a:bodyPr/>
          <a:lstStyle/>
          <a:p>
            <a:fld id="{C1D9FEEC-1DE4-43EA-8FAC-EF8D8B952A27}" type="slidenum">
              <a:rPr lang="en-US" smtClean="0"/>
              <a:pPr/>
              <a:t>33</a:t>
            </a:fld>
            <a:endParaRPr lang="en-US" dirty="0"/>
          </a:p>
        </p:txBody>
      </p:sp>
    </p:spTree>
    <p:extLst>
      <p:ext uri="{BB962C8B-B14F-4D97-AF65-F5344CB8AC3E}">
        <p14:creationId xmlns:p14="http://schemas.microsoft.com/office/powerpoint/2010/main" xmlns="" val="28127201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514600"/>
            <a:ext cx="8229600" cy="1143000"/>
          </a:xfrm>
        </p:spPr>
        <p:txBody>
          <a:bodyPr/>
          <a:lstStyle/>
          <a:p>
            <a:r>
              <a:rPr lang="en-US" dirty="0" smtClean="0"/>
              <a:t>Thanks</a:t>
            </a:r>
            <a:endParaRPr lang="en-US" dirty="0"/>
          </a:p>
        </p:txBody>
      </p:sp>
      <p:sp>
        <p:nvSpPr>
          <p:cNvPr id="3" name="Slide Number Placeholder 2"/>
          <p:cNvSpPr>
            <a:spLocks noGrp="1"/>
          </p:cNvSpPr>
          <p:nvPr>
            <p:ph type="sldNum" sz="quarter" idx="12"/>
          </p:nvPr>
        </p:nvSpPr>
        <p:spPr/>
        <p:txBody>
          <a:bodyPr/>
          <a:lstStyle/>
          <a:p>
            <a:fld id="{C1D9FEEC-1DE4-43EA-8FAC-EF8D8B952A27}" type="slidenum">
              <a:rPr lang="en-US" smtClean="0"/>
              <a:pPr/>
              <a:t>34</a:t>
            </a:fld>
            <a:endParaRPr lang="en-US" dirty="0"/>
          </a:p>
        </p:txBody>
      </p:sp>
    </p:spTree>
    <p:extLst>
      <p:ext uri="{BB962C8B-B14F-4D97-AF65-F5344CB8AC3E}">
        <p14:creationId xmlns:p14="http://schemas.microsoft.com/office/powerpoint/2010/main" xmlns="" val="341474080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965</TotalTime>
  <Words>2062</Words>
  <Application>Microsoft Office PowerPoint</Application>
  <PresentationFormat>On-screen Show (4:3)</PresentationFormat>
  <Paragraphs>162</Paragraphs>
  <Slides>34</Slides>
  <Notes>0</Notes>
  <HiddenSlides>0</HiddenSlides>
  <MMClips>0</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Office Theme</vt:lpstr>
      <vt:lpstr>MGT-555  PERFORMANCE AND CAREER MANAGEMENT  LECTURE 03</vt:lpstr>
      <vt:lpstr>RECAP</vt:lpstr>
      <vt:lpstr>RECAP</vt:lpstr>
      <vt:lpstr>Summary of Today’s Lecture</vt:lpstr>
      <vt:lpstr>Performance Management</vt:lpstr>
      <vt:lpstr>Performance Management</vt:lpstr>
      <vt:lpstr>Performance Management in Context</vt:lpstr>
      <vt:lpstr>Performance Management</vt:lpstr>
      <vt:lpstr>Performance Management</vt:lpstr>
      <vt:lpstr>Performance Management</vt:lpstr>
      <vt:lpstr>Performance Management (Contd.)</vt:lpstr>
      <vt:lpstr>Performance Management (Contd.)</vt:lpstr>
      <vt:lpstr>Performance Management (Contd.)</vt:lpstr>
      <vt:lpstr>Performance Management (Contd.)</vt:lpstr>
      <vt:lpstr>Performance Management (Contd.)</vt:lpstr>
      <vt:lpstr>Performance Management (Contd.)</vt:lpstr>
      <vt:lpstr>Performance Management (Contd.)</vt:lpstr>
      <vt:lpstr>Performance Management (Contd.)</vt:lpstr>
      <vt:lpstr>Performance Management (Contd.)</vt:lpstr>
      <vt:lpstr>The Performance Management Contribution/ Advantages</vt:lpstr>
      <vt:lpstr>The Performance Management Contribution/ Advantages (Contd.)</vt:lpstr>
      <vt:lpstr>The Performance Management Contribution/ Advantages (Contd.)</vt:lpstr>
      <vt:lpstr>The Performance Management Contribution/ Advantages (Contd.)</vt:lpstr>
      <vt:lpstr>The Performance Management Contribution/ Advantages (Contd.)</vt:lpstr>
      <vt:lpstr>The Performance Management Contribution/ Advantages (Contd.)</vt:lpstr>
      <vt:lpstr>The Performance Management Contribution/ Advantages (Contd.)</vt:lpstr>
      <vt:lpstr>The Performance Management Contribution/ Advantages (Contd.)</vt:lpstr>
      <vt:lpstr>The Performance Management Contribution/ Advantages (Contd.)</vt:lpstr>
      <vt:lpstr>The Performance Management Contribution/ Advantages (Contd.)</vt:lpstr>
      <vt:lpstr>The Performance Management Contribution/ Advantages (Contd.)</vt:lpstr>
      <vt:lpstr>The Performance Management Contribution/ Advantages (Contd.)</vt:lpstr>
      <vt:lpstr>The Performance Management Contribution/ Advantages (Contd.)</vt:lpstr>
      <vt:lpstr>Summary of Today’s Lecture</vt:lpstr>
      <vt:lpstr>Thanks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Definition of performance managment</dc:title>
  <dc:creator>usman</dc:creator>
  <cp:lastModifiedBy>NTS</cp:lastModifiedBy>
  <cp:revision>65</cp:revision>
  <dcterms:created xsi:type="dcterms:W3CDTF">2014-06-21T08:52:10Z</dcterms:created>
  <dcterms:modified xsi:type="dcterms:W3CDTF">2014-07-01T09:51:09Z</dcterms:modified>
</cp:coreProperties>
</file>