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5"/>
  </p:notesMasterIdLst>
  <p:sldIdLst>
    <p:sldId id="325" r:id="rId2"/>
    <p:sldId id="326" r:id="rId3"/>
    <p:sldId id="331" r:id="rId4"/>
    <p:sldId id="330" r:id="rId5"/>
    <p:sldId id="256" r:id="rId6"/>
    <p:sldId id="266" r:id="rId7"/>
    <p:sldId id="297" r:id="rId8"/>
    <p:sldId id="267" r:id="rId9"/>
    <p:sldId id="268" r:id="rId10"/>
    <p:sldId id="298" r:id="rId11"/>
    <p:sldId id="269" r:id="rId12"/>
    <p:sldId id="302" r:id="rId13"/>
    <p:sldId id="270" r:id="rId14"/>
    <p:sldId id="303" r:id="rId15"/>
    <p:sldId id="304" r:id="rId16"/>
    <p:sldId id="309" r:id="rId17"/>
    <p:sldId id="271" r:id="rId18"/>
    <p:sldId id="305" r:id="rId19"/>
    <p:sldId id="272" r:id="rId20"/>
    <p:sldId id="306" r:id="rId21"/>
    <p:sldId id="307" r:id="rId22"/>
    <p:sldId id="308" r:id="rId23"/>
    <p:sldId id="310" r:id="rId24"/>
    <p:sldId id="273" r:id="rId25"/>
    <p:sldId id="311" r:id="rId26"/>
    <p:sldId id="274" r:id="rId27"/>
    <p:sldId id="314" r:id="rId28"/>
    <p:sldId id="313" r:id="rId29"/>
    <p:sldId id="315" r:id="rId30"/>
    <p:sldId id="316" r:id="rId31"/>
    <p:sldId id="317" r:id="rId32"/>
    <p:sldId id="318" r:id="rId33"/>
    <p:sldId id="319" r:id="rId34"/>
    <p:sldId id="320" r:id="rId35"/>
    <p:sldId id="321" r:id="rId36"/>
    <p:sldId id="322" r:id="rId37"/>
    <p:sldId id="323" r:id="rId38"/>
    <p:sldId id="332" r:id="rId39"/>
    <p:sldId id="333" r:id="rId40"/>
    <p:sldId id="334" r:id="rId41"/>
    <p:sldId id="335" r:id="rId42"/>
    <p:sldId id="336" r:id="rId43"/>
    <p:sldId id="337" r:id="rId44"/>
    <p:sldId id="338" r:id="rId45"/>
    <p:sldId id="339" r:id="rId46"/>
    <p:sldId id="340" r:id="rId47"/>
    <p:sldId id="341" r:id="rId48"/>
    <p:sldId id="342" r:id="rId49"/>
    <p:sldId id="343" r:id="rId50"/>
    <p:sldId id="349" r:id="rId51"/>
    <p:sldId id="350" r:id="rId52"/>
    <p:sldId id="351" r:id="rId53"/>
    <p:sldId id="352" r:id="rId54"/>
    <p:sldId id="353" r:id="rId55"/>
    <p:sldId id="354" r:id="rId56"/>
    <p:sldId id="355" r:id="rId57"/>
    <p:sldId id="356" r:id="rId58"/>
    <p:sldId id="357" r:id="rId59"/>
    <p:sldId id="358" r:id="rId60"/>
    <p:sldId id="359" r:id="rId61"/>
    <p:sldId id="360" r:id="rId62"/>
    <p:sldId id="361" r:id="rId63"/>
    <p:sldId id="362" r:id="rId64"/>
    <p:sldId id="363" r:id="rId65"/>
    <p:sldId id="365" r:id="rId66"/>
    <p:sldId id="366" r:id="rId67"/>
    <p:sldId id="367" r:id="rId68"/>
    <p:sldId id="368" r:id="rId69"/>
    <p:sldId id="369" r:id="rId70"/>
    <p:sldId id="370" r:id="rId71"/>
    <p:sldId id="371" r:id="rId72"/>
    <p:sldId id="384" r:id="rId73"/>
    <p:sldId id="385" r:id="rId74"/>
    <p:sldId id="386" r:id="rId75"/>
    <p:sldId id="387" r:id="rId76"/>
    <p:sldId id="388" r:id="rId77"/>
    <p:sldId id="389" r:id="rId78"/>
    <p:sldId id="390" r:id="rId79"/>
    <p:sldId id="391" r:id="rId80"/>
    <p:sldId id="392" r:id="rId81"/>
    <p:sldId id="393" r:id="rId82"/>
    <p:sldId id="394" r:id="rId83"/>
    <p:sldId id="395" r:id="rId84"/>
    <p:sldId id="396" r:id="rId85"/>
    <p:sldId id="397" r:id="rId86"/>
    <p:sldId id="398" r:id="rId87"/>
    <p:sldId id="399" r:id="rId88"/>
    <p:sldId id="400" r:id="rId89"/>
    <p:sldId id="401" r:id="rId90"/>
    <p:sldId id="420" r:id="rId91"/>
    <p:sldId id="413" r:id="rId92"/>
    <p:sldId id="421" r:id="rId93"/>
    <p:sldId id="329" r:id="rId9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0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F78591-D99F-418A-A321-21B48913DC04}" type="datetimeFigureOut">
              <a:rPr lang="en-US" smtClean="0"/>
              <a:pPr/>
              <a:t>15/07/2014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60A7CD-17CD-4E05-A611-CDBBB715B2E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4004B55-4897-4DEE-BDDD-E3D383AC92B6}" type="datetime1">
              <a:rPr lang="en-US" smtClean="0"/>
              <a:pPr/>
              <a:t>15/07/2014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C4275-94F5-4D8F-99D0-D2507F43195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4D2F8F-6BE6-44D8-8921-A7EC9042F99C}" type="datetime1">
              <a:rPr lang="en-US" smtClean="0"/>
              <a:pPr/>
              <a:t>15/07/2014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C4275-94F5-4D8F-99D0-D2507F43195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C2B7A3-F0B6-48C1-A788-691621D8BB76}" type="datetime1">
              <a:rPr lang="en-US" smtClean="0"/>
              <a:pPr/>
              <a:t>15/07/2014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C4275-94F5-4D8F-99D0-D2507F43195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680640-0477-49E4-AC5A-BAAD5C097068}" type="datetime1">
              <a:rPr lang="en-US" smtClean="0"/>
              <a:pPr/>
              <a:t>15/07/2014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C4275-94F5-4D8F-99D0-D2507F43195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C4251C5-125A-4E1F-8FFD-19BE3424101D}" type="datetime1">
              <a:rPr lang="en-US" smtClean="0"/>
              <a:pPr/>
              <a:t>15/07/2014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9C4275-94F5-4D8F-99D0-D2507F43195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DFA6229-02BF-4E36-A0D2-808D974916F6}" type="datetime1">
              <a:rPr lang="en-US" smtClean="0"/>
              <a:pPr/>
              <a:t>15/07/2014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9C4275-94F5-4D8F-99D0-D2507F43195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7B3408-F16B-46F3-8911-5D508BD55588}" type="datetime1">
              <a:rPr lang="en-US" smtClean="0"/>
              <a:pPr/>
              <a:t>15/07/2014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9C4275-94F5-4D8F-99D0-D2507F43195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27B066-35D4-4AD3-87C6-2588737B8BF7}" type="datetime1">
              <a:rPr lang="en-US" smtClean="0"/>
              <a:pPr/>
              <a:t>15/07/2014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C4275-94F5-4D8F-99D0-D2507F43195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93B8D1-BED3-43C6-97DB-6722CF02B0B3}" type="datetime1">
              <a:rPr lang="en-US" smtClean="0"/>
              <a:pPr/>
              <a:t>15/07/2014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C4275-94F5-4D8F-99D0-D2507F43195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74C6A5-6B54-4650-A2C7-F63F2FA611E5}" type="datetime1">
              <a:rPr lang="en-US" smtClean="0"/>
              <a:pPr/>
              <a:t>15/07/2014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C4275-94F5-4D8F-99D0-D2507F43195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E89A14-33C7-482B-AA8D-19F2B4C894EA}" type="datetime1">
              <a:rPr lang="en-US" smtClean="0"/>
              <a:pPr/>
              <a:t>15/07/2014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C4275-94F5-4D8F-99D0-D2507F43195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A5AAA1-4F90-4AF0-887E-52281BB14C6F}" type="datetime1">
              <a:rPr lang="en-US" smtClean="0"/>
              <a:pPr/>
              <a:t>15/07/2014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9C4275-94F5-4D8F-99D0-D2507F43195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dirty="0" smtClean="0"/>
              <a:t>MGT-555 </a:t>
            </a:r>
            <a:br>
              <a:rPr lang="en-US" dirty="0" smtClean="0"/>
            </a:br>
            <a:r>
              <a:rPr lang="en-US" dirty="0" smtClean="0"/>
              <a:t>PERFORMANCE AND CAREER MANAGEMENT</a:t>
            </a:r>
            <a:endParaRPr lang="en-US" dirty="0"/>
          </a:p>
        </p:txBody>
      </p:sp>
      <p:sp>
        <p:nvSpPr>
          <p:cNvPr id="3" name="Subtitle 2"/>
          <p:cNvSpPr>
            <a:spLocks noGrp="1"/>
          </p:cNvSpPr>
          <p:nvPr>
            <p:ph type="subTitle" idx="1"/>
          </p:nvPr>
        </p:nvSpPr>
        <p:spPr>
          <a:xfrm>
            <a:off x="1219200" y="4648200"/>
            <a:ext cx="6934200" cy="762000"/>
          </a:xfrm>
        </p:spPr>
        <p:txBody>
          <a:bodyPr/>
          <a:lstStyle/>
          <a:p>
            <a:r>
              <a:rPr lang="en-US" dirty="0" smtClean="0">
                <a:solidFill>
                  <a:schemeClr val="tx1"/>
                </a:solidFill>
              </a:rPr>
              <a:t>LECTURE NO - 29</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 xmlns:p14="http://schemas.microsoft.com/office/powerpoint/2010/main" val="1135643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normAutofit/>
          </a:bodyPr>
          <a:lstStyle/>
          <a:p>
            <a:pPr algn="just"/>
            <a:r>
              <a:rPr lang="en-US" dirty="0"/>
              <a:t>Career Development</a:t>
            </a:r>
          </a:p>
          <a:p>
            <a:pPr algn="just"/>
            <a:r>
              <a:rPr lang="en-US" dirty="0"/>
              <a:t>Career Stages</a:t>
            </a:r>
          </a:p>
          <a:p>
            <a:pPr algn="just"/>
            <a:r>
              <a:rPr lang="en-US" dirty="0"/>
              <a:t>Career Choices and Preferences.</a:t>
            </a:r>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2</a:t>
            </a:fld>
            <a:endParaRPr lang="en-US"/>
          </a:p>
        </p:txBody>
      </p:sp>
    </p:spTree>
    <p:extLst>
      <p:ext uri="{BB962C8B-B14F-4D97-AF65-F5344CB8AC3E}">
        <p14:creationId xmlns="" xmlns:p14="http://schemas.microsoft.com/office/powerpoint/2010/main" val="7857472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 for Today’s Lecture</a:t>
            </a:r>
          </a:p>
        </p:txBody>
      </p:sp>
      <p:sp>
        <p:nvSpPr>
          <p:cNvPr id="3" name="Content Placeholder 2"/>
          <p:cNvSpPr>
            <a:spLocks noGrp="1"/>
          </p:cNvSpPr>
          <p:nvPr>
            <p:ph idx="1"/>
          </p:nvPr>
        </p:nvSpPr>
        <p:spPr/>
        <p:txBody>
          <a:bodyPr>
            <a:normAutofit/>
          </a:bodyPr>
          <a:lstStyle/>
          <a:p>
            <a:r>
              <a:rPr lang="en-US" dirty="0" smtClean="0"/>
              <a:t>EMPLOYEE </a:t>
            </a:r>
            <a:r>
              <a:rPr lang="en-US" dirty="0"/>
              <a:t>DEVELOPMENT </a:t>
            </a:r>
            <a:r>
              <a:rPr lang="en-US" dirty="0" smtClean="0"/>
              <a:t> -  PERFORMANCE  </a:t>
            </a:r>
            <a:r>
              <a:rPr lang="en-US" dirty="0"/>
              <a:t>AND </a:t>
            </a:r>
            <a:r>
              <a:rPr lang="en-US" dirty="0" smtClean="0"/>
              <a:t>CAREER</a:t>
            </a:r>
          </a:p>
          <a:p>
            <a:pPr lvl="1"/>
            <a:r>
              <a:rPr lang="en-US" dirty="0"/>
              <a:t>Personal Developmental </a:t>
            </a:r>
            <a:r>
              <a:rPr lang="en-US" dirty="0" smtClean="0"/>
              <a:t>Plan</a:t>
            </a:r>
          </a:p>
          <a:p>
            <a:pPr lvl="1"/>
            <a:r>
              <a:rPr lang="en-US" dirty="0" smtClean="0"/>
              <a:t>Objectives of Developmental Plan</a:t>
            </a:r>
          </a:p>
          <a:p>
            <a:pPr lvl="1"/>
            <a:r>
              <a:rPr lang="en-US" dirty="0"/>
              <a:t>Content of Developmental </a:t>
            </a:r>
            <a:r>
              <a:rPr lang="en-US" dirty="0" smtClean="0"/>
              <a:t>Plan</a:t>
            </a:r>
          </a:p>
          <a:p>
            <a:pPr lvl="1"/>
            <a:r>
              <a:rPr lang="en-US" dirty="0" smtClean="0"/>
              <a:t>Development Activities</a:t>
            </a:r>
          </a:p>
          <a:p>
            <a:pPr marL="457200" lvl="1" indent="0">
              <a:buNone/>
            </a:pPr>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3</a:t>
            </a:fld>
            <a:endParaRPr lang="en-US"/>
          </a:p>
        </p:txBody>
      </p:sp>
    </p:spTree>
    <p:extLst>
      <p:ext uri="{BB962C8B-B14F-4D97-AF65-F5344CB8AC3E}">
        <p14:creationId xmlns="" xmlns:p14="http://schemas.microsoft.com/office/powerpoint/2010/main" val="33088242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 for Today’s Lecture</a:t>
            </a:r>
          </a:p>
        </p:txBody>
      </p:sp>
      <p:sp>
        <p:nvSpPr>
          <p:cNvPr id="3" name="Content Placeholder 2"/>
          <p:cNvSpPr>
            <a:spLocks noGrp="1"/>
          </p:cNvSpPr>
          <p:nvPr>
            <p:ph idx="1"/>
          </p:nvPr>
        </p:nvSpPr>
        <p:spPr/>
        <p:txBody>
          <a:bodyPr>
            <a:normAutofit/>
          </a:bodyPr>
          <a:lstStyle/>
          <a:p>
            <a:r>
              <a:rPr lang="en-US" dirty="0" smtClean="0"/>
              <a:t>Direct </a:t>
            </a:r>
            <a:r>
              <a:rPr lang="en-US" dirty="0"/>
              <a:t>Supervisors Role</a:t>
            </a:r>
          </a:p>
          <a:p>
            <a:r>
              <a:rPr lang="en-US" dirty="0"/>
              <a:t>360 Degree Feedback </a:t>
            </a:r>
            <a:r>
              <a:rPr lang="en-US" dirty="0" smtClean="0"/>
              <a:t>System</a:t>
            </a:r>
          </a:p>
          <a:p>
            <a:r>
              <a:rPr lang="en-US" dirty="0" smtClean="0"/>
              <a:t>Advantages </a:t>
            </a:r>
            <a:r>
              <a:rPr lang="en-US" dirty="0"/>
              <a:t>of 360 degree feedback system</a:t>
            </a:r>
          </a:p>
          <a:p>
            <a:r>
              <a:rPr lang="en-US" dirty="0"/>
              <a:t>Risks  </a:t>
            </a:r>
            <a:r>
              <a:rPr lang="en-US" dirty="0" smtClean="0"/>
              <a:t>of </a:t>
            </a:r>
            <a:r>
              <a:rPr lang="en-US" dirty="0"/>
              <a:t>implementing 360 degree feedback system</a:t>
            </a:r>
          </a:p>
          <a:p>
            <a:r>
              <a:rPr lang="en-US" dirty="0"/>
              <a:t>Characteristic of a Good System</a:t>
            </a:r>
          </a:p>
          <a:p>
            <a:endParaRPr lang="en-US" dirty="0"/>
          </a:p>
          <a:p>
            <a:pPr lvl="1"/>
            <a:endParaRPr lang="en-US" dirty="0" smtClean="0"/>
          </a:p>
          <a:p>
            <a:pPr lvl="1"/>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4</a:t>
            </a:fld>
            <a:endParaRPr lang="en-US"/>
          </a:p>
        </p:txBody>
      </p:sp>
    </p:spTree>
    <p:extLst>
      <p:ext uri="{BB962C8B-B14F-4D97-AF65-F5344CB8AC3E}">
        <p14:creationId xmlns="" xmlns:p14="http://schemas.microsoft.com/office/powerpoint/2010/main" val="17162743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0"/>
            <a:ext cx="7772400" cy="1470025"/>
          </a:xfrm>
        </p:spPr>
        <p:txBody>
          <a:bodyPr>
            <a:normAutofit/>
          </a:bodyPr>
          <a:lstStyle/>
          <a:p>
            <a:r>
              <a:rPr lang="en-US" dirty="0"/>
              <a:t>EMPLOYEE DEVELOPMENT - PERFORMANCE </a:t>
            </a:r>
            <a:r>
              <a:rPr lang="en-US" dirty="0" smtClean="0"/>
              <a:t>AND CAREER</a:t>
            </a:r>
            <a:endParaRPr lang="en-US" dirty="0"/>
          </a:p>
        </p:txBody>
      </p:sp>
      <p:sp>
        <p:nvSpPr>
          <p:cNvPr id="3" name="Subtitle 2"/>
          <p:cNvSpPr>
            <a:spLocks noGrp="1"/>
          </p:cNvSpPr>
          <p:nvPr>
            <p:ph type="subTitle" idx="1"/>
          </p:nvPr>
        </p:nvSpPr>
        <p:spPr>
          <a:xfrm>
            <a:off x="152400" y="4343400"/>
            <a:ext cx="8610600" cy="1752600"/>
          </a:xfrm>
        </p:spPr>
        <p:txBody>
          <a:bodyPr>
            <a:normAutofit/>
          </a:bodyPr>
          <a:lstStyle/>
          <a:p>
            <a:r>
              <a:rPr lang="en-US" i="1" dirty="0" smtClean="0">
                <a:solidFill>
                  <a:schemeClr val="tx1"/>
                </a:solidFill>
              </a:rPr>
              <a:t>“One of the test of Leadership is the ability to recognize a problem before it becomes an emergency”– </a:t>
            </a:r>
            <a:r>
              <a:rPr lang="en-US" dirty="0" smtClean="0">
                <a:solidFill>
                  <a:schemeClr val="tx1"/>
                </a:solidFill>
              </a:rPr>
              <a:t>ARNOLD H. GLASOW</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779C4275-94F5-4D8F-99D0-D2507F431951}"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Personal </a:t>
            </a:r>
            <a:r>
              <a:rPr lang="en-US" dirty="0" smtClean="0"/>
              <a:t>Developmental Plan</a:t>
            </a:r>
            <a:endParaRPr lang="en-US" dirty="0"/>
          </a:p>
        </p:txBody>
      </p:sp>
      <p:sp>
        <p:nvSpPr>
          <p:cNvPr id="3" name="Content Placeholder 2"/>
          <p:cNvSpPr>
            <a:spLocks noGrp="1"/>
          </p:cNvSpPr>
          <p:nvPr>
            <p:ph idx="1"/>
          </p:nvPr>
        </p:nvSpPr>
        <p:spPr/>
        <p:txBody>
          <a:bodyPr>
            <a:normAutofit/>
          </a:bodyPr>
          <a:lstStyle/>
          <a:p>
            <a:r>
              <a:rPr lang="en-US" dirty="0"/>
              <a:t>Personal developmental plan specifies courses of action to be taken to improve performance. Achieving the goals stated in the </a:t>
            </a:r>
            <a:r>
              <a:rPr lang="en-US" dirty="0" smtClean="0"/>
              <a:t>developmental </a:t>
            </a:r>
            <a:r>
              <a:rPr lang="en-US" dirty="0"/>
              <a:t>plan allows employees to keep abreast of changes in their field or profession. </a:t>
            </a:r>
          </a:p>
        </p:txBody>
      </p:sp>
      <p:sp>
        <p:nvSpPr>
          <p:cNvPr id="4" name="Slide Number Placeholder 3"/>
          <p:cNvSpPr>
            <a:spLocks noGrp="1"/>
          </p:cNvSpPr>
          <p:nvPr>
            <p:ph type="sldNum" sz="quarter" idx="12"/>
          </p:nvPr>
        </p:nvSpPr>
        <p:spPr/>
        <p:txBody>
          <a:bodyPr/>
          <a:lstStyle/>
          <a:p>
            <a:fld id="{779C4275-94F5-4D8F-99D0-D2507F431951}" type="slidenum">
              <a:rPr lang="en-US" smtClean="0"/>
              <a:pPr/>
              <a:t>6</a:t>
            </a:fld>
            <a:endParaRPr lang="en-US"/>
          </a:p>
        </p:txBody>
      </p:sp>
    </p:spTree>
    <p:extLst>
      <p:ext uri="{BB962C8B-B14F-4D97-AF65-F5344CB8AC3E}">
        <p14:creationId xmlns="" xmlns:p14="http://schemas.microsoft.com/office/powerpoint/2010/main" val="22294310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Personal Developmental </a:t>
            </a:r>
            <a:r>
              <a:rPr lang="en-US" dirty="0" smtClean="0"/>
              <a:t>Plan (Contd.)</a:t>
            </a:r>
            <a:endParaRPr lang="en-US" dirty="0"/>
          </a:p>
        </p:txBody>
      </p:sp>
      <p:sp>
        <p:nvSpPr>
          <p:cNvPr id="3" name="Content Placeholder 2"/>
          <p:cNvSpPr>
            <a:spLocks noGrp="1"/>
          </p:cNvSpPr>
          <p:nvPr>
            <p:ph idx="1"/>
          </p:nvPr>
        </p:nvSpPr>
        <p:spPr/>
        <p:txBody>
          <a:bodyPr/>
          <a:lstStyle/>
          <a:p>
            <a:r>
              <a:rPr lang="en-US" dirty="0"/>
              <a:t>Such plans highlight an employees strengths and areas in need of development, and they provide an action plan to improve in areas of weakness and further develop areas of strength.</a:t>
            </a:r>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7</a:t>
            </a:fld>
            <a:endParaRPr lang="en-US"/>
          </a:p>
        </p:txBody>
      </p:sp>
    </p:spTree>
    <p:extLst>
      <p:ext uri="{BB962C8B-B14F-4D97-AF65-F5344CB8AC3E}">
        <p14:creationId xmlns="" xmlns:p14="http://schemas.microsoft.com/office/powerpoint/2010/main" val="16320420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Personal Developmental Plan (Contd.)</a:t>
            </a:r>
          </a:p>
        </p:txBody>
      </p:sp>
      <p:sp>
        <p:nvSpPr>
          <p:cNvPr id="3" name="Content Placeholder 2"/>
          <p:cNvSpPr>
            <a:spLocks noGrp="1"/>
          </p:cNvSpPr>
          <p:nvPr>
            <p:ph idx="1"/>
          </p:nvPr>
        </p:nvSpPr>
        <p:spPr/>
        <p:txBody>
          <a:bodyPr>
            <a:normAutofit fontScale="92500"/>
          </a:bodyPr>
          <a:lstStyle/>
          <a:p>
            <a:r>
              <a:rPr lang="en-US" dirty="0" smtClean="0"/>
              <a:t>The personal developmental plan allow employees to answer the following questions:</a:t>
            </a:r>
          </a:p>
          <a:p>
            <a:endParaRPr lang="en-US" dirty="0" smtClean="0"/>
          </a:p>
          <a:p>
            <a:pPr lvl="1"/>
            <a:r>
              <a:rPr lang="en-US" dirty="0" smtClean="0"/>
              <a:t>How can I continually learn and grow in the next year?</a:t>
            </a:r>
          </a:p>
          <a:p>
            <a:pPr lvl="1"/>
            <a:endParaRPr lang="en-US" dirty="0" smtClean="0"/>
          </a:p>
          <a:p>
            <a:pPr lvl="1"/>
            <a:r>
              <a:rPr lang="en-US" dirty="0" smtClean="0"/>
              <a:t>How can I do better in the future?</a:t>
            </a:r>
          </a:p>
          <a:p>
            <a:pPr lvl="1"/>
            <a:endParaRPr lang="en-US" dirty="0" smtClean="0"/>
          </a:p>
          <a:p>
            <a:pPr lvl="1"/>
            <a:r>
              <a:rPr lang="en-US" dirty="0" smtClean="0"/>
              <a:t>How can I avoid performance problems faced in the past?</a:t>
            </a:r>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8</a:t>
            </a:fld>
            <a:endParaRPr lang="en-US"/>
          </a:p>
        </p:txBody>
      </p:sp>
    </p:spTree>
    <p:extLst>
      <p:ext uri="{BB962C8B-B14F-4D97-AF65-F5344CB8AC3E}">
        <p14:creationId xmlns="" xmlns:p14="http://schemas.microsoft.com/office/powerpoint/2010/main" val="19035741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Personal Developmental Plan (Contd.)</a:t>
            </a:r>
          </a:p>
        </p:txBody>
      </p:sp>
      <p:sp>
        <p:nvSpPr>
          <p:cNvPr id="3" name="Content Placeholder 2"/>
          <p:cNvSpPr>
            <a:spLocks noGrp="1"/>
          </p:cNvSpPr>
          <p:nvPr>
            <p:ph idx="1"/>
          </p:nvPr>
        </p:nvSpPr>
        <p:spPr/>
        <p:txBody>
          <a:bodyPr>
            <a:normAutofit/>
          </a:bodyPr>
          <a:lstStyle/>
          <a:p>
            <a:r>
              <a:rPr lang="en-US" dirty="0" smtClean="0"/>
              <a:t>Developmental plans can be created for every job, ranging from entry level to the executive suite. </a:t>
            </a:r>
          </a:p>
          <a:p>
            <a:endParaRPr lang="en-US" dirty="0"/>
          </a:p>
          <a:p>
            <a:r>
              <a:rPr lang="en-US" dirty="0" smtClean="0"/>
              <a:t>No matter how high up the position within the organization and how simple or complex the nature of job in question, there is always room for improvement. </a:t>
            </a:r>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9</a:t>
            </a:fld>
            <a:endParaRPr lang="en-US"/>
          </a:p>
        </p:txBody>
      </p:sp>
    </p:spTree>
    <p:extLst>
      <p:ext uri="{BB962C8B-B14F-4D97-AF65-F5344CB8AC3E}">
        <p14:creationId xmlns="" xmlns:p14="http://schemas.microsoft.com/office/powerpoint/2010/main" val="17557674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Personal Developmental Plan (Contd.)</a:t>
            </a:r>
          </a:p>
        </p:txBody>
      </p:sp>
      <p:sp>
        <p:nvSpPr>
          <p:cNvPr id="3" name="Content Placeholder 2"/>
          <p:cNvSpPr>
            <a:spLocks noGrp="1"/>
          </p:cNvSpPr>
          <p:nvPr>
            <p:ph idx="1"/>
          </p:nvPr>
        </p:nvSpPr>
        <p:spPr/>
        <p:txBody>
          <a:bodyPr/>
          <a:lstStyle/>
          <a:p>
            <a:r>
              <a:rPr lang="en-US" dirty="0"/>
              <a:t>Information to be used in developmental plans comes from the appraisal form. </a:t>
            </a:r>
            <a:endParaRPr lang="en-US" dirty="0" smtClean="0"/>
          </a:p>
          <a:p>
            <a:endParaRPr lang="en-US" dirty="0"/>
          </a:p>
          <a:p>
            <a:r>
              <a:rPr lang="en-US" dirty="0" smtClean="0"/>
              <a:t>Specifically</a:t>
            </a:r>
            <a:r>
              <a:rPr lang="en-US" dirty="0"/>
              <a:t>, a developmental plan can be designed based on each of the performance dimensions evaluated.</a:t>
            </a:r>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10</a:t>
            </a:fld>
            <a:endParaRPr lang="en-US"/>
          </a:p>
        </p:txBody>
      </p:sp>
    </p:spTree>
    <p:extLst>
      <p:ext uri="{BB962C8B-B14F-4D97-AF65-F5344CB8AC3E}">
        <p14:creationId xmlns="" xmlns:p14="http://schemas.microsoft.com/office/powerpoint/2010/main" val="5548175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Plan </a:t>
            </a:r>
            <a:r>
              <a:rPr lang="en-US" dirty="0"/>
              <a:t>O</a:t>
            </a:r>
            <a:r>
              <a:rPr lang="en-US" dirty="0" smtClean="0"/>
              <a:t>bjectives</a:t>
            </a:r>
            <a:endParaRPr lang="en-US" dirty="0"/>
          </a:p>
        </p:txBody>
      </p:sp>
      <p:sp>
        <p:nvSpPr>
          <p:cNvPr id="3" name="Content Placeholder 2"/>
          <p:cNvSpPr>
            <a:spLocks noGrp="1"/>
          </p:cNvSpPr>
          <p:nvPr>
            <p:ph idx="1"/>
          </p:nvPr>
        </p:nvSpPr>
        <p:spPr/>
        <p:txBody>
          <a:bodyPr>
            <a:normAutofit/>
          </a:bodyPr>
          <a:lstStyle/>
          <a:p>
            <a:r>
              <a:rPr lang="en-US" dirty="0" smtClean="0"/>
              <a:t>The overall objective of developmental plan is to encourage continuous learning performance improvement, and personal growth.</a:t>
            </a:r>
          </a:p>
        </p:txBody>
      </p:sp>
      <p:sp>
        <p:nvSpPr>
          <p:cNvPr id="4" name="Slide Number Placeholder 3"/>
          <p:cNvSpPr>
            <a:spLocks noGrp="1"/>
          </p:cNvSpPr>
          <p:nvPr>
            <p:ph type="sldNum" sz="quarter" idx="12"/>
          </p:nvPr>
        </p:nvSpPr>
        <p:spPr/>
        <p:txBody>
          <a:bodyPr/>
          <a:lstStyle/>
          <a:p>
            <a:fld id="{779C4275-94F5-4D8F-99D0-D2507F431951}" type="slidenum">
              <a:rPr lang="en-US" smtClean="0"/>
              <a:pPr/>
              <a:t>11</a:t>
            </a:fld>
            <a:endParaRPr lang="en-US"/>
          </a:p>
        </p:txBody>
      </p:sp>
    </p:spTree>
    <p:extLst>
      <p:ext uri="{BB962C8B-B14F-4D97-AF65-F5344CB8AC3E}">
        <p14:creationId xmlns="" xmlns:p14="http://schemas.microsoft.com/office/powerpoint/2010/main" val="24119860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Developmental Plan </a:t>
            </a:r>
            <a:r>
              <a:rPr lang="en-US" dirty="0" smtClean="0"/>
              <a:t>Objectives (Contd.)</a:t>
            </a:r>
            <a:endParaRPr lang="en-US" dirty="0"/>
          </a:p>
        </p:txBody>
      </p:sp>
      <p:sp>
        <p:nvSpPr>
          <p:cNvPr id="3" name="Content Placeholder 2"/>
          <p:cNvSpPr>
            <a:spLocks noGrp="1"/>
          </p:cNvSpPr>
          <p:nvPr>
            <p:ph idx="1"/>
          </p:nvPr>
        </p:nvSpPr>
        <p:spPr/>
        <p:txBody>
          <a:bodyPr>
            <a:normAutofit/>
          </a:bodyPr>
          <a:lstStyle/>
          <a:p>
            <a:r>
              <a:rPr lang="en-US" dirty="0"/>
              <a:t>In addition developmental plans have other, more specific objectives:</a:t>
            </a:r>
          </a:p>
          <a:p>
            <a:endParaRPr lang="en-US" dirty="0" smtClean="0"/>
          </a:p>
          <a:p>
            <a:pPr lvl="1"/>
            <a:r>
              <a:rPr lang="en-US" dirty="0" smtClean="0"/>
              <a:t>Improve </a:t>
            </a:r>
            <a:r>
              <a:rPr lang="en-US" dirty="0"/>
              <a:t>performance in current job: </a:t>
            </a:r>
            <a:endParaRPr lang="en-US" dirty="0" smtClean="0"/>
          </a:p>
          <a:p>
            <a:pPr lvl="2"/>
            <a:r>
              <a:rPr lang="en-US" dirty="0" smtClean="0"/>
              <a:t>A </a:t>
            </a:r>
            <a:r>
              <a:rPr lang="en-US" dirty="0"/>
              <a:t>good developmental plan helps employees meet performance standards. </a:t>
            </a:r>
            <a:endParaRPr lang="en-US" dirty="0" smtClean="0"/>
          </a:p>
          <a:p>
            <a:pPr lvl="2"/>
            <a:r>
              <a:rPr lang="en-US" dirty="0" smtClean="0"/>
              <a:t>Thus</a:t>
            </a:r>
            <a:r>
              <a:rPr lang="en-US" dirty="0"/>
              <a:t>, a developmental plan includes suggested courses of action to address each of performance dimensions that are deficient.</a:t>
            </a:r>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12</a:t>
            </a:fld>
            <a:endParaRPr lang="en-US"/>
          </a:p>
        </p:txBody>
      </p:sp>
    </p:spTree>
    <p:extLst>
      <p:ext uri="{BB962C8B-B14F-4D97-AF65-F5344CB8AC3E}">
        <p14:creationId xmlns="" xmlns:p14="http://schemas.microsoft.com/office/powerpoint/2010/main" val="3563301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Developmental Plan Objectives (Contd.)</a:t>
            </a:r>
          </a:p>
        </p:txBody>
      </p:sp>
      <p:sp>
        <p:nvSpPr>
          <p:cNvPr id="3" name="Content Placeholder 2"/>
          <p:cNvSpPr>
            <a:spLocks noGrp="1"/>
          </p:cNvSpPr>
          <p:nvPr>
            <p:ph idx="1"/>
          </p:nvPr>
        </p:nvSpPr>
        <p:spPr/>
        <p:txBody>
          <a:bodyPr>
            <a:normAutofit/>
          </a:bodyPr>
          <a:lstStyle/>
          <a:p>
            <a:pPr lvl="1"/>
            <a:r>
              <a:rPr lang="en-US" dirty="0" smtClean="0"/>
              <a:t>Sustain performance in current job: </a:t>
            </a:r>
          </a:p>
          <a:p>
            <a:pPr lvl="2"/>
            <a:r>
              <a:rPr lang="en-US" dirty="0" smtClean="0"/>
              <a:t>A good developmental plan provides tool so that employees can continue to meet and exceed expectations regarding the current job. </a:t>
            </a:r>
          </a:p>
        </p:txBody>
      </p:sp>
      <p:sp>
        <p:nvSpPr>
          <p:cNvPr id="4" name="Slide Number Placeholder 3"/>
          <p:cNvSpPr>
            <a:spLocks noGrp="1"/>
          </p:cNvSpPr>
          <p:nvPr>
            <p:ph type="sldNum" sz="quarter" idx="12"/>
          </p:nvPr>
        </p:nvSpPr>
        <p:spPr/>
        <p:txBody>
          <a:bodyPr/>
          <a:lstStyle/>
          <a:p>
            <a:fld id="{779C4275-94F5-4D8F-99D0-D2507F431951}" type="slidenum">
              <a:rPr lang="en-US" smtClean="0"/>
              <a:pPr/>
              <a:t>13</a:t>
            </a:fld>
            <a:endParaRPr lang="en-US"/>
          </a:p>
        </p:txBody>
      </p:sp>
    </p:spTree>
    <p:extLst>
      <p:ext uri="{BB962C8B-B14F-4D97-AF65-F5344CB8AC3E}">
        <p14:creationId xmlns="" xmlns:p14="http://schemas.microsoft.com/office/powerpoint/2010/main" val="7447895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Developmental Plan Objectives (Contd.)</a:t>
            </a:r>
          </a:p>
        </p:txBody>
      </p:sp>
      <p:sp>
        <p:nvSpPr>
          <p:cNvPr id="3" name="Content Placeholder 2"/>
          <p:cNvSpPr>
            <a:spLocks noGrp="1"/>
          </p:cNvSpPr>
          <p:nvPr>
            <p:ph idx="1"/>
          </p:nvPr>
        </p:nvSpPr>
        <p:spPr/>
        <p:txBody>
          <a:bodyPr>
            <a:normAutofit/>
          </a:bodyPr>
          <a:lstStyle/>
          <a:p>
            <a:pPr lvl="1"/>
            <a:r>
              <a:rPr lang="en-US" dirty="0"/>
              <a:t>Prepare employees for advancement: </a:t>
            </a:r>
            <a:endParaRPr lang="en-US" dirty="0" smtClean="0"/>
          </a:p>
          <a:p>
            <a:pPr lvl="2"/>
            <a:r>
              <a:rPr lang="en-US" dirty="0" smtClean="0"/>
              <a:t>A </a:t>
            </a:r>
            <a:r>
              <a:rPr lang="en-US" dirty="0"/>
              <a:t>good developmental plan includes advice and courses of action that should be  taken so that employees will be able to take advantage of future opportunities and career advancement.</a:t>
            </a:r>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14</a:t>
            </a:fld>
            <a:endParaRPr lang="en-US"/>
          </a:p>
        </p:txBody>
      </p:sp>
    </p:spTree>
    <p:extLst>
      <p:ext uri="{BB962C8B-B14F-4D97-AF65-F5344CB8AC3E}">
        <p14:creationId xmlns="" xmlns:p14="http://schemas.microsoft.com/office/powerpoint/2010/main" val="28256038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Developmental Plan Objectives (Contd.)</a:t>
            </a:r>
          </a:p>
        </p:txBody>
      </p:sp>
      <p:sp>
        <p:nvSpPr>
          <p:cNvPr id="3" name="Content Placeholder 2"/>
          <p:cNvSpPr>
            <a:spLocks noGrp="1"/>
          </p:cNvSpPr>
          <p:nvPr>
            <p:ph idx="1"/>
          </p:nvPr>
        </p:nvSpPr>
        <p:spPr/>
        <p:txBody>
          <a:bodyPr/>
          <a:lstStyle/>
          <a:p>
            <a:pPr lvl="1"/>
            <a:r>
              <a:rPr lang="en-US" dirty="0"/>
              <a:t>Enrich the employees work experience: </a:t>
            </a:r>
            <a:endParaRPr lang="en-US" dirty="0" smtClean="0"/>
          </a:p>
          <a:p>
            <a:pPr lvl="2"/>
            <a:r>
              <a:rPr lang="en-US" dirty="0" smtClean="0"/>
              <a:t>Even </a:t>
            </a:r>
            <a:r>
              <a:rPr lang="en-US" dirty="0"/>
              <a:t>if career opportunities within the organization are not readily available, a good plan provides employees with growth opportunities and </a:t>
            </a:r>
            <a:r>
              <a:rPr lang="en-US" dirty="0" smtClean="0"/>
              <a:t>opportunities </a:t>
            </a:r>
            <a:r>
              <a:rPr lang="en-US" dirty="0"/>
              <a:t>to learn new skills.</a:t>
            </a:r>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15</a:t>
            </a:fld>
            <a:endParaRPr lang="en-US"/>
          </a:p>
        </p:txBody>
      </p:sp>
    </p:spTree>
    <p:extLst>
      <p:ext uri="{BB962C8B-B14F-4D97-AF65-F5344CB8AC3E}">
        <p14:creationId xmlns="" xmlns:p14="http://schemas.microsoft.com/office/powerpoint/2010/main" val="20799450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DESK TOP 11 JAN 2014\vIRTUAL UNI COMSATS\Performance Management\scans\200.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381000"/>
            <a:ext cx="9143999" cy="61722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779C4275-94F5-4D8F-99D0-D2507F431951}" type="slidenum">
              <a:rPr lang="en-US" smtClean="0"/>
              <a:pPr/>
              <a:t>16</a:t>
            </a:fld>
            <a:endParaRPr lang="en-US"/>
          </a:p>
        </p:txBody>
      </p:sp>
    </p:spTree>
    <p:extLst>
      <p:ext uri="{BB962C8B-B14F-4D97-AF65-F5344CB8AC3E}">
        <p14:creationId xmlns="" xmlns:p14="http://schemas.microsoft.com/office/powerpoint/2010/main" val="8485240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Developmental Plan Objectives (Contd.)</a:t>
            </a:r>
          </a:p>
        </p:txBody>
      </p:sp>
      <p:sp>
        <p:nvSpPr>
          <p:cNvPr id="3" name="Content Placeholder 2"/>
          <p:cNvSpPr>
            <a:spLocks noGrp="1"/>
          </p:cNvSpPr>
          <p:nvPr>
            <p:ph idx="1"/>
          </p:nvPr>
        </p:nvSpPr>
        <p:spPr/>
        <p:txBody>
          <a:bodyPr>
            <a:normAutofit/>
          </a:bodyPr>
          <a:lstStyle/>
          <a:p>
            <a:r>
              <a:rPr lang="en-US" dirty="0" smtClean="0"/>
              <a:t>Consider the employee developmental plan used by Texas A and M university in college station, Texas.</a:t>
            </a:r>
          </a:p>
          <a:p>
            <a:endParaRPr lang="en-US" dirty="0"/>
          </a:p>
          <a:p>
            <a:r>
              <a:rPr lang="en-US" dirty="0" smtClean="0"/>
              <a:t>Since the developmental plan is a formal component of the university’s performance management system, the developmental plan is included within the appraisal form.</a:t>
            </a:r>
          </a:p>
        </p:txBody>
      </p:sp>
      <p:sp>
        <p:nvSpPr>
          <p:cNvPr id="4" name="Slide Number Placeholder 3"/>
          <p:cNvSpPr>
            <a:spLocks noGrp="1"/>
          </p:cNvSpPr>
          <p:nvPr>
            <p:ph type="sldNum" sz="quarter" idx="12"/>
          </p:nvPr>
        </p:nvSpPr>
        <p:spPr/>
        <p:txBody>
          <a:bodyPr/>
          <a:lstStyle/>
          <a:p>
            <a:fld id="{779C4275-94F5-4D8F-99D0-D2507F431951}" type="slidenum">
              <a:rPr lang="en-US" smtClean="0"/>
              <a:pPr/>
              <a:t>17</a:t>
            </a:fld>
            <a:endParaRPr lang="en-US"/>
          </a:p>
        </p:txBody>
      </p:sp>
    </p:spTree>
    <p:extLst>
      <p:ext uri="{BB962C8B-B14F-4D97-AF65-F5344CB8AC3E}">
        <p14:creationId xmlns="" xmlns:p14="http://schemas.microsoft.com/office/powerpoint/2010/main" val="22010488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Developmental Plan Objectives (Contd.)</a:t>
            </a:r>
          </a:p>
        </p:txBody>
      </p:sp>
      <p:sp>
        <p:nvSpPr>
          <p:cNvPr id="3" name="Content Placeholder 2"/>
          <p:cNvSpPr>
            <a:spLocks noGrp="1"/>
          </p:cNvSpPr>
          <p:nvPr>
            <p:ph idx="1"/>
          </p:nvPr>
        </p:nvSpPr>
        <p:spPr/>
        <p:txBody>
          <a:bodyPr/>
          <a:lstStyle/>
          <a:p>
            <a:r>
              <a:rPr lang="en-US" dirty="0"/>
              <a:t>The appraisal form used by Texas A and M first lists the six objectives of the performance management system</a:t>
            </a:r>
            <a:r>
              <a:rPr lang="en-US" dirty="0" smtClean="0"/>
              <a:t>:</a:t>
            </a:r>
          </a:p>
          <a:p>
            <a:endParaRPr lang="en-US" dirty="0"/>
          </a:p>
          <a:p>
            <a:pPr lvl="1"/>
            <a:r>
              <a:rPr lang="en-US" dirty="0"/>
              <a:t>Provide employees with feedback to improve or maintain job performance.</a:t>
            </a:r>
          </a:p>
          <a:p>
            <a:pPr lvl="1"/>
            <a:endParaRPr lang="en-US" dirty="0" smtClean="0"/>
          </a:p>
          <a:p>
            <a:pPr lvl="1"/>
            <a:r>
              <a:rPr lang="en-US" dirty="0" smtClean="0"/>
              <a:t>Outline </a:t>
            </a:r>
            <a:r>
              <a:rPr lang="en-US" dirty="0"/>
              <a:t>areas for employee development.</a:t>
            </a:r>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18</a:t>
            </a:fld>
            <a:endParaRPr lang="en-US"/>
          </a:p>
        </p:txBody>
      </p:sp>
    </p:spTree>
    <p:extLst>
      <p:ext uri="{BB962C8B-B14F-4D97-AF65-F5344CB8AC3E}">
        <p14:creationId xmlns="" xmlns:p14="http://schemas.microsoft.com/office/powerpoint/2010/main" val="26387446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Developmental Plan Objectives (Contd.)</a:t>
            </a:r>
          </a:p>
        </p:txBody>
      </p:sp>
      <p:sp>
        <p:nvSpPr>
          <p:cNvPr id="3" name="Content Placeholder 2"/>
          <p:cNvSpPr>
            <a:spLocks noGrp="1"/>
          </p:cNvSpPr>
          <p:nvPr>
            <p:ph idx="1"/>
          </p:nvPr>
        </p:nvSpPr>
        <p:spPr/>
        <p:txBody>
          <a:bodyPr/>
          <a:lstStyle/>
          <a:p>
            <a:pPr lvl="1"/>
            <a:endParaRPr lang="en-US" dirty="0" smtClean="0"/>
          </a:p>
          <a:p>
            <a:pPr lvl="1"/>
            <a:r>
              <a:rPr lang="en-US" dirty="0" smtClean="0"/>
              <a:t>Set </a:t>
            </a:r>
            <a:r>
              <a:rPr lang="en-US" dirty="0"/>
              <a:t>standards for the next review period</a:t>
            </a:r>
            <a:r>
              <a:rPr lang="en-US" dirty="0" smtClean="0"/>
              <a:t>.</a:t>
            </a:r>
          </a:p>
          <a:p>
            <a:pPr lvl="1"/>
            <a:endParaRPr lang="en-US" dirty="0" smtClean="0"/>
          </a:p>
          <a:p>
            <a:pPr lvl="1"/>
            <a:r>
              <a:rPr lang="en-US" dirty="0" smtClean="0"/>
              <a:t>Recognize job related accomplishments.</a:t>
            </a:r>
          </a:p>
        </p:txBody>
      </p:sp>
      <p:sp>
        <p:nvSpPr>
          <p:cNvPr id="4" name="Slide Number Placeholder 3"/>
          <p:cNvSpPr>
            <a:spLocks noGrp="1"/>
          </p:cNvSpPr>
          <p:nvPr>
            <p:ph type="sldNum" sz="quarter" idx="12"/>
          </p:nvPr>
        </p:nvSpPr>
        <p:spPr/>
        <p:txBody>
          <a:bodyPr/>
          <a:lstStyle/>
          <a:p>
            <a:fld id="{779C4275-94F5-4D8F-99D0-D2507F431951}" type="slidenum">
              <a:rPr lang="en-US" smtClean="0"/>
              <a:pPr/>
              <a:t>19</a:t>
            </a:fld>
            <a:endParaRPr lang="en-US"/>
          </a:p>
        </p:txBody>
      </p:sp>
    </p:spTree>
    <p:extLst>
      <p:ext uri="{BB962C8B-B14F-4D97-AF65-F5344CB8AC3E}">
        <p14:creationId xmlns="" xmlns:p14="http://schemas.microsoft.com/office/powerpoint/2010/main" val="12023894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Developmental Plan Objectives (Contd.)</a:t>
            </a:r>
          </a:p>
        </p:txBody>
      </p:sp>
      <p:sp>
        <p:nvSpPr>
          <p:cNvPr id="3" name="Content Placeholder 2"/>
          <p:cNvSpPr>
            <a:spLocks noGrp="1"/>
          </p:cNvSpPr>
          <p:nvPr>
            <p:ph idx="1"/>
          </p:nvPr>
        </p:nvSpPr>
        <p:spPr/>
        <p:txBody>
          <a:bodyPr/>
          <a:lstStyle/>
          <a:p>
            <a:pPr lvl="1"/>
            <a:endParaRPr lang="en-US" dirty="0" smtClean="0"/>
          </a:p>
          <a:p>
            <a:pPr lvl="1"/>
            <a:r>
              <a:rPr lang="en-US" dirty="0" smtClean="0"/>
              <a:t>Enhance </a:t>
            </a:r>
            <a:r>
              <a:rPr lang="en-US" dirty="0"/>
              <a:t>communication and working relationships.</a:t>
            </a:r>
          </a:p>
          <a:p>
            <a:pPr lvl="1"/>
            <a:endParaRPr lang="en-US" dirty="0" smtClean="0"/>
          </a:p>
          <a:p>
            <a:pPr lvl="1"/>
            <a:r>
              <a:rPr lang="en-US" dirty="0" smtClean="0"/>
              <a:t>Identify </a:t>
            </a:r>
            <a:r>
              <a:rPr lang="en-US" dirty="0"/>
              <a:t>job performance deficiencies and report to the next level of supervisory responsibility.</a:t>
            </a:r>
          </a:p>
          <a:p>
            <a:endParaRPr lang="en-US" dirty="0"/>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20</a:t>
            </a:fld>
            <a:endParaRPr lang="en-US"/>
          </a:p>
        </p:txBody>
      </p:sp>
    </p:spTree>
    <p:extLst>
      <p:ext uri="{BB962C8B-B14F-4D97-AF65-F5344CB8AC3E}">
        <p14:creationId xmlns="" xmlns:p14="http://schemas.microsoft.com/office/powerpoint/2010/main" val="35104403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Desktop\DESK TOP 11 JAN 2014\vIRTUAL UNI COMSATS\Performance Management\scans\201.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2133600"/>
            <a:ext cx="9144000" cy="31242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779C4275-94F5-4D8F-99D0-D2507F431951}" type="slidenum">
              <a:rPr lang="en-US" smtClean="0"/>
              <a:pPr/>
              <a:t>21</a:t>
            </a:fld>
            <a:endParaRPr lang="en-US"/>
          </a:p>
        </p:txBody>
      </p:sp>
    </p:spTree>
    <p:extLst>
      <p:ext uri="{BB962C8B-B14F-4D97-AF65-F5344CB8AC3E}">
        <p14:creationId xmlns="" xmlns:p14="http://schemas.microsoft.com/office/powerpoint/2010/main" val="18754293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man\Desktop\DESK TOP 11 JAN 2014\vIRTUAL UNI COMSATS\Performance Management\scans\202.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1219200"/>
            <a:ext cx="9144000" cy="46482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779C4275-94F5-4D8F-99D0-D2507F431951}" type="slidenum">
              <a:rPr lang="en-US" smtClean="0"/>
              <a:pPr/>
              <a:t>22</a:t>
            </a:fld>
            <a:endParaRPr lang="en-US"/>
          </a:p>
        </p:txBody>
      </p:sp>
    </p:spTree>
    <p:extLst>
      <p:ext uri="{BB962C8B-B14F-4D97-AF65-F5344CB8AC3E}">
        <p14:creationId xmlns="" xmlns:p14="http://schemas.microsoft.com/office/powerpoint/2010/main" val="40289344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man\Desktop\DESK TOP 11 JAN 2014\vIRTUAL UNI COMSATS\Performance Management\scans\203.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990600"/>
            <a:ext cx="9144000" cy="5334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779C4275-94F5-4D8F-99D0-D2507F431951}" type="slidenum">
              <a:rPr lang="en-US" smtClean="0"/>
              <a:pPr/>
              <a:t>23</a:t>
            </a:fld>
            <a:endParaRPr lang="en-US"/>
          </a:p>
        </p:txBody>
      </p:sp>
    </p:spTree>
    <p:extLst>
      <p:ext uri="{BB962C8B-B14F-4D97-AF65-F5344CB8AC3E}">
        <p14:creationId xmlns="" xmlns:p14="http://schemas.microsoft.com/office/powerpoint/2010/main" val="32936243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 of Developmental </a:t>
            </a:r>
            <a:r>
              <a:rPr lang="en-US" dirty="0"/>
              <a:t>P</a:t>
            </a:r>
            <a:r>
              <a:rPr lang="en-US" dirty="0" smtClean="0"/>
              <a:t>lan</a:t>
            </a:r>
            <a:endParaRPr lang="en-US" dirty="0"/>
          </a:p>
        </p:txBody>
      </p:sp>
      <p:sp>
        <p:nvSpPr>
          <p:cNvPr id="3" name="Content Placeholder 2"/>
          <p:cNvSpPr>
            <a:spLocks noGrp="1"/>
          </p:cNvSpPr>
          <p:nvPr>
            <p:ph idx="1"/>
          </p:nvPr>
        </p:nvSpPr>
        <p:spPr/>
        <p:txBody>
          <a:bodyPr/>
          <a:lstStyle/>
          <a:p>
            <a:r>
              <a:rPr lang="en-US" dirty="0" smtClean="0"/>
              <a:t>What does a developmental plan looks like? </a:t>
            </a:r>
          </a:p>
          <a:p>
            <a:r>
              <a:rPr lang="en-US" dirty="0" smtClean="0"/>
              <a:t>Plans should include a description of specific steps to be taken and specific objectives to reach. </a:t>
            </a:r>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24</a:t>
            </a:fld>
            <a:endParaRPr lang="en-US"/>
          </a:p>
        </p:txBody>
      </p:sp>
    </p:spTree>
    <p:extLst>
      <p:ext uri="{BB962C8B-B14F-4D97-AF65-F5344CB8AC3E}">
        <p14:creationId xmlns="" xmlns:p14="http://schemas.microsoft.com/office/powerpoint/2010/main" val="1039596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Content of Developmental </a:t>
            </a:r>
            <a:r>
              <a:rPr lang="en-US" dirty="0" smtClean="0"/>
              <a:t>Plan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a:t>In other words, what is the new skill or knowledge that will be acquired and how will this occur? </a:t>
            </a:r>
            <a:endParaRPr lang="en-US" dirty="0" smtClean="0"/>
          </a:p>
          <a:p>
            <a:r>
              <a:rPr lang="en-US" dirty="0" smtClean="0"/>
              <a:t>This </a:t>
            </a:r>
            <a:r>
              <a:rPr lang="en-US" dirty="0"/>
              <a:t>include information on the resources and strategies that will be used to achieve the objectives</a:t>
            </a:r>
            <a:r>
              <a:rPr lang="en-US" dirty="0" smtClean="0"/>
              <a:t>.</a:t>
            </a:r>
          </a:p>
          <a:p>
            <a:r>
              <a:rPr lang="en-US" dirty="0" smtClean="0"/>
              <a:t>Example will the employee learn from a coworker through on the job training? Or will the company reimburse the employee if he takes on line course for building that skill?</a:t>
            </a:r>
          </a:p>
          <a:p>
            <a:endParaRPr lang="en-US" dirty="0"/>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25</a:t>
            </a:fld>
            <a:endParaRPr lang="en-US"/>
          </a:p>
        </p:txBody>
      </p:sp>
    </p:spTree>
    <p:extLst>
      <p:ext uri="{BB962C8B-B14F-4D97-AF65-F5344CB8AC3E}">
        <p14:creationId xmlns="" xmlns:p14="http://schemas.microsoft.com/office/powerpoint/2010/main" val="24457214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Content of Developmental Plan (Contd.)</a:t>
            </a:r>
          </a:p>
        </p:txBody>
      </p:sp>
      <p:sp>
        <p:nvSpPr>
          <p:cNvPr id="3" name="Content Placeholder 2"/>
          <p:cNvSpPr>
            <a:spLocks noGrp="1"/>
          </p:cNvSpPr>
          <p:nvPr>
            <p:ph idx="1"/>
          </p:nvPr>
        </p:nvSpPr>
        <p:spPr/>
        <p:txBody>
          <a:bodyPr>
            <a:normAutofit/>
          </a:bodyPr>
          <a:lstStyle/>
          <a:p>
            <a:r>
              <a:rPr lang="en-US" dirty="0" smtClean="0"/>
              <a:t>The plans objectives should include not only the end product, such as new skill to be learned, but also the completion date and how the supervisor will know whether the new skill has indeed been acquired.</a:t>
            </a:r>
          </a:p>
        </p:txBody>
      </p:sp>
      <p:sp>
        <p:nvSpPr>
          <p:cNvPr id="4" name="Slide Number Placeholder 3"/>
          <p:cNvSpPr>
            <a:spLocks noGrp="1"/>
          </p:cNvSpPr>
          <p:nvPr>
            <p:ph type="sldNum" sz="quarter" idx="12"/>
          </p:nvPr>
        </p:nvSpPr>
        <p:spPr/>
        <p:txBody>
          <a:bodyPr/>
          <a:lstStyle/>
          <a:p>
            <a:fld id="{779C4275-94F5-4D8F-99D0-D2507F431951}" type="slidenum">
              <a:rPr lang="en-US" smtClean="0"/>
              <a:pPr/>
              <a:t>26</a:t>
            </a:fld>
            <a:endParaRPr lang="en-US"/>
          </a:p>
        </p:txBody>
      </p:sp>
    </p:spTree>
    <p:extLst>
      <p:ext uri="{BB962C8B-B14F-4D97-AF65-F5344CB8AC3E}">
        <p14:creationId xmlns="" xmlns:p14="http://schemas.microsoft.com/office/powerpoint/2010/main" val="30344347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C:\Users\Usman\Desktop\DESK TOP 11 JAN 2014\vIRTUAL UNI COMSATS\Performance Management\scans\205.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2133600"/>
            <a:ext cx="9144000" cy="2667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779C4275-94F5-4D8F-99D0-D2507F431951}" type="slidenum">
              <a:rPr lang="en-US" smtClean="0"/>
              <a:pPr/>
              <a:t>27</a:t>
            </a:fld>
            <a:endParaRPr lang="en-US"/>
          </a:p>
        </p:txBody>
      </p:sp>
    </p:spTree>
    <p:extLst>
      <p:ext uri="{BB962C8B-B14F-4D97-AF65-F5344CB8AC3E}">
        <p14:creationId xmlns="" xmlns:p14="http://schemas.microsoft.com/office/powerpoint/2010/main" val="41285373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Content of Developmental Plan (Contd.)</a:t>
            </a:r>
          </a:p>
        </p:txBody>
      </p:sp>
      <p:sp>
        <p:nvSpPr>
          <p:cNvPr id="3" name="Content Placeholder 2"/>
          <p:cNvSpPr>
            <a:spLocks noGrp="1"/>
          </p:cNvSpPr>
          <p:nvPr>
            <p:ph idx="1"/>
          </p:nvPr>
        </p:nvSpPr>
        <p:spPr/>
        <p:txBody>
          <a:bodyPr>
            <a:normAutofit lnSpcReduction="10000"/>
          </a:bodyPr>
          <a:lstStyle/>
          <a:p>
            <a:r>
              <a:rPr lang="en-US" dirty="0"/>
              <a:t>An additional important feature of development plan is that they should keep the needs of both the organization and the employee in mind. </a:t>
            </a:r>
            <a:endParaRPr lang="en-US" dirty="0" smtClean="0"/>
          </a:p>
          <a:p>
            <a:r>
              <a:rPr lang="en-US" dirty="0" smtClean="0"/>
              <a:t>The </a:t>
            </a:r>
            <a:r>
              <a:rPr lang="en-US" dirty="0"/>
              <a:t>choice of what specific skills or performance areas will be improved is dictated by the needs of the organization, especially when the organization is investing in the plan. </a:t>
            </a:r>
          </a:p>
        </p:txBody>
      </p:sp>
      <p:sp>
        <p:nvSpPr>
          <p:cNvPr id="4" name="Slide Number Placeholder 3"/>
          <p:cNvSpPr>
            <a:spLocks noGrp="1"/>
          </p:cNvSpPr>
          <p:nvPr>
            <p:ph type="sldNum" sz="quarter" idx="12"/>
          </p:nvPr>
        </p:nvSpPr>
        <p:spPr/>
        <p:txBody>
          <a:bodyPr/>
          <a:lstStyle/>
          <a:p>
            <a:fld id="{779C4275-94F5-4D8F-99D0-D2507F431951}" type="slidenum">
              <a:rPr lang="en-US" smtClean="0"/>
              <a:pPr/>
              <a:t>28</a:t>
            </a:fld>
            <a:endParaRPr lang="en-US"/>
          </a:p>
        </p:txBody>
      </p:sp>
    </p:spTree>
    <p:extLst>
      <p:ext uri="{BB962C8B-B14F-4D97-AF65-F5344CB8AC3E}">
        <p14:creationId xmlns="" xmlns:p14="http://schemas.microsoft.com/office/powerpoint/2010/main" val="31897380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Content of Developmental Plan (Contd.)</a:t>
            </a:r>
          </a:p>
        </p:txBody>
      </p:sp>
      <p:sp>
        <p:nvSpPr>
          <p:cNvPr id="3" name="Content Placeholder 2"/>
          <p:cNvSpPr>
            <a:spLocks noGrp="1"/>
          </p:cNvSpPr>
          <p:nvPr>
            <p:ph idx="1"/>
          </p:nvPr>
        </p:nvSpPr>
        <p:spPr/>
        <p:txBody>
          <a:bodyPr/>
          <a:lstStyle/>
          <a:p>
            <a:r>
              <a:rPr lang="en-US" dirty="0" smtClean="0"/>
              <a:t>In </a:t>
            </a:r>
            <a:r>
              <a:rPr lang="en-US" dirty="0"/>
              <a:t>addition the plan created is dictated by the needs of the individual. </a:t>
            </a:r>
            <a:endParaRPr lang="en-US" dirty="0" smtClean="0"/>
          </a:p>
          <a:p>
            <a:r>
              <a:rPr lang="en-US" dirty="0" smtClean="0"/>
              <a:t>The </a:t>
            </a:r>
            <a:r>
              <a:rPr lang="en-US" dirty="0"/>
              <a:t>supervisor and the employee need to agree on what development or new skills will help enrich the employees work experience, as well as help accomplish organizational goals now or in the near future.</a:t>
            </a:r>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29</a:t>
            </a:fld>
            <a:endParaRPr lang="en-US"/>
          </a:p>
        </p:txBody>
      </p:sp>
    </p:spTree>
    <p:extLst>
      <p:ext uri="{BB962C8B-B14F-4D97-AF65-F5344CB8AC3E}">
        <p14:creationId xmlns="" xmlns:p14="http://schemas.microsoft.com/office/powerpoint/2010/main" val="390112778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Usman\Desktop\DESK TOP 11 JAN 2014\vIRTUAL UNI COMSATS\Performance Management\scans\206.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1600200"/>
            <a:ext cx="9144000" cy="36576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779C4275-94F5-4D8F-99D0-D2507F431951}" type="slidenum">
              <a:rPr lang="en-US" smtClean="0"/>
              <a:pPr/>
              <a:t>30</a:t>
            </a:fld>
            <a:endParaRPr lang="en-US"/>
          </a:p>
        </p:txBody>
      </p:sp>
    </p:spTree>
    <p:extLst>
      <p:ext uri="{BB962C8B-B14F-4D97-AF65-F5344CB8AC3E}">
        <p14:creationId xmlns="" xmlns:p14="http://schemas.microsoft.com/office/powerpoint/2010/main" val="35700550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Usman\Desktop\DESK TOP 11 JAN 2014\vIRTUAL UNI COMSATS\Performance Management\scans\207.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779C4275-94F5-4D8F-99D0-D2507F431951}" type="slidenum">
              <a:rPr lang="en-US" smtClean="0"/>
              <a:pPr/>
              <a:t>31</a:t>
            </a:fld>
            <a:endParaRPr lang="en-US"/>
          </a:p>
        </p:txBody>
      </p:sp>
    </p:spTree>
    <p:extLst>
      <p:ext uri="{BB962C8B-B14F-4D97-AF65-F5344CB8AC3E}">
        <p14:creationId xmlns="" xmlns:p14="http://schemas.microsoft.com/office/powerpoint/2010/main" val="20115131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Usman\Desktop\DESK TOP 11 JAN 2014\vIRTUAL UNI COMSATS\Performance Management\scans\208.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609600"/>
            <a:ext cx="9144000" cy="56388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779C4275-94F5-4D8F-99D0-D2507F431951}" type="slidenum">
              <a:rPr lang="en-US" smtClean="0"/>
              <a:pPr/>
              <a:t>32</a:t>
            </a:fld>
            <a:endParaRPr lang="en-US"/>
          </a:p>
        </p:txBody>
      </p:sp>
    </p:spTree>
    <p:extLst>
      <p:ext uri="{BB962C8B-B14F-4D97-AF65-F5344CB8AC3E}">
        <p14:creationId xmlns="" xmlns:p14="http://schemas.microsoft.com/office/powerpoint/2010/main" val="13259287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Usman\Desktop\DESK TOP 11 JAN 2014\vIRTUAL UNI COMSATS\Performance Management\scans\209.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13510" y="2023197"/>
            <a:ext cx="8000999" cy="4024312"/>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itle 1"/>
          <p:cNvSpPr txBox="1">
            <a:spLocks/>
          </p:cNvSpPr>
          <p:nvPr/>
        </p:nvSpPr>
        <p:spPr>
          <a:xfrm>
            <a:off x="457200" y="415636"/>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DEVELOPMENTAL ACTIVITIES</a:t>
            </a:r>
          </a:p>
        </p:txBody>
      </p:sp>
      <p:sp>
        <p:nvSpPr>
          <p:cNvPr id="5" name="Slide Number Placeholder 4"/>
          <p:cNvSpPr>
            <a:spLocks noGrp="1"/>
          </p:cNvSpPr>
          <p:nvPr>
            <p:ph type="sldNum" sz="quarter" idx="12"/>
          </p:nvPr>
        </p:nvSpPr>
        <p:spPr/>
        <p:txBody>
          <a:bodyPr/>
          <a:lstStyle/>
          <a:p>
            <a:fld id="{779C4275-94F5-4D8F-99D0-D2507F431951}" type="slidenum">
              <a:rPr lang="en-US" smtClean="0"/>
              <a:pPr/>
              <a:t>33</a:t>
            </a:fld>
            <a:endParaRPr lang="en-US"/>
          </a:p>
        </p:txBody>
      </p:sp>
    </p:spTree>
    <p:extLst>
      <p:ext uri="{BB962C8B-B14F-4D97-AF65-F5344CB8AC3E}">
        <p14:creationId xmlns="" xmlns:p14="http://schemas.microsoft.com/office/powerpoint/2010/main" val="10976477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Usman\Desktop\DESK TOP 11 JAN 2014\vIRTUAL UNI COMSATS\Performance Management\scans\210.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52400" y="2871788"/>
            <a:ext cx="8991600" cy="2005012"/>
          </a:xfrm>
          <a:prstGeom prst="rect">
            <a:avLst/>
          </a:prstGeom>
          <a:noFill/>
          <a:extLst>
            <a:ext uri="{909E8E84-426E-40DD-AFC4-6F175D3DCCD1}">
              <a14:hiddenFill xmlns=""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779C4275-94F5-4D8F-99D0-D2507F431951}" type="slidenum">
              <a:rPr lang="en-US" smtClean="0"/>
              <a:pPr/>
              <a:t>34</a:t>
            </a:fld>
            <a:endParaRPr lang="en-US"/>
          </a:p>
        </p:txBody>
      </p:sp>
    </p:spTree>
    <p:extLst>
      <p:ext uri="{BB962C8B-B14F-4D97-AF65-F5344CB8AC3E}">
        <p14:creationId xmlns="" xmlns:p14="http://schemas.microsoft.com/office/powerpoint/2010/main" val="22747268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Usman\Desktop\DESK TOP 11 JAN 2014\vIRTUAL UNI COMSATS\Performance Management\scans\211.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2628900"/>
            <a:ext cx="9144000" cy="24003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779C4275-94F5-4D8F-99D0-D2507F431951}" type="slidenum">
              <a:rPr lang="en-US" smtClean="0"/>
              <a:pPr/>
              <a:t>35</a:t>
            </a:fld>
            <a:endParaRPr lang="en-US"/>
          </a:p>
        </p:txBody>
      </p:sp>
    </p:spTree>
    <p:extLst>
      <p:ext uri="{BB962C8B-B14F-4D97-AF65-F5344CB8AC3E}">
        <p14:creationId xmlns="" xmlns:p14="http://schemas.microsoft.com/office/powerpoint/2010/main" val="281311438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Usman\Desktop\DESK TOP 11 JAN 2014\vIRTUAL UNI COMSATS\Performance Management\scans\212.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779C4275-94F5-4D8F-99D0-D2507F431951}" type="slidenum">
              <a:rPr lang="en-US" smtClean="0"/>
              <a:pPr/>
              <a:t>36</a:t>
            </a:fld>
            <a:endParaRPr lang="en-US"/>
          </a:p>
        </p:txBody>
      </p:sp>
    </p:spTree>
    <p:extLst>
      <p:ext uri="{BB962C8B-B14F-4D97-AF65-F5344CB8AC3E}">
        <p14:creationId xmlns="" xmlns:p14="http://schemas.microsoft.com/office/powerpoint/2010/main" val="334423580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Usman\Desktop\DESK TOP 11 JAN 2014\vIRTUAL UNI COMSATS\Performance Management\scans\213.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2738438"/>
            <a:ext cx="9144000" cy="3128962"/>
          </a:xfrm>
          <a:prstGeom prst="rect">
            <a:avLst/>
          </a:prstGeom>
          <a:noFill/>
          <a:extLst>
            <a:ext uri="{909E8E84-426E-40DD-AFC4-6F175D3DCCD1}">
              <a14:hiddenFill xmlns=""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779C4275-94F5-4D8F-99D0-D2507F431951}" type="slidenum">
              <a:rPr lang="en-US" smtClean="0"/>
              <a:pPr/>
              <a:t>37</a:t>
            </a:fld>
            <a:endParaRPr lang="en-US"/>
          </a:p>
        </p:txBody>
      </p:sp>
    </p:spTree>
    <p:extLst>
      <p:ext uri="{BB962C8B-B14F-4D97-AF65-F5344CB8AC3E}">
        <p14:creationId xmlns="" xmlns:p14="http://schemas.microsoft.com/office/powerpoint/2010/main" val="9778992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Activities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There are several ways through which employees can reach the objectives stated in their developmental plans. Including:</a:t>
            </a:r>
          </a:p>
          <a:p>
            <a:pPr>
              <a:buNone/>
            </a:pPr>
            <a:endParaRPr lang="en-US" dirty="0" smtClean="0"/>
          </a:p>
          <a:p>
            <a:r>
              <a:rPr lang="en-US" dirty="0" smtClean="0"/>
              <a:t>On the job training: </a:t>
            </a:r>
          </a:p>
          <a:p>
            <a:pPr lvl="1"/>
            <a:r>
              <a:rPr lang="en-US" dirty="0" smtClean="0"/>
              <a:t>Employees are paired with a coworker or supervisor who designs a formal on the job training course.</a:t>
            </a:r>
          </a:p>
          <a:p>
            <a:pPr lvl="1"/>
            <a:r>
              <a:rPr lang="en-US" dirty="0" smtClean="0"/>
              <a:t>The design of these mini training programs includes how many hours a day or week training will take place and specific learning objectives.</a:t>
            </a:r>
          </a:p>
        </p:txBody>
      </p:sp>
      <p:sp>
        <p:nvSpPr>
          <p:cNvPr id="4" name="Slide Number Placeholder 3"/>
          <p:cNvSpPr>
            <a:spLocks noGrp="1"/>
          </p:cNvSpPr>
          <p:nvPr>
            <p:ph type="sldNum" sz="quarter" idx="12"/>
          </p:nvPr>
        </p:nvSpPr>
        <p:spPr/>
        <p:txBody>
          <a:bodyPr/>
          <a:lstStyle/>
          <a:p>
            <a:fld id="{779C4275-94F5-4D8F-99D0-D2507F431951}" type="slidenum">
              <a:rPr lang="en-US" smtClean="0"/>
              <a:pPr/>
              <a:t>38</a:t>
            </a:fld>
            <a:endParaRPr lang="en-US"/>
          </a:p>
        </p:txBody>
      </p:sp>
    </p:spTree>
    <p:extLst>
      <p:ext uri="{BB962C8B-B14F-4D97-AF65-F5344CB8AC3E}">
        <p14:creationId xmlns="" xmlns:p14="http://schemas.microsoft.com/office/powerpoint/2010/main" val="35616872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Activities (Contd.)</a:t>
            </a:r>
            <a:endParaRPr lang="en-US" dirty="0"/>
          </a:p>
        </p:txBody>
      </p:sp>
      <p:sp>
        <p:nvSpPr>
          <p:cNvPr id="3" name="Content Placeholder 2"/>
          <p:cNvSpPr>
            <a:spLocks noGrp="1"/>
          </p:cNvSpPr>
          <p:nvPr>
            <p:ph idx="1"/>
          </p:nvPr>
        </p:nvSpPr>
        <p:spPr/>
        <p:txBody>
          <a:bodyPr>
            <a:normAutofit lnSpcReduction="10000"/>
          </a:bodyPr>
          <a:lstStyle/>
          <a:p>
            <a:r>
              <a:rPr lang="en-US" dirty="0"/>
              <a:t>Courses: </a:t>
            </a:r>
            <a:endParaRPr lang="en-US" dirty="0" smtClean="0"/>
          </a:p>
          <a:p>
            <a:pPr lvl="1"/>
            <a:r>
              <a:rPr lang="en-US" dirty="0" smtClean="0"/>
              <a:t>Some </a:t>
            </a:r>
            <a:r>
              <a:rPr lang="en-US" dirty="0"/>
              <a:t>large organizations such as McDonalds, Motorola, </a:t>
            </a:r>
            <a:r>
              <a:rPr lang="en-US" dirty="0" err="1"/>
              <a:t>Capgemini</a:t>
            </a:r>
            <a:r>
              <a:rPr lang="en-US" dirty="0"/>
              <a:t>, Ernst and young, and others, offer in house courses given at their own corporate </a:t>
            </a:r>
            <a:r>
              <a:rPr lang="en-US" dirty="0" smtClean="0"/>
              <a:t>universities. </a:t>
            </a:r>
          </a:p>
          <a:p>
            <a:pPr lvl="1"/>
            <a:r>
              <a:rPr lang="en-US" dirty="0" smtClean="0"/>
              <a:t>Other </a:t>
            </a:r>
            <a:r>
              <a:rPr lang="en-US" dirty="0"/>
              <a:t>organizations may provide tuition </a:t>
            </a:r>
            <a:r>
              <a:rPr lang="en-US" dirty="0" smtClean="0"/>
              <a:t>reimbursements.</a:t>
            </a:r>
          </a:p>
          <a:p>
            <a:pPr lvl="1"/>
            <a:r>
              <a:rPr lang="en-US" dirty="0" smtClean="0"/>
              <a:t>Given the proliferation of online courses, employees have a wide variety of options from which to choose.</a:t>
            </a:r>
            <a:endParaRPr lang="en-US" dirty="0"/>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39</a:t>
            </a:fld>
            <a:endParaRPr lang="en-US"/>
          </a:p>
        </p:txBody>
      </p:sp>
    </p:spTree>
    <p:extLst>
      <p:ext uri="{BB962C8B-B14F-4D97-AF65-F5344CB8AC3E}">
        <p14:creationId xmlns="" xmlns:p14="http://schemas.microsoft.com/office/powerpoint/2010/main" val="62829254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Activities (Contd.)</a:t>
            </a:r>
            <a:endParaRPr lang="en-US" dirty="0"/>
          </a:p>
        </p:txBody>
      </p:sp>
      <p:sp>
        <p:nvSpPr>
          <p:cNvPr id="3" name="Content Placeholder 2"/>
          <p:cNvSpPr>
            <a:spLocks noGrp="1"/>
          </p:cNvSpPr>
          <p:nvPr>
            <p:ph idx="1"/>
          </p:nvPr>
        </p:nvSpPr>
        <p:spPr/>
        <p:txBody>
          <a:bodyPr>
            <a:normAutofit/>
          </a:bodyPr>
          <a:lstStyle/>
          <a:p>
            <a:r>
              <a:rPr lang="en-US" dirty="0" smtClean="0"/>
              <a:t>Self guided reading: </a:t>
            </a:r>
          </a:p>
          <a:p>
            <a:pPr lvl="1"/>
            <a:r>
              <a:rPr lang="en-US" dirty="0" smtClean="0"/>
              <a:t>An employee can read books and study other resources on her own.</a:t>
            </a:r>
          </a:p>
          <a:p>
            <a:pPr lvl="1"/>
            <a:r>
              <a:rPr lang="en-US" dirty="0" smtClean="0"/>
              <a:t>Once again it is important that an objective be set regarding what will be read and within what time frame, as well as what measures will be used to assess whether learning has taken place.</a:t>
            </a:r>
          </a:p>
        </p:txBody>
      </p:sp>
      <p:sp>
        <p:nvSpPr>
          <p:cNvPr id="4" name="Slide Number Placeholder 3"/>
          <p:cNvSpPr>
            <a:spLocks noGrp="1"/>
          </p:cNvSpPr>
          <p:nvPr>
            <p:ph type="sldNum" sz="quarter" idx="12"/>
          </p:nvPr>
        </p:nvSpPr>
        <p:spPr/>
        <p:txBody>
          <a:bodyPr/>
          <a:lstStyle/>
          <a:p>
            <a:fld id="{779C4275-94F5-4D8F-99D0-D2507F431951}" type="slidenum">
              <a:rPr lang="en-US" smtClean="0"/>
              <a:pPr/>
              <a:t>40</a:t>
            </a:fld>
            <a:endParaRPr lang="en-US"/>
          </a:p>
        </p:txBody>
      </p:sp>
    </p:spTree>
    <p:extLst>
      <p:ext uri="{BB962C8B-B14F-4D97-AF65-F5344CB8AC3E}">
        <p14:creationId xmlns="" xmlns:p14="http://schemas.microsoft.com/office/powerpoint/2010/main" val="171579222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Activities (Contd.)</a:t>
            </a:r>
            <a:endParaRPr lang="en-US" dirty="0"/>
          </a:p>
        </p:txBody>
      </p:sp>
      <p:sp>
        <p:nvSpPr>
          <p:cNvPr id="3" name="Content Placeholder 2"/>
          <p:cNvSpPr>
            <a:spLocks noGrp="1"/>
          </p:cNvSpPr>
          <p:nvPr>
            <p:ph idx="1"/>
          </p:nvPr>
        </p:nvSpPr>
        <p:spPr/>
        <p:txBody>
          <a:bodyPr>
            <a:normAutofit lnSpcReduction="10000"/>
          </a:bodyPr>
          <a:lstStyle/>
          <a:p>
            <a:r>
              <a:rPr lang="en-US" dirty="0"/>
              <a:t>Mentoring: </a:t>
            </a:r>
            <a:endParaRPr lang="en-US" dirty="0" smtClean="0"/>
          </a:p>
          <a:p>
            <a:pPr lvl="1"/>
            <a:r>
              <a:rPr lang="en-US" dirty="0" smtClean="0"/>
              <a:t>Many </a:t>
            </a:r>
            <a:r>
              <a:rPr lang="en-US" dirty="0"/>
              <a:t>organizations have mentoring programs. </a:t>
            </a:r>
            <a:endParaRPr lang="en-US" dirty="0" smtClean="0"/>
          </a:p>
          <a:p>
            <a:pPr lvl="1"/>
            <a:r>
              <a:rPr lang="en-US" dirty="0" smtClean="0"/>
              <a:t>In </a:t>
            </a:r>
            <a:r>
              <a:rPr lang="en-US" dirty="0"/>
              <a:t>general terms, mentoring is a developmental process that consist of a one on one relationship between a senior </a:t>
            </a:r>
            <a:r>
              <a:rPr lang="en-US" dirty="0" smtClean="0"/>
              <a:t>(mentor) and junior (mentee) </a:t>
            </a:r>
            <a:r>
              <a:rPr lang="en-US" dirty="0"/>
              <a:t>employee</a:t>
            </a:r>
            <a:r>
              <a:rPr lang="en-US" dirty="0" smtClean="0"/>
              <a:t>.</a:t>
            </a:r>
          </a:p>
          <a:p>
            <a:pPr lvl="1"/>
            <a:r>
              <a:rPr lang="en-US" dirty="0" smtClean="0"/>
              <a:t>For such programs to be successful, it is best to allow the mentor and mentee to choose each other rather than arbitrarily assigning who will be mentoring whom.</a:t>
            </a:r>
            <a:endParaRPr lang="en-US" dirty="0"/>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41</a:t>
            </a:fld>
            <a:endParaRPr lang="en-US"/>
          </a:p>
        </p:txBody>
      </p:sp>
    </p:spTree>
    <p:extLst>
      <p:ext uri="{BB962C8B-B14F-4D97-AF65-F5344CB8AC3E}">
        <p14:creationId xmlns="" xmlns:p14="http://schemas.microsoft.com/office/powerpoint/2010/main" val="12325407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Activities (Contd.)</a:t>
            </a:r>
            <a:endParaRPr lang="en-US" dirty="0"/>
          </a:p>
        </p:txBody>
      </p:sp>
      <p:sp>
        <p:nvSpPr>
          <p:cNvPr id="3" name="Content Placeholder 2"/>
          <p:cNvSpPr>
            <a:spLocks noGrp="1"/>
          </p:cNvSpPr>
          <p:nvPr>
            <p:ph idx="1"/>
          </p:nvPr>
        </p:nvSpPr>
        <p:spPr/>
        <p:txBody>
          <a:bodyPr/>
          <a:lstStyle/>
          <a:p>
            <a:pPr lvl="1"/>
            <a:r>
              <a:rPr lang="en-US" dirty="0" smtClean="0"/>
              <a:t>In general mentors serve as role models and teach mentee what it takes to succeed in the organization.</a:t>
            </a:r>
          </a:p>
          <a:p>
            <a:pPr lvl="1"/>
            <a:r>
              <a:rPr lang="en-US" dirty="0" smtClean="0"/>
              <a:t>In more specific terms, mentors can help mentee gain targeted skills.</a:t>
            </a:r>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42</a:t>
            </a:fld>
            <a:endParaRPr lang="en-US"/>
          </a:p>
        </p:txBody>
      </p:sp>
    </p:spTree>
    <p:extLst>
      <p:ext uri="{BB962C8B-B14F-4D97-AF65-F5344CB8AC3E}">
        <p14:creationId xmlns="" xmlns:p14="http://schemas.microsoft.com/office/powerpoint/2010/main" val="365950430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Activities (Contd.)</a:t>
            </a:r>
            <a:endParaRPr lang="en-US" dirty="0"/>
          </a:p>
        </p:txBody>
      </p:sp>
      <p:sp>
        <p:nvSpPr>
          <p:cNvPr id="3" name="Content Placeholder 2"/>
          <p:cNvSpPr>
            <a:spLocks noGrp="1"/>
          </p:cNvSpPr>
          <p:nvPr>
            <p:ph idx="1"/>
          </p:nvPr>
        </p:nvSpPr>
        <p:spPr/>
        <p:txBody>
          <a:bodyPr>
            <a:normAutofit lnSpcReduction="10000"/>
          </a:bodyPr>
          <a:lstStyle/>
          <a:p>
            <a:r>
              <a:rPr lang="en-US" dirty="0"/>
              <a:t>Attending a conference: </a:t>
            </a:r>
            <a:endParaRPr lang="en-US" dirty="0" smtClean="0"/>
          </a:p>
          <a:p>
            <a:pPr lvl="1"/>
            <a:r>
              <a:rPr lang="en-US" dirty="0" smtClean="0"/>
              <a:t>Another </a:t>
            </a:r>
            <a:r>
              <a:rPr lang="en-US" dirty="0"/>
              <a:t>way to acquire required knowledge and skill is to sponsor an employees attendance at a conference or trade show</a:t>
            </a:r>
            <a:r>
              <a:rPr lang="en-US" dirty="0" smtClean="0"/>
              <a:t>.</a:t>
            </a:r>
          </a:p>
          <a:p>
            <a:pPr lvl="1"/>
            <a:r>
              <a:rPr lang="en-US" dirty="0" smtClean="0"/>
              <a:t>It </a:t>
            </a:r>
            <a:r>
              <a:rPr lang="en-US" dirty="0"/>
              <a:t>is useful to require that the employee provide a written report, or even deliver a presentation, upon returning from the conference. </a:t>
            </a:r>
            <a:endParaRPr lang="en-US" dirty="0" smtClean="0"/>
          </a:p>
          <a:p>
            <a:pPr lvl="1"/>
            <a:r>
              <a:rPr lang="en-US" dirty="0" smtClean="0"/>
              <a:t>In this way it is easier to assess what has been learned and in addition, the knowledge gained can be shared with other organizational members. </a:t>
            </a:r>
            <a:endParaRPr lang="en-US" dirty="0"/>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43</a:t>
            </a:fld>
            <a:endParaRPr lang="en-US"/>
          </a:p>
        </p:txBody>
      </p:sp>
    </p:spTree>
    <p:extLst>
      <p:ext uri="{BB962C8B-B14F-4D97-AF65-F5344CB8AC3E}">
        <p14:creationId xmlns="" xmlns:p14="http://schemas.microsoft.com/office/powerpoint/2010/main" val="230500707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Activities (Contd.)</a:t>
            </a:r>
            <a:endParaRPr lang="en-US" dirty="0"/>
          </a:p>
        </p:txBody>
      </p:sp>
      <p:sp>
        <p:nvSpPr>
          <p:cNvPr id="3" name="Content Placeholder 2"/>
          <p:cNvSpPr>
            <a:spLocks noGrp="1"/>
          </p:cNvSpPr>
          <p:nvPr>
            <p:ph idx="1"/>
          </p:nvPr>
        </p:nvSpPr>
        <p:spPr/>
        <p:txBody>
          <a:bodyPr>
            <a:normAutofit/>
          </a:bodyPr>
          <a:lstStyle/>
          <a:p>
            <a:r>
              <a:rPr lang="en-US" dirty="0" smtClean="0"/>
              <a:t>Getting a degree: </a:t>
            </a:r>
          </a:p>
          <a:p>
            <a:pPr lvl="1"/>
            <a:r>
              <a:rPr lang="en-US" dirty="0" smtClean="0"/>
              <a:t>Some organizations provide tuition reimbursement benefits for their employee to obtain additional degrees or certifications.</a:t>
            </a:r>
          </a:p>
          <a:p>
            <a:pPr lvl="1"/>
            <a:r>
              <a:rPr lang="en-US" dirty="0" smtClean="0"/>
              <a:t>For Example; the organization can sponsor an employee’s MBA program or an employee’s taking a course with the goal of earning a certification designation (</a:t>
            </a:r>
            <a:r>
              <a:rPr lang="en-US" dirty="0" err="1" smtClean="0"/>
              <a:t>e.g</a:t>
            </a:r>
            <a:r>
              <a:rPr lang="en-US" dirty="0" smtClean="0"/>
              <a:t> Certified Novell Administrator, Professional in Human Resources)</a:t>
            </a:r>
          </a:p>
        </p:txBody>
      </p:sp>
      <p:sp>
        <p:nvSpPr>
          <p:cNvPr id="4" name="Slide Number Placeholder 3"/>
          <p:cNvSpPr>
            <a:spLocks noGrp="1"/>
          </p:cNvSpPr>
          <p:nvPr>
            <p:ph type="sldNum" sz="quarter" idx="12"/>
          </p:nvPr>
        </p:nvSpPr>
        <p:spPr/>
        <p:txBody>
          <a:bodyPr/>
          <a:lstStyle/>
          <a:p>
            <a:fld id="{779C4275-94F5-4D8F-99D0-D2507F431951}" type="slidenum">
              <a:rPr lang="en-US" smtClean="0"/>
              <a:pPr/>
              <a:t>44</a:t>
            </a:fld>
            <a:endParaRPr lang="en-US"/>
          </a:p>
        </p:txBody>
      </p:sp>
    </p:spTree>
    <p:extLst>
      <p:ext uri="{BB962C8B-B14F-4D97-AF65-F5344CB8AC3E}">
        <p14:creationId xmlns="" xmlns:p14="http://schemas.microsoft.com/office/powerpoint/2010/main" val="401179540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Activities (Contd.)</a:t>
            </a:r>
            <a:endParaRPr lang="en-US" dirty="0"/>
          </a:p>
        </p:txBody>
      </p:sp>
      <p:sp>
        <p:nvSpPr>
          <p:cNvPr id="3" name="Content Placeholder 2"/>
          <p:cNvSpPr>
            <a:spLocks noGrp="1"/>
          </p:cNvSpPr>
          <p:nvPr>
            <p:ph idx="1"/>
          </p:nvPr>
        </p:nvSpPr>
        <p:spPr/>
        <p:txBody>
          <a:bodyPr/>
          <a:lstStyle/>
          <a:p>
            <a:pPr lvl="1"/>
            <a:r>
              <a:rPr lang="en-US" dirty="0" smtClean="0"/>
              <a:t>In most cases, employees commit to continuing the relationship with their employer for a pre-specified amount of time after completing the degree.</a:t>
            </a:r>
          </a:p>
          <a:p>
            <a:pPr lvl="1"/>
            <a:r>
              <a:rPr lang="en-US" dirty="0" smtClean="0"/>
              <a:t>If the employee leaves the organization before this time frame, he may have to reimburse the organization for the cost of his education.</a:t>
            </a:r>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45</a:t>
            </a:fld>
            <a:endParaRPr lang="en-US"/>
          </a:p>
        </p:txBody>
      </p:sp>
    </p:spTree>
    <p:extLst>
      <p:ext uri="{BB962C8B-B14F-4D97-AF65-F5344CB8AC3E}">
        <p14:creationId xmlns="" xmlns:p14="http://schemas.microsoft.com/office/powerpoint/2010/main" val="34915048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Activities (Contd.)</a:t>
            </a:r>
            <a:endParaRPr lang="en-US" dirty="0"/>
          </a:p>
        </p:txBody>
      </p:sp>
      <p:sp>
        <p:nvSpPr>
          <p:cNvPr id="3" name="Content Placeholder 2"/>
          <p:cNvSpPr>
            <a:spLocks noGrp="1"/>
          </p:cNvSpPr>
          <p:nvPr>
            <p:ph idx="1"/>
          </p:nvPr>
        </p:nvSpPr>
        <p:spPr/>
        <p:txBody>
          <a:bodyPr>
            <a:normAutofit/>
          </a:bodyPr>
          <a:lstStyle/>
          <a:p>
            <a:r>
              <a:rPr lang="en-US" dirty="0"/>
              <a:t>Job rotation: </a:t>
            </a:r>
            <a:endParaRPr lang="en-US" dirty="0" smtClean="0"/>
          </a:p>
          <a:p>
            <a:pPr lvl="1"/>
            <a:r>
              <a:rPr lang="en-US" dirty="0" smtClean="0"/>
              <a:t>Another </a:t>
            </a:r>
            <a:r>
              <a:rPr lang="en-US" dirty="0"/>
              <a:t>way to gain necessary skills is to be assigned to different job on a temporary basis. </a:t>
            </a:r>
            <a:endParaRPr lang="en-US" dirty="0" smtClean="0"/>
          </a:p>
          <a:p>
            <a:pPr lvl="1"/>
            <a:r>
              <a:rPr lang="en-US" dirty="0" smtClean="0"/>
              <a:t>This </a:t>
            </a:r>
            <a:r>
              <a:rPr lang="en-US" dirty="0"/>
              <a:t>is the model followed in medical profession in which residents have to rotate across specialty areas for several months</a:t>
            </a:r>
            <a:r>
              <a:rPr lang="en-US" dirty="0" smtClean="0"/>
              <a:t>.</a:t>
            </a:r>
          </a:p>
          <a:p>
            <a:pPr lvl="1"/>
            <a:r>
              <a:rPr lang="en-US" dirty="0" smtClean="0"/>
              <a:t>For example; residents may be required to rotate across the various emergency medicine services for a x number of months period.</a:t>
            </a:r>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46</a:t>
            </a:fld>
            <a:endParaRPr lang="en-US"/>
          </a:p>
        </p:txBody>
      </p:sp>
    </p:spTree>
    <p:extLst>
      <p:ext uri="{BB962C8B-B14F-4D97-AF65-F5344CB8AC3E}">
        <p14:creationId xmlns="" xmlns:p14="http://schemas.microsoft.com/office/powerpoint/2010/main" val="298873377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Activities (Contd.)</a:t>
            </a:r>
            <a:endParaRPr lang="en-US" dirty="0"/>
          </a:p>
        </p:txBody>
      </p:sp>
      <p:sp>
        <p:nvSpPr>
          <p:cNvPr id="3" name="Content Placeholder 2"/>
          <p:cNvSpPr>
            <a:spLocks noGrp="1"/>
          </p:cNvSpPr>
          <p:nvPr>
            <p:ph idx="1"/>
          </p:nvPr>
        </p:nvSpPr>
        <p:spPr/>
        <p:txBody>
          <a:bodyPr/>
          <a:lstStyle/>
          <a:p>
            <a:r>
              <a:rPr lang="en-US" dirty="0"/>
              <a:t>Temporary assignments: </a:t>
            </a:r>
            <a:endParaRPr lang="en-US" dirty="0" smtClean="0"/>
          </a:p>
          <a:p>
            <a:pPr lvl="1"/>
            <a:r>
              <a:rPr lang="en-US" dirty="0" smtClean="0"/>
              <a:t>A </a:t>
            </a:r>
            <a:r>
              <a:rPr lang="en-US" dirty="0"/>
              <a:t>less systematic rotation system includes the opportunity to work on challenging  temporary assignment. </a:t>
            </a:r>
            <a:endParaRPr lang="en-US" dirty="0" smtClean="0"/>
          </a:p>
          <a:p>
            <a:pPr lvl="1"/>
            <a:r>
              <a:rPr lang="en-US" dirty="0" smtClean="0"/>
              <a:t>This allows employees to gain specific skills within a limited time frame.</a:t>
            </a:r>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47</a:t>
            </a:fld>
            <a:endParaRPr lang="en-US"/>
          </a:p>
        </p:txBody>
      </p:sp>
    </p:spTree>
    <p:extLst>
      <p:ext uri="{BB962C8B-B14F-4D97-AF65-F5344CB8AC3E}">
        <p14:creationId xmlns="" xmlns:p14="http://schemas.microsoft.com/office/powerpoint/2010/main" val="154829203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Activities (Contd.)</a:t>
            </a:r>
            <a:endParaRPr lang="en-US" dirty="0"/>
          </a:p>
        </p:txBody>
      </p:sp>
      <p:sp>
        <p:nvSpPr>
          <p:cNvPr id="3" name="Content Placeholder 2"/>
          <p:cNvSpPr>
            <a:spLocks noGrp="1"/>
          </p:cNvSpPr>
          <p:nvPr>
            <p:ph idx="1"/>
          </p:nvPr>
        </p:nvSpPr>
        <p:spPr/>
        <p:txBody>
          <a:bodyPr>
            <a:normAutofit lnSpcReduction="10000"/>
          </a:bodyPr>
          <a:lstStyle/>
          <a:p>
            <a:pPr>
              <a:buNone/>
            </a:pPr>
            <a:endParaRPr lang="en-US" dirty="0" smtClean="0"/>
          </a:p>
          <a:p>
            <a:r>
              <a:rPr lang="en-US" dirty="0" smtClean="0"/>
              <a:t>Membership or leadership role in profession or trade organization: </a:t>
            </a:r>
          </a:p>
          <a:p>
            <a:pPr lvl="1"/>
            <a:r>
              <a:rPr lang="en-US" dirty="0" smtClean="0"/>
              <a:t>Some employer sponsor membership in professional or trade organizations, </a:t>
            </a:r>
          </a:p>
          <a:p>
            <a:pPr lvl="1"/>
            <a:r>
              <a:rPr lang="en-US" dirty="0" smtClean="0"/>
              <a:t>Such an organization distributes publications to its members and also holds informal and formal meetings in which employee have an opportunity to learn about best practices and other useful information for their jobs.</a:t>
            </a:r>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48</a:t>
            </a:fld>
            <a:endParaRPr lang="en-US"/>
          </a:p>
        </p:txBody>
      </p:sp>
    </p:spTree>
    <p:extLst>
      <p:ext uri="{BB962C8B-B14F-4D97-AF65-F5344CB8AC3E}">
        <p14:creationId xmlns="" xmlns:p14="http://schemas.microsoft.com/office/powerpoint/2010/main" val="72298946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Activities (Contd.)</a:t>
            </a:r>
            <a:endParaRPr lang="en-US" dirty="0"/>
          </a:p>
        </p:txBody>
      </p:sp>
      <p:sp>
        <p:nvSpPr>
          <p:cNvPr id="3" name="Content Placeholder 2"/>
          <p:cNvSpPr>
            <a:spLocks noGrp="1"/>
          </p:cNvSpPr>
          <p:nvPr>
            <p:ph idx="1"/>
          </p:nvPr>
        </p:nvSpPr>
        <p:spPr/>
        <p:txBody>
          <a:bodyPr/>
          <a:lstStyle/>
          <a:p>
            <a:pPr lvl="1"/>
            <a:r>
              <a:rPr lang="en-US" dirty="0" smtClean="0"/>
              <a:t>For example; this could include The </a:t>
            </a:r>
            <a:r>
              <a:rPr lang="en-US" dirty="0"/>
              <a:t>S</a:t>
            </a:r>
            <a:r>
              <a:rPr lang="en-US" dirty="0" smtClean="0"/>
              <a:t>ociety for Human Resource Management or The Chartered Institute of Personnel and Development for Human Resources Professionals.</a:t>
            </a:r>
          </a:p>
          <a:p>
            <a:pPr lvl="1"/>
            <a:r>
              <a:rPr lang="en-US" dirty="0" smtClean="0"/>
              <a:t>Also, presentation, communication, planning and other skills can be learned while serving in a leadership role in a volunteer organization outside of work.</a:t>
            </a:r>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49</a:t>
            </a:fld>
            <a:endParaRPr lang="en-US"/>
          </a:p>
        </p:txBody>
      </p:sp>
    </p:spTree>
    <p:extLst>
      <p:ext uri="{BB962C8B-B14F-4D97-AF65-F5344CB8AC3E}">
        <p14:creationId xmlns="" xmlns:p14="http://schemas.microsoft.com/office/powerpoint/2010/main" val="96158957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Supervisors </a:t>
            </a:r>
            <a:r>
              <a:rPr lang="en-US" dirty="0"/>
              <a:t>R</a:t>
            </a:r>
            <a:r>
              <a:rPr lang="en-US" dirty="0" smtClean="0"/>
              <a:t>ole</a:t>
            </a:r>
            <a:endParaRPr lang="en-US" dirty="0"/>
          </a:p>
        </p:txBody>
      </p:sp>
      <p:sp>
        <p:nvSpPr>
          <p:cNvPr id="3" name="Content Placeholder 2"/>
          <p:cNvSpPr>
            <a:spLocks noGrp="1"/>
          </p:cNvSpPr>
          <p:nvPr>
            <p:ph idx="1"/>
          </p:nvPr>
        </p:nvSpPr>
        <p:spPr/>
        <p:txBody>
          <a:bodyPr>
            <a:normAutofit/>
          </a:bodyPr>
          <a:lstStyle/>
          <a:p>
            <a:r>
              <a:rPr lang="en-US" dirty="0" smtClean="0"/>
              <a:t>The direct supervisor or the line manager has an important role in the creation and completion of the employees developmental plan. </a:t>
            </a:r>
          </a:p>
          <a:p>
            <a:r>
              <a:rPr lang="en-US" dirty="0" smtClean="0"/>
              <a:t>Because of a pivotal role of the direct supervisor in the employee developmental process, it is a good idea for the supervisor to have her own developmental plan. </a:t>
            </a:r>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50</a:t>
            </a:fld>
            <a:endParaRPr lang="en-US"/>
          </a:p>
        </p:txBody>
      </p:sp>
    </p:spTree>
    <p:extLst>
      <p:ext uri="{BB962C8B-B14F-4D97-AF65-F5344CB8AC3E}">
        <p14:creationId xmlns="" xmlns:p14="http://schemas.microsoft.com/office/powerpoint/2010/main" val="311279625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Supervisors Role (Contd.)</a:t>
            </a:r>
            <a:endParaRPr lang="en-US" dirty="0"/>
          </a:p>
        </p:txBody>
      </p:sp>
      <p:sp>
        <p:nvSpPr>
          <p:cNvPr id="3" name="Content Placeholder 2"/>
          <p:cNvSpPr>
            <a:spLocks noGrp="1"/>
          </p:cNvSpPr>
          <p:nvPr>
            <p:ph idx="1"/>
          </p:nvPr>
        </p:nvSpPr>
        <p:spPr/>
        <p:txBody>
          <a:bodyPr/>
          <a:lstStyle/>
          <a:p>
            <a:r>
              <a:rPr lang="en-US" dirty="0"/>
              <a:t>This will help the supervisor understand the process from the employees prospective, anticipate potential roadblocks and defensive attitudes, and create a plan in a collaborative fashion.</a:t>
            </a:r>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51</a:t>
            </a:fld>
            <a:endParaRPr lang="en-US"/>
          </a:p>
        </p:txBody>
      </p:sp>
    </p:spTree>
    <p:extLst>
      <p:ext uri="{BB962C8B-B14F-4D97-AF65-F5344CB8AC3E}">
        <p14:creationId xmlns="" xmlns:p14="http://schemas.microsoft.com/office/powerpoint/2010/main" val="87730170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Supervisors Role (Contd.)</a:t>
            </a:r>
            <a:endParaRPr lang="en-US" dirty="0"/>
          </a:p>
        </p:txBody>
      </p:sp>
      <p:sp>
        <p:nvSpPr>
          <p:cNvPr id="3" name="Content Placeholder 2"/>
          <p:cNvSpPr>
            <a:spLocks noGrp="1"/>
          </p:cNvSpPr>
          <p:nvPr>
            <p:ph idx="1"/>
          </p:nvPr>
        </p:nvSpPr>
        <p:spPr/>
        <p:txBody>
          <a:bodyPr>
            <a:normAutofit/>
          </a:bodyPr>
          <a:lstStyle/>
          <a:p>
            <a:r>
              <a:rPr lang="en-US" dirty="0" smtClean="0"/>
              <a:t>First, the supervisor needs to explain  what would be required for the employee to achieve the desired performance. </a:t>
            </a:r>
          </a:p>
          <a:p>
            <a:r>
              <a:rPr lang="en-US" dirty="0" smtClean="0"/>
              <a:t>This information needs to be provided together with information on the probability of success if the employee completes the suggested steps.</a:t>
            </a:r>
          </a:p>
        </p:txBody>
      </p:sp>
      <p:sp>
        <p:nvSpPr>
          <p:cNvPr id="4" name="Slide Number Placeholder 3"/>
          <p:cNvSpPr>
            <a:spLocks noGrp="1"/>
          </p:cNvSpPr>
          <p:nvPr>
            <p:ph type="sldNum" sz="quarter" idx="12"/>
          </p:nvPr>
        </p:nvSpPr>
        <p:spPr/>
        <p:txBody>
          <a:bodyPr/>
          <a:lstStyle/>
          <a:p>
            <a:fld id="{779C4275-94F5-4D8F-99D0-D2507F431951}" type="slidenum">
              <a:rPr lang="en-US" smtClean="0"/>
              <a:pPr/>
              <a:t>52</a:t>
            </a:fld>
            <a:endParaRPr lang="en-US"/>
          </a:p>
        </p:txBody>
      </p:sp>
    </p:spTree>
    <p:extLst>
      <p:ext uri="{BB962C8B-B14F-4D97-AF65-F5344CB8AC3E}">
        <p14:creationId xmlns="" xmlns:p14="http://schemas.microsoft.com/office/powerpoint/2010/main" val="94558670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Supervisors Role (Contd.)</a:t>
            </a:r>
            <a:endParaRPr lang="en-US" dirty="0"/>
          </a:p>
        </p:txBody>
      </p:sp>
      <p:sp>
        <p:nvSpPr>
          <p:cNvPr id="3" name="Content Placeholder 2"/>
          <p:cNvSpPr>
            <a:spLocks noGrp="1"/>
          </p:cNvSpPr>
          <p:nvPr>
            <p:ph idx="1"/>
          </p:nvPr>
        </p:nvSpPr>
        <p:spPr/>
        <p:txBody>
          <a:bodyPr/>
          <a:lstStyle/>
          <a:p>
            <a:r>
              <a:rPr lang="en-US" dirty="0"/>
              <a:t>Second, the supervisor has a primary role in referring the employee to appropriate developmental activities that can assist the employee in achieving the goals. </a:t>
            </a:r>
            <a:endParaRPr lang="en-US" dirty="0" smtClean="0"/>
          </a:p>
          <a:p>
            <a:r>
              <a:rPr lang="en-US" dirty="0" smtClean="0"/>
              <a:t>This </a:t>
            </a:r>
            <a:r>
              <a:rPr lang="en-US" dirty="0"/>
              <a:t>include helping the employee select a mentor, appropriate reading resources, courses, and so forth.</a:t>
            </a:r>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53</a:t>
            </a:fld>
            <a:endParaRPr lang="en-US"/>
          </a:p>
        </p:txBody>
      </p:sp>
    </p:spTree>
    <p:extLst>
      <p:ext uri="{BB962C8B-B14F-4D97-AF65-F5344CB8AC3E}">
        <p14:creationId xmlns="" xmlns:p14="http://schemas.microsoft.com/office/powerpoint/2010/main" val="361026759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Supervisors Role (Contd.)</a:t>
            </a:r>
            <a:endParaRPr lang="en-US" dirty="0"/>
          </a:p>
        </p:txBody>
      </p:sp>
      <p:sp>
        <p:nvSpPr>
          <p:cNvPr id="3" name="Content Placeholder 2"/>
          <p:cNvSpPr>
            <a:spLocks noGrp="1"/>
          </p:cNvSpPr>
          <p:nvPr>
            <p:ph idx="1"/>
          </p:nvPr>
        </p:nvSpPr>
        <p:spPr/>
        <p:txBody>
          <a:bodyPr>
            <a:normAutofit/>
          </a:bodyPr>
          <a:lstStyle/>
          <a:p>
            <a:r>
              <a:rPr lang="en-US" dirty="0" smtClean="0"/>
              <a:t>Third, the supervisor reviews and make suggestions about the developmental objectives. </a:t>
            </a:r>
          </a:p>
          <a:p>
            <a:r>
              <a:rPr lang="en-US" dirty="0" smtClean="0"/>
              <a:t>Specifically, the supervisor helps assure the goals are achievable, specific and doable.</a:t>
            </a:r>
          </a:p>
        </p:txBody>
      </p:sp>
      <p:sp>
        <p:nvSpPr>
          <p:cNvPr id="4" name="Slide Number Placeholder 3"/>
          <p:cNvSpPr>
            <a:spLocks noGrp="1"/>
          </p:cNvSpPr>
          <p:nvPr>
            <p:ph type="sldNum" sz="quarter" idx="12"/>
          </p:nvPr>
        </p:nvSpPr>
        <p:spPr/>
        <p:txBody>
          <a:bodyPr/>
          <a:lstStyle/>
          <a:p>
            <a:fld id="{779C4275-94F5-4D8F-99D0-D2507F431951}" type="slidenum">
              <a:rPr lang="en-US" smtClean="0"/>
              <a:pPr/>
              <a:t>54</a:t>
            </a:fld>
            <a:endParaRPr lang="en-US"/>
          </a:p>
        </p:txBody>
      </p:sp>
    </p:spTree>
    <p:extLst>
      <p:ext uri="{BB962C8B-B14F-4D97-AF65-F5344CB8AC3E}">
        <p14:creationId xmlns="" xmlns:p14="http://schemas.microsoft.com/office/powerpoint/2010/main" val="238664370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Supervisors Role (Contd.)</a:t>
            </a:r>
            <a:endParaRPr lang="en-US" dirty="0"/>
          </a:p>
        </p:txBody>
      </p:sp>
      <p:sp>
        <p:nvSpPr>
          <p:cNvPr id="3" name="Content Placeholder 2"/>
          <p:cNvSpPr>
            <a:spLocks noGrp="1"/>
          </p:cNvSpPr>
          <p:nvPr>
            <p:ph idx="1"/>
          </p:nvPr>
        </p:nvSpPr>
        <p:spPr/>
        <p:txBody>
          <a:bodyPr/>
          <a:lstStyle/>
          <a:p>
            <a:r>
              <a:rPr lang="en-US" dirty="0"/>
              <a:t>Fourth, the supervisor has primary responsibility for checking in the employees progress towards achieving the developmental goals</a:t>
            </a:r>
            <a:r>
              <a:rPr lang="en-US" dirty="0" smtClean="0"/>
              <a:t>.</a:t>
            </a:r>
          </a:p>
          <a:p>
            <a:r>
              <a:rPr lang="en-US" dirty="0" smtClean="0"/>
              <a:t>For example;</a:t>
            </a:r>
          </a:p>
          <a:p>
            <a:pPr lvl="1"/>
            <a:r>
              <a:rPr lang="en-US" dirty="0" smtClean="0"/>
              <a:t>The supervisor can remind the employee of due dates and revise goals if needed.</a:t>
            </a:r>
            <a:endParaRPr lang="en-US" dirty="0"/>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55</a:t>
            </a:fld>
            <a:endParaRPr lang="en-US"/>
          </a:p>
        </p:txBody>
      </p:sp>
    </p:spTree>
    <p:extLst>
      <p:ext uri="{BB962C8B-B14F-4D97-AF65-F5344CB8AC3E}">
        <p14:creationId xmlns="" xmlns:p14="http://schemas.microsoft.com/office/powerpoint/2010/main" val="165426160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Supervisors Role (Contd.)</a:t>
            </a:r>
            <a:endParaRPr lang="en-US" dirty="0"/>
          </a:p>
        </p:txBody>
      </p:sp>
      <p:sp>
        <p:nvSpPr>
          <p:cNvPr id="3" name="Content Placeholder 2"/>
          <p:cNvSpPr>
            <a:spLocks noGrp="1"/>
          </p:cNvSpPr>
          <p:nvPr>
            <p:ph idx="1"/>
          </p:nvPr>
        </p:nvSpPr>
        <p:spPr/>
        <p:txBody>
          <a:bodyPr>
            <a:normAutofit fontScale="92500"/>
          </a:bodyPr>
          <a:lstStyle/>
          <a:p>
            <a:r>
              <a:rPr lang="en-US" dirty="0" smtClean="0"/>
              <a:t>Finally, the supervisor needs to provide reinforcements so that employee will be motivated to achieve the developmental goals.</a:t>
            </a:r>
          </a:p>
          <a:p>
            <a:r>
              <a:rPr lang="en-US" dirty="0" smtClean="0"/>
              <a:t>Reinforcements can be extrinsic and include rewards such as bonuses and additional benefits, but reinforcements can also include the assignment of more challenging and interesting work that takes advantage of the new skills learned.</a:t>
            </a:r>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56</a:t>
            </a:fld>
            <a:endParaRPr lang="en-US"/>
          </a:p>
        </p:txBody>
      </p:sp>
    </p:spTree>
    <p:extLst>
      <p:ext uri="{BB962C8B-B14F-4D97-AF65-F5344CB8AC3E}">
        <p14:creationId xmlns="" xmlns:p14="http://schemas.microsoft.com/office/powerpoint/2010/main" val="147236935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Supervisors Role (Contd.)</a:t>
            </a:r>
            <a:endParaRPr lang="en-US" dirty="0"/>
          </a:p>
        </p:txBody>
      </p:sp>
      <p:sp>
        <p:nvSpPr>
          <p:cNvPr id="3" name="Content Placeholder 2"/>
          <p:cNvSpPr>
            <a:spLocks noGrp="1"/>
          </p:cNvSpPr>
          <p:nvPr>
            <p:ph idx="1"/>
          </p:nvPr>
        </p:nvSpPr>
        <p:spPr/>
        <p:txBody>
          <a:bodyPr/>
          <a:lstStyle/>
          <a:p>
            <a:r>
              <a:rPr lang="en-US" dirty="0" smtClean="0"/>
              <a:t>Supervisors themselves need to be motivated to perform functions that will support the employees completion of their developmental objectives. </a:t>
            </a:r>
          </a:p>
          <a:p>
            <a:r>
              <a:rPr lang="en-US" dirty="0" smtClean="0"/>
              <a:t>For this to happen, supervisors must be rewarded for doing a good job in helping their employees develop.</a:t>
            </a:r>
          </a:p>
          <a:p>
            <a:endParaRPr lang="en-US" dirty="0" smtClean="0"/>
          </a:p>
        </p:txBody>
      </p:sp>
      <p:sp>
        <p:nvSpPr>
          <p:cNvPr id="4" name="Slide Number Placeholder 3"/>
          <p:cNvSpPr>
            <a:spLocks noGrp="1"/>
          </p:cNvSpPr>
          <p:nvPr>
            <p:ph type="sldNum" sz="quarter" idx="12"/>
          </p:nvPr>
        </p:nvSpPr>
        <p:spPr/>
        <p:txBody>
          <a:bodyPr/>
          <a:lstStyle/>
          <a:p>
            <a:fld id="{779C4275-94F5-4D8F-99D0-D2507F431951}" type="slidenum">
              <a:rPr lang="en-US" smtClean="0"/>
              <a:pPr/>
              <a:t>57</a:t>
            </a:fld>
            <a:endParaRPr lang="en-US"/>
          </a:p>
        </p:txBody>
      </p:sp>
    </p:spTree>
    <p:extLst>
      <p:ext uri="{BB962C8B-B14F-4D97-AF65-F5344CB8AC3E}">
        <p14:creationId xmlns="" xmlns:p14="http://schemas.microsoft.com/office/powerpoint/2010/main" val="194754347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Usman\Desktop\DESK TOP 11 JAN 2014\vIRTUAL UNI COMSATS\Performance Management\scans\214.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609600"/>
            <a:ext cx="9144000" cy="58674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779C4275-94F5-4D8F-99D0-D2507F431951}" type="slidenum">
              <a:rPr lang="en-US" smtClean="0"/>
              <a:pPr/>
              <a:t>58</a:t>
            </a:fld>
            <a:endParaRPr lang="en-US"/>
          </a:p>
        </p:txBody>
      </p:sp>
    </p:spTree>
    <p:extLst>
      <p:ext uri="{BB962C8B-B14F-4D97-AF65-F5344CB8AC3E}">
        <p14:creationId xmlns="" xmlns:p14="http://schemas.microsoft.com/office/powerpoint/2010/main" val="371769631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Usman\Desktop\DESK TOP 11 JAN 2014\vIRTUAL UNI COMSATS\Performance Management\scans\215.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228600"/>
            <a:ext cx="9143999" cy="66294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779C4275-94F5-4D8F-99D0-D2507F431951}" type="slidenum">
              <a:rPr lang="en-US" smtClean="0"/>
              <a:pPr/>
              <a:t>59</a:t>
            </a:fld>
            <a:endParaRPr lang="en-US"/>
          </a:p>
        </p:txBody>
      </p:sp>
    </p:spTree>
    <p:extLst>
      <p:ext uri="{BB962C8B-B14F-4D97-AF65-F5344CB8AC3E}">
        <p14:creationId xmlns="" xmlns:p14="http://schemas.microsoft.com/office/powerpoint/2010/main" val="338643995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Users\Usman\Desktop\DESK TOP 11 JAN 2014\vIRTUAL UNI COMSATS\Performance Management\scans\216.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779C4275-94F5-4D8F-99D0-D2507F431951}" type="slidenum">
              <a:rPr lang="en-US" smtClean="0"/>
              <a:pPr/>
              <a:t>60</a:t>
            </a:fld>
            <a:endParaRPr lang="en-US"/>
          </a:p>
        </p:txBody>
      </p:sp>
    </p:spTree>
    <p:extLst>
      <p:ext uri="{BB962C8B-B14F-4D97-AF65-F5344CB8AC3E}">
        <p14:creationId xmlns="" xmlns:p14="http://schemas.microsoft.com/office/powerpoint/2010/main" val="188424960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360 Degree Feedback </a:t>
            </a:r>
            <a:r>
              <a:rPr lang="en-US" dirty="0"/>
              <a:t>S</a:t>
            </a:r>
            <a:r>
              <a:rPr lang="en-US" dirty="0" smtClean="0"/>
              <a:t>ystem</a:t>
            </a:r>
            <a:endParaRPr lang="en-US" dirty="0"/>
          </a:p>
        </p:txBody>
      </p:sp>
      <p:sp>
        <p:nvSpPr>
          <p:cNvPr id="3" name="Content Placeholder 2"/>
          <p:cNvSpPr>
            <a:spLocks noGrp="1"/>
          </p:cNvSpPr>
          <p:nvPr>
            <p:ph idx="1"/>
          </p:nvPr>
        </p:nvSpPr>
        <p:spPr/>
        <p:txBody>
          <a:bodyPr>
            <a:normAutofit lnSpcReduction="10000"/>
          </a:bodyPr>
          <a:lstStyle/>
          <a:p>
            <a:r>
              <a:rPr lang="en-US" dirty="0" smtClean="0"/>
              <a:t>The 360 degree feedback system has become a preferred tool for helping employees, particularly those in supervisory roles, improve performance by gathering information on their performance from different groups. </a:t>
            </a:r>
          </a:p>
          <a:p>
            <a:r>
              <a:rPr lang="en-US" dirty="0" smtClean="0"/>
              <a:t>These systems are called 360 degree systems because information is gathered from individuals all around the employee. </a:t>
            </a:r>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61</a:t>
            </a:fld>
            <a:endParaRPr lang="en-US"/>
          </a:p>
        </p:txBody>
      </p:sp>
    </p:spTree>
    <p:extLst>
      <p:ext uri="{BB962C8B-B14F-4D97-AF65-F5344CB8AC3E}">
        <p14:creationId xmlns="" xmlns:p14="http://schemas.microsoft.com/office/powerpoint/2010/main" val="65056435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lstStyle/>
          <a:p>
            <a:r>
              <a:rPr lang="en-US" dirty="0"/>
              <a:t>Specifically, information on what performance dimensions could be improved is gathered from supervisors, peers, customers, and subordinates. </a:t>
            </a:r>
            <a:endParaRPr lang="en-US" dirty="0" smtClean="0"/>
          </a:p>
          <a:p>
            <a:r>
              <a:rPr lang="en-US" dirty="0" smtClean="0"/>
              <a:t>This </a:t>
            </a:r>
            <a:r>
              <a:rPr lang="en-US" dirty="0"/>
              <a:t>information is usually collected anonymously to minimize rating </a:t>
            </a:r>
            <a:r>
              <a:rPr lang="en-US" dirty="0" smtClean="0"/>
              <a:t>inflation.</a:t>
            </a:r>
            <a:endParaRPr lang="en-US" dirty="0"/>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62</a:t>
            </a:fld>
            <a:endParaRPr lang="en-US"/>
          </a:p>
        </p:txBody>
      </p:sp>
    </p:spTree>
    <p:extLst>
      <p:ext uri="{BB962C8B-B14F-4D97-AF65-F5344CB8AC3E}">
        <p14:creationId xmlns="" xmlns:p14="http://schemas.microsoft.com/office/powerpoint/2010/main" val="85206666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normAutofit/>
          </a:bodyPr>
          <a:lstStyle/>
          <a:p>
            <a:r>
              <a:rPr lang="en-US" dirty="0" smtClean="0"/>
              <a:t>Employees also rate themselves on the various performance dimensions and compare self perceptions with the information provided by others. </a:t>
            </a:r>
          </a:p>
          <a:p>
            <a:r>
              <a:rPr lang="en-US" dirty="0" smtClean="0"/>
              <a:t>A gap analysis is conducted to examine the areas for which there are large discrepancies between self perception and the perception of others. </a:t>
            </a:r>
          </a:p>
        </p:txBody>
      </p:sp>
      <p:sp>
        <p:nvSpPr>
          <p:cNvPr id="4" name="Slide Number Placeholder 3"/>
          <p:cNvSpPr>
            <a:spLocks noGrp="1"/>
          </p:cNvSpPr>
          <p:nvPr>
            <p:ph type="sldNum" sz="quarter" idx="12"/>
          </p:nvPr>
        </p:nvSpPr>
        <p:spPr/>
        <p:txBody>
          <a:bodyPr/>
          <a:lstStyle/>
          <a:p>
            <a:fld id="{779C4275-94F5-4D8F-99D0-D2507F431951}" type="slidenum">
              <a:rPr lang="en-US" smtClean="0"/>
              <a:pPr/>
              <a:t>63</a:t>
            </a:fld>
            <a:endParaRPr lang="en-US"/>
          </a:p>
        </p:txBody>
      </p:sp>
    </p:spTree>
    <p:extLst>
      <p:ext uri="{BB962C8B-B14F-4D97-AF65-F5344CB8AC3E}">
        <p14:creationId xmlns="" xmlns:p14="http://schemas.microsoft.com/office/powerpoint/2010/main" val="198240771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lstStyle/>
          <a:p>
            <a:r>
              <a:rPr lang="en-US" dirty="0"/>
              <a:t>A 360 degree feedback system reports usually includes information on dimensions for which there is agreement that further development is needed. </a:t>
            </a:r>
            <a:endParaRPr lang="en-US" dirty="0" smtClean="0"/>
          </a:p>
          <a:p>
            <a:r>
              <a:rPr lang="en-US" dirty="0" smtClean="0"/>
              <a:t>This </a:t>
            </a:r>
            <a:r>
              <a:rPr lang="en-US" dirty="0"/>
              <a:t>information is used to create a developmental plan as described </a:t>
            </a:r>
            <a:r>
              <a:rPr lang="en-US" dirty="0" smtClean="0"/>
              <a:t>earlier. </a:t>
            </a:r>
            <a:endParaRPr lang="en-US" dirty="0"/>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64</a:t>
            </a:fld>
            <a:endParaRPr lang="en-US"/>
          </a:p>
        </p:txBody>
      </p:sp>
    </p:spTree>
    <p:extLst>
      <p:ext uri="{BB962C8B-B14F-4D97-AF65-F5344CB8AC3E}">
        <p14:creationId xmlns="" xmlns:p14="http://schemas.microsoft.com/office/powerpoint/2010/main" val="76567293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normAutofit/>
          </a:bodyPr>
          <a:lstStyle/>
          <a:p>
            <a:r>
              <a:rPr lang="en-US" dirty="0" smtClean="0"/>
              <a:t>The 360 degree feedback system is most helpful when it is used for developmental purposes only and not for administrative purposes. </a:t>
            </a:r>
          </a:p>
          <a:p>
            <a:r>
              <a:rPr lang="en-US" dirty="0" smtClean="0"/>
              <a:t>This is because people are more likely to be honest if they know the information will be used to help the individual improve and not to punish or to reward him or her. </a:t>
            </a:r>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65</a:t>
            </a:fld>
            <a:endParaRPr lang="en-US"/>
          </a:p>
        </p:txBody>
      </p:sp>
    </p:spTree>
    <p:extLst>
      <p:ext uri="{BB962C8B-B14F-4D97-AF65-F5344CB8AC3E}">
        <p14:creationId xmlns="" xmlns:p14="http://schemas.microsoft.com/office/powerpoint/2010/main" val="211974654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lstStyle/>
          <a:p>
            <a:r>
              <a:rPr lang="en-US" dirty="0"/>
              <a:t>The 360 degree feedback system is usually implemented for individuals who have supervisory roles, but these systems can be used for all positions within the organization.</a:t>
            </a:r>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66</a:t>
            </a:fld>
            <a:endParaRPr lang="en-US"/>
          </a:p>
        </p:txBody>
      </p:sp>
    </p:spTree>
    <p:extLst>
      <p:ext uri="{BB962C8B-B14F-4D97-AF65-F5344CB8AC3E}">
        <p14:creationId xmlns="" xmlns:p14="http://schemas.microsoft.com/office/powerpoint/2010/main" val="210502868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normAutofit/>
          </a:bodyPr>
          <a:lstStyle/>
          <a:p>
            <a:r>
              <a:rPr lang="en-US" dirty="0" smtClean="0"/>
              <a:t>Many organizations take advantage of technology to minimize the amount of paperwork and time involved in collecting such data. </a:t>
            </a:r>
          </a:p>
          <a:p>
            <a:r>
              <a:rPr lang="en-US" dirty="0" smtClean="0"/>
              <a:t>The internet is becoming a pervasive medium by which to administer 360 degree feedback systems.  </a:t>
            </a:r>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67</a:t>
            </a:fld>
            <a:endParaRPr lang="en-US"/>
          </a:p>
        </p:txBody>
      </p:sp>
    </p:spTree>
    <p:extLst>
      <p:ext uri="{BB962C8B-B14F-4D97-AF65-F5344CB8AC3E}">
        <p14:creationId xmlns="" xmlns:p14="http://schemas.microsoft.com/office/powerpoint/2010/main" val="96110878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lstStyle/>
          <a:p>
            <a:r>
              <a:rPr lang="en-US" dirty="0"/>
              <a:t>The service provider , usually an outside consulting firm, sends an email message with instructions and time frames for assessment to each employee to be </a:t>
            </a:r>
            <a:r>
              <a:rPr lang="en-US" dirty="0" smtClean="0"/>
              <a:t>rated.</a:t>
            </a:r>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68</a:t>
            </a:fld>
            <a:endParaRPr lang="en-US"/>
          </a:p>
        </p:txBody>
      </p:sp>
    </p:spTree>
    <p:extLst>
      <p:ext uri="{BB962C8B-B14F-4D97-AF65-F5344CB8AC3E}">
        <p14:creationId xmlns="" xmlns:p14="http://schemas.microsoft.com/office/powerpoint/2010/main" val="22640316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lstStyle/>
          <a:p>
            <a:r>
              <a:rPr lang="en-US" dirty="0" smtClean="0"/>
              <a:t>Then employees can assess a secure website and after entering their personal IDs and password, create individual lists of raters who will be asked to provide feedback about their performance.</a:t>
            </a:r>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69</a:t>
            </a:fld>
            <a:endParaRPr lang="en-US"/>
          </a:p>
        </p:txBody>
      </p:sp>
    </p:spTree>
    <p:extLst>
      <p:ext uri="{BB962C8B-B14F-4D97-AF65-F5344CB8AC3E}">
        <p14:creationId xmlns="" xmlns:p14="http://schemas.microsoft.com/office/powerpoint/2010/main" val="74338717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lstStyle/>
          <a:p>
            <a:r>
              <a:rPr lang="en-US" dirty="0" smtClean="0"/>
              <a:t>To make things easier, the employee can even select names from a drop-down menu that includes company managers and employees.</a:t>
            </a:r>
          </a:p>
          <a:p>
            <a:endParaRPr lang="en-US" dirty="0"/>
          </a:p>
          <a:p>
            <a:r>
              <a:rPr lang="en-US" dirty="0" smtClean="0"/>
              <a:t>Allowing employees to select the raters who will provide information on their performance and is likely to increase acceptance of the results.</a:t>
            </a:r>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70</a:t>
            </a:fld>
            <a:endParaRPr lang="en-US"/>
          </a:p>
        </p:txBody>
      </p:sp>
    </p:spTree>
    <p:extLst>
      <p:ext uri="{BB962C8B-B14F-4D97-AF65-F5344CB8AC3E}">
        <p14:creationId xmlns="" xmlns:p14="http://schemas.microsoft.com/office/powerpoint/2010/main" val="326392047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lstStyle/>
          <a:p>
            <a:r>
              <a:rPr lang="en-US" dirty="0" smtClean="0"/>
              <a:t>The raters selected are asked to visit the web site and to provide performance feedback within a certain time period.</a:t>
            </a:r>
          </a:p>
          <a:p>
            <a:endParaRPr lang="en-US" dirty="0"/>
          </a:p>
          <a:p>
            <a:r>
              <a:rPr lang="en-US" dirty="0" smtClean="0"/>
              <a:t>After the data have been collected electronically, it is fairly easy to compile the results and e-mail a report to the employee who has been evaluated.</a:t>
            </a:r>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71</a:t>
            </a:fld>
            <a:endParaRPr lang="en-US"/>
          </a:p>
        </p:txBody>
      </p:sp>
    </p:spTree>
    <p:extLst>
      <p:ext uri="{BB962C8B-B14F-4D97-AF65-F5344CB8AC3E}">
        <p14:creationId xmlns="" xmlns:p14="http://schemas.microsoft.com/office/powerpoint/2010/main" val="15220188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360 Degree Feedback System (Contd.)</a:t>
            </a:r>
          </a:p>
        </p:txBody>
      </p:sp>
      <p:sp>
        <p:nvSpPr>
          <p:cNvPr id="3" name="Content Placeholder 2"/>
          <p:cNvSpPr>
            <a:spLocks noGrp="1"/>
          </p:cNvSpPr>
          <p:nvPr>
            <p:ph idx="1"/>
          </p:nvPr>
        </p:nvSpPr>
        <p:spPr/>
        <p:txBody>
          <a:bodyPr/>
          <a:lstStyle/>
          <a:p>
            <a:r>
              <a:rPr lang="en-US" dirty="0" smtClean="0"/>
              <a:t>Some internet based systems also provide on line training for raters on how to complete the feedback forms in helpful and constructive ways. </a:t>
            </a:r>
          </a:p>
          <a:p>
            <a:r>
              <a:rPr lang="en-US" dirty="0" smtClean="0"/>
              <a:t>Some systems even include features that allow for the detection of rating errors.</a:t>
            </a:r>
            <a:endParaRPr lang="en-US" dirty="0"/>
          </a:p>
        </p:txBody>
      </p:sp>
      <p:sp>
        <p:nvSpPr>
          <p:cNvPr id="4" name="Slide Number Placeholder 3"/>
          <p:cNvSpPr>
            <a:spLocks noGrp="1"/>
          </p:cNvSpPr>
          <p:nvPr>
            <p:ph type="sldNum" sz="quarter" idx="12"/>
          </p:nvPr>
        </p:nvSpPr>
        <p:spPr/>
        <p:txBody>
          <a:bodyPr/>
          <a:lstStyle/>
          <a:p>
            <a:fld id="{43C06066-32CA-42AF-B022-5E9AC3129AA2}" type="slidenum">
              <a:rPr lang="en-US" smtClean="0"/>
              <a:pPr/>
              <a:t>72</a:t>
            </a:fld>
            <a:endParaRPr lang="en-US"/>
          </a:p>
        </p:txBody>
      </p:sp>
    </p:spTree>
    <p:extLst>
      <p:ext uri="{BB962C8B-B14F-4D97-AF65-F5344CB8AC3E}">
        <p14:creationId xmlns="" xmlns:p14="http://schemas.microsoft.com/office/powerpoint/2010/main" val="49854223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Desktop\DESK TOP 11 JAN 2014\vIRTUAL UNI COMSATS\Performance Management\scans\218.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1371600"/>
            <a:ext cx="9144000" cy="40386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43C06066-32CA-42AF-B022-5E9AC3129AA2}" type="slidenum">
              <a:rPr lang="en-US" smtClean="0"/>
              <a:pPr/>
              <a:t>73</a:t>
            </a:fld>
            <a:endParaRPr lang="en-US"/>
          </a:p>
        </p:txBody>
      </p:sp>
    </p:spTree>
    <p:extLst>
      <p:ext uri="{BB962C8B-B14F-4D97-AF65-F5344CB8AC3E}">
        <p14:creationId xmlns="" xmlns:p14="http://schemas.microsoft.com/office/powerpoint/2010/main" val="329290517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360 Degree Feedback System (Contd.)</a:t>
            </a:r>
          </a:p>
        </p:txBody>
      </p:sp>
      <p:sp>
        <p:nvSpPr>
          <p:cNvPr id="3" name="Content Placeholder 2"/>
          <p:cNvSpPr>
            <a:spLocks noGrp="1"/>
          </p:cNvSpPr>
          <p:nvPr>
            <p:ph idx="1"/>
          </p:nvPr>
        </p:nvSpPr>
        <p:spPr/>
        <p:txBody>
          <a:bodyPr/>
          <a:lstStyle/>
          <a:p>
            <a:r>
              <a:rPr lang="en-US" dirty="0" smtClean="0"/>
              <a:t>Feedback Reports can include graphs showing the areas in which employee’s perception differs the most from the perceptions of other raters.</a:t>
            </a:r>
          </a:p>
          <a:p>
            <a:endParaRPr lang="en-US" dirty="0"/>
          </a:p>
          <a:p>
            <a:r>
              <a:rPr lang="en-US" dirty="0" smtClean="0"/>
              <a:t>They can also show average scores, across sources of information, so that the areas that need improvement are readily identified.</a:t>
            </a:r>
            <a:endParaRPr lang="en-US" dirty="0"/>
          </a:p>
        </p:txBody>
      </p:sp>
      <p:sp>
        <p:nvSpPr>
          <p:cNvPr id="4" name="Slide Number Placeholder 3"/>
          <p:cNvSpPr>
            <a:spLocks noGrp="1"/>
          </p:cNvSpPr>
          <p:nvPr>
            <p:ph type="sldNum" sz="quarter" idx="12"/>
          </p:nvPr>
        </p:nvSpPr>
        <p:spPr/>
        <p:txBody>
          <a:bodyPr/>
          <a:lstStyle/>
          <a:p>
            <a:fld id="{43C06066-32CA-42AF-B022-5E9AC3129AA2}" type="slidenum">
              <a:rPr lang="en-US" smtClean="0"/>
              <a:pPr/>
              <a:t>74</a:t>
            </a:fld>
            <a:endParaRPr lang="en-US"/>
          </a:p>
        </p:txBody>
      </p:sp>
    </p:spTree>
    <p:extLst>
      <p:ext uri="{BB962C8B-B14F-4D97-AF65-F5344CB8AC3E}">
        <p14:creationId xmlns="" xmlns:p14="http://schemas.microsoft.com/office/powerpoint/2010/main" val="189264513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360 Degree Feedback System (Contd.)</a:t>
            </a:r>
          </a:p>
        </p:txBody>
      </p:sp>
      <p:sp>
        <p:nvSpPr>
          <p:cNvPr id="3" name="Content Placeholder 2"/>
          <p:cNvSpPr>
            <a:spLocks noGrp="1"/>
          </p:cNvSpPr>
          <p:nvPr>
            <p:ph idx="1"/>
          </p:nvPr>
        </p:nvSpPr>
        <p:spPr/>
        <p:txBody>
          <a:bodyPr/>
          <a:lstStyle/>
          <a:p>
            <a:r>
              <a:rPr lang="en-US" dirty="0" smtClean="0"/>
              <a:t>The resulting report can be e-mailed automatically to the employee and his supervisor so that both have an opportunity to review the results before meeting to create a development plan.</a:t>
            </a:r>
            <a:endParaRPr lang="en-US" dirty="0"/>
          </a:p>
        </p:txBody>
      </p:sp>
      <p:sp>
        <p:nvSpPr>
          <p:cNvPr id="4" name="Slide Number Placeholder 3"/>
          <p:cNvSpPr>
            <a:spLocks noGrp="1"/>
          </p:cNvSpPr>
          <p:nvPr>
            <p:ph type="sldNum" sz="quarter" idx="12"/>
          </p:nvPr>
        </p:nvSpPr>
        <p:spPr/>
        <p:txBody>
          <a:bodyPr/>
          <a:lstStyle/>
          <a:p>
            <a:fld id="{43C06066-32CA-42AF-B022-5E9AC3129AA2}" type="slidenum">
              <a:rPr lang="en-US" smtClean="0"/>
              <a:pPr/>
              <a:t>75</a:t>
            </a:fld>
            <a:endParaRPr lang="en-US"/>
          </a:p>
        </p:txBody>
      </p:sp>
    </p:spTree>
    <p:extLst>
      <p:ext uri="{BB962C8B-B14F-4D97-AF65-F5344CB8AC3E}">
        <p14:creationId xmlns="" xmlns:p14="http://schemas.microsoft.com/office/powerpoint/2010/main" val="238730555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Internet- based 360-degree systems</a:t>
            </a:r>
          </a:p>
        </p:txBody>
      </p:sp>
      <p:sp>
        <p:nvSpPr>
          <p:cNvPr id="3" name="Content Placeholder 2"/>
          <p:cNvSpPr>
            <a:spLocks noGrp="1"/>
          </p:cNvSpPr>
          <p:nvPr>
            <p:ph idx="1"/>
          </p:nvPr>
        </p:nvSpPr>
        <p:spPr/>
        <p:txBody>
          <a:bodyPr/>
          <a:lstStyle/>
          <a:p>
            <a:r>
              <a:rPr lang="en-US" dirty="0" smtClean="0"/>
              <a:t>A trend adopted by software companies that offer Internet- based 360-degree systems is to offer a bundle of systems including 360-degree feedback together with;</a:t>
            </a:r>
          </a:p>
          <a:p>
            <a:pPr lvl="1"/>
            <a:r>
              <a:rPr lang="en-US" dirty="0" smtClean="0"/>
              <a:t>learning management, </a:t>
            </a:r>
          </a:p>
          <a:p>
            <a:pPr lvl="1"/>
            <a:r>
              <a:rPr lang="en-US" dirty="0" smtClean="0"/>
              <a:t>Compensation</a:t>
            </a:r>
          </a:p>
          <a:p>
            <a:pPr lvl="1"/>
            <a:r>
              <a:rPr lang="en-US" dirty="0" smtClean="0"/>
              <a:t>And even recruiting</a:t>
            </a:r>
          </a:p>
          <a:p>
            <a:pPr lvl="1"/>
            <a:r>
              <a:rPr lang="en-US" dirty="0" smtClean="0"/>
              <a:t>And succession planning.</a:t>
            </a:r>
            <a:endParaRPr lang="en-US" dirty="0"/>
          </a:p>
        </p:txBody>
      </p:sp>
      <p:sp>
        <p:nvSpPr>
          <p:cNvPr id="4" name="Slide Number Placeholder 3"/>
          <p:cNvSpPr>
            <a:spLocks noGrp="1"/>
          </p:cNvSpPr>
          <p:nvPr>
            <p:ph type="sldNum" sz="quarter" idx="12"/>
          </p:nvPr>
        </p:nvSpPr>
        <p:spPr/>
        <p:txBody>
          <a:bodyPr/>
          <a:lstStyle/>
          <a:p>
            <a:fld id="{43C06066-32CA-42AF-B022-5E9AC3129AA2}" type="slidenum">
              <a:rPr lang="en-US" smtClean="0"/>
              <a:pPr/>
              <a:t>76</a:t>
            </a:fld>
            <a:endParaRPr lang="en-US"/>
          </a:p>
        </p:txBody>
      </p:sp>
    </p:spTree>
    <p:extLst>
      <p:ext uri="{BB962C8B-B14F-4D97-AF65-F5344CB8AC3E}">
        <p14:creationId xmlns="" xmlns:p14="http://schemas.microsoft.com/office/powerpoint/2010/main" val="330762127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Internet- based 360-degree </a:t>
            </a:r>
            <a:r>
              <a:rPr lang="en-US" dirty="0" smtClean="0"/>
              <a:t>systems (Contd.)</a:t>
            </a:r>
            <a:endParaRPr lang="en-US" dirty="0"/>
          </a:p>
        </p:txBody>
      </p:sp>
      <p:sp>
        <p:nvSpPr>
          <p:cNvPr id="3" name="Content Placeholder 2"/>
          <p:cNvSpPr>
            <a:spLocks noGrp="1"/>
          </p:cNvSpPr>
          <p:nvPr>
            <p:ph idx="1"/>
          </p:nvPr>
        </p:nvSpPr>
        <p:spPr/>
        <p:txBody>
          <a:bodyPr/>
          <a:lstStyle/>
          <a:p>
            <a:r>
              <a:rPr lang="en-US" dirty="0" smtClean="0"/>
              <a:t>These integrative applications, usually called “talent management” systems, allow organizations to manage data about employees in a systematic and coordinated way.</a:t>
            </a:r>
            <a:endParaRPr lang="en-US" dirty="0"/>
          </a:p>
        </p:txBody>
      </p:sp>
      <p:sp>
        <p:nvSpPr>
          <p:cNvPr id="4" name="Slide Number Placeholder 3"/>
          <p:cNvSpPr>
            <a:spLocks noGrp="1"/>
          </p:cNvSpPr>
          <p:nvPr>
            <p:ph type="sldNum" sz="quarter" idx="12"/>
          </p:nvPr>
        </p:nvSpPr>
        <p:spPr/>
        <p:txBody>
          <a:bodyPr/>
          <a:lstStyle/>
          <a:p>
            <a:fld id="{43C06066-32CA-42AF-B022-5E9AC3129AA2}" type="slidenum">
              <a:rPr lang="en-US" smtClean="0"/>
              <a:pPr/>
              <a:t>77</a:t>
            </a:fld>
            <a:endParaRPr lang="en-US"/>
          </a:p>
        </p:txBody>
      </p:sp>
    </p:spTree>
    <p:extLst>
      <p:ext uri="{BB962C8B-B14F-4D97-AF65-F5344CB8AC3E}">
        <p14:creationId xmlns="" xmlns:p14="http://schemas.microsoft.com/office/powerpoint/2010/main" val="293600717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r>
              <a:rPr lang="en-US" dirty="0"/>
              <a:t>Internet- based 360-degree systems (Contd.)</a:t>
            </a:r>
          </a:p>
        </p:txBody>
      </p:sp>
      <p:sp>
        <p:nvSpPr>
          <p:cNvPr id="3" name="Content Placeholder 2"/>
          <p:cNvSpPr>
            <a:spLocks noGrp="1"/>
          </p:cNvSpPr>
          <p:nvPr>
            <p:ph idx="1"/>
          </p:nvPr>
        </p:nvSpPr>
        <p:spPr/>
        <p:txBody>
          <a:bodyPr/>
          <a:lstStyle/>
          <a:p>
            <a:r>
              <a:rPr lang="en-US" dirty="0" smtClean="0"/>
              <a:t>Such integrative software applications allow organizations to create an inventory of their human capital and better understand their strengths and weaknesses at the organizational level.</a:t>
            </a:r>
            <a:endParaRPr lang="en-US" dirty="0"/>
          </a:p>
        </p:txBody>
      </p:sp>
      <p:sp>
        <p:nvSpPr>
          <p:cNvPr id="4" name="Slide Number Placeholder 3"/>
          <p:cNvSpPr>
            <a:spLocks noGrp="1"/>
          </p:cNvSpPr>
          <p:nvPr>
            <p:ph type="sldNum" sz="quarter" idx="12"/>
          </p:nvPr>
        </p:nvSpPr>
        <p:spPr/>
        <p:txBody>
          <a:bodyPr/>
          <a:lstStyle/>
          <a:p>
            <a:fld id="{43C06066-32CA-42AF-B022-5E9AC3129AA2}" type="slidenum">
              <a:rPr lang="en-US" smtClean="0"/>
              <a:pPr/>
              <a:t>78</a:t>
            </a:fld>
            <a:endParaRPr lang="en-US"/>
          </a:p>
        </p:txBody>
      </p:sp>
    </p:spTree>
    <p:extLst>
      <p:ext uri="{BB962C8B-B14F-4D97-AF65-F5344CB8AC3E}">
        <p14:creationId xmlns="" xmlns:p14="http://schemas.microsoft.com/office/powerpoint/2010/main" val="168079532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man\Desktop\DESK TOP 11 JAN 2014\vIRTUAL UNI COMSATS\Performance Management\scans\219.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1752600"/>
            <a:ext cx="9144000" cy="3200399"/>
          </a:xfrm>
          <a:prstGeom prst="rect">
            <a:avLst/>
          </a:prstGeom>
          <a:noFill/>
          <a:extLst>
            <a:ext uri="{909E8E84-426E-40DD-AFC4-6F175D3DCCD1}">
              <a14:hiddenFill xmlns=""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43C06066-32CA-42AF-B022-5E9AC3129AA2}" type="slidenum">
              <a:rPr lang="en-US" smtClean="0"/>
              <a:pPr/>
              <a:t>79</a:t>
            </a:fld>
            <a:endParaRPr lang="en-US"/>
          </a:p>
        </p:txBody>
      </p:sp>
    </p:spTree>
    <p:extLst>
      <p:ext uri="{BB962C8B-B14F-4D97-AF65-F5344CB8AC3E}">
        <p14:creationId xmlns="" xmlns:p14="http://schemas.microsoft.com/office/powerpoint/2010/main" val="91891858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Internet- based 360-degree systems (Contd.)</a:t>
            </a:r>
          </a:p>
        </p:txBody>
      </p:sp>
      <p:sp>
        <p:nvSpPr>
          <p:cNvPr id="3" name="Content Placeholder 2"/>
          <p:cNvSpPr>
            <a:spLocks noGrp="1"/>
          </p:cNvSpPr>
          <p:nvPr>
            <p:ph idx="1"/>
          </p:nvPr>
        </p:nvSpPr>
        <p:spPr/>
        <p:txBody>
          <a:bodyPr/>
          <a:lstStyle/>
          <a:p>
            <a:r>
              <a:rPr lang="en-US" dirty="0" smtClean="0"/>
              <a:t>The following cases provides informations on organizations which offer Internet- based 360-degree feedback systems and a brief description of their products.</a:t>
            </a:r>
          </a:p>
          <a:p>
            <a:r>
              <a:rPr lang="en-US" dirty="0" smtClean="0"/>
              <a:t>It also includes information on whether a demonstration of it is available on-line.</a:t>
            </a:r>
            <a:endParaRPr lang="en-US" dirty="0"/>
          </a:p>
        </p:txBody>
      </p:sp>
      <p:sp>
        <p:nvSpPr>
          <p:cNvPr id="4" name="Slide Number Placeholder 3"/>
          <p:cNvSpPr>
            <a:spLocks noGrp="1"/>
          </p:cNvSpPr>
          <p:nvPr>
            <p:ph type="sldNum" sz="quarter" idx="12"/>
          </p:nvPr>
        </p:nvSpPr>
        <p:spPr/>
        <p:txBody>
          <a:bodyPr/>
          <a:lstStyle/>
          <a:p>
            <a:fld id="{43C06066-32CA-42AF-B022-5E9AC3129AA2}" type="slidenum">
              <a:rPr lang="en-US" smtClean="0"/>
              <a:pPr/>
              <a:t>80</a:t>
            </a:fld>
            <a:endParaRPr lang="en-US"/>
          </a:p>
        </p:txBody>
      </p:sp>
    </p:spTree>
    <p:extLst>
      <p:ext uri="{BB962C8B-B14F-4D97-AF65-F5344CB8AC3E}">
        <p14:creationId xmlns="" xmlns:p14="http://schemas.microsoft.com/office/powerpoint/2010/main" val="68710663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man\Desktop\DESK TOP 11 JAN 2014\vIRTUAL UNI COMSATS\Performance Management\scans\220.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1371600"/>
            <a:ext cx="9144000" cy="50292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43C06066-32CA-42AF-B022-5E9AC3129AA2}" type="slidenum">
              <a:rPr lang="en-US" smtClean="0"/>
              <a:pPr/>
              <a:t>81</a:t>
            </a:fld>
            <a:endParaRPr lang="en-US"/>
          </a:p>
        </p:txBody>
      </p:sp>
    </p:spTree>
    <p:extLst>
      <p:ext uri="{BB962C8B-B14F-4D97-AF65-F5344CB8AC3E}">
        <p14:creationId xmlns="" xmlns:p14="http://schemas.microsoft.com/office/powerpoint/2010/main" val="209784061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DESK TOP 11 JAN 2014\vIRTUAL UNI COMSATS\Performance Management\scans\221.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838200"/>
            <a:ext cx="9144000" cy="5257799"/>
          </a:xfrm>
          <a:prstGeom prst="rect">
            <a:avLst/>
          </a:prstGeom>
          <a:noFill/>
          <a:extLst>
            <a:ext uri="{909E8E84-426E-40DD-AFC4-6F175D3DCCD1}">
              <a14:hiddenFill xmlns=""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43C06066-32CA-42AF-B022-5E9AC3129AA2}" type="slidenum">
              <a:rPr lang="en-US" smtClean="0"/>
              <a:pPr/>
              <a:t>82</a:t>
            </a:fld>
            <a:endParaRPr lang="en-US"/>
          </a:p>
        </p:txBody>
      </p:sp>
    </p:spTree>
    <p:extLst>
      <p:ext uri="{BB962C8B-B14F-4D97-AF65-F5344CB8AC3E}">
        <p14:creationId xmlns="" xmlns:p14="http://schemas.microsoft.com/office/powerpoint/2010/main" val="30990153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Desktop\DESK TOP 11 JAN 2014\vIRTUAL UNI COMSATS\Performance Management\scans\222.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762000"/>
            <a:ext cx="9144000" cy="5486399"/>
          </a:xfrm>
          <a:prstGeom prst="rect">
            <a:avLst/>
          </a:prstGeom>
          <a:noFill/>
          <a:extLst>
            <a:ext uri="{909E8E84-426E-40DD-AFC4-6F175D3DCCD1}">
              <a14:hiddenFill xmlns=""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43C06066-32CA-42AF-B022-5E9AC3129AA2}" type="slidenum">
              <a:rPr lang="en-US" smtClean="0"/>
              <a:pPr/>
              <a:t>83</a:t>
            </a:fld>
            <a:endParaRPr lang="en-US"/>
          </a:p>
        </p:txBody>
      </p:sp>
    </p:spTree>
    <p:extLst>
      <p:ext uri="{BB962C8B-B14F-4D97-AF65-F5344CB8AC3E}">
        <p14:creationId xmlns="" xmlns:p14="http://schemas.microsoft.com/office/powerpoint/2010/main" val="105431752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man\Desktop\DESK TOP 11 JAN 2014\vIRTUAL UNI COMSATS\Performance Management\scans\223.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762000"/>
            <a:ext cx="9144000" cy="5333999"/>
          </a:xfrm>
          <a:prstGeom prst="rect">
            <a:avLst/>
          </a:prstGeom>
          <a:noFill/>
          <a:extLst>
            <a:ext uri="{909E8E84-426E-40DD-AFC4-6F175D3DCCD1}">
              <a14:hiddenFill xmlns=""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43C06066-32CA-42AF-B022-5E9AC3129AA2}" type="slidenum">
              <a:rPr lang="en-US" smtClean="0"/>
              <a:pPr/>
              <a:t>84</a:t>
            </a:fld>
            <a:endParaRPr lang="en-US"/>
          </a:p>
        </p:txBody>
      </p:sp>
    </p:spTree>
    <p:extLst>
      <p:ext uri="{BB962C8B-B14F-4D97-AF65-F5344CB8AC3E}">
        <p14:creationId xmlns="" xmlns:p14="http://schemas.microsoft.com/office/powerpoint/2010/main" val="113266655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360-degree </a:t>
            </a:r>
            <a:r>
              <a:rPr lang="en-US" dirty="0" smtClean="0"/>
              <a:t>System Beneficial or NOT Beneficial?</a:t>
            </a:r>
            <a:endParaRPr lang="en-US" dirty="0"/>
          </a:p>
        </p:txBody>
      </p:sp>
      <p:sp>
        <p:nvSpPr>
          <p:cNvPr id="3" name="Content Placeholder 2"/>
          <p:cNvSpPr>
            <a:spLocks noGrp="1"/>
          </p:cNvSpPr>
          <p:nvPr>
            <p:ph idx="1"/>
          </p:nvPr>
        </p:nvSpPr>
        <p:spPr/>
        <p:txBody>
          <a:bodyPr/>
          <a:lstStyle/>
          <a:p>
            <a:r>
              <a:rPr lang="en-US" dirty="0" smtClean="0"/>
              <a:t>The following questions give good insight as to whether implementing a 360-degree system would be beneficial in a specific organization.</a:t>
            </a:r>
          </a:p>
          <a:p>
            <a:endParaRPr lang="en-US" dirty="0"/>
          </a:p>
          <a:p>
            <a:pPr marL="514350" indent="-514350">
              <a:buFont typeface="+mj-lt"/>
              <a:buAutoNum type="arabicPeriod"/>
            </a:pPr>
            <a:r>
              <a:rPr lang="en-US" dirty="0" smtClean="0"/>
              <a:t>Are decisions that are made about rewards and promotions fairly free of favoritism?</a:t>
            </a:r>
            <a:endParaRPr lang="en-US" dirty="0"/>
          </a:p>
        </p:txBody>
      </p:sp>
      <p:sp>
        <p:nvSpPr>
          <p:cNvPr id="4" name="Slide Number Placeholder 3"/>
          <p:cNvSpPr>
            <a:spLocks noGrp="1"/>
          </p:cNvSpPr>
          <p:nvPr>
            <p:ph type="sldNum" sz="quarter" idx="12"/>
          </p:nvPr>
        </p:nvSpPr>
        <p:spPr/>
        <p:txBody>
          <a:bodyPr/>
          <a:lstStyle/>
          <a:p>
            <a:fld id="{DCD5BEEF-0581-4A05-A833-CBCFD21504BC}" type="slidenum">
              <a:rPr lang="en-US" smtClean="0"/>
              <a:pPr/>
              <a:t>85</a:t>
            </a:fld>
            <a:endParaRPr lang="en-US"/>
          </a:p>
        </p:txBody>
      </p:sp>
    </p:spTree>
    <p:extLst>
      <p:ext uri="{BB962C8B-B14F-4D97-AF65-F5344CB8AC3E}">
        <p14:creationId xmlns="" xmlns:p14="http://schemas.microsoft.com/office/powerpoint/2010/main" val="193616171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360-degree System Beneficial or NOT Beneficial? (Contd.)</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2"/>
            </a:pPr>
            <a:r>
              <a:rPr lang="en-US" dirty="0" smtClean="0"/>
              <a:t>Are decisions made that take into account the input of people affected by such decisions?</a:t>
            </a:r>
          </a:p>
          <a:p>
            <a:pPr marL="514350" indent="-514350">
              <a:buFont typeface="+mj-lt"/>
              <a:buAutoNum type="arabicPeriod" startAt="2"/>
            </a:pPr>
            <a:endParaRPr lang="en-US" dirty="0"/>
          </a:p>
          <a:p>
            <a:pPr marL="514350" indent="-514350">
              <a:buFont typeface="+mj-lt"/>
              <a:buAutoNum type="arabicPeriod" startAt="2"/>
            </a:pPr>
            <a:r>
              <a:rPr lang="en-US" dirty="0" smtClean="0"/>
              <a:t>Do people from across departments usually cooperate with each other and help each other?</a:t>
            </a:r>
            <a:endParaRPr lang="en-US" dirty="0"/>
          </a:p>
        </p:txBody>
      </p:sp>
      <p:sp>
        <p:nvSpPr>
          <p:cNvPr id="4" name="Slide Number Placeholder 3"/>
          <p:cNvSpPr>
            <a:spLocks noGrp="1"/>
          </p:cNvSpPr>
          <p:nvPr>
            <p:ph type="sldNum" sz="quarter" idx="12"/>
          </p:nvPr>
        </p:nvSpPr>
        <p:spPr/>
        <p:txBody>
          <a:bodyPr/>
          <a:lstStyle/>
          <a:p>
            <a:fld id="{DCD5BEEF-0581-4A05-A833-CBCFD21504BC}" type="slidenum">
              <a:rPr lang="en-US" smtClean="0"/>
              <a:pPr/>
              <a:t>86</a:t>
            </a:fld>
            <a:endParaRPr lang="en-US"/>
          </a:p>
        </p:txBody>
      </p:sp>
    </p:spTree>
    <p:extLst>
      <p:ext uri="{BB962C8B-B14F-4D97-AF65-F5344CB8AC3E}">
        <p14:creationId xmlns="" xmlns:p14="http://schemas.microsoft.com/office/powerpoint/2010/main" val="325662655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360-degree System Beneficial or NOT Beneficial? (Contd.)</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4"/>
            </a:pPr>
            <a:r>
              <a:rPr lang="en-US" dirty="0" smtClean="0"/>
              <a:t>Is there little or no fear of speaking up?</a:t>
            </a:r>
          </a:p>
          <a:p>
            <a:pPr marL="514350" indent="-514350">
              <a:buFont typeface="+mj-lt"/>
              <a:buAutoNum type="arabicPeriod" startAt="4"/>
            </a:pPr>
            <a:endParaRPr lang="en-US" dirty="0"/>
          </a:p>
          <a:p>
            <a:pPr marL="514350" indent="-514350">
              <a:buFont typeface="+mj-lt"/>
              <a:buAutoNum type="arabicPeriod" startAt="4"/>
            </a:pPr>
            <a:r>
              <a:rPr lang="en-US" dirty="0" smtClean="0"/>
              <a:t>Do people believe that their peers and subordinates can provide valuable information about their performance?</a:t>
            </a:r>
          </a:p>
          <a:p>
            <a:pPr marL="514350" indent="-514350">
              <a:buFont typeface="+mj-lt"/>
              <a:buAutoNum type="arabicPeriod" startAt="4"/>
            </a:pPr>
            <a:endParaRPr lang="en-US" dirty="0"/>
          </a:p>
          <a:p>
            <a:pPr marL="514350" indent="-514350">
              <a:buFont typeface="+mj-lt"/>
              <a:buAutoNum type="arabicPeriod" startAt="4"/>
            </a:pPr>
            <a:r>
              <a:rPr lang="en-US" dirty="0" smtClean="0"/>
              <a:t>Are employees trusted to get the job done?</a:t>
            </a:r>
            <a:endParaRPr lang="en-US" dirty="0"/>
          </a:p>
        </p:txBody>
      </p:sp>
      <p:sp>
        <p:nvSpPr>
          <p:cNvPr id="4" name="Slide Number Placeholder 3"/>
          <p:cNvSpPr>
            <a:spLocks noGrp="1"/>
          </p:cNvSpPr>
          <p:nvPr>
            <p:ph type="sldNum" sz="quarter" idx="12"/>
          </p:nvPr>
        </p:nvSpPr>
        <p:spPr/>
        <p:txBody>
          <a:bodyPr/>
          <a:lstStyle/>
          <a:p>
            <a:fld id="{DCD5BEEF-0581-4A05-A833-CBCFD21504BC}" type="slidenum">
              <a:rPr lang="en-US" smtClean="0"/>
              <a:pPr/>
              <a:t>87</a:t>
            </a:fld>
            <a:endParaRPr lang="en-US"/>
          </a:p>
        </p:txBody>
      </p:sp>
    </p:spTree>
    <p:extLst>
      <p:ext uri="{BB962C8B-B14F-4D97-AF65-F5344CB8AC3E}">
        <p14:creationId xmlns="" xmlns:p14="http://schemas.microsoft.com/office/powerpoint/2010/main" val="351501898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360-degree System Beneficial or NOT Beneficial? (Contd.)</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7"/>
            </a:pPr>
            <a:r>
              <a:rPr lang="en-US" dirty="0" smtClean="0"/>
              <a:t>Do people want to improve their performance?</a:t>
            </a:r>
            <a:endParaRPr lang="en-US" dirty="0"/>
          </a:p>
        </p:txBody>
      </p:sp>
      <p:sp>
        <p:nvSpPr>
          <p:cNvPr id="4" name="Slide Number Placeholder 3"/>
          <p:cNvSpPr>
            <a:spLocks noGrp="1"/>
          </p:cNvSpPr>
          <p:nvPr>
            <p:ph type="sldNum" sz="quarter" idx="12"/>
          </p:nvPr>
        </p:nvSpPr>
        <p:spPr/>
        <p:txBody>
          <a:bodyPr/>
          <a:lstStyle/>
          <a:p>
            <a:fld id="{DCD5BEEF-0581-4A05-A833-CBCFD21504BC}" type="slidenum">
              <a:rPr lang="en-US" smtClean="0"/>
              <a:pPr/>
              <a:t>88</a:t>
            </a:fld>
            <a:endParaRPr lang="en-US"/>
          </a:p>
        </p:txBody>
      </p:sp>
    </p:spTree>
    <p:extLst>
      <p:ext uri="{BB962C8B-B14F-4D97-AF65-F5344CB8AC3E}">
        <p14:creationId xmlns="" xmlns:p14="http://schemas.microsoft.com/office/powerpoint/2010/main" val="2017214847"/>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360-degree System Beneficial or NOT Beneficial? (Contd.)</a:t>
            </a:r>
            <a:endParaRPr lang="en-US" dirty="0"/>
          </a:p>
        </p:txBody>
      </p:sp>
      <p:sp>
        <p:nvSpPr>
          <p:cNvPr id="3" name="Content Placeholder 2"/>
          <p:cNvSpPr>
            <a:spLocks noGrp="1"/>
          </p:cNvSpPr>
          <p:nvPr>
            <p:ph idx="1"/>
          </p:nvPr>
        </p:nvSpPr>
        <p:spPr/>
        <p:txBody>
          <a:bodyPr>
            <a:normAutofit lnSpcReduction="10000"/>
          </a:bodyPr>
          <a:lstStyle/>
          <a:p>
            <a:r>
              <a:rPr lang="en-US" dirty="0" smtClean="0"/>
              <a:t>In sum, the successful implementation of a 360-degree feedback system is heavily dependent on the culture of the organization and the work context.</a:t>
            </a:r>
          </a:p>
          <a:p>
            <a:endParaRPr lang="en-US" dirty="0" smtClean="0"/>
          </a:p>
          <a:p>
            <a:r>
              <a:rPr lang="en-US" dirty="0" smtClean="0"/>
              <a:t>If the answer to most of these questions is ‘yes’, the implementation of a 360-degree feedback system is likely to be successful and leads to performance implementation.</a:t>
            </a:r>
            <a:endParaRPr lang="en-US" dirty="0"/>
          </a:p>
          <a:p>
            <a:endParaRPr lang="en-US" dirty="0"/>
          </a:p>
        </p:txBody>
      </p:sp>
      <p:sp>
        <p:nvSpPr>
          <p:cNvPr id="4" name="Slide Number Placeholder 3"/>
          <p:cNvSpPr>
            <a:spLocks noGrp="1"/>
          </p:cNvSpPr>
          <p:nvPr>
            <p:ph type="sldNum" sz="quarter" idx="12"/>
          </p:nvPr>
        </p:nvSpPr>
        <p:spPr/>
        <p:txBody>
          <a:bodyPr/>
          <a:lstStyle/>
          <a:p>
            <a:fld id="{DCD5BEEF-0581-4A05-A833-CBCFD21504BC}" type="slidenum">
              <a:rPr lang="en-US" smtClean="0"/>
              <a:pPr/>
              <a:t>89</a:t>
            </a:fld>
            <a:endParaRPr lang="en-US"/>
          </a:p>
        </p:txBody>
      </p:sp>
    </p:spTree>
    <p:extLst>
      <p:ext uri="{BB962C8B-B14F-4D97-AF65-F5344CB8AC3E}">
        <p14:creationId xmlns="" xmlns:p14="http://schemas.microsoft.com/office/powerpoint/2010/main" val="231255353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Characteristic of a Good System (Contd.)</a:t>
            </a:r>
            <a:endParaRPr lang="en-US" dirty="0"/>
          </a:p>
        </p:txBody>
      </p:sp>
      <p:sp>
        <p:nvSpPr>
          <p:cNvPr id="3" name="Content Placeholder 2"/>
          <p:cNvSpPr>
            <a:spLocks noGrp="1"/>
          </p:cNvSpPr>
          <p:nvPr>
            <p:ph idx="1"/>
          </p:nvPr>
        </p:nvSpPr>
        <p:spPr/>
        <p:txBody>
          <a:bodyPr/>
          <a:lstStyle/>
          <a:p>
            <a:r>
              <a:rPr lang="en-US" dirty="0"/>
              <a:t>Raters are trained: </a:t>
            </a:r>
            <a:endParaRPr lang="en-US" dirty="0" smtClean="0"/>
          </a:p>
          <a:p>
            <a:pPr lvl="1"/>
            <a:r>
              <a:rPr lang="en-US" dirty="0" smtClean="0"/>
              <a:t>As </a:t>
            </a:r>
            <a:r>
              <a:rPr lang="en-US" dirty="0"/>
              <a:t>in the case of providing evaluations for administrative purposes, raters should be trained. Mainly, this includes skills to discriminate good from poor performance and how to provide feedback in a constructive manner.</a:t>
            </a:r>
          </a:p>
          <a:p>
            <a:endParaRPr lang="en-US" dirty="0"/>
          </a:p>
        </p:txBody>
      </p:sp>
      <p:sp>
        <p:nvSpPr>
          <p:cNvPr id="4" name="Slide Number Placeholder 3"/>
          <p:cNvSpPr>
            <a:spLocks noGrp="1"/>
          </p:cNvSpPr>
          <p:nvPr>
            <p:ph type="sldNum" sz="quarter" idx="12"/>
          </p:nvPr>
        </p:nvSpPr>
        <p:spPr/>
        <p:txBody>
          <a:bodyPr/>
          <a:lstStyle/>
          <a:p>
            <a:fld id="{DCD5BEEF-0581-4A05-A833-CBCFD21504BC}" type="slidenum">
              <a:rPr lang="en-US" smtClean="0"/>
              <a:pPr/>
              <a:t>90</a:t>
            </a:fld>
            <a:endParaRPr lang="en-US"/>
          </a:p>
        </p:txBody>
      </p:sp>
    </p:spTree>
    <p:extLst>
      <p:ext uri="{BB962C8B-B14F-4D97-AF65-F5344CB8AC3E}">
        <p14:creationId xmlns="" xmlns:p14="http://schemas.microsoft.com/office/powerpoint/2010/main" val="176111586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Today’s Lecture</a:t>
            </a:r>
          </a:p>
        </p:txBody>
      </p:sp>
      <p:sp>
        <p:nvSpPr>
          <p:cNvPr id="3" name="Content Placeholder 2"/>
          <p:cNvSpPr>
            <a:spLocks noGrp="1"/>
          </p:cNvSpPr>
          <p:nvPr>
            <p:ph idx="1"/>
          </p:nvPr>
        </p:nvSpPr>
        <p:spPr/>
        <p:txBody>
          <a:bodyPr>
            <a:normAutofit/>
          </a:bodyPr>
          <a:lstStyle/>
          <a:p>
            <a:r>
              <a:rPr lang="en-US" dirty="0" smtClean="0"/>
              <a:t>EMPLOYEE </a:t>
            </a:r>
            <a:r>
              <a:rPr lang="en-US" dirty="0"/>
              <a:t>DEVELOPMENT </a:t>
            </a:r>
            <a:r>
              <a:rPr lang="en-US" dirty="0" smtClean="0"/>
              <a:t> -  PERFORMANCE  </a:t>
            </a:r>
            <a:r>
              <a:rPr lang="en-US" dirty="0"/>
              <a:t>AND </a:t>
            </a:r>
            <a:r>
              <a:rPr lang="en-US" dirty="0" smtClean="0"/>
              <a:t>CAREER</a:t>
            </a:r>
          </a:p>
          <a:p>
            <a:pPr lvl="1"/>
            <a:r>
              <a:rPr lang="en-US" dirty="0"/>
              <a:t>Personal Developmental </a:t>
            </a:r>
            <a:r>
              <a:rPr lang="en-US" dirty="0" smtClean="0"/>
              <a:t>Plan</a:t>
            </a:r>
          </a:p>
          <a:p>
            <a:pPr lvl="1"/>
            <a:r>
              <a:rPr lang="en-US" dirty="0" smtClean="0"/>
              <a:t>Objectives of Developmental Plan</a:t>
            </a:r>
          </a:p>
          <a:p>
            <a:pPr lvl="1"/>
            <a:r>
              <a:rPr lang="en-US" dirty="0"/>
              <a:t>Content of Developmental </a:t>
            </a:r>
            <a:r>
              <a:rPr lang="en-US" dirty="0" smtClean="0"/>
              <a:t>Plan</a:t>
            </a:r>
          </a:p>
          <a:p>
            <a:pPr lvl="1"/>
            <a:r>
              <a:rPr lang="en-US" dirty="0" smtClean="0"/>
              <a:t>Development Activities</a:t>
            </a:r>
          </a:p>
          <a:p>
            <a:pPr marL="457200" lvl="1" indent="0">
              <a:buNone/>
            </a:pPr>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91</a:t>
            </a:fld>
            <a:endParaRPr lang="en-US"/>
          </a:p>
        </p:txBody>
      </p:sp>
    </p:spTree>
    <p:extLst>
      <p:ext uri="{BB962C8B-B14F-4D97-AF65-F5344CB8AC3E}">
        <p14:creationId xmlns="" xmlns:p14="http://schemas.microsoft.com/office/powerpoint/2010/main" val="56679274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normAutofit/>
          </a:bodyPr>
          <a:lstStyle/>
          <a:p>
            <a:r>
              <a:rPr lang="en-US" dirty="0" smtClean="0"/>
              <a:t>Direct </a:t>
            </a:r>
            <a:r>
              <a:rPr lang="en-US" dirty="0"/>
              <a:t>Supervisors Role</a:t>
            </a:r>
          </a:p>
          <a:p>
            <a:r>
              <a:rPr lang="en-US" dirty="0"/>
              <a:t>360 Degree Feedback </a:t>
            </a:r>
            <a:r>
              <a:rPr lang="en-US" dirty="0" smtClean="0"/>
              <a:t>System</a:t>
            </a:r>
          </a:p>
          <a:p>
            <a:r>
              <a:rPr lang="en-US" dirty="0" smtClean="0"/>
              <a:t>Advantages </a:t>
            </a:r>
            <a:r>
              <a:rPr lang="en-US" dirty="0"/>
              <a:t>of 360 degree feedback system</a:t>
            </a:r>
          </a:p>
          <a:p>
            <a:r>
              <a:rPr lang="en-US" dirty="0"/>
              <a:t>Risks  </a:t>
            </a:r>
            <a:r>
              <a:rPr lang="en-US" dirty="0" smtClean="0"/>
              <a:t>of </a:t>
            </a:r>
            <a:r>
              <a:rPr lang="en-US" dirty="0"/>
              <a:t>implementing 360 degree feedback system</a:t>
            </a:r>
          </a:p>
          <a:p>
            <a:r>
              <a:rPr lang="en-US" dirty="0"/>
              <a:t>Characteristic of a Good System</a:t>
            </a:r>
          </a:p>
          <a:p>
            <a:endParaRPr lang="en-US" dirty="0"/>
          </a:p>
          <a:p>
            <a:pPr lvl="1"/>
            <a:endParaRPr lang="en-US" dirty="0" smtClean="0"/>
          </a:p>
          <a:p>
            <a:pPr lvl="1"/>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92</a:t>
            </a:fld>
            <a:endParaRPr lang="en-US"/>
          </a:p>
        </p:txBody>
      </p:sp>
    </p:spTree>
    <p:extLst>
      <p:ext uri="{BB962C8B-B14F-4D97-AF65-F5344CB8AC3E}">
        <p14:creationId xmlns="" xmlns:p14="http://schemas.microsoft.com/office/powerpoint/2010/main" val="1716274353"/>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93</a:t>
            </a:fld>
            <a:endParaRPr lang="en-US"/>
          </a:p>
        </p:txBody>
      </p:sp>
    </p:spTree>
    <p:extLst>
      <p:ext uri="{BB962C8B-B14F-4D97-AF65-F5344CB8AC3E}">
        <p14:creationId xmlns="" xmlns:p14="http://schemas.microsoft.com/office/powerpoint/2010/main" val="32622873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763</TotalTime>
  <Words>3202</Words>
  <Application>Microsoft Office PowerPoint</Application>
  <PresentationFormat>On-screen Show (4:3)</PresentationFormat>
  <Paragraphs>354</Paragraphs>
  <Slides>93</Slides>
  <Notes>0</Notes>
  <HiddenSlides>0</HiddenSlides>
  <MMClips>0</MMClips>
  <ScaleCrop>false</ScaleCrop>
  <HeadingPairs>
    <vt:vector size="4" baseType="variant">
      <vt:variant>
        <vt:lpstr>Theme</vt:lpstr>
      </vt:variant>
      <vt:variant>
        <vt:i4>1</vt:i4>
      </vt:variant>
      <vt:variant>
        <vt:lpstr>Slide Titles</vt:lpstr>
      </vt:variant>
      <vt:variant>
        <vt:i4>93</vt:i4>
      </vt:variant>
    </vt:vector>
  </HeadingPairs>
  <TitlesOfParts>
    <vt:vector size="94" baseType="lpstr">
      <vt:lpstr>Office Theme</vt:lpstr>
      <vt:lpstr>MGT-555  PERFORMANCE AND CAREER MANAGEMENT</vt:lpstr>
      <vt:lpstr>RECAP</vt:lpstr>
      <vt:lpstr>Agenda for Today’s Lecture</vt:lpstr>
      <vt:lpstr>Agenda for Today’s Lecture</vt:lpstr>
      <vt:lpstr>EMPLOYEE DEVELOPMENT - PERFORMANCE AND CAREER</vt:lpstr>
      <vt:lpstr>Personal Developmental Plan</vt:lpstr>
      <vt:lpstr>Personal Developmental Plan (Contd.)</vt:lpstr>
      <vt:lpstr>Personal Developmental Plan (Contd.)</vt:lpstr>
      <vt:lpstr>Personal Developmental Plan (Contd.)</vt:lpstr>
      <vt:lpstr>Personal Developmental Plan (Contd.)</vt:lpstr>
      <vt:lpstr>Developmental Plan Objectives</vt:lpstr>
      <vt:lpstr>Developmental Plan Objectives (Contd.)</vt:lpstr>
      <vt:lpstr>Developmental Plan Objectives (Contd.)</vt:lpstr>
      <vt:lpstr>Developmental Plan Objectives (Contd.)</vt:lpstr>
      <vt:lpstr>Developmental Plan Objectives (Contd.)</vt:lpstr>
      <vt:lpstr>Slide 16</vt:lpstr>
      <vt:lpstr>Developmental Plan Objectives (Contd.)</vt:lpstr>
      <vt:lpstr>Developmental Plan Objectives (Contd.)</vt:lpstr>
      <vt:lpstr>Developmental Plan Objectives (Contd.)</vt:lpstr>
      <vt:lpstr>Developmental Plan Objectives (Contd.)</vt:lpstr>
      <vt:lpstr>Slide 21</vt:lpstr>
      <vt:lpstr>Slide 22</vt:lpstr>
      <vt:lpstr>Slide 23</vt:lpstr>
      <vt:lpstr>Content of Developmental Plan</vt:lpstr>
      <vt:lpstr>Content of Developmental Plan (Contd.)</vt:lpstr>
      <vt:lpstr>Content of Developmental Plan (Contd.)</vt:lpstr>
      <vt:lpstr>Slide 27</vt:lpstr>
      <vt:lpstr>Content of Developmental Plan (Contd.)</vt:lpstr>
      <vt:lpstr>Content of Developmental Plan (Contd.)</vt:lpstr>
      <vt:lpstr>Slide 30</vt:lpstr>
      <vt:lpstr>Slide 31</vt:lpstr>
      <vt:lpstr>Slide 32</vt:lpstr>
      <vt:lpstr>Slide 33</vt:lpstr>
      <vt:lpstr>Slide 34</vt:lpstr>
      <vt:lpstr>Slide 35</vt:lpstr>
      <vt:lpstr>Slide 36</vt:lpstr>
      <vt:lpstr>Slide 37</vt:lpstr>
      <vt:lpstr>Developmental Activities</vt:lpstr>
      <vt:lpstr>Developmental Activities (Contd.)</vt:lpstr>
      <vt:lpstr>Developmental Activities (Contd.)</vt:lpstr>
      <vt:lpstr>Developmental Activities (Contd.)</vt:lpstr>
      <vt:lpstr>Developmental Activities (Contd.)</vt:lpstr>
      <vt:lpstr>Developmental Activities (Contd.)</vt:lpstr>
      <vt:lpstr>Developmental Activities (Contd.)</vt:lpstr>
      <vt:lpstr>Developmental Activities (Contd.)</vt:lpstr>
      <vt:lpstr>Developmental Activities (Contd.)</vt:lpstr>
      <vt:lpstr>Developmental Activities (Contd.)</vt:lpstr>
      <vt:lpstr>Developmental Activities (Contd.)</vt:lpstr>
      <vt:lpstr>Developmental Activities (Contd.)</vt:lpstr>
      <vt:lpstr>Direct Supervisors Role</vt:lpstr>
      <vt:lpstr>Direct Supervisors Role (Contd.)</vt:lpstr>
      <vt:lpstr>Direct Supervisors Role (Contd.)</vt:lpstr>
      <vt:lpstr>Direct Supervisors Role (Contd.)</vt:lpstr>
      <vt:lpstr>Direct Supervisors Role (Contd.)</vt:lpstr>
      <vt:lpstr>Direct Supervisors Role (Contd.)</vt:lpstr>
      <vt:lpstr>Direct Supervisors Role (Contd.)</vt:lpstr>
      <vt:lpstr>Direct Supervisors Role (Contd.)</vt:lpstr>
      <vt:lpstr>Slide 58</vt:lpstr>
      <vt:lpstr>Slide 59</vt:lpstr>
      <vt:lpstr>Slide 60</vt:lpstr>
      <vt:lpstr>360 Degree Feedback System</vt:lpstr>
      <vt:lpstr>360 Degree Feedback System (Contd.)</vt:lpstr>
      <vt:lpstr>360 Degree Feedback System (Contd.)</vt:lpstr>
      <vt:lpstr>360 Degree Feedback System (Contd.)</vt:lpstr>
      <vt:lpstr>360 Degree Feedback System (Contd.)</vt:lpstr>
      <vt:lpstr>360 Degree Feedback System (Contd.)</vt:lpstr>
      <vt:lpstr>360 Degree Feedback System (Contd.)</vt:lpstr>
      <vt:lpstr>360 Degree Feedback System (Contd.)</vt:lpstr>
      <vt:lpstr>360 Degree Feedback System (Contd.)</vt:lpstr>
      <vt:lpstr>360 Degree Feedback System (Contd.)</vt:lpstr>
      <vt:lpstr>360 Degree Feedback System (Contd.)</vt:lpstr>
      <vt:lpstr>360 Degree Feedback System (Contd.)</vt:lpstr>
      <vt:lpstr>Slide 73</vt:lpstr>
      <vt:lpstr>360 Degree Feedback System (Contd.)</vt:lpstr>
      <vt:lpstr>360 Degree Feedback System (Contd.)</vt:lpstr>
      <vt:lpstr>Internet- based 360-degree systems</vt:lpstr>
      <vt:lpstr>Internet- based 360-degree systems (Contd.)</vt:lpstr>
      <vt:lpstr>Internet- based 360-degree systems (Contd.)</vt:lpstr>
      <vt:lpstr>Slide 79</vt:lpstr>
      <vt:lpstr>Internet- based 360-degree systems (Contd.)</vt:lpstr>
      <vt:lpstr>Slide 81</vt:lpstr>
      <vt:lpstr>Slide 82</vt:lpstr>
      <vt:lpstr>Slide 83</vt:lpstr>
      <vt:lpstr>Slide 84</vt:lpstr>
      <vt:lpstr>360-degree System Beneficial or NOT Beneficial?</vt:lpstr>
      <vt:lpstr>360-degree System Beneficial or NOT Beneficial? (Contd.)</vt:lpstr>
      <vt:lpstr>360-degree System Beneficial or NOT Beneficial? (Contd.)</vt:lpstr>
      <vt:lpstr>360-degree System Beneficial or NOT Beneficial? (Contd.)</vt:lpstr>
      <vt:lpstr>360-degree System Beneficial or NOT Beneficial? (Contd.)</vt:lpstr>
      <vt:lpstr>Characteristic of a Good System (Contd.)</vt:lpstr>
      <vt:lpstr>Summary of Today’s Lecture</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developmental plan</dc:title>
  <dc:creator>usman</dc:creator>
  <cp:lastModifiedBy>NTS</cp:lastModifiedBy>
  <cp:revision>108</cp:revision>
  <dcterms:created xsi:type="dcterms:W3CDTF">2014-06-29T05:56:37Z</dcterms:created>
  <dcterms:modified xsi:type="dcterms:W3CDTF">2014-07-14T19:41:12Z</dcterms:modified>
</cp:coreProperties>
</file>