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7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68.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76"/>
  </p:notesMasterIdLst>
  <p:sldIdLst>
    <p:sldId id="279" r:id="rId2"/>
    <p:sldId id="280" r:id="rId3"/>
    <p:sldId id="355" r:id="rId4"/>
    <p:sldId id="358" r:id="rId5"/>
    <p:sldId id="264" r:id="rId6"/>
    <p:sldId id="265" r:id="rId7"/>
    <p:sldId id="282" r:id="rId8"/>
    <p:sldId id="268" r:id="rId9"/>
    <p:sldId id="266" r:id="rId10"/>
    <p:sldId id="283" r:id="rId11"/>
    <p:sldId id="284" r:id="rId12"/>
    <p:sldId id="269" r:id="rId13"/>
    <p:sldId id="270" r:id="rId14"/>
    <p:sldId id="286" r:id="rId15"/>
    <p:sldId id="271" r:id="rId16"/>
    <p:sldId id="287" r:id="rId17"/>
    <p:sldId id="272" r:id="rId18"/>
    <p:sldId id="288" r:id="rId19"/>
    <p:sldId id="273" r:id="rId20"/>
    <p:sldId id="289" r:id="rId21"/>
    <p:sldId id="274" r:id="rId22"/>
    <p:sldId id="290" r:id="rId23"/>
    <p:sldId id="275" r:id="rId24"/>
    <p:sldId id="291" r:id="rId25"/>
    <p:sldId id="276" r:id="rId26"/>
    <p:sldId id="292" r:id="rId27"/>
    <p:sldId id="277" r:id="rId28"/>
    <p:sldId id="278" r:id="rId29"/>
    <p:sldId id="257" r:id="rId30"/>
    <p:sldId id="258" r:id="rId31"/>
    <p:sldId id="281" r:id="rId32"/>
    <p:sldId id="259" r:id="rId33"/>
    <p:sldId id="293" r:id="rId34"/>
    <p:sldId id="294" r:id="rId35"/>
    <p:sldId id="296" r:id="rId36"/>
    <p:sldId id="260" r:id="rId37"/>
    <p:sldId id="261" r:id="rId38"/>
    <p:sldId id="297" r:id="rId39"/>
    <p:sldId id="262" r:id="rId40"/>
    <p:sldId id="298" r:id="rId41"/>
    <p:sldId id="299" r:id="rId42"/>
    <p:sldId id="263" r:id="rId43"/>
    <p:sldId id="302" r:id="rId44"/>
    <p:sldId id="300" r:id="rId45"/>
    <p:sldId id="303" r:id="rId46"/>
    <p:sldId id="304" r:id="rId47"/>
    <p:sldId id="320" r:id="rId48"/>
    <p:sldId id="321" r:id="rId49"/>
    <p:sldId id="324" r:id="rId50"/>
    <p:sldId id="349" r:id="rId51"/>
    <p:sldId id="326" r:id="rId52"/>
    <p:sldId id="350" r:id="rId53"/>
    <p:sldId id="328" r:id="rId54"/>
    <p:sldId id="329" r:id="rId55"/>
    <p:sldId id="330" r:id="rId56"/>
    <p:sldId id="351" r:id="rId57"/>
    <p:sldId id="336" r:id="rId58"/>
    <p:sldId id="337" r:id="rId59"/>
    <p:sldId id="338" r:id="rId60"/>
    <p:sldId id="339" r:id="rId61"/>
    <p:sldId id="352" r:id="rId62"/>
    <p:sldId id="353" r:id="rId63"/>
    <p:sldId id="343" r:id="rId64"/>
    <p:sldId id="345" r:id="rId65"/>
    <p:sldId id="312" r:id="rId66"/>
    <p:sldId id="313" r:id="rId67"/>
    <p:sldId id="314" r:id="rId68"/>
    <p:sldId id="315" r:id="rId69"/>
    <p:sldId id="316" r:id="rId70"/>
    <p:sldId id="317" r:id="rId71"/>
    <p:sldId id="318" r:id="rId72"/>
    <p:sldId id="319" r:id="rId73"/>
    <p:sldId id="305" r:id="rId74"/>
    <p:sldId id="354" r:id="rId7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71" d="100"/>
          <a:sy n="71" d="100"/>
        </p:scale>
        <p:origin x="-1272" y="-90"/>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BF6524-1060-4640-B72B-15FC2F56403E}" type="datetimeFigureOut">
              <a:rPr lang="en-US" smtClean="0"/>
              <a:pPr/>
              <a:t>7/14/2014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84F6812-411D-4F36-846F-77E00CB4C082}" type="slidenum">
              <a:rPr lang="en-US" smtClean="0"/>
              <a:pPr/>
              <a:t>‹#›</a:t>
            </a:fld>
            <a:endParaRPr lang="en-US"/>
          </a:p>
        </p:txBody>
      </p:sp>
    </p:spTree>
    <p:extLst>
      <p:ext uri="{BB962C8B-B14F-4D97-AF65-F5344CB8AC3E}">
        <p14:creationId xmlns:p14="http://schemas.microsoft.com/office/powerpoint/2010/main" xmlns="" val="34488155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p:txBody>
          <a:bodyPr/>
          <a:lstStyle/>
          <a:p>
            <a:pPr>
              <a:defRPr/>
            </a:pPr>
            <a:fld id="{D1C6EECA-1EB5-410D-8BC9-64433429A33F}" type="slidenum">
              <a:rPr lang="en-US" smtClean="0"/>
              <a:pPr>
                <a:defRPr/>
              </a:pPr>
              <a:t>47</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r>
              <a:rPr lang="en-US" smtClean="0"/>
              <a:t>When an employer does not routinely offer development programs, it is essential that employees work out their own development plan.  Employees who neglect to do this risk stagnation and obsolescence.  Planning for your career should include a consideration of how you can demonstrate that you make a difference to the organization.  Shown here are key suggestions for fostering an employee’s self-development.</a:t>
            </a:r>
          </a:p>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BC87F46-A297-45DD-A596-DC0C79CF7FE6}" type="slidenum">
              <a:rPr lang="en-US" smtClean="0"/>
              <a:pPr eaLnBrk="1" hangingPunct="1"/>
              <a:t>58</a:t>
            </a:fld>
            <a:endParaRPr lang="en-US" smtClean="0"/>
          </a:p>
        </p:txBody>
      </p:sp>
      <p:sp>
        <p:nvSpPr>
          <p:cNvPr id="56323" name="Rectangle 2"/>
          <p:cNvSpPr>
            <a:spLocks noGrp="1" noRot="1" noChangeAspect="1" noChangeArrowheads="1" noTextEdit="1"/>
          </p:cNvSpPr>
          <p:nvPr>
            <p:ph type="sldImg"/>
          </p:nvPr>
        </p:nvSpPr>
        <p:spPr>
          <a:xfrm>
            <a:off x="1150938" y="692150"/>
            <a:ext cx="4556125" cy="3416300"/>
          </a:xfrm>
          <a:ln w="12700" cap="flat"/>
        </p:spPr>
      </p:sp>
      <p:sp>
        <p:nvSpPr>
          <p:cNvPr id="56324"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F860CDE8-50B6-47B3-8B80-A038AFF238FE}" type="slidenum">
              <a:rPr lang="en-US" smtClean="0"/>
              <a:pPr eaLnBrk="1" hangingPunct="1"/>
              <a:t>60</a:t>
            </a:fld>
            <a:endParaRPr lang="en-US" smtClean="0"/>
          </a:p>
        </p:txBody>
      </p:sp>
      <p:sp>
        <p:nvSpPr>
          <p:cNvPr id="57347" name="Rectangle 2"/>
          <p:cNvSpPr>
            <a:spLocks noGrp="1" noRot="1" noChangeAspect="1" noChangeArrowheads="1" noTextEdit="1"/>
          </p:cNvSpPr>
          <p:nvPr>
            <p:ph type="sldImg"/>
          </p:nvPr>
        </p:nvSpPr>
        <p:spPr>
          <a:xfrm>
            <a:off x="1150938" y="692150"/>
            <a:ext cx="4556125" cy="3416300"/>
          </a:xfrm>
          <a:ln w="12700" cap="flat"/>
        </p:spPr>
      </p:sp>
      <p:sp>
        <p:nvSpPr>
          <p:cNvPr id="57348"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fld id="{927F45FF-9ACA-4FA5-8EAF-EC451FBB98B2}" type="slidenum">
              <a:rPr lang="en-US" smtClean="0"/>
              <a:pPr eaLnBrk="1" hangingPunct="1"/>
              <a:t>64</a:t>
            </a:fld>
            <a:endParaRPr lang="en-US" smtClean="0"/>
          </a:p>
        </p:txBody>
      </p:sp>
      <p:sp>
        <p:nvSpPr>
          <p:cNvPr id="60419" name="Rectangle 2"/>
          <p:cNvSpPr>
            <a:spLocks noGrp="1" noRot="1" noChangeAspect="1" noChangeArrowheads="1" noTextEdit="1"/>
          </p:cNvSpPr>
          <p:nvPr>
            <p:ph type="sldImg"/>
          </p:nvPr>
        </p:nvSpPr>
        <p:spPr>
          <a:xfrm>
            <a:off x="1150938" y="692150"/>
            <a:ext cx="4556125" cy="3416300"/>
          </a:xfrm>
          <a:ln w="12700" cap="flat"/>
        </p:spPr>
      </p:sp>
      <p:sp>
        <p:nvSpPr>
          <p:cNvPr id="60420" name="Rectangle 3"/>
          <p:cNvSpPr>
            <a:spLocks noGrp="1" noChangeArrowheads="1"/>
          </p:cNvSpPr>
          <p:nvPr>
            <p:ph type="body" idx="1"/>
          </p:nvPr>
        </p:nvSpPr>
        <p:spPr>
          <a:xfrm>
            <a:off x="914400" y="4343400"/>
            <a:ext cx="5029200" cy="4114800"/>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488" tIns="44450" rIns="90488" bIns="44450"/>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84F6812-411D-4F36-846F-77E00CB4C082}" type="slidenum">
              <a:rPr lang="en-US" smtClean="0"/>
              <a:pPr/>
              <a:t>67</a:t>
            </a:fld>
            <a:endParaRPr lang="en-US"/>
          </a:p>
        </p:txBody>
      </p:sp>
    </p:spTree>
    <p:extLst>
      <p:ext uri="{BB962C8B-B14F-4D97-AF65-F5344CB8AC3E}">
        <p14:creationId xmlns:p14="http://schemas.microsoft.com/office/powerpoint/2010/main" xmlns="" val="2758998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9A111AD-03FD-4658-9038-B22BB5F6CC9D}" type="datetime1">
              <a:rPr lang="en-US" smtClean="0"/>
              <a:t>7/14/2014</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3246615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98CAE7-124C-4941-B4F5-D1A99D7E0C58}" type="datetime1">
              <a:rPr lang="en-US" smtClean="0"/>
              <a:t>7/14/2014</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290257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EF17B96-58B6-41B0-B6F4-03CEF89A92A4}" type="datetime1">
              <a:rPr lang="en-US" smtClean="0"/>
              <a:t>7/14/2014</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11714578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8EB300E-A2B0-420F-9EFB-FC5A5F1E1302}" type="datetime1">
              <a:rPr lang="en-US" smtClean="0"/>
              <a:t>7/14/2014</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27144799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A1F8862-0E29-4AA9-931D-27E0421B6DF6}" type="datetime1">
              <a:rPr lang="en-US" smtClean="0"/>
              <a:t>7/14/2014</a:t>
            </a:fld>
            <a:endParaRPr lang="en-US"/>
          </a:p>
        </p:txBody>
      </p:sp>
      <p:sp>
        <p:nvSpPr>
          <p:cNvPr id="8" name="Footer Placeholder 7"/>
          <p:cNvSpPr>
            <a:spLocks noGrp="1"/>
          </p:cNvSpPr>
          <p:nvPr>
            <p:ph type="ftr" sz="quarter" idx="11"/>
          </p:nvPr>
        </p:nvSpPr>
        <p:spPr/>
        <p:txBody>
          <a:bodyPr/>
          <a:lstStyle/>
          <a:p>
            <a:r>
              <a:rPr lang="en-US" smtClean="0"/>
              <a:t>  </a:t>
            </a:r>
            <a:endParaRPr lang="en-US"/>
          </a:p>
        </p:txBody>
      </p:sp>
      <p:sp>
        <p:nvSpPr>
          <p:cNvPr id="9" name="Slide Number Placeholder 8"/>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19524334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142833-BA69-4A92-801E-C33F85A87364}" type="datetime1">
              <a:rPr lang="en-US" smtClean="0"/>
              <a:t>7/14/2014</a:t>
            </a:fld>
            <a:endParaRPr lang="en-US"/>
          </a:p>
        </p:txBody>
      </p:sp>
      <p:sp>
        <p:nvSpPr>
          <p:cNvPr id="4" name="Footer Placeholder 3"/>
          <p:cNvSpPr>
            <a:spLocks noGrp="1"/>
          </p:cNvSpPr>
          <p:nvPr>
            <p:ph type="ftr" sz="quarter" idx="11"/>
          </p:nvPr>
        </p:nvSpPr>
        <p:spPr/>
        <p:txBody>
          <a:bodyPr/>
          <a:lstStyle/>
          <a:p>
            <a:r>
              <a:rPr lang="en-US" smtClean="0"/>
              <a:t>  </a:t>
            </a:r>
            <a:endParaRPr lang="en-US"/>
          </a:p>
        </p:txBody>
      </p:sp>
      <p:sp>
        <p:nvSpPr>
          <p:cNvPr id="5" name="Slide Number Placeholder 4"/>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36741550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6D4C01F-622B-4BDE-9D9F-39A910087655}" type="datetime1">
              <a:rPr lang="en-US" smtClean="0"/>
              <a:t>7/14/2014</a:t>
            </a:fld>
            <a:endParaRPr lang="en-US"/>
          </a:p>
        </p:txBody>
      </p:sp>
      <p:sp>
        <p:nvSpPr>
          <p:cNvPr id="3" name="Footer Placeholder 2"/>
          <p:cNvSpPr>
            <a:spLocks noGrp="1"/>
          </p:cNvSpPr>
          <p:nvPr>
            <p:ph type="ftr" sz="quarter" idx="11"/>
          </p:nvPr>
        </p:nvSpPr>
        <p:spPr/>
        <p:txBody>
          <a:bodyPr/>
          <a:lstStyle/>
          <a:p>
            <a:r>
              <a:rPr lang="en-US" smtClean="0"/>
              <a:t>  </a:t>
            </a:r>
            <a:endParaRPr lang="en-US"/>
          </a:p>
        </p:txBody>
      </p:sp>
      <p:sp>
        <p:nvSpPr>
          <p:cNvPr id="4" name="Slide Number Placeholder 3"/>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1517008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1AB1313-3511-4607-A949-B599CAE19F6A}" type="datetime1">
              <a:rPr lang="en-US" smtClean="0"/>
              <a:t>7/14/2014</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1441660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CF7D8A1-3C7F-4525-93BF-5326176EA12A}" type="datetime1">
              <a:rPr lang="en-US" smtClean="0"/>
              <a:t>7/14/2014</a:t>
            </a:fld>
            <a:endParaRPr lang="en-US"/>
          </a:p>
        </p:txBody>
      </p:sp>
      <p:sp>
        <p:nvSpPr>
          <p:cNvPr id="6" name="Footer Placeholder 5"/>
          <p:cNvSpPr>
            <a:spLocks noGrp="1"/>
          </p:cNvSpPr>
          <p:nvPr>
            <p:ph type="ftr" sz="quarter" idx="11"/>
          </p:nvPr>
        </p:nvSpPr>
        <p:spPr/>
        <p:txBody>
          <a:bodyPr/>
          <a:lstStyle/>
          <a:p>
            <a:r>
              <a:rPr lang="en-US" smtClean="0"/>
              <a:t>  </a:t>
            </a:r>
            <a:endParaRPr lang="en-US"/>
          </a:p>
        </p:txBody>
      </p:sp>
      <p:sp>
        <p:nvSpPr>
          <p:cNvPr id="7" name="Slide Number Placeholder 6"/>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50132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5B13A9A-C62F-41E8-8271-E46CFA5B3D1F}" type="datetime1">
              <a:rPr lang="en-US" smtClean="0"/>
              <a:t>7/14/2014</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10843711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4CAC37F-0AD7-46C0-BC99-D4AF9EE5CEC1}" type="datetime1">
              <a:rPr lang="en-US" smtClean="0"/>
              <a:t>7/14/2014</a:t>
            </a:fld>
            <a:endParaRPr lang="en-US"/>
          </a:p>
        </p:txBody>
      </p:sp>
      <p:sp>
        <p:nvSpPr>
          <p:cNvPr id="5" name="Footer Placeholder 4"/>
          <p:cNvSpPr>
            <a:spLocks noGrp="1"/>
          </p:cNvSpPr>
          <p:nvPr>
            <p:ph type="ftr" sz="quarter" idx="11"/>
          </p:nvPr>
        </p:nvSpPr>
        <p:spPr/>
        <p:txBody>
          <a:bodyPr/>
          <a:lstStyle/>
          <a:p>
            <a:r>
              <a:rPr lang="en-US" smtClean="0"/>
              <a:t>  </a:t>
            </a:r>
            <a:endParaRPr lang="en-US"/>
          </a:p>
        </p:txBody>
      </p:sp>
      <p:sp>
        <p:nvSpPr>
          <p:cNvPr id="6" name="Slide Number Placeholder 5"/>
          <p:cNvSpPr>
            <a:spLocks noGrp="1"/>
          </p:cNvSpPr>
          <p:nvPr>
            <p:ph type="sldNum" sz="quarter" idx="12"/>
          </p:nvPr>
        </p:nvSpPr>
        <p:spPr/>
        <p:txBody>
          <a:body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4187725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84E2075-B165-46AC-A151-4CF647C80314}" type="datetime1">
              <a:rPr lang="en-US" smtClean="0"/>
              <a:t>7/14/2014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smtClean="0"/>
              <a:t>  </a:t>
            </a: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FDCB8E7-DC3A-4BA7-9CC5-645FD4DDDB06}" type="slidenum">
              <a:rPr lang="en-US" smtClean="0"/>
              <a:pPr/>
              <a:t>‹#›</a:t>
            </a:fld>
            <a:endParaRPr lang="en-US"/>
          </a:p>
        </p:txBody>
      </p:sp>
    </p:spTree>
    <p:extLst>
      <p:ext uri="{BB962C8B-B14F-4D97-AF65-F5344CB8AC3E}">
        <p14:creationId xmlns:p14="http://schemas.microsoft.com/office/powerpoint/2010/main" xmlns="" val="270211293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Autofit/>
          </a:bodyPr>
          <a:lstStyle/>
          <a:p>
            <a:r>
              <a:rPr lang="en-US" sz="5000" dirty="0" smtClean="0"/>
              <a:t>PERFORMANCE AND CAREER MANAGEMENT</a:t>
            </a:r>
            <a:endParaRPr lang="en-US" sz="5000" dirty="0"/>
          </a:p>
        </p:txBody>
      </p:sp>
      <p:sp>
        <p:nvSpPr>
          <p:cNvPr id="3" name="Subtitle 2"/>
          <p:cNvSpPr>
            <a:spLocks noGrp="1"/>
          </p:cNvSpPr>
          <p:nvPr>
            <p:ph type="subTitle" idx="1"/>
          </p:nvPr>
        </p:nvSpPr>
        <p:spPr/>
        <p:txBody>
          <a:bodyPr>
            <a:normAutofit/>
          </a:bodyPr>
          <a:lstStyle/>
          <a:p>
            <a:r>
              <a:rPr lang="en-US" sz="4400" dirty="0" smtClean="0">
                <a:solidFill>
                  <a:schemeClr val="tx1"/>
                </a:solidFill>
              </a:rPr>
              <a:t>LECTURE NO - 28 </a:t>
            </a:r>
            <a:endParaRPr lang="en-US" sz="4400" dirty="0">
              <a:solidFill>
                <a:schemeClr val="tx1"/>
              </a:solidFill>
            </a:endParaRPr>
          </a:p>
        </p:txBody>
      </p:sp>
      <p:sp>
        <p:nvSpPr>
          <p:cNvPr id="4" name="Slide Number Placeholder 3"/>
          <p:cNvSpPr>
            <a:spLocks noGrp="1"/>
          </p:cNvSpPr>
          <p:nvPr>
            <p:ph type="sldNum" sz="quarter" idx="12"/>
          </p:nvPr>
        </p:nvSpPr>
        <p:spPr/>
        <p:txBody>
          <a:bodyPr/>
          <a:lstStyle/>
          <a:p>
            <a:fld id="{7FDCB8E7-DC3A-4BA7-9CC5-645FD4DDDB06}" type="slidenum">
              <a:rPr lang="en-US" smtClean="0"/>
              <a:pPr/>
              <a:t>1</a:t>
            </a:fld>
            <a:endParaRPr lang="en-US"/>
          </a:p>
        </p:txBody>
      </p:sp>
    </p:spTree>
    <p:extLst>
      <p:ext uri="{BB962C8B-B14F-4D97-AF65-F5344CB8AC3E}">
        <p14:creationId xmlns:p14="http://schemas.microsoft.com/office/powerpoint/2010/main" xmlns="" val="208346891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5000" dirty="0" smtClean="0"/>
              <a:t>CAREER DEVELOPMENT </a:t>
            </a:r>
            <a:endParaRPr lang="en-US" sz="5000"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2</a:t>
            </a:fld>
            <a:endParaRPr lang="en-US"/>
          </a:p>
        </p:txBody>
      </p:sp>
    </p:spTree>
    <p:extLst>
      <p:ext uri="{BB962C8B-B14F-4D97-AF65-F5344CB8AC3E}">
        <p14:creationId xmlns:p14="http://schemas.microsoft.com/office/powerpoint/2010/main" xmlns="" val="130818922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RECAP</a:t>
            </a:r>
            <a:endParaRPr lang="en-US" dirty="0"/>
          </a:p>
        </p:txBody>
      </p:sp>
      <p:sp>
        <p:nvSpPr>
          <p:cNvPr id="3" name="Content Placeholder 2"/>
          <p:cNvSpPr>
            <a:spLocks noGrp="1"/>
          </p:cNvSpPr>
          <p:nvPr>
            <p:ph idx="1"/>
          </p:nvPr>
        </p:nvSpPr>
        <p:spPr/>
        <p:txBody>
          <a:bodyPr>
            <a:normAutofit/>
          </a:bodyPr>
          <a:lstStyle/>
          <a:p>
            <a:pPr>
              <a:spcBef>
                <a:spcPct val="50000"/>
              </a:spcBef>
            </a:pPr>
            <a:r>
              <a:rPr lang="en-US" dirty="0" smtClean="0"/>
              <a:t>Career and its basics</a:t>
            </a:r>
          </a:p>
          <a:p>
            <a:pPr>
              <a:spcBef>
                <a:spcPct val="50000"/>
              </a:spcBef>
            </a:pPr>
            <a:r>
              <a:rPr lang="en-US" dirty="0" smtClean="0"/>
              <a:t>Traditional and protean careers</a:t>
            </a:r>
          </a:p>
          <a:p>
            <a:pPr>
              <a:spcBef>
                <a:spcPct val="50000"/>
              </a:spcBef>
            </a:pPr>
            <a:r>
              <a:rPr lang="en-US" dirty="0" smtClean="0"/>
              <a:t>Career Management and its Process</a:t>
            </a:r>
          </a:p>
          <a:p>
            <a:pPr>
              <a:spcBef>
                <a:spcPct val="50000"/>
              </a:spcBef>
            </a:pPr>
            <a:r>
              <a:rPr lang="en-US" dirty="0" smtClean="0"/>
              <a:t>Career Planning</a:t>
            </a:r>
          </a:p>
          <a:p>
            <a:pPr>
              <a:spcBef>
                <a:spcPct val="50000"/>
              </a:spcBef>
            </a:pPr>
            <a:r>
              <a:rPr lang="en-US" dirty="0" smtClean="0"/>
              <a:t>Organizational Career Planning</a:t>
            </a:r>
          </a:p>
          <a:p>
            <a:pPr>
              <a:spcBef>
                <a:spcPct val="50000"/>
              </a:spcBef>
            </a:pPr>
            <a:endParaRPr lang="en-US" dirty="0" smtClean="0"/>
          </a:p>
          <a:p>
            <a:pPr>
              <a:spcBef>
                <a:spcPct val="50000"/>
              </a:spcBef>
            </a:pPr>
            <a:endParaRPr lang="en-US" dirty="0" smtClean="0"/>
          </a:p>
          <a:p>
            <a:pPr>
              <a:spcBef>
                <a:spcPct val="50000"/>
              </a:spcBef>
            </a:pPr>
            <a:endParaRPr lang="en-US" dirty="0" smtClean="0"/>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a:t>
            </a:fld>
            <a:endParaRPr lang="en-US"/>
          </a:p>
        </p:txBody>
      </p:sp>
    </p:spTree>
    <p:extLst>
      <p:ext uri="{BB962C8B-B14F-4D97-AF65-F5344CB8AC3E}">
        <p14:creationId xmlns:p14="http://schemas.microsoft.com/office/powerpoint/2010/main" xmlns="" val="8753052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Today’s Lecture</a:t>
            </a:r>
            <a:endParaRPr lang="en-US" dirty="0"/>
          </a:p>
        </p:txBody>
      </p:sp>
      <p:sp>
        <p:nvSpPr>
          <p:cNvPr id="3" name="Content Placeholder 2"/>
          <p:cNvSpPr>
            <a:spLocks noGrp="1"/>
          </p:cNvSpPr>
          <p:nvPr>
            <p:ph idx="1"/>
          </p:nvPr>
        </p:nvSpPr>
        <p:spPr/>
        <p:txBody>
          <a:bodyPr/>
          <a:lstStyle/>
          <a:p>
            <a:pPr algn="just"/>
            <a:r>
              <a:rPr lang="en-US" dirty="0"/>
              <a:t>Career Development</a:t>
            </a:r>
          </a:p>
          <a:p>
            <a:pPr algn="just"/>
            <a:r>
              <a:rPr lang="en-US" dirty="0"/>
              <a:t>Career Stages</a:t>
            </a:r>
          </a:p>
          <a:p>
            <a:pPr algn="just"/>
            <a:r>
              <a:rPr lang="en-US" dirty="0"/>
              <a:t>Career Choices and Preferences.</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a:t>
            </a:fld>
            <a:endParaRPr lang="en-US"/>
          </a:p>
        </p:txBody>
      </p:sp>
    </p:spTree>
    <p:extLst>
      <p:ext uri="{BB962C8B-B14F-4D97-AF65-F5344CB8AC3E}">
        <p14:creationId xmlns:p14="http://schemas.microsoft.com/office/powerpoint/2010/main" xmlns="" val="232663823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Career Development</a:t>
            </a:r>
            <a:endParaRPr lang="en-US" dirty="0"/>
          </a:p>
        </p:txBody>
      </p:sp>
      <p:sp>
        <p:nvSpPr>
          <p:cNvPr id="3" name="Content Placeholder 2"/>
          <p:cNvSpPr>
            <a:spLocks noGrp="1"/>
          </p:cNvSpPr>
          <p:nvPr>
            <p:ph idx="1"/>
          </p:nvPr>
        </p:nvSpPr>
        <p:spPr/>
        <p:txBody>
          <a:bodyPr>
            <a:normAutofit fontScale="92500" lnSpcReduction="10000"/>
          </a:bodyPr>
          <a:lstStyle/>
          <a:p>
            <a:r>
              <a:rPr lang="en-US" dirty="0"/>
              <a:t>Career Development is a “continuous lifelong process of developmental experiences that focuses on seeking, obtaining and processing information about self, occupational and educational alternatives, life styles and role options” (Hansen, 1976</a:t>
            </a:r>
            <a:r>
              <a:rPr lang="en-US" b="1" dirty="0"/>
              <a:t>). </a:t>
            </a:r>
            <a:endParaRPr lang="en-US" b="1" dirty="0" smtClean="0"/>
          </a:p>
          <a:p>
            <a:r>
              <a:rPr lang="en-US" dirty="0" smtClean="0"/>
              <a:t>Put </a:t>
            </a:r>
            <a:r>
              <a:rPr lang="en-US" dirty="0"/>
              <a:t>another way, career development is the process through which people come to understand them as they relate to the world of work and their role in it.</a:t>
            </a:r>
          </a:p>
          <a:p>
            <a:endParaRPr lang="en-US" dirty="0"/>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Career Development(contd.)</a:t>
            </a:r>
            <a:endParaRPr lang="en-US" dirty="0"/>
          </a:p>
        </p:txBody>
      </p:sp>
      <p:sp>
        <p:nvSpPr>
          <p:cNvPr id="3" name="Content Placeholder 2"/>
          <p:cNvSpPr>
            <a:spLocks noGrp="1"/>
          </p:cNvSpPr>
          <p:nvPr>
            <p:ph idx="1"/>
          </p:nvPr>
        </p:nvSpPr>
        <p:spPr/>
        <p:txBody>
          <a:bodyPr>
            <a:normAutofit/>
          </a:bodyPr>
          <a:lstStyle/>
          <a:p>
            <a:r>
              <a:rPr lang="en-US" dirty="0" smtClean="0"/>
              <a:t>This career development process is where an individual fashions a work identity. In America, we are what we do, thus it becomes a person’s identity. </a:t>
            </a:r>
          </a:p>
          <a:p>
            <a:endParaRPr lang="en-US" dirty="0"/>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Career Development(contd.)</a:t>
            </a:r>
            <a:endParaRPr lang="en-US" dirty="0"/>
          </a:p>
        </p:txBody>
      </p:sp>
      <p:sp>
        <p:nvSpPr>
          <p:cNvPr id="3" name="Content Placeholder 2"/>
          <p:cNvSpPr>
            <a:spLocks noGrp="1"/>
          </p:cNvSpPr>
          <p:nvPr>
            <p:ph idx="1"/>
          </p:nvPr>
        </p:nvSpPr>
        <p:spPr/>
        <p:txBody>
          <a:bodyPr>
            <a:normAutofit/>
          </a:bodyPr>
          <a:lstStyle/>
          <a:p>
            <a:r>
              <a:rPr lang="en-US" dirty="0" smtClean="0"/>
              <a:t>It is imperative when educating our young people that our school systems assist and consider the significance of this responsibility for our youth and their future. The influences on and outcomes of career development are one aspect of socialization as part of a broader process of human development.</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7</a:t>
            </a:fld>
            <a:endParaRPr lang="en-US"/>
          </a:p>
        </p:txBody>
      </p:sp>
    </p:spTree>
    <p:extLst>
      <p:ext uri="{BB962C8B-B14F-4D97-AF65-F5344CB8AC3E}">
        <p14:creationId xmlns:p14="http://schemas.microsoft.com/office/powerpoint/2010/main" xmlns="" val="207425872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p:txBody>
          <a:bodyPr/>
          <a:lstStyle/>
          <a:p>
            <a:r>
              <a:rPr lang="en-US" altLang="zh-TW" dirty="0"/>
              <a:t>Career Development </a:t>
            </a:r>
            <a:r>
              <a:rPr lang="en-US" altLang="zh-TW" dirty="0" smtClean="0"/>
              <a:t>Theories </a:t>
            </a:r>
            <a:endParaRPr lang="en-US" altLang="zh-TW" dirty="0">
              <a:solidFill>
                <a:schemeClr val="tx1"/>
              </a:solidFill>
              <a:latin typeface="Times New Roman" charset="0"/>
            </a:endParaRPr>
          </a:p>
        </p:txBody>
      </p:sp>
      <p:sp>
        <p:nvSpPr>
          <p:cNvPr id="2051" name="Rectangle 3"/>
          <p:cNvSpPr>
            <a:spLocks noGrp="1" noChangeArrowheads="1"/>
          </p:cNvSpPr>
          <p:nvPr>
            <p:ph idx="1"/>
          </p:nvPr>
        </p:nvSpPr>
        <p:spPr/>
        <p:txBody>
          <a:bodyPr/>
          <a:lstStyle/>
          <a:p>
            <a:r>
              <a:rPr lang="en-US" altLang="zh-TW" dirty="0"/>
              <a:t>Trait-factor theories</a:t>
            </a:r>
          </a:p>
          <a:p>
            <a:r>
              <a:rPr lang="en-US" altLang="zh-TW" dirty="0"/>
              <a:t>Sociology and career choice</a:t>
            </a:r>
          </a:p>
          <a:p>
            <a:r>
              <a:rPr lang="en-US" altLang="zh-TW" dirty="0"/>
              <a:t>Developmental/Self-concept theory</a:t>
            </a:r>
          </a:p>
          <a:p>
            <a:r>
              <a:rPr lang="en-US" altLang="zh-TW" dirty="0"/>
              <a:t>Vocational choice and personality theories</a:t>
            </a:r>
          </a:p>
          <a:p>
            <a:r>
              <a:rPr lang="en-US" altLang="zh-TW" dirty="0"/>
              <a:t>Behavioral approaches</a:t>
            </a:r>
          </a:p>
          <a:p>
            <a:r>
              <a:rPr lang="en-US" altLang="zh-TW" dirty="0"/>
              <a:t>Narrative approach</a:t>
            </a:r>
          </a:p>
        </p:txBody>
      </p:sp>
      <p:sp>
        <p:nvSpPr>
          <p:cNvPr id="2" name="Slide Number Placeholder 1"/>
          <p:cNvSpPr>
            <a:spLocks noGrp="1"/>
          </p:cNvSpPr>
          <p:nvPr>
            <p:ph type="sldNum" sz="quarter" idx="12"/>
          </p:nvPr>
        </p:nvSpPr>
        <p:spPr/>
        <p:txBody>
          <a:bodyPr/>
          <a:lstStyle/>
          <a:p>
            <a:fld id="{7FDCB8E7-DC3A-4BA7-9CC5-645FD4DDDB06}"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Why Study Theory?</a:t>
            </a:r>
            <a:br>
              <a:rPr lang="en-US" dirty="0" smtClean="0"/>
            </a:br>
            <a:endParaRPr lang="en-US" dirty="0"/>
          </a:p>
        </p:txBody>
      </p:sp>
      <p:sp>
        <p:nvSpPr>
          <p:cNvPr id="3" name="Content Placeholder 2"/>
          <p:cNvSpPr>
            <a:spLocks noGrp="1"/>
          </p:cNvSpPr>
          <p:nvPr>
            <p:ph idx="1"/>
          </p:nvPr>
        </p:nvSpPr>
        <p:spPr/>
        <p:txBody>
          <a:bodyPr>
            <a:normAutofit/>
          </a:bodyPr>
          <a:lstStyle/>
          <a:p>
            <a:pPr algn="just">
              <a:buNone/>
            </a:pPr>
            <a:r>
              <a:rPr lang="en-US" b="1" dirty="0"/>
              <a:t> </a:t>
            </a:r>
            <a:r>
              <a:rPr lang="en-US" dirty="0" smtClean="0"/>
              <a:t>Theories </a:t>
            </a:r>
            <a:r>
              <a:rPr lang="en-US" dirty="0"/>
              <a:t>and research describing career behavior provide the “conceptual glue” for as well as describe where, when and for what purpose career counseling, career education, career guidance and other career interventions should be implemented</a:t>
            </a:r>
            <a:r>
              <a:rPr lang="en-US" dirty="0" smtClean="0"/>
              <a:t>.</a:t>
            </a:r>
          </a:p>
          <a:p>
            <a:pPr algn="just">
              <a:buNone/>
            </a:pPr>
            <a:endParaRPr lang="en-US" dirty="0"/>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Why Study Theory?(Contd.)</a:t>
            </a:r>
            <a:br>
              <a:rPr lang="en-US" dirty="0" smtClean="0"/>
            </a:b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b="1" dirty="0"/>
              <a:t> </a:t>
            </a:r>
            <a:r>
              <a:rPr lang="en-US" dirty="0" smtClean="0"/>
              <a:t>The </a:t>
            </a:r>
            <a:r>
              <a:rPr lang="en-US" dirty="0"/>
              <a:t>process of career development theory comes from four disciplines:</a:t>
            </a:r>
          </a:p>
          <a:p>
            <a:pPr lvl="0"/>
            <a:r>
              <a:rPr lang="en-US" dirty="0"/>
              <a:t>Differential Psychology- interested in work and occupations</a:t>
            </a:r>
          </a:p>
          <a:p>
            <a:pPr lvl="0"/>
            <a:r>
              <a:rPr lang="en-US" dirty="0"/>
              <a:t>Personality- view individuals as an organizer of their own experiences</a:t>
            </a:r>
          </a:p>
          <a:p>
            <a:pPr lvl="0"/>
            <a:r>
              <a:rPr lang="en-US" dirty="0"/>
              <a:t>Sociology- focus on occupational mobility</a:t>
            </a:r>
          </a:p>
          <a:p>
            <a:pPr lvl="0"/>
            <a:r>
              <a:rPr lang="en-US" dirty="0"/>
              <a:t>Developmental Psychology- concerned with the “life course”</a:t>
            </a:r>
          </a:p>
          <a:p>
            <a:endParaRPr lang="en-US" dirty="0"/>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10</a:t>
            </a:fld>
            <a:endParaRPr lang="en-US"/>
          </a:p>
        </p:txBody>
      </p:sp>
    </p:spTree>
    <p:extLst>
      <p:ext uri="{BB962C8B-B14F-4D97-AF65-F5344CB8AC3E}">
        <p14:creationId xmlns:p14="http://schemas.microsoft.com/office/powerpoint/2010/main" xmlns="" val="361145977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Why Study Theory?(Contd.)</a:t>
            </a:r>
            <a:br>
              <a:rPr lang="en-US" dirty="0" smtClean="0"/>
            </a:br>
            <a:endParaRPr lang="en-US" dirty="0"/>
          </a:p>
        </p:txBody>
      </p:sp>
      <p:sp>
        <p:nvSpPr>
          <p:cNvPr id="3" name="Content Placeholder 2"/>
          <p:cNvSpPr>
            <a:spLocks noGrp="1"/>
          </p:cNvSpPr>
          <p:nvPr>
            <p:ph idx="1"/>
          </p:nvPr>
        </p:nvSpPr>
        <p:spPr/>
        <p:txBody>
          <a:bodyPr>
            <a:normAutofit/>
          </a:bodyPr>
          <a:lstStyle/>
          <a:p>
            <a:pPr>
              <a:buNone/>
            </a:pPr>
            <a:r>
              <a:rPr lang="en-US" b="1" dirty="0"/>
              <a:t> </a:t>
            </a:r>
            <a:r>
              <a:rPr lang="en-US" dirty="0" smtClean="0"/>
              <a:t> “</a:t>
            </a:r>
            <a:r>
              <a:rPr lang="en-US" dirty="0"/>
              <a:t>Theory is a picture, an image, a description, a representation of reality. It is not reality itself. It is a way we can think about some part of reality so that we can comprehend it</a:t>
            </a:r>
            <a:r>
              <a:rPr lang="en-US" dirty="0" smtClean="0"/>
              <a:t>”(</a:t>
            </a:r>
            <a:r>
              <a:rPr lang="en-US" dirty="0" err="1"/>
              <a:t>Krumboltz</a:t>
            </a:r>
            <a:r>
              <a:rPr lang="en-US" dirty="0"/>
              <a:t>)</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11</a:t>
            </a:fld>
            <a:endParaRPr lang="en-US"/>
          </a:p>
        </p:txBody>
      </p:sp>
    </p:spTree>
    <p:extLst>
      <p:ext uri="{BB962C8B-B14F-4D97-AF65-F5344CB8AC3E}">
        <p14:creationId xmlns:p14="http://schemas.microsoft.com/office/powerpoint/2010/main" xmlns="" val="21025444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p:txBody>
          <a:bodyPr/>
          <a:lstStyle/>
          <a:p>
            <a:r>
              <a:rPr lang="en-US" altLang="zh-TW" dirty="0"/>
              <a:t>Trait-factor theories</a:t>
            </a:r>
          </a:p>
        </p:txBody>
      </p:sp>
      <p:sp>
        <p:nvSpPr>
          <p:cNvPr id="5123" name="Rectangle 3"/>
          <p:cNvSpPr>
            <a:spLocks noGrp="1" noChangeArrowheads="1"/>
          </p:cNvSpPr>
          <p:nvPr>
            <p:ph idx="1"/>
          </p:nvPr>
        </p:nvSpPr>
        <p:spPr>
          <a:xfrm>
            <a:off x="762000" y="1447800"/>
            <a:ext cx="7924800" cy="4572000"/>
          </a:xfrm>
        </p:spPr>
        <p:txBody>
          <a:bodyPr>
            <a:normAutofit/>
          </a:bodyPr>
          <a:lstStyle/>
          <a:p>
            <a:pPr>
              <a:buNone/>
            </a:pPr>
            <a:r>
              <a:rPr lang="en-US" altLang="zh-TW" dirty="0"/>
              <a:t>The oldest theoretical approach.</a:t>
            </a:r>
          </a:p>
          <a:p>
            <a:r>
              <a:rPr lang="en-US" altLang="zh-TW" dirty="0"/>
              <a:t>Assumes a straightforward matching of an individual’s abilities and interests with the world’s vocational opportunities can be accomplished and once accomplished, solved the problems of vocational choice for that individual</a:t>
            </a:r>
            <a:r>
              <a:rPr lang="en-US" altLang="zh-TW" dirty="0" smtClean="0"/>
              <a:t>.</a:t>
            </a:r>
            <a:endParaRPr lang="en-US" altLang="zh-TW"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zh-TW" dirty="0"/>
              <a:t>Sociology and career choice</a:t>
            </a:r>
          </a:p>
        </p:txBody>
      </p:sp>
      <p:sp>
        <p:nvSpPr>
          <p:cNvPr id="6147" name="Rectangle 3"/>
          <p:cNvSpPr>
            <a:spLocks noGrp="1" noChangeArrowheads="1"/>
          </p:cNvSpPr>
          <p:nvPr>
            <p:ph idx="1"/>
          </p:nvPr>
        </p:nvSpPr>
        <p:spPr/>
        <p:txBody>
          <a:bodyPr>
            <a:normAutofit/>
          </a:bodyPr>
          <a:lstStyle/>
          <a:p>
            <a:pPr>
              <a:buNone/>
            </a:pPr>
            <a:r>
              <a:rPr lang="en-US" altLang="zh-TW" dirty="0"/>
              <a:t>Reality or accident theory of vocational choice</a:t>
            </a:r>
          </a:p>
          <a:p>
            <a:r>
              <a:rPr lang="en-US" altLang="zh-TW" dirty="0"/>
              <a:t>Societal circumstance beyond the control of the individual contribute significantly to career choices and that the principal task confronting a person is the development of techniques to cope effectively with the environment</a:t>
            </a:r>
            <a:r>
              <a:rPr lang="en-US" altLang="zh-TW" dirty="0" smtClean="0"/>
              <a:t>.</a:t>
            </a:r>
          </a:p>
          <a:p>
            <a:endParaRPr lang="en-US" altLang="zh-TW"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zh-TW" dirty="0"/>
              <a:t>Sociology and career </a:t>
            </a:r>
            <a:r>
              <a:rPr lang="en-US" altLang="zh-TW" dirty="0" smtClean="0"/>
              <a:t>choice(Contd.)</a:t>
            </a:r>
            <a:endParaRPr lang="en-US" altLang="zh-TW" dirty="0"/>
          </a:p>
        </p:txBody>
      </p:sp>
      <p:sp>
        <p:nvSpPr>
          <p:cNvPr id="6147" name="Rectangle 3"/>
          <p:cNvSpPr>
            <a:spLocks noGrp="1" noChangeArrowheads="1"/>
          </p:cNvSpPr>
          <p:nvPr>
            <p:ph idx="1"/>
          </p:nvPr>
        </p:nvSpPr>
        <p:spPr>
          <a:xfrm>
            <a:off x="457200" y="1676400"/>
            <a:ext cx="8229600" cy="4525963"/>
          </a:xfrm>
        </p:spPr>
        <p:txBody>
          <a:bodyPr>
            <a:normAutofit/>
          </a:bodyPr>
          <a:lstStyle/>
          <a:p>
            <a:endParaRPr lang="en-US" altLang="zh-TW" dirty="0"/>
          </a:p>
          <a:p>
            <a:r>
              <a:rPr lang="en-US" altLang="zh-TW" dirty="0"/>
              <a:t>The degree of freedom of occupational choice a person has is far less than might be assumed</a:t>
            </a:r>
            <a:r>
              <a:rPr lang="en-US" altLang="zh-TW" dirty="0" smtClean="0"/>
              <a:t>.</a:t>
            </a:r>
          </a:p>
          <a:p>
            <a:endParaRPr lang="en-US" altLang="zh-TW" dirty="0"/>
          </a:p>
          <a:p>
            <a:r>
              <a:rPr lang="en-US" altLang="zh-TW" dirty="0"/>
              <a:t>Being in the “right place at the right time.”</a:t>
            </a:r>
          </a:p>
        </p:txBody>
      </p:sp>
      <p:sp>
        <p:nvSpPr>
          <p:cNvPr id="2" name="Slide Number Placeholder 1"/>
          <p:cNvSpPr>
            <a:spLocks noGrp="1"/>
          </p:cNvSpPr>
          <p:nvPr>
            <p:ph type="sldNum" sz="quarter" idx="12"/>
          </p:nvPr>
        </p:nvSpPr>
        <p:spPr/>
        <p:txBody>
          <a:bodyPr/>
          <a:lstStyle/>
          <a:p>
            <a:fld id="{7FDCB8E7-DC3A-4BA7-9CC5-645FD4DDDB06}" type="slidenum">
              <a:rPr lang="en-US" smtClean="0"/>
              <a:pPr/>
              <a:t>14</a:t>
            </a:fld>
            <a:endParaRPr lang="en-US"/>
          </a:p>
        </p:txBody>
      </p:sp>
    </p:spTree>
    <p:extLst>
      <p:ext uri="{BB962C8B-B14F-4D97-AF65-F5344CB8AC3E}">
        <p14:creationId xmlns:p14="http://schemas.microsoft.com/office/powerpoint/2010/main" xmlns="" val="1973117379"/>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zh-TW" dirty="0"/>
              <a:t>Social anchor points</a:t>
            </a:r>
          </a:p>
        </p:txBody>
      </p:sp>
      <p:sp>
        <p:nvSpPr>
          <p:cNvPr id="7171" name="Rectangle 3"/>
          <p:cNvSpPr>
            <a:spLocks noGrp="1" noChangeArrowheads="1"/>
          </p:cNvSpPr>
          <p:nvPr>
            <p:ph idx="1"/>
          </p:nvPr>
        </p:nvSpPr>
        <p:spPr/>
        <p:txBody>
          <a:bodyPr/>
          <a:lstStyle/>
          <a:p>
            <a:r>
              <a:rPr lang="en-US" altLang="zh-TW" dirty="0"/>
              <a:t>Two social anchor points exist to fix a person’s occupation. At one extreme is the society in which occupation is hereditary; offspring follow parents, or at least the parent’s career and life style impose rigid limits on the variety of careers children consider</a:t>
            </a:r>
            <a:r>
              <a:rPr lang="en-US" altLang="zh-TW" dirty="0" smtClean="0"/>
              <a:t>.</a:t>
            </a:r>
          </a:p>
          <a:p>
            <a:endParaRPr lang="en-US" altLang="zh-TW" sz="2400"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p:txBody>
          <a:bodyPr/>
          <a:lstStyle/>
          <a:p>
            <a:r>
              <a:rPr lang="en-US" altLang="zh-TW" dirty="0"/>
              <a:t>Social anchor </a:t>
            </a:r>
            <a:r>
              <a:rPr lang="en-US" altLang="zh-TW" dirty="0" smtClean="0"/>
              <a:t>points(Contd</a:t>
            </a:r>
            <a:r>
              <a:rPr lang="en-US" altLang="zh-TW" dirty="0"/>
              <a:t>.</a:t>
            </a:r>
            <a:r>
              <a:rPr lang="en-US" altLang="zh-TW" dirty="0" smtClean="0"/>
              <a:t>)</a:t>
            </a:r>
            <a:endParaRPr lang="en-US" altLang="zh-TW" dirty="0"/>
          </a:p>
        </p:txBody>
      </p:sp>
      <p:sp>
        <p:nvSpPr>
          <p:cNvPr id="7171" name="Rectangle 3"/>
          <p:cNvSpPr>
            <a:spLocks noGrp="1" noChangeArrowheads="1"/>
          </p:cNvSpPr>
          <p:nvPr>
            <p:ph idx="1"/>
          </p:nvPr>
        </p:nvSpPr>
        <p:spPr/>
        <p:txBody>
          <a:bodyPr>
            <a:normAutofit/>
          </a:bodyPr>
          <a:lstStyle/>
          <a:p>
            <a:endParaRPr lang="en-US" altLang="zh-TW" dirty="0"/>
          </a:p>
          <a:p>
            <a:r>
              <a:rPr lang="en-US" altLang="zh-TW" dirty="0"/>
              <a:t>At the other extreme in which occupational choice is the exclusive result of the individual’s personal characteristics</a:t>
            </a:r>
            <a:r>
              <a:rPr lang="en-US" altLang="zh-TW" dirty="0" smtClean="0"/>
              <a:t>.</a:t>
            </a:r>
          </a:p>
          <a:p>
            <a:endParaRPr lang="en-US" altLang="zh-TW" dirty="0"/>
          </a:p>
          <a:p>
            <a:r>
              <a:rPr lang="en-US" altLang="zh-TW" dirty="0"/>
              <a:t>Occupational choice lies somewhere in between the two anchor points.</a:t>
            </a:r>
          </a:p>
        </p:txBody>
      </p:sp>
      <p:sp>
        <p:nvSpPr>
          <p:cNvPr id="2" name="Slide Number Placeholder 1"/>
          <p:cNvSpPr>
            <a:spLocks noGrp="1"/>
          </p:cNvSpPr>
          <p:nvPr>
            <p:ph type="sldNum" sz="quarter" idx="12"/>
          </p:nvPr>
        </p:nvSpPr>
        <p:spPr/>
        <p:txBody>
          <a:bodyPr/>
          <a:lstStyle/>
          <a:p>
            <a:fld id="{7FDCB8E7-DC3A-4BA7-9CC5-645FD4DDDB06}" type="slidenum">
              <a:rPr lang="en-US" smtClean="0"/>
              <a:pPr/>
              <a:t>16</a:t>
            </a:fld>
            <a:endParaRPr lang="en-US"/>
          </a:p>
        </p:txBody>
      </p:sp>
    </p:spTree>
    <p:extLst>
      <p:ext uri="{BB962C8B-B14F-4D97-AF65-F5344CB8AC3E}">
        <p14:creationId xmlns:p14="http://schemas.microsoft.com/office/powerpoint/2010/main" xmlns="" val="323922324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1477962"/>
          </a:xfrm>
        </p:spPr>
        <p:txBody>
          <a:bodyPr>
            <a:noAutofit/>
          </a:bodyPr>
          <a:lstStyle/>
          <a:p>
            <a:r>
              <a:rPr lang="en-US" altLang="zh-TW" dirty="0" smtClean="0"/>
              <a:t/>
            </a:r>
            <a:br>
              <a:rPr lang="en-US" altLang="zh-TW" dirty="0" smtClean="0"/>
            </a:br>
            <a:r>
              <a:rPr lang="en-US" altLang="zh-TW" dirty="0" smtClean="0"/>
              <a:t>Developmental/Self-concept </a:t>
            </a:r>
            <a:r>
              <a:rPr lang="en-US" altLang="zh-TW" dirty="0"/>
              <a:t>theory</a:t>
            </a:r>
            <a:br>
              <a:rPr lang="en-US" altLang="zh-TW" dirty="0"/>
            </a:br>
            <a:r>
              <a:rPr lang="en-US" altLang="zh-TW" dirty="0"/>
              <a:t> </a:t>
            </a:r>
            <a:r>
              <a:rPr lang="en-US" altLang="zh-TW" sz="2800" dirty="0"/>
              <a:t>Buehler, Super, </a:t>
            </a:r>
            <a:r>
              <a:rPr lang="en-US" altLang="zh-TW" sz="2800" dirty="0" err="1"/>
              <a:t>Samler</a:t>
            </a:r>
            <a:r>
              <a:rPr lang="en-US" altLang="zh-TW" sz="2800" dirty="0"/>
              <a:t>, </a:t>
            </a:r>
            <a:r>
              <a:rPr lang="en-US" altLang="zh-TW" sz="2800" dirty="0" err="1"/>
              <a:t>Ginzberg</a:t>
            </a:r>
            <a:r>
              <a:rPr lang="en-US" altLang="zh-TW" sz="2800" dirty="0"/>
              <a:t> and Carl Rogers </a:t>
            </a:r>
          </a:p>
        </p:txBody>
      </p:sp>
      <p:sp>
        <p:nvSpPr>
          <p:cNvPr id="8195" name="Rectangle 3"/>
          <p:cNvSpPr>
            <a:spLocks noGrp="1" noChangeArrowheads="1"/>
          </p:cNvSpPr>
          <p:nvPr>
            <p:ph idx="1"/>
          </p:nvPr>
        </p:nvSpPr>
        <p:spPr>
          <a:xfrm>
            <a:off x="457200" y="2971800"/>
            <a:ext cx="8229600" cy="3154363"/>
          </a:xfrm>
        </p:spPr>
        <p:txBody>
          <a:bodyPr>
            <a:normAutofit/>
          </a:bodyPr>
          <a:lstStyle/>
          <a:p>
            <a:r>
              <a:rPr lang="en-US" altLang="zh-TW" dirty="0"/>
              <a:t>Individuals develop more clearly defined self-concepts as they grow older, although these vary to conform with the changes in one’s view of reality as correlated with aging</a:t>
            </a:r>
            <a:r>
              <a:rPr lang="en-US" altLang="zh-TW" dirty="0" smtClean="0"/>
              <a:t>.</a:t>
            </a:r>
          </a:p>
          <a:p>
            <a:endParaRPr lang="en-US" altLang="zh-TW"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457200" y="274638"/>
            <a:ext cx="8229600" cy="1554162"/>
          </a:xfrm>
        </p:spPr>
        <p:txBody>
          <a:bodyPr>
            <a:normAutofit fontScale="90000"/>
          </a:bodyPr>
          <a:lstStyle/>
          <a:p>
            <a:r>
              <a:rPr lang="en-US" altLang="zh-TW" sz="4900" dirty="0"/>
              <a:t>Developmental/Self-concept </a:t>
            </a:r>
            <a:r>
              <a:rPr lang="en-US" altLang="zh-TW" sz="4900" dirty="0" smtClean="0"/>
              <a:t>theory(Contd.)</a:t>
            </a:r>
            <a:r>
              <a:rPr lang="en-US" altLang="zh-TW" sz="3600" dirty="0"/>
              <a:t/>
            </a:r>
            <a:br>
              <a:rPr lang="en-US" altLang="zh-TW" sz="3600" dirty="0"/>
            </a:br>
            <a:r>
              <a:rPr lang="en-US" altLang="zh-TW" sz="3600" dirty="0"/>
              <a:t> </a:t>
            </a:r>
            <a:r>
              <a:rPr lang="en-US" altLang="zh-TW" sz="3300" dirty="0"/>
              <a:t>Buehler, Super, </a:t>
            </a:r>
            <a:r>
              <a:rPr lang="en-US" altLang="zh-TW" sz="3300" dirty="0" err="1"/>
              <a:t>Samler</a:t>
            </a:r>
            <a:r>
              <a:rPr lang="en-US" altLang="zh-TW" sz="3300" dirty="0"/>
              <a:t>, </a:t>
            </a:r>
            <a:r>
              <a:rPr lang="en-US" altLang="zh-TW" sz="3300" dirty="0" err="1"/>
              <a:t>Ginzberg</a:t>
            </a:r>
            <a:r>
              <a:rPr lang="en-US" altLang="zh-TW" sz="3300" dirty="0"/>
              <a:t> and Carl Rogers </a:t>
            </a:r>
          </a:p>
        </p:txBody>
      </p:sp>
      <p:sp>
        <p:nvSpPr>
          <p:cNvPr id="8195" name="Rectangle 3"/>
          <p:cNvSpPr>
            <a:spLocks noGrp="1" noChangeArrowheads="1"/>
          </p:cNvSpPr>
          <p:nvPr>
            <p:ph idx="1"/>
          </p:nvPr>
        </p:nvSpPr>
        <p:spPr>
          <a:xfrm>
            <a:off x="457200" y="2057400"/>
            <a:ext cx="8229600" cy="4068763"/>
          </a:xfrm>
        </p:spPr>
        <p:txBody>
          <a:bodyPr>
            <a:noAutofit/>
          </a:bodyPr>
          <a:lstStyle/>
          <a:p>
            <a:r>
              <a:rPr lang="en-US" altLang="zh-TW" dirty="0" smtClean="0"/>
              <a:t>People develop images of the occupational world which they compare with their self-image in trying to make career decisions</a:t>
            </a:r>
          </a:p>
          <a:p>
            <a:endParaRPr lang="en-US" altLang="zh-TW" dirty="0"/>
          </a:p>
          <a:p>
            <a:r>
              <a:rPr lang="en-US" altLang="zh-TW" dirty="0"/>
              <a:t>Eventual career decision is based on the similarity between an individual’s self-concept and the vocational concept of the career eventually chosen.</a:t>
            </a:r>
          </a:p>
        </p:txBody>
      </p:sp>
      <p:sp>
        <p:nvSpPr>
          <p:cNvPr id="2" name="Slide Number Placeholder 1"/>
          <p:cNvSpPr>
            <a:spLocks noGrp="1"/>
          </p:cNvSpPr>
          <p:nvPr>
            <p:ph type="sldNum" sz="quarter" idx="12"/>
          </p:nvPr>
        </p:nvSpPr>
        <p:spPr/>
        <p:txBody>
          <a:bodyPr/>
          <a:lstStyle/>
          <a:p>
            <a:fld id="{7FDCB8E7-DC3A-4BA7-9CC5-645FD4DDDB06}" type="slidenum">
              <a:rPr lang="en-US" smtClean="0"/>
              <a:pPr/>
              <a:t>18</a:t>
            </a:fld>
            <a:endParaRPr lang="en-US"/>
          </a:p>
        </p:txBody>
      </p:sp>
    </p:spTree>
    <p:extLst>
      <p:ext uri="{BB962C8B-B14F-4D97-AF65-F5344CB8AC3E}">
        <p14:creationId xmlns:p14="http://schemas.microsoft.com/office/powerpoint/2010/main" xmlns="" val="11182156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zh-TW" dirty="0"/>
              <a:t>Personality theories</a:t>
            </a:r>
          </a:p>
        </p:txBody>
      </p:sp>
      <p:sp>
        <p:nvSpPr>
          <p:cNvPr id="9219" name="Rectangle 3"/>
          <p:cNvSpPr>
            <a:spLocks noGrp="1" noChangeArrowheads="1"/>
          </p:cNvSpPr>
          <p:nvPr>
            <p:ph idx="1"/>
          </p:nvPr>
        </p:nvSpPr>
        <p:spPr/>
        <p:txBody>
          <a:bodyPr>
            <a:normAutofit/>
          </a:bodyPr>
          <a:lstStyle/>
          <a:p>
            <a:r>
              <a:rPr lang="en-US" altLang="zh-TW" dirty="0"/>
              <a:t>Particular personality factors involved in career choice and career satisfaction</a:t>
            </a:r>
            <a:r>
              <a:rPr lang="en-US" altLang="zh-TW" dirty="0" smtClean="0"/>
              <a:t>.</a:t>
            </a:r>
          </a:p>
          <a:p>
            <a:endParaRPr lang="en-US" altLang="zh-TW" dirty="0"/>
          </a:p>
          <a:p>
            <a:r>
              <a:rPr lang="en-US" altLang="zh-TW" dirty="0"/>
              <a:t>Personality characteristics of people in different vocations, the life styles of various professionals, psychopathology associated with professional activity, and the specific needs of worker in particular industries or jobs</a:t>
            </a:r>
            <a:r>
              <a:rPr lang="en-US" altLang="zh-TW" dirty="0" smtClean="0"/>
              <a:t>.</a:t>
            </a:r>
          </a:p>
          <a:p>
            <a:endParaRPr lang="en-US" altLang="zh-TW" sz="2400"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r>
              <a:rPr lang="en-US" altLang="zh-TW" dirty="0"/>
              <a:t>Personality </a:t>
            </a:r>
            <a:r>
              <a:rPr lang="en-US" altLang="zh-TW" dirty="0" smtClean="0"/>
              <a:t>theories(Contd.)</a:t>
            </a:r>
            <a:endParaRPr lang="en-US" altLang="zh-TW" dirty="0"/>
          </a:p>
        </p:txBody>
      </p:sp>
      <p:sp>
        <p:nvSpPr>
          <p:cNvPr id="9219" name="Rectangle 3"/>
          <p:cNvSpPr>
            <a:spLocks noGrp="1" noChangeArrowheads="1"/>
          </p:cNvSpPr>
          <p:nvPr>
            <p:ph idx="1"/>
          </p:nvPr>
        </p:nvSpPr>
        <p:spPr/>
        <p:txBody>
          <a:bodyPr>
            <a:normAutofit/>
          </a:bodyPr>
          <a:lstStyle/>
          <a:p>
            <a:r>
              <a:rPr lang="en-US" altLang="zh-TW" dirty="0" smtClean="0"/>
              <a:t>The </a:t>
            </a:r>
            <a:r>
              <a:rPr lang="en-US" altLang="zh-TW" dirty="0"/>
              <a:t>general hypothesis is that workers select their jobs because they see potential for the satisfaction of their needs. Exposure to a job gradually modifies the personality characteristics of the worker.</a:t>
            </a:r>
          </a:p>
        </p:txBody>
      </p:sp>
      <p:sp>
        <p:nvSpPr>
          <p:cNvPr id="2" name="Slide Number Placeholder 1"/>
          <p:cNvSpPr>
            <a:spLocks noGrp="1"/>
          </p:cNvSpPr>
          <p:nvPr>
            <p:ph type="sldNum" sz="quarter" idx="12"/>
          </p:nvPr>
        </p:nvSpPr>
        <p:spPr/>
        <p:txBody>
          <a:bodyPr/>
          <a:lstStyle/>
          <a:p>
            <a:fld id="{7FDCB8E7-DC3A-4BA7-9CC5-645FD4DDDB06}" type="slidenum">
              <a:rPr lang="en-US" smtClean="0"/>
              <a:pPr/>
              <a:t>20</a:t>
            </a:fld>
            <a:endParaRPr lang="en-US"/>
          </a:p>
        </p:txBody>
      </p:sp>
    </p:spTree>
    <p:extLst>
      <p:ext uri="{BB962C8B-B14F-4D97-AF65-F5344CB8AC3E}">
        <p14:creationId xmlns:p14="http://schemas.microsoft.com/office/powerpoint/2010/main" xmlns="" val="218989672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477962"/>
          </a:xfrm>
        </p:spPr>
        <p:txBody>
          <a:bodyPr>
            <a:noAutofit/>
          </a:bodyPr>
          <a:lstStyle/>
          <a:p>
            <a:r>
              <a:rPr lang="en-US" altLang="zh-TW" dirty="0"/>
              <a:t>Psychological needs, values and careers</a:t>
            </a:r>
          </a:p>
        </p:txBody>
      </p:sp>
      <p:sp>
        <p:nvSpPr>
          <p:cNvPr id="10243" name="Rectangle 3"/>
          <p:cNvSpPr>
            <a:spLocks noGrp="1" noChangeArrowheads="1"/>
          </p:cNvSpPr>
          <p:nvPr>
            <p:ph idx="1"/>
          </p:nvPr>
        </p:nvSpPr>
        <p:spPr>
          <a:xfrm>
            <a:off x="457200" y="1905000"/>
            <a:ext cx="8229600" cy="4221163"/>
          </a:xfrm>
        </p:spPr>
        <p:txBody>
          <a:bodyPr>
            <a:noAutofit/>
          </a:bodyPr>
          <a:lstStyle/>
          <a:p>
            <a:r>
              <a:rPr lang="en-US" altLang="zh-TW" dirty="0"/>
              <a:t>Stemmed from the assumption that occupational activities are related to basic needs and that the adequacy of occupational choice improves as people are better able to identify their own needs and the potential need satisfaction offered by a particular occupation</a:t>
            </a:r>
            <a:r>
              <a:rPr lang="en-US" altLang="zh-TW" dirty="0" smtClean="0"/>
              <a:t>.</a:t>
            </a:r>
          </a:p>
        </p:txBody>
      </p:sp>
      <p:sp>
        <p:nvSpPr>
          <p:cNvPr id="2" name="Slide Number Placeholder 1"/>
          <p:cNvSpPr>
            <a:spLocks noGrp="1"/>
          </p:cNvSpPr>
          <p:nvPr>
            <p:ph type="sldNum" sz="quarter" idx="12"/>
          </p:nvPr>
        </p:nvSpPr>
        <p:spPr/>
        <p:txBody>
          <a:bodyPr/>
          <a:lstStyle/>
          <a:p>
            <a:fld id="{7FDCB8E7-DC3A-4BA7-9CC5-645FD4DDDB06}"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57200" y="274638"/>
            <a:ext cx="8229600" cy="1630362"/>
          </a:xfrm>
        </p:spPr>
        <p:txBody>
          <a:bodyPr>
            <a:noAutofit/>
          </a:bodyPr>
          <a:lstStyle/>
          <a:p>
            <a:r>
              <a:rPr lang="en-US" altLang="zh-TW" dirty="0"/>
              <a:t>Psychological needs, values and </a:t>
            </a:r>
            <a:r>
              <a:rPr lang="en-US" altLang="zh-TW" dirty="0" smtClean="0"/>
              <a:t>careers(Contd.)</a:t>
            </a:r>
            <a:endParaRPr lang="en-US" altLang="zh-TW" dirty="0"/>
          </a:p>
        </p:txBody>
      </p:sp>
      <p:sp>
        <p:nvSpPr>
          <p:cNvPr id="10243" name="Rectangle 3"/>
          <p:cNvSpPr>
            <a:spLocks noGrp="1" noChangeArrowheads="1"/>
          </p:cNvSpPr>
          <p:nvPr>
            <p:ph idx="1"/>
          </p:nvPr>
        </p:nvSpPr>
        <p:spPr>
          <a:xfrm>
            <a:off x="457200" y="2057400"/>
            <a:ext cx="8229600" cy="4068763"/>
          </a:xfrm>
        </p:spPr>
        <p:txBody>
          <a:bodyPr>
            <a:noAutofit/>
          </a:bodyPr>
          <a:lstStyle/>
          <a:p>
            <a:pPr algn="just"/>
            <a:r>
              <a:rPr lang="en-US" altLang="zh-TW" dirty="0" smtClean="0"/>
              <a:t>Satisfactions </a:t>
            </a:r>
            <a:r>
              <a:rPr lang="en-US" altLang="zh-TW" dirty="0"/>
              <a:t>result from a job which meets our needs today, or from a job which promises to meet them in the future.</a:t>
            </a:r>
          </a:p>
        </p:txBody>
      </p:sp>
      <p:sp>
        <p:nvSpPr>
          <p:cNvPr id="2" name="Slide Number Placeholder 1"/>
          <p:cNvSpPr>
            <a:spLocks noGrp="1"/>
          </p:cNvSpPr>
          <p:nvPr>
            <p:ph type="sldNum" sz="quarter" idx="12"/>
          </p:nvPr>
        </p:nvSpPr>
        <p:spPr/>
        <p:txBody>
          <a:bodyPr/>
          <a:lstStyle/>
          <a:p>
            <a:fld id="{7FDCB8E7-DC3A-4BA7-9CC5-645FD4DDDB06}" type="slidenum">
              <a:rPr lang="en-US" smtClean="0"/>
              <a:pPr/>
              <a:t>22</a:t>
            </a:fld>
            <a:endParaRPr lang="en-US"/>
          </a:p>
        </p:txBody>
      </p:sp>
    </p:spTree>
    <p:extLst>
      <p:ext uri="{BB962C8B-B14F-4D97-AF65-F5344CB8AC3E}">
        <p14:creationId xmlns:p14="http://schemas.microsoft.com/office/powerpoint/2010/main" xmlns="" val="32437757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zh-TW" dirty="0"/>
              <a:t>Needs reduction approach</a:t>
            </a:r>
          </a:p>
        </p:txBody>
      </p:sp>
      <p:sp>
        <p:nvSpPr>
          <p:cNvPr id="11267" name="Rectangle 3"/>
          <p:cNvSpPr>
            <a:spLocks noGrp="1" noChangeArrowheads="1"/>
          </p:cNvSpPr>
          <p:nvPr>
            <p:ph idx="1"/>
          </p:nvPr>
        </p:nvSpPr>
        <p:spPr/>
        <p:txBody>
          <a:bodyPr>
            <a:normAutofit/>
          </a:bodyPr>
          <a:lstStyle/>
          <a:p>
            <a:pPr algn="just"/>
            <a:r>
              <a:rPr lang="en-US" altLang="zh-TW" dirty="0"/>
              <a:t>A hungry person will take any job to obtain enough to eat. Once the need for food has been reduced, a new job which offers the potential of satisfying other physical and psychological needs will be sought. To the degree that one can find and enter jobs relevant to higher order needs, the more or less satisfied with work one will be</a:t>
            </a:r>
            <a:r>
              <a:rPr lang="en-US" altLang="zh-TW" dirty="0" smtClean="0"/>
              <a:t>.</a:t>
            </a:r>
          </a:p>
          <a:p>
            <a:pPr algn="just"/>
            <a:endParaRPr lang="en-US" altLang="zh-TW"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altLang="zh-TW" dirty="0"/>
              <a:t>Needs reduction </a:t>
            </a:r>
            <a:r>
              <a:rPr lang="en-US" altLang="zh-TW" dirty="0" smtClean="0"/>
              <a:t>approach(Contd.)</a:t>
            </a:r>
            <a:endParaRPr lang="en-US" altLang="zh-TW" dirty="0"/>
          </a:p>
        </p:txBody>
      </p:sp>
      <p:sp>
        <p:nvSpPr>
          <p:cNvPr id="11267" name="Rectangle 3"/>
          <p:cNvSpPr>
            <a:spLocks noGrp="1" noChangeArrowheads="1"/>
          </p:cNvSpPr>
          <p:nvPr>
            <p:ph idx="1"/>
          </p:nvPr>
        </p:nvSpPr>
        <p:spPr/>
        <p:txBody>
          <a:bodyPr>
            <a:normAutofit/>
          </a:bodyPr>
          <a:lstStyle/>
          <a:p>
            <a:pPr algn="just"/>
            <a:r>
              <a:rPr lang="en-US" altLang="zh-TW" dirty="0" smtClean="0"/>
              <a:t>It </a:t>
            </a:r>
            <a:r>
              <a:rPr lang="en-US" altLang="zh-TW" dirty="0"/>
              <a:t>seems reasonable to expect, if one postulates needs as a factor in occupational selection, that needs satisfaction is directly related to job satisfaction.</a:t>
            </a:r>
          </a:p>
        </p:txBody>
      </p:sp>
      <p:sp>
        <p:nvSpPr>
          <p:cNvPr id="2" name="Slide Number Placeholder 1"/>
          <p:cNvSpPr>
            <a:spLocks noGrp="1"/>
          </p:cNvSpPr>
          <p:nvPr>
            <p:ph type="sldNum" sz="quarter" idx="12"/>
          </p:nvPr>
        </p:nvSpPr>
        <p:spPr/>
        <p:txBody>
          <a:bodyPr/>
          <a:lstStyle/>
          <a:p>
            <a:fld id="{7FDCB8E7-DC3A-4BA7-9CC5-645FD4DDDB06}" type="slidenum">
              <a:rPr lang="en-US" smtClean="0"/>
              <a:pPr/>
              <a:t>24</a:t>
            </a:fld>
            <a:endParaRPr lang="en-US"/>
          </a:p>
        </p:txBody>
      </p:sp>
    </p:spTree>
    <p:extLst>
      <p:ext uri="{BB962C8B-B14F-4D97-AF65-F5344CB8AC3E}">
        <p14:creationId xmlns:p14="http://schemas.microsoft.com/office/powerpoint/2010/main" xmlns="" val="34658928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a:bodyPr>
          <a:lstStyle/>
          <a:p>
            <a:r>
              <a:rPr lang="en-US" altLang="zh-TW" dirty="0"/>
              <a:t>Occupations and mental health</a:t>
            </a:r>
          </a:p>
        </p:txBody>
      </p:sp>
      <p:sp>
        <p:nvSpPr>
          <p:cNvPr id="12291" name="Rectangle 3"/>
          <p:cNvSpPr>
            <a:spLocks noGrp="1" noChangeArrowheads="1"/>
          </p:cNvSpPr>
          <p:nvPr>
            <p:ph idx="1"/>
          </p:nvPr>
        </p:nvSpPr>
        <p:spPr/>
        <p:txBody>
          <a:bodyPr>
            <a:normAutofit/>
          </a:bodyPr>
          <a:lstStyle/>
          <a:p>
            <a:pPr algn="just">
              <a:lnSpc>
                <a:spcPct val="90000"/>
              </a:lnSpc>
            </a:pPr>
            <a:r>
              <a:rPr lang="en-US" altLang="zh-TW" dirty="0"/>
              <a:t>There is a long history of interest in the degree to which people engaged in various occupational activities display various forms of psychopathology</a:t>
            </a:r>
            <a:r>
              <a:rPr lang="en-US" altLang="zh-TW" dirty="0" smtClean="0"/>
              <a:t>.</a:t>
            </a:r>
          </a:p>
          <a:p>
            <a:pPr algn="just">
              <a:lnSpc>
                <a:spcPct val="90000"/>
              </a:lnSpc>
            </a:pPr>
            <a:endParaRPr lang="en-US" altLang="zh-TW" dirty="0"/>
          </a:p>
          <a:p>
            <a:pPr algn="just">
              <a:lnSpc>
                <a:spcPct val="90000"/>
              </a:lnSpc>
            </a:pPr>
            <a:r>
              <a:rPr lang="en-US" altLang="zh-TW" dirty="0" smtClean="0"/>
              <a:t>Various </a:t>
            </a:r>
            <a:r>
              <a:rPr lang="en-US" altLang="zh-TW" dirty="0"/>
              <a:t>kinds of interests and psychopathology (overall adjustment</a:t>
            </a:r>
            <a:r>
              <a:rPr lang="en-US" altLang="zh-TW" dirty="0" smtClean="0"/>
              <a:t>)</a:t>
            </a:r>
          </a:p>
          <a:p>
            <a:pPr algn="just">
              <a:lnSpc>
                <a:spcPct val="90000"/>
              </a:lnSpc>
            </a:pPr>
            <a:endParaRPr lang="en-US" altLang="zh-TW" dirty="0"/>
          </a:p>
        </p:txBody>
      </p:sp>
      <p:sp>
        <p:nvSpPr>
          <p:cNvPr id="2" name="Slide Number Placeholder 1"/>
          <p:cNvSpPr>
            <a:spLocks noGrp="1"/>
          </p:cNvSpPr>
          <p:nvPr>
            <p:ph type="sldNum" sz="quarter" idx="12"/>
          </p:nvPr>
        </p:nvSpPr>
        <p:spPr/>
        <p:txBody>
          <a:bodyPr/>
          <a:lstStyle/>
          <a:p>
            <a:fld id="{7FDCB8E7-DC3A-4BA7-9CC5-645FD4DDDB06}"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normAutofit fontScale="90000"/>
          </a:bodyPr>
          <a:lstStyle/>
          <a:p>
            <a:r>
              <a:rPr lang="en-US" altLang="zh-TW" dirty="0"/>
              <a:t>Occupations and mental </a:t>
            </a:r>
            <a:r>
              <a:rPr lang="en-US" altLang="zh-TW" dirty="0" smtClean="0"/>
              <a:t>health(Contd.)</a:t>
            </a:r>
            <a:endParaRPr lang="en-US" altLang="zh-TW" dirty="0"/>
          </a:p>
        </p:txBody>
      </p:sp>
      <p:sp>
        <p:nvSpPr>
          <p:cNvPr id="12291" name="Rectangle 3"/>
          <p:cNvSpPr>
            <a:spLocks noGrp="1" noChangeArrowheads="1"/>
          </p:cNvSpPr>
          <p:nvPr>
            <p:ph idx="1"/>
          </p:nvPr>
        </p:nvSpPr>
        <p:spPr/>
        <p:txBody>
          <a:bodyPr>
            <a:normAutofit/>
          </a:bodyPr>
          <a:lstStyle/>
          <a:p>
            <a:pPr algn="just">
              <a:lnSpc>
                <a:spcPct val="90000"/>
              </a:lnSpc>
            </a:pPr>
            <a:r>
              <a:rPr lang="en-US" altLang="zh-TW" dirty="0" smtClean="0"/>
              <a:t>The </a:t>
            </a:r>
            <a:r>
              <a:rPr lang="en-US" altLang="zh-TW" dirty="0"/>
              <a:t>degree to which work settings interact with and produce stresses which cause strains to individuals leading to both work disorder and personal disorder.</a:t>
            </a:r>
          </a:p>
        </p:txBody>
      </p:sp>
      <p:sp>
        <p:nvSpPr>
          <p:cNvPr id="2" name="Slide Number Placeholder 1"/>
          <p:cNvSpPr>
            <a:spLocks noGrp="1"/>
          </p:cNvSpPr>
          <p:nvPr>
            <p:ph type="sldNum" sz="quarter" idx="12"/>
          </p:nvPr>
        </p:nvSpPr>
        <p:spPr/>
        <p:txBody>
          <a:bodyPr/>
          <a:lstStyle/>
          <a:p>
            <a:fld id="{7FDCB8E7-DC3A-4BA7-9CC5-645FD4DDDB06}" type="slidenum">
              <a:rPr lang="en-US" smtClean="0"/>
              <a:pPr/>
              <a:t>26</a:t>
            </a:fld>
            <a:endParaRPr lang="en-US"/>
          </a:p>
        </p:txBody>
      </p:sp>
    </p:spTree>
    <p:extLst>
      <p:ext uri="{BB962C8B-B14F-4D97-AF65-F5344CB8AC3E}">
        <p14:creationId xmlns:p14="http://schemas.microsoft.com/office/powerpoint/2010/main" xmlns="" val="15408412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altLang="zh-TW" dirty="0"/>
              <a:t>Behavioral approaches</a:t>
            </a:r>
          </a:p>
        </p:txBody>
      </p:sp>
      <p:sp>
        <p:nvSpPr>
          <p:cNvPr id="13315" name="Rectangle 3"/>
          <p:cNvSpPr>
            <a:spLocks noGrp="1" noChangeArrowheads="1"/>
          </p:cNvSpPr>
          <p:nvPr>
            <p:ph idx="1"/>
          </p:nvPr>
        </p:nvSpPr>
        <p:spPr/>
        <p:txBody>
          <a:bodyPr>
            <a:normAutofit/>
          </a:bodyPr>
          <a:lstStyle/>
          <a:p>
            <a:pPr algn="just"/>
            <a:r>
              <a:rPr lang="en-US" altLang="zh-TW" dirty="0"/>
              <a:t>Interest in observing individual environmental interaction in a behavioral mode.</a:t>
            </a:r>
          </a:p>
          <a:p>
            <a:pPr algn="just"/>
            <a:r>
              <a:rPr lang="en-US" altLang="zh-TW" dirty="0"/>
              <a:t>Social learning approach to career decision-making e.g. Mitchell, </a:t>
            </a:r>
            <a:r>
              <a:rPr lang="en-US" altLang="zh-TW" dirty="0" err="1"/>
              <a:t>Jone</a:t>
            </a:r>
            <a:r>
              <a:rPr lang="en-US" altLang="zh-TW" dirty="0"/>
              <a:t> and </a:t>
            </a:r>
            <a:r>
              <a:rPr lang="en-US" altLang="zh-TW" dirty="0" err="1"/>
              <a:t>Krumboltz</a:t>
            </a:r>
            <a:r>
              <a:rPr lang="en-US" altLang="zh-TW" dirty="0"/>
              <a:t> (1979)</a:t>
            </a:r>
          </a:p>
          <a:p>
            <a:pPr algn="just"/>
            <a:r>
              <a:rPr lang="en-US" altLang="zh-TW" dirty="0"/>
              <a:t>Social skills training as a career skill training approach.</a:t>
            </a:r>
          </a:p>
        </p:txBody>
      </p:sp>
      <p:sp>
        <p:nvSpPr>
          <p:cNvPr id="2" name="Slide Number Placeholder 1"/>
          <p:cNvSpPr>
            <a:spLocks noGrp="1"/>
          </p:cNvSpPr>
          <p:nvPr>
            <p:ph type="sldNum" sz="quarter" idx="12"/>
          </p:nvPr>
        </p:nvSpPr>
        <p:spPr/>
        <p:txBody>
          <a:bodyPr/>
          <a:lstStyle/>
          <a:p>
            <a:fld id="{7FDCB8E7-DC3A-4BA7-9CC5-645FD4DDDB06}"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685800" y="457200"/>
            <a:ext cx="7772400" cy="3228109"/>
          </a:xfrm>
        </p:spPr>
        <p:txBody>
          <a:bodyPr>
            <a:normAutofit/>
          </a:bodyPr>
          <a:lstStyle/>
          <a:p>
            <a:pPr algn="ctr"/>
            <a:r>
              <a:rPr lang="en-US" sz="4800" dirty="0" smtClean="0">
                <a:solidFill>
                  <a:schemeClr val="tx1"/>
                </a:solidFill>
              </a:rPr>
              <a:t>MENTORING &amp; COACHING FOR CAREER DEVELOPMENT</a:t>
            </a:r>
            <a:endParaRPr lang="en-US" sz="4800" dirty="0">
              <a:solidFill>
                <a:schemeClr val="tx1"/>
              </a:solidFill>
            </a:endParaRPr>
          </a:p>
        </p:txBody>
      </p:sp>
      <p:sp>
        <p:nvSpPr>
          <p:cNvPr id="2" name="Slide Number Placeholder 1"/>
          <p:cNvSpPr>
            <a:spLocks noGrp="1"/>
          </p:cNvSpPr>
          <p:nvPr>
            <p:ph type="sldNum" sz="quarter" idx="12"/>
          </p:nvPr>
        </p:nvSpPr>
        <p:spPr/>
        <p:txBody>
          <a:bodyPr/>
          <a:lstStyle/>
          <a:p>
            <a:fld id="{7FDCB8E7-DC3A-4BA7-9CC5-645FD4DDDB06}"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a:t>
            </a:r>
            <a:endParaRPr lang="en-US" dirty="0"/>
          </a:p>
        </p:txBody>
      </p:sp>
      <p:sp>
        <p:nvSpPr>
          <p:cNvPr id="3" name="Content Placeholder 2"/>
          <p:cNvSpPr>
            <a:spLocks noGrp="1"/>
          </p:cNvSpPr>
          <p:nvPr>
            <p:ph idx="1"/>
          </p:nvPr>
        </p:nvSpPr>
        <p:spPr/>
        <p:txBody>
          <a:bodyPr>
            <a:normAutofit/>
          </a:bodyPr>
          <a:lstStyle/>
          <a:p>
            <a:pPr fontAlgn="base">
              <a:buNone/>
            </a:pPr>
            <a:r>
              <a:rPr lang="en-US" dirty="0"/>
              <a:t>Do you want to move your career forward?</a:t>
            </a:r>
          </a:p>
          <a:p>
            <a:pPr fontAlgn="base"/>
            <a:r>
              <a:rPr lang="en-US" dirty="0"/>
              <a:t>Would you like to develop your leadership skills as well as help others learn, grow, and improve their skills? </a:t>
            </a:r>
            <a:endParaRPr lang="en-US" dirty="0" smtClean="0"/>
          </a:p>
          <a:p>
            <a:pPr fontAlgn="base"/>
            <a:r>
              <a:rPr lang="en-US" dirty="0" smtClean="0"/>
              <a:t>Or </a:t>
            </a:r>
            <a:r>
              <a:rPr lang="en-US" dirty="0"/>
              <a:t>would you like to find someone who can help you do these things?</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Mentoring (Contd.)</a:t>
            </a:r>
            <a:endParaRPr lang="en-US" dirty="0"/>
          </a:p>
        </p:txBody>
      </p:sp>
      <p:sp>
        <p:nvSpPr>
          <p:cNvPr id="3" name="Content Placeholder 2"/>
          <p:cNvSpPr>
            <a:spLocks noGrp="1"/>
          </p:cNvSpPr>
          <p:nvPr>
            <p:ph idx="1"/>
          </p:nvPr>
        </p:nvSpPr>
        <p:spPr/>
        <p:txBody>
          <a:bodyPr>
            <a:normAutofit/>
          </a:bodyPr>
          <a:lstStyle/>
          <a:p>
            <a:pPr fontAlgn="base">
              <a:buNone/>
            </a:pPr>
            <a:r>
              <a:rPr lang="en-US" dirty="0" smtClean="0"/>
              <a:t>You can. Through a mentoring partnership.</a:t>
            </a:r>
          </a:p>
          <a:p>
            <a:pPr fontAlgn="base"/>
            <a:r>
              <a:rPr lang="en-US" dirty="0" smtClean="0"/>
              <a:t>More professionals these days are actively pursuing mentoring to advance their careers. And whether you're on the giving or receiving end, these types of partnerships can benefit your career.</a:t>
            </a:r>
          </a:p>
          <a:p>
            <a:pPr marL="0" indent="0">
              <a:buNone/>
            </a:pPr>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Mentoring (Contd.)</a:t>
            </a:r>
          </a:p>
        </p:txBody>
      </p:sp>
      <p:sp>
        <p:nvSpPr>
          <p:cNvPr id="3" name="Content Placeholder 2"/>
          <p:cNvSpPr>
            <a:spLocks noGrp="1"/>
          </p:cNvSpPr>
          <p:nvPr>
            <p:ph idx="1"/>
          </p:nvPr>
        </p:nvSpPr>
        <p:spPr/>
        <p:txBody>
          <a:bodyPr>
            <a:normAutofit/>
          </a:bodyPr>
          <a:lstStyle/>
          <a:p>
            <a:pPr fontAlgn="base"/>
            <a:r>
              <a:rPr lang="en-US" dirty="0" smtClean="0"/>
              <a:t>A mentoring partnership can be rewarding to both people, personally and professionally. It's an opportunity to develop communication skills, expand your viewpoints, and consider new ways of approaching situations. And both partners can advance their careers in the process.</a:t>
            </a:r>
          </a:p>
          <a:p>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31</a:t>
            </a:fld>
            <a:endParaRPr lang="en-US"/>
          </a:p>
        </p:txBody>
      </p:sp>
    </p:spTree>
    <p:extLst>
      <p:ext uri="{BB962C8B-B14F-4D97-AF65-F5344CB8AC3E}">
        <p14:creationId xmlns:p14="http://schemas.microsoft.com/office/powerpoint/2010/main" xmlns="" val="13017314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What is Mentoring?</a:t>
            </a:r>
            <a:br>
              <a:rPr lang="en-US" dirty="0" smtClean="0"/>
            </a:br>
            <a:endParaRPr lang="en-US" dirty="0"/>
          </a:p>
        </p:txBody>
      </p:sp>
      <p:sp>
        <p:nvSpPr>
          <p:cNvPr id="3" name="Content Placeholder 2"/>
          <p:cNvSpPr>
            <a:spLocks noGrp="1"/>
          </p:cNvSpPr>
          <p:nvPr>
            <p:ph idx="1"/>
          </p:nvPr>
        </p:nvSpPr>
        <p:spPr/>
        <p:txBody>
          <a:bodyPr>
            <a:normAutofit/>
          </a:bodyPr>
          <a:lstStyle/>
          <a:p>
            <a:pPr algn="just" fontAlgn="base"/>
            <a:r>
              <a:rPr lang="en-US" dirty="0" smtClean="0"/>
              <a:t>Mentoring </a:t>
            </a:r>
            <a:r>
              <a:rPr lang="en-US" dirty="0"/>
              <a:t>is a relationship between two people with the goal of professional and personal development. The "mentor" is usually an experienced individual who shares knowledge, experience, and advice with a less experienced person, or "mentee</a:t>
            </a:r>
            <a:r>
              <a:rPr lang="en-US" dirty="0" smtClean="0"/>
              <a:t>.“</a:t>
            </a:r>
          </a:p>
          <a:p>
            <a:pPr algn="just" fontAlgn="base"/>
            <a:endParaRPr lang="en-US" dirty="0"/>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What is Mentoring?(Contd.)</a:t>
            </a:r>
            <a:br>
              <a:rPr lang="en-US" dirty="0" smtClean="0"/>
            </a:br>
            <a:endParaRPr lang="en-US" dirty="0"/>
          </a:p>
        </p:txBody>
      </p:sp>
      <p:sp>
        <p:nvSpPr>
          <p:cNvPr id="3" name="Content Placeholder 2"/>
          <p:cNvSpPr>
            <a:spLocks noGrp="1"/>
          </p:cNvSpPr>
          <p:nvPr>
            <p:ph idx="1"/>
          </p:nvPr>
        </p:nvSpPr>
        <p:spPr/>
        <p:txBody>
          <a:bodyPr>
            <a:normAutofit/>
          </a:bodyPr>
          <a:lstStyle/>
          <a:p>
            <a:pPr algn="just" fontAlgn="base"/>
            <a:r>
              <a:rPr lang="en-US" dirty="0" smtClean="0"/>
              <a:t>Mentors </a:t>
            </a:r>
            <a:r>
              <a:rPr lang="en-US" dirty="0"/>
              <a:t>become trusted advisers and role models – people who have "been there" and "done that." They support and encourage their mentees by offering suggestions and knowledge, both general and specific. The goal is help mentees improve their skills and, hopefully, advance their careers</a:t>
            </a:r>
            <a:r>
              <a:rPr lang="en-US" dirty="0" smtClean="0"/>
              <a:t>.</a:t>
            </a:r>
          </a:p>
          <a:p>
            <a:pPr marL="0" indent="0" algn="just" fontAlgn="base">
              <a:buNone/>
            </a:pPr>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33</a:t>
            </a:fld>
            <a:endParaRPr lang="en-US"/>
          </a:p>
        </p:txBody>
      </p:sp>
    </p:spTree>
    <p:extLst>
      <p:ext uri="{BB962C8B-B14F-4D97-AF65-F5344CB8AC3E}">
        <p14:creationId xmlns:p14="http://schemas.microsoft.com/office/powerpoint/2010/main" xmlns="" val="13330938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What is Mentoring?(Contd.)</a:t>
            </a:r>
            <a:br>
              <a:rPr lang="en-US" dirty="0" smtClean="0"/>
            </a:br>
            <a:endParaRPr lang="en-US" dirty="0"/>
          </a:p>
        </p:txBody>
      </p:sp>
      <p:sp>
        <p:nvSpPr>
          <p:cNvPr id="3" name="Content Placeholder 2"/>
          <p:cNvSpPr>
            <a:spLocks noGrp="1"/>
          </p:cNvSpPr>
          <p:nvPr>
            <p:ph idx="1"/>
          </p:nvPr>
        </p:nvSpPr>
        <p:spPr/>
        <p:txBody>
          <a:bodyPr>
            <a:normAutofit/>
          </a:bodyPr>
          <a:lstStyle/>
          <a:p>
            <a:pPr algn="just" fontAlgn="base"/>
            <a:r>
              <a:rPr lang="en-US" dirty="0" smtClean="0"/>
              <a:t>A </a:t>
            </a:r>
            <a:r>
              <a:rPr lang="en-US" dirty="0"/>
              <a:t>mentoring partnership may be between two people within the same company, same industry, or same networking organization. However the partners come together, the relationship should be based on mutual trust and respect, and it typically offers personal and professional advantages for both parties.</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34</a:t>
            </a:fld>
            <a:endParaRPr lang="en-US"/>
          </a:p>
        </p:txBody>
      </p:sp>
    </p:spTree>
    <p:extLst>
      <p:ext uri="{BB962C8B-B14F-4D97-AF65-F5344CB8AC3E}">
        <p14:creationId xmlns:p14="http://schemas.microsoft.com/office/powerpoint/2010/main" xmlns="" val="20477370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Autofit/>
          </a:bodyPr>
          <a:lstStyle/>
          <a:p>
            <a:r>
              <a:rPr lang="en-US" dirty="0" smtClean="0"/>
              <a:t>Mentoring and Other Professional Relationships</a:t>
            </a:r>
            <a:endParaRPr lang="en-US" dirty="0"/>
          </a:p>
        </p:txBody>
      </p:sp>
      <p:sp>
        <p:nvSpPr>
          <p:cNvPr id="3" name="Content Placeholder 2"/>
          <p:cNvSpPr>
            <a:spLocks noGrp="1"/>
          </p:cNvSpPr>
          <p:nvPr>
            <p:ph idx="1"/>
          </p:nvPr>
        </p:nvSpPr>
        <p:spPr/>
        <p:txBody>
          <a:bodyPr>
            <a:normAutofit fontScale="92500"/>
          </a:bodyPr>
          <a:lstStyle/>
          <a:p>
            <a:pPr algn="just" fontAlgn="base"/>
            <a:r>
              <a:rPr lang="en-US" dirty="0" smtClean="0"/>
              <a:t>Coaches</a:t>
            </a:r>
            <a:r>
              <a:rPr lang="en-US" dirty="0"/>
              <a:t>, trainers, and consultants can all help you learn and grow professionally. Mentoring is a unique combination of all of these. Let's explore some of the similarities and differences between mentoring and these other professions</a:t>
            </a:r>
            <a:r>
              <a:rPr lang="en-US" dirty="0" smtClean="0"/>
              <a:t>.</a:t>
            </a:r>
          </a:p>
          <a:p>
            <a:pPr algn="just" fontAlgn="base"/>
            <a:r>
              <a:rPr lang="en-US" dirty="0" smtClean="0"/>
              <a:t>Coaches</a:t>
            </a:r>
            <a:r>
              <a:rPr lang="en-US" dirty="0"/>
              <a:t> help you to explore where you are in your career, where you want to go, and how you might get there. A coach will also support you in taking action to move toward your goal.</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35</a:t>
            </a:fld>
            <a:endParaRPr lang="en-US"/>
          </a:p>
        </p:txBody>
      </p:sp>
    </p:spTree>
    <p:extLst>
      <p:ext uri="{BB962C8B-B14F-4D97-AF65-F5344CB8AC3E}">
        <p14:creationId xmlns:p14="http://schemas.microsoft.com/office/powerpoint/2010/main" xmlns="" val="337330291"/>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Mentoring and Other Professional Relationships(Contd.)</a:t>
            </a:r>
            <a:endParaRPr lang="en-US" dirty="0"/>
          </a:p>
        </p:txBody>
      </p:sp>
      <p:sp>
        <p:nvSpPr>
          <p:cNvPr id="3" name="Content Placeholder 2"/>
          <p:cNvSpPr>
            <a:spLocks noGrp="1"/>
          </p:cNvSpPr>
          <p:nvPr>
            <p:ph idx="1"/>
          </p:nvPr>
        </p:nvSpPr>
        <p:spPr/>
        <p:txBody>
          <a:bodyPr>
            <a:normAutofit fontScale="85000" lnSpcReduction="20000"/>
          </a:bodyPr>
          <a:lstStyle/>
          <a:p>
            <a:pPr algn="just" fontAlgn="base"/>
            <a:r>
              <a:rPr lang="en-US" dirty="0" smtClean="0"/>
              <a:t>Coaches </a:t>
            </a:r>
            <a:r>
              <a:rPr lang="en-US" dirty="0"/>
              <a:t>and mentors differ in three main ways. First, a coach is generally paid, whereas your mentor will usually be making a voluntary commitment. This means that you can start working with a coach straight away, and that you can rely them not to cancel sessions because "Something </a:t>
            </a:r>
            <a:r>
              <a:rPr lang="en-US" dirty="0" err="1"/>
              <a:t>urgent's</a:t>
            </a:r>
            <a:r>
              <a:rPr lang="en-US" dirty="0"/>
              <a:t> come up". Finding a mentor can take longer, and even when you do, your mentor may find it harder to keep space in their day for your mentoring appointment</a:t>
            </a:r>
            <a:r>
              <a:rPr lang="en-US" dirty="0" smtClean="0"/>
              <a:t>.</a:t>
            </a:r>
          </a:p>
          <a:p>
            <a:pPr algn="just" fontAlgn="base"/>
            <a:r>
              <a:rPr lang="en-US" dirty="0" smtClean="0"/>
              <a:t>Second</a:t>
            </a:r>
            <a:r>
              <a:rPr lang="en-US" dirty="0"/>
              <a:t>, while coaches tend to guide you in mapping out your future, mentors actually suggest several paths you might take, although the choice of where to go next remains yours.</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36</a:t>
            </a:fld>
            <a:endParaRPr lang="en-US"/>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Mentoring and Other Professional Relationships</a:t>
            </a:r>
            <a:endParaRPr lang="en-US" dirty="0"/>
          </a:p>
        </p:txBody>
      </p:sp>
      <p:sp>
        <p:nvSpPr>
          <p:cNvPr id="3" name="Content Placeholder 2"/>
          <p:cNvSpPr>
            <a:spLocks noGrp="1"/>
          </p:cNvSpPr>
          <p:nvPr>
            <p:ph idx="1"/>
          </p:nvPr>
        </p:nvSpPr>
        <p:spPr/>
        <p:txBody>
          <a:bodyPr>
            <a:normAutofit fontScale="85000" lnSpcReduction="20000"/>
          </a:bodyPr>
          <a:lstStyle/>
          <a:p>
            <a:pPr algn="just" fontAlgn="base"/>
            <a:r>
              <a:rPr lang="en-US" dirty="0" smtClean="0"/>
              <a:t>Beyond that, of course, good coaches are professionally trained and qualified, so you can rely on getting a high-quality service from them. They also bring their experience of helping other people with career and life issues similar to those that you're facing.</a:t>
            </a:r>
          </a:p>
          <a:p>
            <a:pPr algn="just" fontAlgn="base"/>
            <a:r>
              <a:rPr lang="en-US" dirty="0" smtClean="0"/>
              <a:t>Trainers help you learn and develop specific skills and knowledge. They typically set the topic, the pace, the goals, and the learning method. While you will obviously choose courses that match your requirements as closely as possible, training courses, by their nature, start with their own agendas rather than with your situation.</a:t>
            </a:r>
          </a:p>
        </p:txBody>
      </p:sp>
      <p:sp>
        <p:nvSpPr>
          <p:cNvPr id="4" name="Slide Number Placeholder 3"/>
          <p:cNvSpPr>
            <a:spLocks noGrp="1"/>
          </p:cNvSpPr>
          <p:nvPr>
            <p:ph type="sldNum" sz="quarter" idx="12"/>
          </p:nvPr>
        </p:nvSpPr>
        <p:spPr/>
        <p:txBody>
          <a:bodyPr/>
          <a:lstStyle/>
          <a:p>
            <a:fld id="{7FDCB8E7-DC3A-4BA7-9CC5-645FD4DDDB06}" type="slidenum">
              <a:rPr lang="en-US" smtClean="0"/>
              <a:pPr/>
              <a:t>37</a:t>
            </a:fld>
            <a:endParaRPr lang="en-US"/>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Mentoring and Other Professional Relationships(Contd.)</a:t>
            </a:r>
            <a:endParaRPr lang="en-US" dirty="0"/>
          </a:p>
        </p:txBody>
      </p:sp>
      <p:sp>
        <p:nvSpPr>
          <p:cNvPr id="3" name="Content Placeholder 2"/>
          <p:cNvSpPr>
            <a:spLocks noGrp="1"/>
          </p:cNvSpPr>
          <p:nvPr>
            <p:ph idx="1"/>
          </p:nvPr>
        </p:nvSpPr>
        <p:spPr/>
        <p:txBody>
          <a:bodyPr>
            <a:normAutofit fontScale="92500" lnSpcReduction="10000"/>
          </a:bodyPr>
          <a:lstStyle/>
          <a:p>
            <a:pPr algn="just" fontAlgn="base"/>
            <a:r>
              <a:rPr lang="en-US" dirty="0" smtClean="0"/>
              <a:t>Mentoring, however, can be tailored to your needs. While training is often best suited for gaining knowledge and skills, mentoring can also help you develop personal qualities and competencies.</a:t>
            </a:r>
          </a:p>
          <a:p>
            <a:pPr algn="just" fontAlgn="base"/>
            <a:r>
              <a:rPr lang="en-US" dirty="0" smtClean="0"/>
              <a:t>Career Consultants or Career Counselors mostly work with people in transition between jobs, rather than helping you develop your skills when in a particular role. And, again, your relationship will often be a commercial one.</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38</a:t>
            </a:fld>
            <a:endParaRPr lang="en-US"/>
          </a:p>
        </p:txBody>
      </p:sp>
    </p:spTree>
    <p:extLst>
      <p:ext uri="{BB962C8B-B14F-4D97-AF65-F5344CB8AC3E}">
        <p14:creationId xmlns:p14="http://schemas.microsoft.com/office/powerpoint/2010/main" xmlns="" val="3163931493"/>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to the Mentor</a:t>
            </a:r>
            <a:br>
              <a:rPr lang="en-US" dirty="0" smtClean="0"/>
            </a:br>
            <a:endParaRPr lang="en-US" dirty="0"/>
          </a:p>
        </p:txBody>
      </p:sp>
      <p:sp>
        <p:nvSpPr>
          <p:cNvPr id="3" name="Content Placeholder 2"/>
          <p:cNvSpPr>
            <a:spLocks noGrp="1"/>
          </p:cNvSpPr>
          <p:nvPr>
            <p:ph idx="1"/>
          </p:nvPr>
        </p:nvSpPr>
        <p:spPr>
          <a:xfrm>
            <a:off x="457200" y="1600200"/>
            <a:ext cx="8382000" cy="4953000"/>
          </a:xfrm>
        </p:spPr>
        <p:txBody>
          <a:bodyPr>
            <a:normAutofit fontScale="85000" lnSpcReduction="10000"/>
          </a:bodyPr>
          <a:lstStyle/>
          <a:p>
            <a:pPr algn="just" fontAlgn="base">
              <a:buNone/>
            </a:pPr>
            <a:r>
              <a:rPr lang="en-US" dirty="0" smtClean="0"/>
              <a:t>    Becoming </a:t>
            </a:r>
            <a:r>
              <a:rPr lang="en-US" dirty="0"/>
              <a:t>a mentor can enrich your life on a personal and professional level by helping you do the following</a:t>
            </a:r>
            <a:r>
              <a:rPr lang="en-US" dirty="0" smtClean="0"/>
              <a:t>:</a:t>
            </a:r>
          </a:p>
          <a:p>
            <a:pPr algn="just" fontAlgn="base"/>
            <a:r>
              <a:rPr lang="en-US" b="1" dirty="0" smtClean="0"/>
              <a:t>Build </a:t>
            </a:r>
            <a:r>
              <a:rPr lang="en-US" b="1" dirty="0"/>
              <a:t>your leadership skills</a:t>
            </a:r>
            <a:r>
              <a:rPr lang="en-US" dirty="0"/>
              <a:t> – It helps you develop your ability to motivate and encourage others. This can help you become a better manager, employee, and team member</a:t>
            </a:r>
            <a:r>
              <a:rPr lang="en-US" dirty="0" smtClean="0"/>
              <a:t>.</a:t>
            </a:r>
          </a:p>
          <a:p>
            <a:pPr algn="just" fontAlgn="base"/>
            <a:r>
              <a:rPr lang="en-US" b="1" dirty="0" smtClean="0"/>
              <a:t>Improve </a:t>
            </a:r>
            <a:r>
              <a:rPr lang="en-US" b="1" dirty="0"/>
              <a:t>your communication skills</a:t>
            </a:r>
            <a:r>
              <a:rPr lang="en-US" dirty="0"/>
              <a:t> – Because your mentee may come from a different background or environment, the two of you may not "speak the same language." This may force you to find a way to communicate more effectively as you navigate your way through the mentoring relationship</a:t>
            </a:r>
            <a:r>
              <a:rPr lang="en-US" dirty="0" smtClean="0"/>
              <a:t>.</a:t>
            </a:r>
          </a:p>
          <a:p>
            <a:pPr algn="just" fontAlgn="base"/>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39</a:t>
            </a:fld>
            <a:endParaRPr lang="en-US"/>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to the Mentor(Contd.)</a:t>
            </a:r>
            <a:br>
              <a:rPr lang="en-US" dirty="0" smtClean="0"/>
            </a:br>
            <a:endParaRPr lang="en-US" dirty="0"/>
          </a:p>
        </p:txBody>
      </p:sp>
      <p:sp>
        <p:nvSpPr>
          <p:cNvPr id="3" name="Content Placeholder 2"/>
          <p:cNvSpPr>
            <a:spLocks noGrp="1"/>
          </p:cNvSpPr>
          <p:nvPr>
            <p:ph idx="1"/>
          </p:nvPr>
        </p:nvSpPr>
        <p:spPr>
          <a:xfrm>
            <a:off x="457200" y="1600200"/>
            <a:ext cx="8382000" cy="4953000"/>
          </a:xfrm>
        </p:spPr>
        <p:txBody>
          <a:bodyPr>
            <a:normAutofit fontScale="92500" lnSpcReduction="20000"/>
          </a:bodyPr>
          <a:lstStyle/>
          <a:p>
            <a:pPr algn="just" fontAlgn="base"/>
            <a:r>
              <a:rPr lang="en-US" b="1" dirty="0" smtClean="0"/>
              <a:t>Learn </a:t>
            </a:r>
            <a:r>
              <a:rPr lang="en-US" b="1" dirty="0"/>
              <a:t>new perspectives</a:t>
            </a:r>
            <a:r>
              <a:rPr lang="en-US" dirty="0"/>
              <a:t> – By working with someone less experienced and from a different background, you can gain a fresh perspective on things and learn a new way of thinking – which can help in your work life as well as your personal life</a:t>
            </a:r>
            <a:r>
              <a:rPr lang="en-US" dirty="0" smtClean="0"/>
              <a:t>.</a:t>
            </a:r>
          </a:p>
          <a:p>
            <a:pPr algn="just" fontAlgn="base"/>
            <a:r>
              <a:rPr lang="en-US" b="1" dirty="0" smtClean="0"/>
              <a:t>Advance </a:t>
            </a:r>
            <a:r>
              <a:rPr lang="en-US" b="1" dirty="0"/>
              <a:t>your career</a:t>
            </a:r>
            <a:r>
              <a:rPr lang="en-US" dirty="0"/>
              <a:t> – Refining your leadership skills can strengthen your on-the-job performance, perhaps helping you get that promotion to higher management – or into management in the first place. Showing that you've helped others learn and grow is becoming more and more essential to advancement in today's business world</a:t>
            </a:r>
            <a:r>
              <a:rPr lang="en-US" dirty="0" smtClean="0"/>
              <a:t>.</a:t>
            </a:r>
          </a:p>
        </p:txBody>
      </p:sp>
      <p:sp>
        <p:nvSpPr>
          <p:cNvPr id="4" name="Slide Number Placeholder 3"/>
          <p:cNvSpPr>
            <a:spLocks noGrp="1"/>
          </p:cNvSpPr>
          <p:nvPr>
            <p:ph type="sldNum" sz="quarter" idx="12"/>
          </p:nvPr>
        </p:nvSpPr>
        <p:spPr/>
        <p:txBody>
          <a:bodyPr/>
          <a:lstStyle/>
          <a:p>
            <a:fld id="{7FDCB8E7-DC3A-4BA7-9CC5-645FD4DDDB06}" type="slidenum">
              <a:rPr lang="en-US" smtClean="0"/>
              <a:pPr/>
              <a:t>40</a:t>
            </a:fld>
            <a:endParaRPr lang="en-US"/>
          </a:p>
        </p:txBody>
      </p:sp>
    </p:spTree>
    <p:extLst>
      <p:ext uri="{BB962C8B-B14F-4D97-AF65-F5344CB8AC3E}">
        <p14:creationId xmlns:p14="http://schemas.microsoft.com/office/powerpoint/2010/main" xmlns="" val="1756700454"/>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to the Mentor(Contd.)</a:t>
            </a:r>
            <a:br>
              <a:rPr lang="en-US" dirty="0" smtClean="0"/>
            </a:br>
            <a:endParaRPr lang="en-US" dirty="0"/>
          </a:p>
        </p:txBody>
      </p:sp>
      <p:sp>
        <p:nvSpPr>
          <p:cNvPr id="3" name="Content Placeholder 2"/>
          <p:cNvSpPr>
            <a:spLocks noGrp="1"/>
          </p:cNvSpPr>
          <p:nvPr>
            <p:ph idx="1"/>
          </p:nvPr>
        </p:nvSpPr>
        <p:spPr>
          <a:xfrm>
            <a:off x="457200" y="1600200"/>
            <a:ext cx="8382000" cy="4953000"/>
          </a:xfrm>
        </p:spPr>
        <p:txBody>
          <a:bodyPr>
            <a:normAutofit/>
          </a:bodyPr>
          <a:lstStyle/>
          <a:p>
            <a:pPr algn="just" fontAlgn="base"/>
            <a:r>
              <a:rPr lang="en-US" b="1" dirty="0" smtClean="0"/>
              <a:t>Gain </a:t>
            </a:r>
            <a:r>
              <a:rPr lang="en-US" b="1" dirty="0"/>
              <a:t>personal satisfaction</a:t>
            </a:r>
            <a:r>
              <a:rPr lang="en-US" dirty="0"/>
              <a:t> – It can be very personally fulfilling to know that you've directly contributed to someone's growth and development. Seeing your mentee succeed as result of your input is a reward in itself.</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41</a:t>
            </a:fld>
            <a:endParaRPr lang="en-US"/>
          </a:p>
        </p:txBody>
      </p:sp>
    </p:spTree>
    <p:extLst>
      <p:ext uri="{BB962C8B-B14F-4D97-AF65-F5344CB8AC3E}">
        <p14:creationId xmlns:p14="http://schemas.microsoft.com/office/powerpoint/2010/main" xmlns="" val="225057104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to the Mentee</a:t>
            </a:r>
            <a:br>
              <a:rPr lang="en-US" dirty="0" smtClean="0"/>
            </a:br>
            <a:endParaRPr lang="en-US" dirty="0"/>
          </a:p>
        </p:txBody>
      </p:sp>
      <p:sp>
        <p:nvSpPr>
          <p:cNvPr id="3" name="Content Placeholder 2"/>
          <p:cNvSpPr>
            <a:spLocks noGrp="1"/>
          </p:cNvSpPr>
          <p:nvPr>
            <p:ph idx="1"/>
          </p:nvPr>
        </p:nvSpPr>
        <p:spPr/>
        <p:txBody>
          <a:bodyPr>
            <a:normAutofit/>
          </a:bodyPr>
          <a:lstStyle/>
          <a:p>
            <a:pPr algn="just" fontAlgn="base">
              <a:buNone/>
            </a:pPr>
            <a:r>
              <a:rPr lang="en-US" dirty="0" smtClean="0"/>
              <a:t>A </a:t>
            </a:r>
            <a:r>
              <a:rPr lang="en-US" dirty="0"/>
              <a:t>trusted mentor can help you do the following</a:t>
            </a:r>
            <a:r>
              <a:rPr lang="en-US" dirty="0" smtClean="0"/>
              <a:t>:</a:t>
            </a:r>
          </a:p>
          <a:p>
            <a:pPr algn="just" fontAlgn="base"/>
            <a:r>
              <a:rPr lang="en-US" b="1" dirty="0" smtClean="0"/>
              <a:t>Gain </a:t>
            </a:r>
            <a:r>
              <a:rPr lang="en-US" b="1" dirty="0"/>
              <a:t>valuable advice</a:t>
            </a:r>
            <a:r>
              <a:rPr lang="en-US" dirty="0"/>
              <a:t> – Mentors can offer valuable insight into what it takes to get ahead. They can be your guide and "sounding board" for ideas, helping you decide on the best course of action in difficult situations. You may learn shortcuts that help you work more effectively and avoid "reinventing the wheel</a:t>
            </a:r>
            <a:r>
              <a:rPr lang="en-US" dirty="0" smtClean="0"/>
              <a:t>."</a:t>
            </a:r>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to the Mentee(Contd.)</a:t>
            </a:r>
            <a:br>
              <a:rPr lang="en-US" dirty="0" smtClean="0"/>
            </a:br>
            <a:endParaRPr lang="en-US" dirty="0"/>
          </a:p>
        </p:txBody>
      </p:sp>
      <p:sp>
        <p:nvSpPr>
          <p:cNvPr id="3" name="Content Placeholder 2"/>
          <p:cNvSpPr>
            <a:spLocks noGrp="1"/>
          </p:cNvSpPr>
          <p:nvPr>
            <p:ph idx="1"/>
          </p:nvPr>
        </p:nvSpPr>
        <p:spPr>
          <a:xfrm>
            <a:off x="381000" y="1600200"/>
            <a:ext cx="8229600" cy="4525963"/>
          </a:xfrm>
        </p:spPr>
        <p:txBody>
          <a:bodyPr>
            <a:normAutofit lnSpcReduction="10000"/>
          </a:bodyPr>
          <a:lstStyle/>
          <a:p>
            <a:pPr algn="just" fontAlgn="base"/>
            <a:r>
              <a:rPr lang="en-US" b="1" dirty="0" smtClean="0"/>
              <a:t>Develop </a:t>
            </a:r>
            <a:r>
              <a:rPr lang="en-US" b="1" dirty="0"/>
              <a:t>your knowledge and skills</a:t>
            </a:r>
            <a:r>
              <a:rPr lang="en-US" dirty="0"/>
              <a:t> – They can help you identify the skills and expertise you need to succeed. They may teach you what you need to know, or advise you on where to go for the information you need.</a:t>
            </a:r>
          </a:p>
          <a:p>
            <a:pPr algn="just" fontAlgn="base"/>
            <a:r>
              <a:rPr lang="en-US" b="1" dirty="0"/>
              <a:t>Improve your communication skills</a:t>
            </a:r>
            <a:r>
              <a:rPr lang="en-US" dirty="0"/>
              <a:t> – Just like your mentor, you may also learn to communicate more effectively, which can further help you at work.</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43</a:t>
            </a:fld>
            <a:endParaRPr lang="en-US"/>
          </a:p>
        </p:txBody>
      </p:sp>
    </p:spTree>
    <p:extLst>
      <p:ext uri="{BB962C8B-B14F-4D97-AF65-F5344CB8AC3E}">
        <p14:creationId xmlns:p14="http://schemas.microsoft.com/office/powerpoint/2010/main" xmlns="" val="67431502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a:t>
            </a:r>
            <a:r>
              <a:rPr lang="en-US" dirty="0"/>
              <a:t>to the Mentee(Contd.)</a:t>
            </a:r>
            <a:br>
              <a:rPr lang="en-US" dirty="0"/>
            </a:br>
            <a:endParaRPr lang="en-US" dirty="0"/>
          </a:p>
        </p:txBody>
      </p:sp>
      <p:sp>
        <p:nvSpPr>
          <p:cNvPr id="3" name="Content Placeholder 2"/>
          <p:cNvSpPr>
            <a:spLocks noGrp="1"/>
          </p:cNvSpPr>
          <p:nvPr>
            <p:ph idx="1"/>
          </p:nvPr>
        </p:nvSpPr>
        <p:spPr/>
        <p:txBody>
          <a:bodyPr>
            <a:normAutofit/>
          </a:bodyPr>
          <a:lstStyle/>
          <a:p>
            <a:pPr algn="just" fontAlgn="base"/>
            <a:r>
              <a:rPr lang="en-US" b="1" dirty="0" smtClean="0"/>
              <a:t>Learn </a:t>
            </a:r>
            <a:r>
              <a:rPr lang="en-US" b="1" dirty="0"/>
              <a:t>new perspectives</a:t>
            </a:r>
            <a:r>
              <a:rPr lang="en-US" dirty="0"/>
              <a:t> – Again, you can learn new ways of thinking from your mentor, just as your mentor can learn from you.</a:t>
            </a:r>
          </a:p>
          <a:p>
            <a:pPr algn="just" fontAlgn="base"/>
            <a:r>
              <a:rPr lang="en-US" b="1" dirty="0"/>
              <a:t>Build your network</a:t>
            </a:r>
            <a:r>
              <a:rPr lang="en-US" dirty="0"/>
              <a:t> – Your mentor can offer an opportunity to expand your existing network of personal and professional contacts.</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44</a:t>
            </a:fld>
            <a:endParaRPr lang="en-US"/>
          </a:p>
        </p:txBody>
      </p:sp>
    </p:spTree>
    <p:extLst>
      <p:ext uri="{BB962C8B-B14F-4D97-AF65-F5344CB8AC3E}">
        <p14:creationId xmlns:p14="http://schemas.microsoft.com/office/powerpoint/2010/main" xmlns="" val="67431502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t/>
            </a:r>
            <a:br>
              <a:rPr lang="en-US" dirty="0" smtClean="0"/>
            </a:br>
            <a:r>
              <a:rPr lang="en-US" dirty="0" smtClean="0"/>
              <a:t>Benefits </a:t>
            </a:r>
            <a:r>
              <a:rPr lang="en-US" dirty="0"/>
              <a:t>to the Mentee(Contd.)</a:t>
            </a:r>
            <a:br>
              <a:rPr lang="en-US" dirty="0"/>
            </a:br>
            <a:endParaRPr lang="en-US" dirty="0"/>
          </a:p>
        </p:txBody>
      </p:sp>
      <p:sp>
        <p:nvSpPr>
          <p:cNvPr id="3" name="Content Placeholder 2"/>
          <p:cNvSpPr>
            <a:spLocks noGrp="1"/>
          </p:cNvSpPr>
          <p:nvPr>
            <p:ph idx="1"/>
          </p:nvPr>
        </p:nvSpPr>
        <p:spPr/>
        <p:txBody>
          <a:bodyPr>
            <a:normAutofit/>
          </a:bodyPr>
          <a:lstStyle/>
          <a:p>
            <a:pPr algn="just" fontAlgn="base"/>
            <a:r>
              <a:rPr lang="en-US" b="1" dirty="0" smtClean="0"/>
              <a:t>Advance </a:t>
            </a:r>
            <a:r>
              <a:rPr lang="en-US" b="1" dirty="0"/>
              <a:t>your career</a:t>
            </a:r>
            <a:r>
              <a:rPr lang="en-US" dirty="0"/>
              <a:t> – A mentor helps you stay focused and on track in your career through advice, skills development, networking, and so on.</a:t>
            </a:r>
          </a:p>
          <a:p>
            <a:pPr algn="just"/>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45</a:t>
            </a:fld>
            <a:endParaRPr lang="en-US"/>
          </a:p>
        </p:txBody>
      </p:sp>
    </p:spTree>
    <p:extLst>
      <p:ext uri="{BB962C8B-B14F-4D97-AF65-F5344CB8AC3E}">
        <p14:creationId xmlns:p14="http://schemas.microsoft.com/office/powerpoint/2010/main" xmlns="" val="182189047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822575"/>
          </a:xfrm>
        </p:spPr>
        <p:txBody>
          <a:bodyPr>
            <a:normAutofit/>
          </a:bodyPr>
          <a:lstStyle/>
          <a:p>
            <a:r>
              <a:rPr lang="en-US" sz="5000" dirty="0" smtClean="0"/>
              <a:t>CAREER STAGES</a:t>
            </a:r>
            <a:endParaRPr lang="en-US" sz="5000"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46</a:t>
            </a:fld>
            <a:endParaRPr lang="en-US"/>
          </a:p>
        </p:txBody>
      </p:sp>
    </p:spTree>
    <p:extLst>
      <p:ext uri="{BB962C8B-B14F-4D97-AF65-F5344CB8AC3E}">
        <p14:creationId xmlns:p14="http://schemas.microsoft.com/office/powerpoint/2010/main" xmlns="" val="4134754453"/>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533400" y="609600"/>
            <a:ext cx="8001000" cy="914400"/>
          </a:xfr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n-US">
                <a:solidFill>
                  <a:schemeClr val="tx1"/>
                </a:solidFill>
              </a:rPr>
              <a:t>Suggestions for Self-Development</a:t>
            </a:r>
          </a:p>
        </p:txBody>
      </p:sp>
      <p:sp>
        <p:nvSpPr>
          <p:cNvPr id="20483" name="Rectangle 3"/>
          <p:cNvSpPr>
            <a:spLocks noGrp="1" noChangeArrowheads="1"/>
          </p:cNvSpPr>
          <p:nvPr>
            <p:ph idx="1"/>
          </p:nvPr>
        </p:nvSpPr>
        <p:spPr>
          <a:xfrm>
            <a:off x="685800" y="1524000"/>
            <a:ext cx="7924800" cy="4114800"/>
          </a:xfrm>
        </p:spPr>
        <p:txBody>
          <a:bodyPr/>
          <a:lstStyle/>
          <a:p>
            <a:pPr eaLnBrk="1" hangingPunct="1">
              <a:spcBef>
                <a:spcPct val="30000"/>
              </a:spcBef>
            </a:pPr>
            <a:r>
              <a:rPr lang="en-US" dirty="0" smtClean="0"/>
              <a:t>Create your own mission statement.</a:t>
            </a:r>
          </a:p>
          <a:p>
            <a:pPr eaLnBrk="1" hangingPunct="1">
              <a:spcBef>
                <a:spcPct val="30000"/>
              </a:spcBef>
            </a:pPr>
            <a:r>
              <a:rPr lang="en-US" dirty="0" smtClean="0"/>
              <a:t>Take responsibility for your own growth.</a:t>
            </a:r>
          </a:p>
          <a:p>
            <a:pPr eaLnBrk="1" hangingPunct="1">
              <a:spcBef>
                <a:spcPct val="30000"/>
              </a:spcBef>
            </a:pPr>
            <a:r>
              <a:rPr lang="en-US" dirty="0" smtClean="0"/>
              <a:t>Make enhancement your priority, not advancement.</a:t>
            </a:r>
          </a:p>
          <a:p>
            <a:pPr eaLnBrk="1" hangingPunct="1">
              <a:spcBef>
                <a:spcPct val="30000"/>
              </a:spcBef>
            </a:pPr>
            <a:r>
              <a:rPr lang="en-US" dirty="0" smtClean="0"/>
              <a:t>Talk to people in positions to which you aspire; get suggestions on how to proceed.</a:t>
            </a:r>
          </a:p>
          <a:p>
            <a:pPr eaLnBrk="1" hangingPunct="1">
              <a:spcBef>
                <a:spcPct val="30000"/>
              </a:spcBef>
            </a:pPr>
            <a:r>
              <a:rPr lang="en-US" dirty="0" smtClean="0"/>
              <a:t>Make investment in yourself a priority.</a:t>
            </a:r>
          </a:p>
          <a:p>
            <a:pPr eaLnBrk="1" hangingPunct="1"/>
            <a:endParaRPr lang="en-US" dirty="0" smtClean="0"/>
          </a:p>
        </p:txBody>
      </p:sp>
      <p:sp>
        <p:nvSpPr>
          <p:cNvPr id="4" name="Slide Number Placeholder 3"/>
          <p:cNvSpPr>
            <a:spLocks noGrp="1"/>
          </p:cNvSpPr>
          <p:nvPr>
            <p:ph type="sldNum" sz="quarter" idx="12"/>
          </p:nvPr>
        </p:nvSpPr>
        <p:spPr/>
        <p:txBody>
          <a:bodyPr/>
          <a:lstStyle/>
          <a:p>
            <a:fld id="{7FDCB8E7-DC3A-4BA7-9CC5-645FD4DDDB06}" type="slidenum">
              <a:rPr lang="en-US" smtClean="0"/>
              <a:pPr/>
              <a:t>47</a:t>
            </a:fld>
            <a:endParaRPr lang="en-US"/>
          </a:p>
        </p:txBody>
      </p:sp>
    </p:spTree>
    <p:extLst>
      <p:ext uri="{BB962C8B-B14F-4D97-AF65-F5344CB8AC3E}">
        <p14:creationId xmlns:p14="http://schemas.microsoft.com/office/powerpoint/2010/main" xmlns="" val="86542143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3"/>
          <p:cNvSpPr>
            <a:spLocks noGrp="1"/>
          </p:cNvSpPr>
          <p:nvPr>
            <p:ph type="title"/>
          </p:nvPr>
        </p:nvSpPr>
        <p:spPr>
          <a:xfrm>
            <a:off x="685800" y="76200"/>
            <a:ext cx="7772400" cy="1143000"/>
          </a:xfrm>
        </p:spPr>
        <p:txBody>
          <a:bodyPr/>
          <a:lstStyle/>
          <a:p>
            <a:r>
              <a:rPr lang="en-US" dirty="0" smtClean="0"/>
              <a:t>Career </a:t>
            </a:r>
            <a:r>
              <a:rPr lang="en-US" dirty="0" smtClean="0"/>
              <a:t>Stages</a:t>
            </a:r>
          </a:p>
        </p:txBody>
      </p:sp>
      <p:sp>
        <p:nvSpPr>
          <p:cNvPr id="21507" name="Content Placeholder 4"/>
          <p:cNvSpPr>
            <a:spLocks noGrp="1"/>
          </p:cNvSpPr>
          <p:nvPr>
            <p:ph idx="1"/>
          </p:nvPr>
        </p:nvSpPr>
        <p:spPr>
          <a:xfrm>
            <a:off x="685800" y="1143000"/>
            <a:ext cx="7772400" cy="4495800"/>
          </a:xfrm>
        </p:spPr>
        <p:txBody>
          <a:bodyPr>
            <a:normAutofit fontScale="85000" lnSpcReduction="10000"/>
          </a:bodyPr>
          <a:lstStyle/>
          <a:p>
            <a:r>
              <a:rPr lang="en-US" dirty="0" smtClean="0"/>
              <a:t>Career stages is the process by which employees progress through a series of stages</a:t>
            </a:r>
          </a:p>
          <a:p>
            <a:r>
              <a:rPr lang="en-US" dirty="0" smtClean="0"/>
              <a:t>Each stage is characterized by a different set of developmental tasks, activities, and relationships</a:t>
            </a:r>
          </a:p>
          <a:p>
            <a:r>
              <a:rPr lang="en-US" dirty="0" smtClean="0"/>
              <a:t>There are four career stages:</a:t>
            </a:r>
          </a:p>
          <a:p>
            <a:pPr lvl="1"/>
            <a:r>
              <a:rPr lang="en-US" dirty="0" smtClean="0"/>
              <a:t>Exploration</a:t>
            </a:r>
          </a:p>
          <a:p>
            <a:pPr lvl="1"/>
            <a:r>
              <a:rPr lang="en-US" dirty="0" smtClean="0"/>
              <a:t>Establishment</a:t>
            </a:r>
          </a:p>
          <a:p>
            <a:pPr lvl="1"/>
            <a:r>
              <a:rPr lang="en-US" dirty="0" smtClean="0"/>
              <a:t>Maintenance</a:t>
            </a:r>
          </a:p>
          <a:p>
            <a:pPr lvl="2"/>
            <a:r>
              <a:rPr lang="en-US" dirty="0" smtClean="0"/>
              <a:t>Mid Career</a:t>
            </a:r>
          </a:p>
          <a:p>
            <a:pPr lvl="2"/>
            <a:r>
              <a:rPr lang="en-US" dirty="0" smtClean="0"/>
              <a:t>Late Career</a:t>
            </a:r>
            <a:endParaRPr lang="en-US" dirty="0" smtClean="0"/>
          </a:p>
          <a:p>
            <a:pPr lvl="1"/>
            <a:r>
              <a:rPr lang="en-US" dirty="0" smtClean="0"/>
              <a:t>Decline</a:t>
            </a:r>
            <a:endParaRPr lang="en-US" dirty="0" smtClean="0"/>
          </a:p>
          <a:p>
            <a:endParaRPr lang="en-US" dirty="0" smtClean="0"/>
          </a:p>
        </p:txBody>
      </p:sp>
      <p:sp>
        <p:nvSpPr>
          <p:cNvPr id="5" name="Slide Number Placeholder 4"/>
          <p:cNvSpPr>
            <a:spLocks noGrp="1"/>
          </p:cNvSpPr>
          <p:nvPr>
            <p:ph type="sldNum" sz="quarter" idx="12"/>
          </p:nvPr>
        </p:nvSpPr>
        <p:spPr/>
        <p:txBody>
          <a:bodyPr/>
          <a:lstStyle/>
          <a:p>
            <a:fld id="{7FDCB8E7-DC3A-4BA7-9CC5-645FD4DDDB06}" type="slidenum">
              <a:rPr lang="en-US" smtClean="0"/>
              <a:pPr/>
              <a:t>48</a:t>
            </a:fld>
            <a:endParaRPr lang="en-US"/>
          </a:p>
        </p:txBody>
      </p:sp>
    </p:spTree>
    <p:extLst>
      <p:ext uri="{BB962C8B-B14F-4D97-AF65-F5344CB8AC3E}">
        <p14:creationId xmlns:p14="http://schemas.microsoft.com/office/powerpoint/2010/main" xmlns="" val="10755603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Line 90"/>
          <p:cNvSpPr>
            <a:spLocks noChangeShapeType="1"/>
          </p:cNvSpPr>
          <p:nvPr/>
        </p:nvSpPr>
        <p:spPr bwMode="auto">
          <a:xfrm flipV="1">
            <a:off x="7700963" y="1949450"/>
            <a:ext cx="14287"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79" name="Line 89"/>
          <p:cNvSpPr>
            <a:spLocks noChangeShapeType="1"/>
          </p:cNvSpPr>
          <p:nvPr/>
        </p:nvSpPr>
        <p:spPr bwMode="auto">
          <a:xfrm flipV="1">
            <a:off x="5576888" y="1954213"/>
            <a:ext cx="14287"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80" name="Line 59"/>
          <p:cNvSpPr>
            <a:spLocks noChangeShapeType="1"/>
          </p:cNvSpPr>
          <p:nvPr/>
        </p:nvSpPr>
        <p:spPr bwMode="auto">
          <a:xfrm flipV="1">
            <a:off x="2905125" y="1963738"/>
            <a:ext cx="14288"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81" name="Line 88"/>
          <p:cNvSpPr>
            <a:spLocks noChangeShapeType="1"/>
          </p:cNvSpPr>
          <p:nvPr/>
        </p:nvSpPr>
        <p:spPr bwMode="auto">
          <a:xfrm flipV="1">
            <a:off x="3971925" y="1954213"/>
            <a:ext cx="14288" cy="3190875"/>
          </a:xfrm>
          <a:prstGeom prst="line">
            <a:avLst/>
          </a:prstGeom>
          <a:noFill/>
          <a:ln w="3175">
            <a:solidFill>
              <a:srgbClr val="969696"/>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82" name="Line 71"/>
          <p:cNvSpPr>
            <a:spLocks noChangeShapeType="1"/>
          </p:cNvSpPr>
          <p:nvPr/>
        </p:nvSpPr>
        <p:spPr bwMode="auto">
          <a:xfrm>
            <a:off x="4335463" y="3219450"/>
            <a:ext cx="2905125" cy="14288"/>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4583" name="Group 70"/>
          <p:cNvGrpSpPr>
            <a:grpSpLocks/>
          </p:cNvGrpSpPr>
          <p:nvPr/>
        </p:nvGrpSpPr>
        <p:grpSpPr bwMode="auto">
          <a:xfrm>
            <a:off x="4894263" y="2917825"/>
            <a:ext cx="1752600" cy="657225"/>
            <a:chOff x="2541" y="1855"/>
            <a:chExt cx="1078" cy="414"/>
          </a:xfrm>
        </p:grpSpPr>
        <p:sp>
          <p:nvSpPr>
            <p:cNvPr id="24638" name="Oval 68"/>
            <p:cNvSpPr>
              <a:spLocks noChangeArrowheads="1"/>
            </p:cNvSpPr>
            <p:nvPr/>
          </p:nvSpPr>
          <p:spPr bwMode="auto">
            <a:xfrm>
              <a:off x="2548" y="1855"/>
              <a:ext cx="1071" cy="414"/>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endParaRPr lang="en-US">
                <a:solidFill>
                  <a:srgbClr val="4D4D4D"/>
                </a:solidFill>
              </a:endParaRPr>
            </a:p>
          </p:txBody>
        </p:sp>
        <p:sp>
          <p:nvSpPr>
            <p:cNvPr id="24639" name="Text Box 69"/>
            <p:cNvSpPr txBox="1">
              <a:spLocks noChangeArrowheads="1"/>
            </p:cNvSpPr>
            <p:nvPr/>
          </p:nvSpPr>
          <p:spPr bwMode="auto">
            <a:xfrm>
              <a:off x="2541" y="1905"/>
              <a:ext cx="1074"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4D4D4D"/>
                  </a:solidFill>
                </a:rPr>
                <a:t>Will performance increase or decline?</a:t>
              </a:r>
            </a:p>
          </p:txBody>
        </p:sp>
      </p:grpSp>
      <p:sp>
        <p:nvSpPr>
          <p:cNvPr id="24584" name="Rectangle 2"/>
          <p:cNvSpPr>
            <a:spLocks noGrp="1" noChangeArrowheads="1"/>
          </p:cNvSpPr>
          <p:nvPr>
            <p:ph type="title"/>
          </p:nvPr>
        </p:nvSpPr>
        <p:spPr/>
        <p:txBody>
          <a:bodyPr/>
          <a:lstStyle/>
          <a:p>
            <a:r>
              <a:rPr lang="en-US" b="1" smtClean="0">
                <a:cs typeface="Times New Roman" pitchFamily="18" charset="0"/>
              </a:rPr>
              <a:t>Traditional Career Stages</a:t>
            </a:r>
            <a:endParaRPr lang="en-US" b="1" smtClean="0"/>
          </a:p>
        </p:txBody>
      </p:sp>
      <p:sp>
        <p:nvSpPr>
          <p:cNvPr id="24585" name="Text Box 6"/>
          <p:cNvSpPr txBox="1">
            <a:spLocks noChangeArrowheads="1"/>
          </p:cNvSpPr>
          <p:nvPr/>
        </p:nvSpPr>
        <p:spPr bwMode="auto">
          <a:xfrm>
            <a:off x="401638" y="2759075"/>
            <a:ext cx="7508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High</a:t>
            </a:r>
          </a:p>
        </p:txBody>
      </p:sp>
      <p:grpSp>
        <p:nvGrpSpPr>
          <p:cNvPr id="24586" name="Group 42"/>
          <p:cNvGrpSpPr>
            <a:grpSpLocks/>
          </p:cNvGrpSpPr>
          <p:nvPr/>
        </p:nvGrpSpPr>
        <p:grpSpPr bwMode="auto">
          <a:xfrm>
            <a:off x="466725" y="5235575"/>
            <a:ext cx="8229600" cy="750888"/>
            <a:chOff x="294" y="3591"/>
            <a:chExt cx="5184" cy="473"/>
          </a:xfrm>
        </p:grpSpPr>
        <p:sp>
          <p:nvSpPr>
            <p:cNvPr id="24606" name="Line 7"/>
            <p:cNvSpPr>
              <a:spLocks noChangeShapeType="1"/>
            </p:cNvSpPr>
            <p:nvPr/>
          </p:nvSpPr>
          <p:spPr bwMode="auto">
            <a:xfrm>
              <a:off x="294" y="3687"/>
              <a:ext cx="5184"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07" name="Line 8"/>
            <p:cNvSpPr>
              <a:spLocks noChangeShapeType="1"/>
            </p:cNvSpPr>
            <p:nvPr/>
          </p:nvSpPr>
          <p:spPr bwMode="auto">
            <a:xfrm flipV="1">
              <a:off x="822"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08" name="Line 11"/>
            <p:cNvSpPr>
              <a:spLocks noChangeShapeType="1"/>
            </p:cNvSpPr>
            <p:nvPr/>
          </p:nvSpPr>
          <p:spPr bwMode="auto">
            <a:xfrm flipV="1">
              <a:off x="1494"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09" name="Line 12"/>
            <p:cNvSpPr>
              <a:spLocks noChangeShapeType="1"/>
            </p:cNvSpPr>
            <p:nvPr/>
          </p:nvSpPr>
          <p:spPr bwMode="auto">
            <a:xfrm flipV="1">
              <a:off x="1158"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0" name="Line 13"/>
            <p:cNvSpPr>
              <a:spLocks noChangeShapeType="1"/>
            </p:cNvSpPr>
            <p:nvPr/>
          </p:nvSpPr>
          <p:spPr bwMode="auto">
            <a:xfrm flipV="1">
              <a:off x="486"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1" name="Line 14"/>
            <p:cNvSpPr>
              <a:spLocks noChangeShapeType="1"/>
            </p:cNvSpPr>
            <p:nvPr/>
          </p:nvSpPr>
          <p:spPr bwMode="auto">
            <a:xfrm flipV="1">
              <a:off x="2166"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2" name="Line 15"/>
            <p:cNvSpPr>
              <a:spLocks noChangeShapeType="1"/>
            </p:cNvSpPr>
            <p:nvPr/>
          </p:nvSpPr>
          <p:spPr bwMode="auto">
            <a:xfrm flipV="1">
              <a:off x="3510"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3" name="Line 16"/>
            <p:cNvSpPr>
              <a:spLocks noChangeShapeType="1"/>
            </p:cNvSpPr>
            <p:nvPr/>
          </p:nvSpPr>
          <p:spPr bwMode="auto">
            <a:xfrm flipV="1">
              <a:off x="3174"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4" name="Line 17"/>
            <p:cNvSpPr>
              <a:spLocks noChangeShapeType="1"/>
            </p:cNvSpPr>
            <p:nvPr/>
          </p:nvSpPr>
          <p:spPr bwMode="auto">
            <a:xfrm flipV="1">
              <a:off x="2838"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5" name="Line 18"/>
            <p:cNvSpPr>
              <a:spLocks noChangeShapeType="1"/>
            </p:cNvSpPr>
            <p:nvPr/>
          </p:nvSpPr>
          <p:spPr bwMode="auto">
            <a:xfrm flipV="1">
              <a:off x="2502"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6" name="Line 19"/>
            <p:cNvSpPr>
              <a:spLocks noChangeShapeType="1"/>
            </p:cNvSpPr>
            <p:nvPr/>
          </p:nvSpPr>
          <p:spPr bwMode="auto">
            <a:xfrm flipV="1">
              <a:off x="1830"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7" name="Line 21"/>
            <p:cNvSpPr>
              <a:spLocks noChangeShapeType="1"/>
            </p:cNvSpPr>
            <p:nvPr/>
          </p:nvSpPr>
          <p:spPr bwMode="auto">
            <a:xfrm flipV="1">
              <a:off x="5190"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8" name="Line 22"/>
            <p:cNvSpPr>
              <a:spLocks noChangeShapeType="1"/>
            </p:cNvSpPr>
            <p:nvPr/>
          </p:nvSpPr>
          <p:spPr bwMode="auto">
            <a:xfrm flipV="1">
              <a:off x="4854"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19" name="Line 23"/>
            <p:cNvSpPr>
              <a:spLocks noChangeShapeType="1"/>
            </p:cNvSpPr>
            <p:nvPr/>
          </p:nvSpPr>
          <p:spPr bwMode="auto">
            <a:xfrm flipV="1">
              <a:off x="4518"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20" name="Line 24"/>
            <p:cNvSpPr>
              <a:spLocks noChangeShapeType="1"/>
            </p:cNvSpPr>
            <p:nvPr/>
          </p:nvSpPr>
          <p:spPr bwMode="auto">
            <a:xfrm flipV="1">
              <a:off x="4182"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21" name="Line 25"/>
            <p:cNvSpPr>
              <a:spLocks noChangeShapeType="1"/>
            </p:cNvSpPr>
            <p:nvPr/>
          </p:nvSpPr>
          <p:spPr bwMode="auto">
            <a:xfrm flipV="1">
              <a:off x="3846" y="3591"/>
              <a:ext cx="0" cy="96"/>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622" name="Text Box 26"/>
            <p:cNvSpPr txBox="1">
              <a:spLocks noChangeArrowheads="1"/>
            </p:cNvSpPr>
            <p:nvPr/>
          </p:nvSpPr>
          <p:spPr bwMode="auto">
            <a:xfrm flipH="1">
              <a:off x="384" y="3696"/>
              <a:ext cx="178"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5</a:t>
              </a:r>
            </a:p>
          </p:txBody>
        </p:sp>
        <p:sp>
          <p:nvSpPr>
            <p:cNvPr id="24623" name="Text Box 27"/>
            <p:cNvSpPr txBox="1">
              <a:spLocks noChangeArrowheads="1"/>
            </p:cNvSpPr>
            <p:nvPr/>
          </p:nvSpPr>
          <p:spPr bwMode="auto">
            <a:xfrm>
              <a:off x="104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15</a:t>
              </a:r>
            </a:p>
          </p:txBody>
        </p:sp>
        <p:sp>
          <p:nvSpPr>
            <p:cNvPr id="24624" name="Text Box 28"/>
            <p:cNvSpPr txBox="1">
              <a:spLocks noChangeArrowheads="1"/>
            </p:cNvSpPr>
            <p:nvPr/>
          </p:nvSpPr>
          <p:spPr bwMode="auto">
            <a:xfrm>
              <a:off x="70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10</a:t>
              </a:r>
            </a:p>
          </p:txBody>
        </p:sp>
        <p:sp>
          <p:nvSpPr>
            <p:cNvPr id="24625" name="Text Box 29"/>
            <p:cNvSpPr txBox="1">
              <a:spLocks noChangeArrowheads="1"/>
            </p:cNvSpPr>
            <p:nvPr/>
          </p:nvSpPr>
          <p:spPr bwMode="auto">
            <a:xfrm>
              <a:off x="2370"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35</a:t>
              </a:r>
            </a:p>
          </p:txBody>
        </p:sp>
        <p:sp>
          <p:nvSpPr>
            <p:cNvPr id="24626" name="Text Box 30"/>
            <p:cNvSpPr txBox="1">
              <a:spLocks noChangeArrowheads="1"/>
            </p:cNvSpPr>
            <p:nvPr/>
          </p:nvSpPr>
          <p:spPr bwMode="auto">
            <a:xfrm>
              <a:off x="169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25</a:t>
              </a:r>
            </a:p>
          </p:txBody>
        </p:sp>
        <p:sp>
          <p:nvSpPr>
            <p:cNvPr id="24627" name="Text Box 31"/>
            <p:cNvSpPr txBox="1">
              <a:spLocks noChangeArrowheads="1"/>
            </p:cNvSpPr>
            <p:nvPr/>
          </p:nvSpPr>
          <p:spPr bwMode="auto">
            <a:xfrm>
              <a:off x="137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20</a:t>
              </a:r>
            </a:p>
          </p:txBody>
        </p:sp>
        <p:sp>
          <p:nvSpPr>
            <p:cNvPr id="24628" name="Text Box 32"/>
            <p:cNvSpPr txBox="1">
              <a:spLocks noChangeArrowheads="1"/>
            </p:cNvSpPr>
            <p:nvPr/>
          </p:nvSpPr>
          <p:spPr bwMode="auto">
            <a:xfrm>
              <a:off x="271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40</a:t>
              </a:r>
            </a:p>
          </p:txBody>
        </p:sp>
        <p:sp>
          <p:nvSpPr>
            <p:cNvPr id="24629" name="Text Box 33"/>
            <p:cNvSpPr txBox="1">
              <a:spLocks noChangeArrowheads="1"/>
            </p:cNvSpPr>
            <p:nvPr/>
          </p:nvSpPr>
          <p:spPr bwMode="auto">
            <a:xfrm>
              <a:off x="203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30</a:t>
              </a:r>
            </a:p>
          </p:txBody>
        </p:sp>
        <p:sp>
          <p:nvSpPr>
            <p:cNvPr id="24630" name="Text Box 34"/>
            <p:cNvSpPr txBox="1">
              <a:spLocks noChangeArrowheads="1"/>
            </p:cNvSpPr>
            <p:nvPr/>
          </p:nvSpPr>
          <p:spPr bwMode="auto">
            <a:xfrm>
              <a:off x="337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50</a:t>
              </a:r>
            </a:p>
          </p:txBody>
        </p:sp>
        <p:sp>
          <p:nvSpPr>
            <p:cNvPr id="24631" name="Text Box 35"/>
            <p:cNvSpPr txBox="1">
              <a:spLocks noChangeArrowheads="1"/>
            </p:cNvSpPr>
            <p:nvPr/>
          </p:nvSpPr>
          <p:spPr bwMode="auto">
            <a:xfrm>
              <a:off x="304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45</a:t>
              </a:r>
            </a:p>
          </p:txBody>
        </p:sp>
        <p:sp>
          <p:nvSpPr>
            <p:cNvPr id="24632" name="Text Box 36"/>
            <p:cNvSpPr txBox="1">
              <a:spLocks noChangeArrowheads="1"/>
            </p:cNvSpPr>
            <p:nvPr/>
          </p:nvSpPr>
          <p:spPr bwMode="auto">
            <a:xfrm>
              <a:off x="406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60</a:t>
              </a:r>
            </a:p>
          </p:txBody>
        </p:sp>
        <p:sp>
          <p:nvSpPr>
            <p:cNvPr id="24633" name="Text Box 37"/>
            <p:cNvSpPr txBox="1">
              <a:spLocks noChangeArrowheads="1"/>
            </p:cNvSpPr>
            <p:nvPr/>
          </p:nvSpPr>
          <p:spPr bwMode="auto">
            <a:xfrm>
              <a:off x="3714"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55</a:t>
              </a:r>
            </a:p>
          </p:txBody>
        </p:sp>
        <p:sp>
          <p:nvSpPr>
            <p:cNvPr id="24634" name="Text Box 38"/>
            <p:cNvSpPr txBox="1">
              <a:spLocks noChangeArrowheads="1"/>
            </p:cNvSpPr>
            <p:nvPr/>
          </p:nvSpPr>
          <p:spPr bwMode="auto">
            <a:xfrm>
              <a:off x="472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70</a:t>
              </a:r>
            </a:p>
          </p:txBody>
        </p:sp>
        <p:sp>
          <p:nvSpPr>
            <p:cNvPr id="24635" name="Text Box 39"/>
            <p:cNvSpPr txBox="1">
              <a:spLocks noChangeArrowheads="1"/>
            </p:cNvSpPr>
            <p:nvPr/>
          </p:nvSpPr>
          <p:spPr bwMode="auto">
            <a:xfrm>
              <a:off x="4392"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65</a:t>
              </a:r>
            </a:p>
          </p:txBody>
        </p:sp>
        <p:sp>
          <p:nvSpPr>
            <p:cNvPr id="24636" name="Text Box 40"/>
            <p:cNvSpPr txBox="1">
              <a:spLocks noChangeArrowheads="1"/>
            </p:cNvSpPr>
            <p:nvPr/>
          </p:nvSpPr>
          <p:spPr bwMode="auto">
            <a:xfrm>
              <a:off x="5058" y="3713"/>
              <a:ext cx="24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400"/>
                <a:t>75</a:t>
              </a:r>
            </a:p>
          </p:txBody>
        </p:sp>
        <p:sp>
          <p:nvSpPr>
            <p:cNvPr id="24637" name="Text Box 41"/>
            <p:cNvSpPr txBox="1">
              <a:spLocks noChangeArrowheads="1"/>
            </p:cNvSpPr>
            <p:nvPr/>
          </p:nvSpPr>
          <p:spPr bwMode="auto">
            <a:xfrm>
              <a:off x="2508" y="3872"/>
              <a:ext cx="31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Age</a:t>
              </a:r>
            </a:p>
          </p:txBody>
        </p:sp>
      </p:grpSp>
      <p:sp>
        <p:nvSpPr>
          <p:cNvPr id="24587" name="Text Box 43"/>
          <p:cNvSpPr txBox="1">
            <a:spLocks noChangeArrowheads="1"/>
          </p:cNvSpPr>
          <p:nvPr/>
        </p:nvSpPr>
        <p:spPr bwMode="auto">
          <a:xfrm>
            <a:off x="514350" y="3776663"/>
            <a:ext cx="509588"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Low</a:t>
            </a:r>
          </a:p>
        </p:txBody>
      </p:sp>
      <p:sp>
        <p:nvSpPr>
          <p:cNvPr id="24588" name="Text Box 45"/>
          <p:cNvSpPr txBox="1">
            <a:spLocks noChangeArrowheads="1"/>
          </p:cNvSpPr>
          <p:nvPr/>
        </p:nvSpPr>
        <p:spPr bwMode="auto">
          <a:xfrm>
            <a:off x="3311525" y="4391025"/>
            <a:ext cx="1108075" cy="822325"/>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Getting first job and being accepted</a:t>
            </a:r>
          </a:p>
        </p:txBody>
      </p:sp>
      <p:sp>
        <p:nvSpPr>
          <p:cNvPr id="24589" name="Text Box 47"/>
          <p:cNvSpPr txBox="1">
            <a:spLocks noChangeArrowheads="1"/>
          </p:cNvSpPr>
          <p:nvPr/>
        </p:nvSpPr>
        <p:spPr bwMode="auto">
          <a:xfrm>
            <a:off x="5610225" y="4483100"/>
            <a:ext cx="1185863" cy="457200"/>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The elder statesperson</a:t>
            </a:r>
          </a:p>
        </p:txBody>
      </p:sp>
      <p:sp>
        <p:nvSpPr>
          <p:cNvPr id="24590" name="Text Box 48"/>
          <p:cNvSpPr txBox="1">
            <a:spLocks noChangeArrowheads="1"/>
          </p:cNvSpPr>
          <p:nvPr/>
        </p:nvSpPr>
        <p:spPr bwMode="auto">
          <a:xfrm>
            <a:off x="6926263" y="4454525"/>
            <a:ext cx="1198562" cy="457200"/>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Preparing for retirement</a:t>
            </a:r>
          </a:p>
        </p:txBody>
      </p:sp>
      <p:grpSp>
        <p:nvGrpSpPr>
          <p:cNvPr id="24591" name="Group 75"/>
          <p:cNvGrpSpPr>
            <a:grpSpLocks/>
          </p:cNvGrpSpPr>
          <p:nvPr/>
        </p:nvGrpSpPr>
        <p:grpSpPr bwMode="auto">
          <a:xfrm>
            <a:off x="1524000" y="2014538"/>
            <a:ext cx="7016750" cy="317500"/>
            <a:chOff x="960" y="1365"/>
            <a:chExt cx="4420" cy="200"/>
          </a:xfrm>
        </p:grpSpPr>
        <p:sp>
          <p:nvSpPr>
            <p:cNvPr id="24601" name="Text Box 50"/>
            <p:cNvSpPr txBox="1">
              <a:spLocks noChangeArrowheads="1"/>
            </p:cNvSpPr>
            <p:nvPr/>
          </p:nvSpPr>
          <p:spPr bwMode="auto">
            <a:xfrm>
              <a:off x="960" y="1366"/>
              <a:ext cx="67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Exploration</a:t>
              </a:r>
            </a:p>
          </p:txBody>
        </p:sp>
        <p:sp>
          <p:nvSpPr>
            <p:cNvPr id="24602" name="Text Box 51"/>
            <p:cNvSpPr txBox="1">
              <a:spLocks noChangeArrowheads="1"/>
            </p:cNvSpPr>
            <p:nvPr/>
          </p:nvSpPr>
          <p:spPr bwMode="auto">
            <a:xfrm>
              <a:off x="1804" y="1367"/>
              <a:ext cx="731"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Estblshment</a:t>
              </a:r>
            </a:p>
          </p:txBody>
        </p:sp>
        <p:sp>
          <p:nvSpPr>
            <p:cNvPr id="24603" name="Text Box 52"/>
            <p:cNvSpPr txBox="1">
              <a:spLocks noChangeArrowheads="1"/>
            </p:cNvSpPr>
            <p:nvPr/>
          </p:nvSpPr>
          <p:spPr bwMode="auto">
            <a:xfrm>
              <a:off x="2669" y="1365"/>
              <a:ext cx="643"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Mid career</a:t>
              </a:r>
            </a:p>
          </p:txBody>
        </p:sp>
        <p:sp>
          <p:nvSpPr>
            <p:cNvPr id="24604" name="Text Box 53"/>
            <p:cNvSpPr txBox="1">
              <a:spLocks noChangeArrowheads="1"/>
            </p:cNvSpPr>
            <p:nvPr/>
          </p:nvSpPr>
          <p:spPr bwMode="auto">
            <a:xfrm>
              <a:off x="3737" y="1369"/>
              <a:ext cx="705"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Late Career</a:t>
              </a:r>
            </a:p>
          </p:txBody>
        </p:sp>
        <p:sp>
          <p:nvSpPr>
            <p:cNvPr id="24605" name="Text Box 54"/>
            <p:cNvSpPr txBox="1">
              <a:spLocks noChangeArrowheads="1"/>
            </p:cNvSpPr>
            <p:nvPr/>
          </p:nvSpPr>
          <p:spPr bwMode="auto">
            <a:xfrm>
              <a:off x="4891" y="1373"/>
              <a:ext cx="489"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400"/>
                <a:t>Decline</a:t>
              </a:r>
            </a:p>
          </p:txBody>
        </p:sp>
      </p:grpSp>
      <p:sp>
        <p:nvSpPr>
          <p:cNvPr id="24592" name="Text Box 44"/>
          <p:cNvSpPr txBox="1">
            <a:spLocks noChangeArrowheads="1"/>
          </p:cNvSpPr>
          <p:nvPr/>
        </p:nvSpPr>
        <p:spPr bwMode="auto">
          <a:xfrm>
            <a:off x="2030413" y="4375150"/>
            <a:ext cx="1108075" cy="639763"/>
          </a:xfrm>
          <a:prstGeom prst="rect">
            <a:avLst/>
          </a:prstGeom>
          <a:solidFill>
            <a:srgbClr val="E6E6C2"/>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b="1">
                <a:solidFill>
                  <a:srgbClr val="FF3300"/>
                </a:solidFill>
              </a:rPr>
              <a:t>Transition from school to work</a:t>
            </a:r>
          </a:p>
        </p:txBody>
      </p:sp>
      <p:sp>
        <p:nvSpPr>
          <p:cNvPr id="24593" name="Line 55"/>
          <p:cNvSpPr>
            <a:spLocks noChangeShapeType="1"/>
          </p:cNvSpPr>
          <p:nvPr/>
        </p:nvSpPr>
        <p:spPr bwMode="auto">
          <a:xfrm flipV="1">
            <a:off x="2165350" y="3486150"/>
            <a:ext cx="1143000" cy="12700"/>
          </a:xfrm>
          <a:prstGeom prst="line">
            <a:avLst/>
          </a:prstGeom>
          <a:noFill/>
          <a:ln w="9525">
            <a:solidFill>
              <a:schemeClr val="tx1"/>
            </a:solidFill>
            <a:prstDash val="lgDashDotDot"/>
            <a:round/>
            <a:headEnd/>
            <a:tailEnd/>
          </a:ln>
          <a:extLst>
            <a:ext uri="{909E8E84-426E-40DD-AFC4-6F175D3DCCD1}">
              <a14:hiddenFill xmlns:a14="http://schemas.microsoft.com/office/drawing/2010/main" xmlns="">
                <a:noFill/>
              </a14:hiddenFill>
            </a:ext>
          </a:extLst>
        </p:spPr>
        <p:txBody>
          <a:bodyPr/>
          <a:lstStyle/>
          <a:p>
            <a:endParaRPr lang="en-US"/>
          </a:p>
        </p:txBody>
      </p:sp>
      <p:grpSp>
        <p:nvGrpSpPr>
          <p:cNvPr id="24594" name="Group 76"/>
          <p:cNvGrpSpPr>
            <a:grpSpLocks/>
          </p:cNvGrpSpPr>
          <p:nvPr/>
        </p:nvGrpSpPr>
        <p:grpSpPr bwMode="auto">
          <a:xfrm>
            <a:off x="1216025" y="3133725"/>
            <a:ext cx="1128713" cy="657225"/>
            <a:chOff x="766" y="1938"/>
            <a:chExt cx="711" cy="414"/>
          </a:xfrm>
        </p:grpSpPr>
        <p:sp>
          <p:nvSpPr>
            <p:cNvPr id="24599" name="Oval 56"/>
            <p:cNvSpPr>
              <a:spLocks noChangeArrowheads="1"/>
            </p:cNvSpPr>
            <p:nvPr/>
          </p:nvSpPr>
          <p:spPr bwMode="auto">
            <a:xfrm>
              <a:off x="766" y="1938"/>
              <a:ext cx="703" cy="414"/>
            </a:xfrm>
            <a:prstGeom prst="ellipse">
              <a:avLst/>
            </a:prstGeom>
            <a:solidFill>
              <a:srgbClr val="B2B2B2"/>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endParaRPr lang="en-US"/>
            </a:p>
          </p:txBody>
        </p:sp>
        <p:sp>
          <p:nvSpPr>
            <p:cNvPr id="24600" name="Text Box 57"/>
            <p:cNvSpPr txBox="1">
              <a:spLocks noChangeArrowheads="1"/>
            </p:cNvSpPr>
            <p:nvPr/>
          </p:nvSpPr>
          <p:spPr bwMode="auto">
            <a:xfrm>
              <a:off x="772" y="1973"/>
              <a:ext cx="70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r>
                <a:rPr lang="en-US" sz="1200">
                  <a:solidFill>
                    <a:srgbClr val="4D4D4D"/>
                  </a:solidFill>
                </a:rPr>
                <a:t>Job Performance</a:t>
              </a:r>
            </a:p>
          </p:txBody>
        </p:sp>
      </p:grpSp>
      <p:grpSp>
        <p:nvGrpSpPr>
          <p:cNvPr id="24595" name="Group 87"/>
          <p:cNvGrpSpPr>
            <a:grpSpLocks/>
          </p:cNvGrpSpPr>
          <p:nvPr/>
        </p:nvGrpSpPr>
        <p:grpSpPr bwMode="auto">
          <a:xfrm>
            <a:off x="3281363" y="2741613"/>
            <a:ext cx="2979737" cy="1095375"/>
            <a:chOff x="2067" y="1727"/>
            <a:chExt cx="1877" cy="690"/>
          </a:xfrm>
        </p:grpSpPr>
        <p:sp>
          <p:nvSpPr>
            <p:cNvPr id="24597" name="Line 64"/>
            <p:cNvSpPr>
              <a:spLocks noChangeShapeType="1"/>
            </p:cNvSpPr>
            <p:nvPr/>
          </p:nvSpPr>
          <p:spPr bwMode="auto">
            <a:xfrm flipV="1">
              <a:off x="2067" y="1727"/>
              <a:ext cx="1812" cy="473"/>
            </a:xfrm>
            <a:prstGeom prst="line">
              <a:avLst/>
            </a:prstGeom>
            <a:noFill/>
            <a:ln w="9525">
              <a:solidFill>
                <a:schemeClr val="tx1"/>
              </a:solidFill>
              <a:prstDash val="lgDashDotDot"/>
              <a:round/>
              <a:headEnd/>
              <a:tailEnd/>
            </a:ln>
            <a:extLst>
              <a:ext uri="{909E8E84-426E-40DD-AFC4-6F175D3DCCD1}">
                <a14:hiddenFill xmlns:a14="http://schemas.microsoft.com/office/drawing/2010/main" xmlns="">
                  <a:noFill/>
                </a14:hiddenFill>
              </a:ext>
            </a:extLst>
          </p:spPr>
          <p:txBody>
            <a:bodyPr/>
            <a:lstStyle/>
            <a:p>
              <a:endParaRPr lang="en-US"/>
            </a:p>
          </p:txBody>
        </p:sp>
        <p:sp>
          <p:nvSpPr>
            <p:cNvPr id="24598" name="Line 65"/>
            <p:cNvSpPr>
              <a:spLocks noChangeShapeType="1"/>
            </p:cNvSpPr>
            <p:nvPr/>
          </p:nvSpPr>
          <p:spPr bwMode="auto">
            <a:xfrm>
              <a:off x="2733" y="2027"/>
              <a:ext cx="1211" cy="390"/>
            </a:xfrm>
            <a:prstGeom prst="line">
              <a:avLst/>
            </a:prstGeom>
            <a:noFill/>
            <a:ln w="9525">
              <a:solidFill>
                <a:schemeClr val="tx1"/>
              </a:solidFill>
              <a:prstDash val="lgDashDotDot"/>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24596" name="Line 72"/>
          <p:cNvSpPr>
            <a:spLocks noChangeShapeType="1"/>
          </p:cNvSpPr>
          <p:nvPr/>
        </p:nvSpPr>
        <p:spPr bwMode="auto">
          <a:xfrm>
            <a:off x="7259638" y="3240088"/>
            <a:ext cx="1263650" cy="806450"/>
          </a:xfrm>
          <a:prstGeom prst="line">
            <a:avLst/>
          </a:prstGeom>
          <a:noFill/>
          <a:ln w="9525">
            <a:solidFill>
              <a:schemeClr val="tx1"/>
            </a:solidFill>
            <a:prstDash val="dash"/>
            <a:round/>
            <a:headEnd/>
            <a:tailEnd/>
          </a:ln>
          <a:extLst>
            <a:ext uri="{909E8E84-426E-40DD-AFC4-6F175D3DCCD1}">
              <a14:hiddenFill xmlns:a14="http://schemas.microsoft.com/office/drawing/2010/main" xmlns="">
                <a:noFill/>
              </a14:hiddenFill>
            </a:ext>
          </a:extLst>
        </p:spPr>
        <p:txBody>
          <a:bodyPr/>
          <a:lstStyle/>
          <a:p>
            <a:endParaRPr lang="en-US"/>
          </a:p>
        </p:txBody>
      </p:sp>
      <p:sp>
        <p:nvSpPr>
          <p:cNvPr id="64" name="Slide Number Placeholder 63"/>
          <p:cNvSpPr>
            <a:spLocks noGrp="1"/>
          </p:cNvSpPr>
          <p:nvPr>
            <p:ph type="sldNum" sz="quarter" idx="12"/>
          </p:nvPr>
        </p:nvSpPr>
        <p:spPr/>
        <p:txBody>
          <a:bodyPr/>
          <a:lstStyle/>
          <a:p>
            <a:fld id="{7FDCB8E7-DC3A-4BA7-9CC5-645FD4DDDB06}" type="slidenum">
              <a:rPr lang="en-US" smtClean="0"/>
              <a:pPr/>
              <a:t>49</a:t>
            </a:fld>
            <a:endParaRPr lang="en-US"/>
          </a:p>
        </p:txBody>
      </p:sp>
    </p:spTree>
    <p:extLst>
      <p:ext uri="{BB962C8B-B14F-4D97-AF65-F5344CB8AC3E}">
        <p14:creationId xmlns:p14="http://schemas.microsoft.com/office/powerpoint/2010/main" xmlns="" val="274038219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4674" name="Rectangle 2"/>
          <p:cNvSpPr>
            <a:spLocks noGrp="1" noChangeArrowheads="1"/>
          </p:cNvSpPr>
          <p:nvPr>
            <p:ph type="title"/>
          </p:nvPr>
        </p:nvSpPr>
        <p:spPr/>
        <p:txBody>
          <a:bodyPr/>
          <a:lstStyle/>
          <a:p>
            <a:r>
              <a:rPr lang="en-US" dirty="0" smtClean="0">
                <a:cs typeface="Times New Roman" pitchFamily="18" charset="0"/>
              </a:rPr>
              <a:t>Exploration</a:t>
            </a:r>
            <a:endParaRPr lang="en-US" dirty="0">
              <a:cs typeface="Times New Roman" pitchFamily="18" charset="0"/>
            </a:endParaRPr>
          </a:p>
        </p:txBody>
      </p:sp>
      <p:sp>
        <p:nvSpPr>
          <p:cNvPr id="284683" name="Text Box 11"/>
          <p:cNvSpPr txBox="1">
            <a:spLocks noChangeArrowheads="1"/>
          </p:cNvSpPr>
          <p:nvPr/>
        </p:nvSpPr>
        <p:spPr bwMode="auto">
          <a:xfrm>
            <a:off x="381000" y="1295400"/>
            <a:ext cx="8332788" cy="45243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marL="342900" indent="-342900">
              <a:buFont typeface="Arial" pitchFamily="34" charset="0"/>
              <a:buChar char="•"/>
            </a:pPr>
            <a:r>
              <a:rPr lang="en-US" sz="3200" dirty="0">
                <a:solidFill>
                  <a:srgbClr val="000000"/>
                </a:solidFill>
              </a:rPr>
              <a:t>includes school and early work experiences, such as internships. </a:t>
            </a:r>
          </a:p>
          <a:p>
            <a:pPr marL="342900" indent="-342900">
              <a:buFont typeface="Arial" pitchFamily="34" charset="0"/>
              <a:buChar char="•"/>
            </a:pPr>
            <a:endParaRPr lang="en-US" sz="3200" dirty="0">
              <a:solidFill>
                <a:srgbClr val="000000"/>
              </a:solidFill>
            </a:endParaRPr>
          </a:p>
          <a:p>
            <a:pPr marL="342900" indent="-342900">
              <a:buFont typeface="Arial" pitchFamily="34" charset="0"/>
              <a:buChar char="•"/>
            </a:pPr>
            <a:r>
              <a:rPr lang="en-US" sz="3200" dirty="0">
                <a:solidFill>
                  <a:srgbClr val="000000"/>
                </a:solidFill>
              </a:rPr>
              <a:t>involves:</a:t>
            </a:r>
          </a:p>
          <a:p>
            <a:pPr marL="800100" lvl="1" indent="-342900">
              <a:buFont typeface="Arial" pitchFamily="34" charset="0"/>
              <a:buChar char="•"/>
            </a:pPr>
            <a:r>
              <a:rPr lang="en-US" sz="3200" dirty="0">
                <a:solidFill>
                  <a:srgbClr val="000000"/>
                </a:solidFill>
              </a:rPr>
              <a:t>trying out different fields</a:t>
            </a:r>
          </a:p>
          <a:p>
            <a:pPr marL="800100" lvl="1" indent="-342900">
              <a:buFont typeface="Arial" pitchFamily="34" charset="0"/>
              <a:buChar char="•"/>
            </a:pPr>
            <a:r>
              <a:rPr lang="en-US" sz="3200" dirty="0">
                <a:solidFill>
                  <a:srgbClr val="000000"/>
                </a:solidFill>
              </a:rPr>
              <a:t>discovering likes and dislikes</a:t>
            </a:r>
          </a:p>
          <a:p>
            <a:pPr marL="800100" lvl="1" indent="-342900">
              <a:buFont typeface="Arial" pitchFamily="34" charset="0"/>
              <a:buChar char="•"/>
            </a:pPr>
            <a:r>
              <a:rPr lang="en-US" sz="3200" dirty="0">
                <a:solidFill>
                  <a:srgbClr val="000000"/>
                </a:solidFill>
              </a:rPr>
              <a:t>forming attitudes toward work and social relationship patterns</a:t>
            </a:r>
          </a:p>
          <a:p>
            <a:pPr marL="285750" indent="-285750">
              <a:buFont typeface="Arial" pitchFamily="34" charset="0"/>
              <a:buChar char="•"/>
            </a:pPr>
            <a:endParaRPr lang="en-US" sz="3200"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50</a:t>
            </a:fld>
            <a:endParaRPr lang="en-US"/>
          </a:p>
        </p:txBody>
      </p:sp>
    </p:spTree>
    <p:extLst>
      <p:ext uri="{BB962C8B-B14F-4D97-AF65-F5344CB8AC3E}">
        <p14:creationId xmlns:p14="http://schemas.microsoft.com/office/powerpoint/2010/main" xmlns="" val="42439163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46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468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468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468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468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b="1" smtClean="0"/>
              <a:t>Exploration stage:</a:t>
            </a:r>
            <a:r>
              <a:rPr lang="en-US" smtClean="0"/>
              <a:t/>
            </a:r>
            <a:br>
              <a:rPr lang="en-US" smtClean="0"/>
            </a:br>
            <a:endParaRPr lang="en-US" smtClean="0"/>
          </a:p>
        </p:txBody>
      </p:sp>
      <p:sp>
        <p:nvSpPr>
          <p:cNvPr id="26627" name="Content Placeholder 2"/>
          <p:cNvSpPr>
            <a:spLocks noGrp="1"/>
          </p:cNvSpPr>
          <p:nvPr>
            <p:ph idx="1"/>
          </p:nvPr>
        </p:nvSpPr>
        <p:spPr/>
        <p:txBody>
          <a:bodyPr>
            <a:normAutofit lnSpcReduction="10000"/>
          </a:bodyPr>
          <a:lstStyle/>
          <a:p>
            <a:r>
              <a:rPr lang="en-US" smtClean="0"/>
              <a:t>This stage often lasts from 15 years old to 24 years old. In this period, people have many different career choices and they often tend to choose job careers they have been counseled, tutored or the jobs they think will fit their abilities and wishes. </a:t>
            </a:r>
          </a:p>
          <a:p>
            <a:r>
              <a:rPr lang="en-US" smtClean="0"/>
              <a:t>The most important in this stage is that people need to develop a broad knowledge and a variety of job skills.</a:t>
            </a:r>
          </a:p>
          <a:p>
            <a:endParaRPr lang="en-US" smtClean="0"/>
          </a:p>
        </p:txBody>
      </p:sp>
      <p:sp>
        <p:nvSpPr>
          <p:cNvPr id="5" name="Slide Number Placeholder 4"/>
          <p:cNvSpPr>
            <a:spLocks noGrp="1"/>
          </p:cNvSpPr>
          <p:nvPr>
            <p:ph type="sldNum" sz="quarter" idx="12"/>
          </p:nvPr>
        </p:nvSpPr>
        <p:spPr/>
        <p:txBody>
          <a:bodyPr/>
          <a:lstStyle/>
          <a:p>
            <a:fld id="{7FDCB8E7-DC3A-4BA7-9CC5-645FD4DDDB06}" type="slidenum">
              <a:rPr lang="en-US" smtClean="0"/>
              <a:pPr/>
              <a:t>51</a:t>
            </a:fld>
            <a:endParaRPr lang="en-US"/>
          </a:p>
        </p:txBody>
      </p:sp>
    </p:spTree>
    <p:extLst>
      <p:ext uri="{BB962C8B-B14F-4D97-AF65-F5344CB8AC3E}">
        <p14:creationId xmlns:p14="http://schemas.microsoft.com/office/powerpoint/2010/main" xmlns="" val="3959739981"/>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698" name="Rectangle 2"/>
          <p:cNvSpPr>
            <a:spLocks noGrp="1" noChangeArrowheads="1"/>
          </p:cNvSpPr>
          <p:nvPr>
            <p:ph type="title"/>
          </p:nvPr>
        </p:nvSpPr>
        <p:spPr/>
        <p:txBody>
          <a:bodyPr/>
          <a:lstStyle/>
          <a:p>
            <a:r>
              <a:rPr lang="en-US" dirty="0" smtClean="0">
                <a:cs typeface="Times New Roman" pitchFamily="18" charset="0"/>
              </a:rPr>
              <a:t>Establishment</a:t>
            </a:r>
            <a:endParaRPr lang="en-US" dirty="0">
              <a:cs typeface="Times New Roman" pitchFamily="18" charset="0"/>
            </a:endParaRPr>
          </a:p>
        </p:txBody>
      </p:sp>
      <p:sp>
        <p:nvSpPr>
          <p:cNvPr id="285703" name="Text Box 7"/>
          <p:cNvSpPr txBox="1">
            <a:spLocks noChangeArrowheads="1"/>
          </p:cNvSpPr>
          <p:nvPr/>
        </p:nvSpPr>
        <p:spPr bwMode="auto">
          <a:xfrm>
            <a:off x="609600" y="1447800"/>
            <a:ext cx="8196603" cy="35394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marL="342900" indent="-342900">
              <a:buFont typeface="Arial" pitchFamily="34" charset="0"/>
              <a:buChar char="•"/>
            </a:pPr>
            <a:r>
              <a:rPr lang="en-US" sz="3200" dirty="0">
                <a:solidFill>
                  <a:srgbClr val="000000"/>
                </a:solidFill>
              </a:rPr>
              <a:t>includes:</a:t>
            </a:r>
          </a:p>
          <a:p>
            <a:pPr marL="800100" lvl="1" indent="-342900">
              <a:buFont typeface="Arial" pitchFamily="34" charset="0"/>
              <a:buChar char="•"/>
            </a:pPr>
            <a:r>
              <a:rPr lang="en-US" sz="3200" dirty="0">
                <a:solidFill>
                  <a:srgbClr val="000000"/>
                </a:solidFill>
              </a:rPr>
              <a:t>searching for work</a:t>
            </a:r>
          </a:p>
          <a:p>
            <a:pPr marL="800100" lvl="1" indent="-342900">
              <a:buFont typeface="Arial" pitchFamily="34" charset="0"/>
              <a:buChar char="•"/>
            </a:pPr>
            <a:r>
              <a:rPr lang="en-US" sz="3200" dirty="0">
                <a:solidFill>
                  <a:srgbClr val="000000"/>
                </a:solidFill>
              </a:rPr>
              <a:t>getting first job</a:t>
            </a:r>
          </a:p>
          <a:p>
            <a:pPr marL="800100" lvl="1" indent="-342900">
              <a:buFont typeface="Arial" pitchFamily="34" charset="0"/>
              <a:buChar char="•"/>
            </a:pPr>
            <a:r>
              <a:rPr lang="en-US" sz="3200" dirty="0">
                <a:solidFill>
                  <a:srgbClr val="000000"/>
                </a:solidFill>
              </a:rPr>
              <a:t>getting evidence of “success” or “failure”</a:t>
            </a:r>
          </a:p>
          <a:p>
            <a:pPr marL="800100" lvl="1" indent="-342900"/>
            <a:r>
              <a:rPr lang="en-US" sz="3200" dirty="0">
                <a:solidFill>
                  <a:srgbClr val="000000"/>
                </a:solidFill>
              </a:rPr>
              <a:t> </a:t>
            </a:r>
          </a:p>
          <a:p>
            <a:pPr marL="342900" indent="-342900">
              <a:buFont typeface="Arial" pitchFamily="34" charset="0"/>
              <a:buChar char="•"/>
            </a:pPr>
            <a:r>
              <a:rPr lang="en-US" sz="3200" dirty="0">
                <a:solidFill>
                  <a:srgbClr val="000000"/>
                </a:solidFill>
              </a:rPr>
              <a:t>takes time and energy to find a “niche” and to</a:t>
            </a:r>
          </a:p>
          <a:p>
            <a:pPr marL="342900" indent="-342900">
              <a:buFont typeface="Arial" pitchFamily="34" charset="0"/>
              <a:buChar char="•"/>
            </a:pPr>
            <a:r>
              <a:rPr lang="en-US" sz="3200" dirty="0">
                <a:solidFill>
                  <a:srgbClr val="000000"/>
                </a:solidFill>
              </a:rPr>
              <a:t>	“make your mark”</a:t>
            </a:r>
          </a:p>
        </p:txBody>
      </p:sp>
      <p:sp>
        <p:nvSpPr>
          <p:cNvPr id="4" name="Slide Number Placeholder 3"/>
          <p:cNvSpPr>
            <a:spLocks noGrp="1"/>
          </p:cNvSpPr>
          <p:nvPr>
            <p:ph type="sldNum" sz="quarter" idx="12"/>
          </p:nvPr>
        </p:nvSpPr>
        <p:spPr/>
        <p:txBody>
          <a:bodyPr/>
          <a:lstStyle/>
          <a:p>
            <a:fld id="{7FDCB8E7-DC3A-4BA7-9CC5-645FD4DDDB06}" type="slidenum">
              <a:rPr lang="en-US" smtClean="0"/>
              <a:pPr/>
              <a:t>52</a:t>
            </a:fld>
            <a:endParaRPr lang="en-US"/>
          </a:p>
        </p:txBody>
      </p:sp>
    </p:spTree>
    <p:extLst>
      <p:ext uri="{BB962C8B-B14F-4D97-AF65-F5344CB8AC3E}">
        <p14:creationId xmlns:p14="http://schemas.microsoft.com/office/powerpoint/2010/main" xmlns="" val="214520693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570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570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570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570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5703">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570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dirty="0" smtClean="0"/>
              <a:t>Establishment Stage</a:t>
            </a:r>
          </a:p>
        </p:txBody>
      </p:sp>
      <p:sp>
        <p:nvSpPr>
          <p:cNvPr id="28675" name="Content Placeholder 2"/>
          <p:cNvSpPr>
            <a:spLocks noGrp="1"/>
          </p:cNvSpPr>
          <p:nvPr>
            <p:ph idx="1"/>
          </p:nvPr>
        </p:nvSpPr>
        <p:spPr/>
        <p:txBody>
          <a:bodyPr/>
          <a:lstStyle/>
          <a:p>
            <a:r>
              <a:rPr lang="en-US" smtClean="0"/>
              <a:t>In the beginning of the stage, some people have found their suitable jobs and these helped them have long and settled standings in their career lines. As usual, people pursue their original career choices, but there are still many people considering that this stage is only a trial period to continually test their skills and incentives for advancement in career.</a:t>
            </a:r>
          </a:p>
          <a:p>
            <a:endParaRPr lang="en-US" smtClean="0"/>
          </a:p>
          <a:p>
            <a:endParaRPr lang="en-US" smtClean="0"/>
          </a:p>
        </p:txBody>
      </p:sp>
      <p:sp>
        <p:nvSpPr>
          <p:cNvPr id="5" name="Slide Number Placeholder 4"/>
          <p:cNvSpPr>
            <a:spLocks noGrp="1"/>
          </p:cNvSpPr>
          <p:nvPr>
            <p:ph type="sldNum" sz="quarter" idx="12"/>
          </p:nvPr>
        </p:nvSpPr>
        <p:spPr/>
        <p:txBody>
          <a:bodyPr/>
          <a:lstStyle/>
          <a:p>
            <a:fld id="{7FDCB8E7-DC3A-4BA7-9CC5-645FD4DDDB06}" type="slidenum">
              <a:rPr lang="en-US" smtClean="0"/>
              <a:pPr/>
              <a:t>53</a:t>
            </a:fld>
            <a:endParaRPr lang="en-US"/>
          </a:p>
        </p:txBody>
      </p:sp>
    </p:spTree>
    <p:extLst>
      <p:ext uri="{BB962C8B-B14F-4D97-AF65-F5344CB8AC3E}">
        <p14:creationId xmlns:p14="http://schemas.microsoft.com/office/powerpoint/2010/main" xmlns="" val="34526622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smtClean="0"/>
              <a:t>Establishment Stage</a:t>
            </a:r>
          </a:p>
        </p:txBody>
      </p:sp>
      <p:sp>
        <p:nvSpPr>
          <p:cNvPr id="29699" name="Content Placeholder 2"/>
          <p:cNvSpPr>
            <a:spLocks noGrp="1"/>
          </p:cNvSpPr>
          <p:nvPr>
            <p:ph idx="1"/>
          </p:nvPr>
        </p:nvSpPr>
        <p:spPr/>
        <p:txBody>
          <a:bodyPr/>
          <a:lstStyle/>
          <a:p>
            <a:r>
              <a:rPr lang="en-US" dirty="0" smtClean="0"/>
              <a:t>This stage is from the age of 25 to 44. This is the main stage in the career of a person.</a:t>
            </a:r>
          </a:p>
          <a:p>
            <a:r>
              <a:rPr lang="en-US" dirty="0" smtClean="0"/>
              <a:t>Establishment stage includes </a:t>
            </a:r>
            <a:r>
              <a:rPr lang="en-US" dirty="0" smtClean="0"/>
              <a:t>two </a:t>
            </a:r>
            <a:r>
              <a:rPr lang="en-US" dirty="0" smtClean="0"/>
              <a:t>periods:</a:t>
            </a:r>
          </a:p>
          <a:p>
            <a:pPr>
              <a:buNone/>
            </a:pPr>
            <a:r>
              <a:rPr lang="en-US" i="1" dirty="0" smtClean="0"/>
              <a:t>1</a:t>
            </a:r>
            <a:r>
              <a:rPr lang="en-US" i="1" dirty="0" smtClean="0"/>
              <a:t>. Trial period:</a:t>
            </a:r>
            <a:endParaRPr lang="en-US" dirty="0" smtClean="0"/>
          </a:p>
          <a:p>
            <a:r>
              <a:rPr lang="en-US" dirty="0" smtClean="0"/>
              <a:t>From the age of 25 to about 30, in this period, people work primarily to find out whether the career choice they made is suitable or not.</a:t>
            </a:r>
          </a:p>
          <a:p>
            <a:endParaRPr lang="en-US" dirty="0" smtClean="0"/>
          </a:p>
        </p:txBody>
      </p:sp>
      <p:sp>
        <p:nvSpPr>
          <p:cNvPr id="5" name="Slide Number Placeholder 4"/>
          <p:cNvSpPr>
            <a:spLocks noGrp="1"/>
          </p:cNvSpPr>
          <p:nvPr>
            <p:ph type="sldNum" sz="quarter" idx="12"/>
          </p:nvPr>
        </p:nvSpPr>
        <p:spPr/>
        <p:txBody>
          <a:bodyPr/>
          <a:lstStyle/>
          <a:p>
            <a:fld id="{7FDCB8E7-DC3A-4BA7-9CC5-645FD4DDDB06}" type="slidenum">
              <a:rPr lang="en-US" smtClean="0"/>
              <a:pPr/>
              <a:t>54</a:t>
            </a:fld>
            <a:endParaRPr lang="en-US"/>
          </a:p>
        </p:txBody>
      </p:sp>
    </p:spTree>
    <p:extLst>
      <p:ext uri="{BB962C8B-B14F-4D97-AF65-F5344CB8AC3E}">
        <p14:creationId xmlns:p14="http://schemas.microsoft.com/office/powerpoint/2010/main" xmlns="" val="109967218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smtClean="0"/>
              <a:t>Establishment Stage</a:t>
            </a:r>
          </a:p>
        </p:txBody>
      </p:sp>
      <p:sp>
        <p:nvSpPr>
          <p:cNvPr id="30723" name="Content Placeholder 2"/>
          <p:cNvSpPr>
            <a:spLocks noGrp="1"/>
          </p:cNvSpPr>
          <p:nvPr>
            <p:ph idx="1"/>
          </p:nvPr>
        </p:nvSpPr>
        <p:spPr/>
        <p:txBody>
          <a:bodyPr/>
          <a:lstStyle/>
          <a:p>
            <a:r>
              <a:rPr lang="en-US" i="1" dirty="0" smtClean="0"/>
              <a:t>2</a:t>
            </a:r>
            <a:r>
              <a:rPr lang="en-US" i="1" dirty="0" smtClean="0"/>
              <a:t>. Stable period:</a:t>
            </a:r>
            <a:endParaRPr lang="en-US" dirty="0" smtClean="0"/>
          </a:p>
          <a:p>
            <a:r>
              <a:rPr lang="en-US" dirty="0" smtClean="0"/>
              <a:t>Normally from the age of 30 to 40, in this period, people often have identified their own career goals and have specific plans to decide what should continually be done to reach those goals. There are two tendencies, continuing the path chosen or turning to another job career.</a:t>
            </a:r>
          </a:p>
          <a:p>
            <a:endParaRPr lang="en-US" dirty="0" smtClean="0"/>
          </a:p>
        </p:txBody>
      </p:sp>
      <p:sp>
        <p:nvSpPr>
          <p:cNvPr id="5" name="Slide Number Placeholder 4"/>
          <p:cNvSpPr>
            <a:spLocks noGrp="1"/>
          </p:cNvSpPr>
          <p:nvPr>
            <p:ph type="sldNum" sz="quarter" idx="12"/>
          </p:nvPr>
        </p:nvSpPr>
        <p:spPr/>
        <p:txBody>
          <a:bodyPr/>
          <a:lstStyle/>
          <a:p>
            <a:fld id="{7FDCB8E7-DC3A-4BA7-9CC5-645FD4DDDB06}" type="slidenum">
              <a:rPr lang="en-US" smtClean="0"/>
              <a:pPr/>
              <a:t>55</a:t>
            </a:fld>
            <a:endParaRPr lang="en-US"/>
          </a:p>
        </p:txBody>
      </p:sp>
    </p:spTree>
    <p:extLst>
      <p:ext uri="{BB962C8B-B14F-4D97-AF65-F5344CB8AC3E}">
        <p14:creationId xmlns:p14="http://schemas.microsoft.com/office/powerpoint/2010/main" xmlns="" val="261842351"/>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22" name="Rectangle 2"/>
          <p:cNvSpPr>
            <a:spLocks noGrp="1" noChangeArrowheads="1"/>
          </p:cNvSpPr>
          <p:nvPr>
            <p:ph type="title"/>
          </p:nvPr>
        </p:nvSpPr>
        <p:spPr/>
        <p:txBody>
          <a:bodyPr/>
          <a:lstStyle/>
          <a:p>
            <a:r>
              <a:rPr lang="en-US" dirty="0" smtClean="0">
                <a:cs typeface="Times New Roman" pitchFamily="18" charset="0"/>
              </a:rPr>
              <a:t>Mid Career</a:t>
            </a:r>
            <a:endParaRPr lang="en-US" dirty="0">
              <a:cs typeface="Times New Roman" pitchFamily="18" charset="0"/>
            </a:endParaRPr>
          </a:p>
        </p:txBody>
      </p:sp>
      <p:sp>
        <p:nvSpPr>
          <p:cNvPr id="286723" name="Rectangle 3"/>
          <p:cNvSpPr>
            <a:spLocks noGrp="1" noChangeArrowheads="1"/>
          </p:cNvSpPr>
          <p:nvPr>
            <p:ph idx="1"/>
          </p:nvPr>
        </p:nvSpPr>
        <p:spPr>
          <a:xfrm>
            <a:off x="838200" y="1219200"/>
            <a:ext cx="7467600" cy="4953000"/>
          </a:xfrm>
        </p:spPr>
        <p:txBody>
          <a:bodyPr>
            <a:noAutofit/>
          </a:bodyPr>
          <a:lstStyle/>
          <a:p>
            <a:pPr algn="just"/>
            <a:r>
              <a:rPr lang="en-US" dirty="0">
                <a:solidFill>
                  <a:srgbClr val="000000"/>
                </a:solidFill>
                <a:cs typeface="Times New Roman" pitchFamily="18" charset="0"/>
              </a:rPr>
              <a:t>challenged to remain productive at work</a:t>
            </a:r>
          </a:p>
          <a:p>
            <a:pPr algn="just">
              <a:buFont typeface="Wingdings" pitchFamily="2" charset="2"/>
              <a:buNone/>
            </a:pPr>
            <a:endParaRPr lang="en-US" dirty="0">
              <a:solidFill>
                <a:srgbClr val="000000"/>
              </a:solidFill>
              <a:cs typeface="Times New Roman" pitchFamily="18" charset="0"/>
            </a:endParaRPr>
          </a:p>
          <a:p>
            <a:pPr algn="just"/>
            <a:r>
              <a:rPr lang="en-US" dirty="0">
                <a:solidFill>
                  <a:srgbClr val="000000"/>
                </a:solidFill>
                <a:cs typeface="Times New Roman" pitchFamily="18" charset="0"/>
              </a:rPr>
              <a:t>employee may:</a:t>
            </a:r>
          </a:p>
          <a:p>
            <a:pPr lvl="1" algn="just"/>
            <a:r>
              <a:rPr lang="en-US" sz="3200" dirty="0">
                <a:solidFill>
                  <a:srgbClr val="000000"/>
                </a:solidFill>
                <a:cs typeface="Times New Roman" pitchFamily="18" charset="0"/>
              </a:rPr>
              <a:t>continue to grow</a:t>
            </a:r>
          </a:p>
          <a:p>
            <a:pPr lvl="1" algn="just"/>
            <a:r>
              <a:rPr lang="en-US" sz="3200" dirty="0">
                <a:solidFill>
                  <a:srgbClr val="000000"/>
                </a:solidFill>
                <a:cs typeface="Times New Roman" pitchFamily="18" charset="0"/>
              </a:rPr>
              <a:t>plateau (stay competent but not ambitious)</a:t>
            </a:r>
          </a:p>
          <a:p>
            <a:pPr lvl="1" algn="just"/>
            <a:r>
              <a:rPr lang="en-US" sz="3200" dirty="0">
                <a:solidFill>
                  <a:srgbClr val="000000"/>
                </a:solidFill>
                <a:cs typeface="Times New Roman" pitchFamily="18" charset="0"/>
              </a:rPr>
              <a:t>deteriorate </a:t>
            </a:r>
          </a:p>
        </p:txBody>
      </p:sp>
      <p:sp>
        <p:nvSpPr>
          <p:cNvPr id="4" name="Slide Number Placeholder 3"/>
          <p:cNvSpPr>
            <a:spLocks noGrp="1"/>
          </p:cNvSpPr>
          <p:nvPr>
            <p:ph type="sldNum" sz="quarter" idx="12"/>
          </p:nvPr>
        </p:nvSpPr>
        <p:spPr/>
        <p:txBody>
          <a:bodyPr/>
          <a:lstStyle/>
          <a:p>
            <a:fld id="{7FDCB8E7-DC3A-4BA7-9CC5-645FD4DDDB06}" type="slidenum">
              <a:rPr lang="en-US" smtClean="0"/>
              <a:pPr/>
              <a:t>56</a:t>
            </a:fld>
            <a:endParaRPr lang="en-US"/>
          </a:p>
        </p:txBody>
      </p:sp>
    </p:spTree>
    <p:extLst>
      <p:ext uri="{BB962C8B-B14F-4D97-AF65-F5344CB8AC3E}">
        <p14:creationId xmlns:p14="http://schemas.microsoft.com/office/powerpoint/2010/main" xmlns="" val="10267603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672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672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672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867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smtClean="0"/>
              <a:t>Mid Career</a:t>
            </a:r>
          </a:p>
        </p:txBody>
      </p:sp>
      <p:sp>
        <p:nvSpPr>
          <p:cNvPr id="36867" name="Content Placeholder 2"/>
          <p:cNvSpPr>
            <a:spLocks noGrp="1"/>
          </p:cNvSpPr>
          <p:nvPr>
            <p:ph idx="1"/>
          </p:nvPr>
        </p:nvSpPr>
        <p:spPr>
          <a:xfrm>
            <a:off x="685800" y="1295400"/>
            <a:ext cx="7772400" cy="4495800"/>
          </a:xfrm>
        </p:spPr>
        <p:txBody>
          <a:bodyPr/>
          <a:lstStyle/>
          <a:p>
            <a:pPr>
              <a:buFontTx/>
              <a:buNone/>
            </a:pPr>
            <a:r>
              <a:rPr lang="en-US" b="1" smtClean="0"/>
              <a:t>3.3. Mid – Career crisis period:</a:t>
            </a:r>
            <a:endParaRPr lang="en-US" smtClean="0"/>
          </a:p>
          <a:p>
            <a:r>
              <a:rPr lang="en-US" sz="2800" smtClean="0"/>
              <a:t>This period lasts from mid thirties to mid forties.</a:t>
            </a:r>
          </a:p>
          <a:p>
            <a:r>
              <a:rPr lang="en-US" sz="2800" smtClean="0"/>
              <a:t> During this period, people often compare what they have tried to pursue, the difficulties in career they have, what they have to sacrifice, the loss they have endured to follow their career path as well as their career ambitions with the achievements they have got in career such as position, salary and so on.</a:t>
            </a:r>
            <a:endParaRPr lang="en-US" smtClean="0"/>
          </a:p>
          <a:p>
            <a:endParaRPr lang="en-US" smtClean="0"/>
          </a:p>
        </p:txBody>
      </p:sp>
      <p:sp>
        <p:nvSpPr>
          <p:cNvPr id="5" name="Slide Number Placeholder 4"/>
          <p:cNvSpPr>
            <a:spLocks noGrp="1"/>
          </p:cNvSpPr>
          <p:nvPr>
            <p:ph type="sldNum" sz="quarter" idx="12"/>
          </p:nvPr>
        </p:nvSpPr>
        <p:spPr/>
        <p:txBody>
          <a:bodyPr/>
          <a:lstStyle/>
          <a:p>
            <a:fld id="{7FDCB8E7-DC3A-4BA7-9CC5-645FD4DDDB06}" type="slidenum">
              <a:rPr lang="en-US" smtClean="0"/>
              <a:pPr/>
              <a:t>57</a:t>
            </a:fld>
            <a:endParaRPr lang="en-US"/>
          </a:p>
        </p:txBody>
      </p:sp>
    </p:spTree>
    <p:extLst>
      <p:ext uri="{BB962C8B-B14F-4D97-AF65-F5344CB8AC3E}">
        <p14:creationId xmlns:p14="http://schemas.microsoft.com/office/powerpoint/2010/main" xmlns="" val="2793123977"/>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724400" y="76200"/>
            <a:ext cx="4419600" cy="1295400"/>
          </a:xfrm>
          <a:noFill/>
        </p:spPr>
        <p:txBody>
          <a:bodyPr lIns="90488" tIns="44450" rIns="90488" bIns="44450"/>
          <a:lstStyle/>
          <a:p>
            <a:pPr eaLnBrk="1" hangingPunct="1"/>
            <a:r>
              <a:rPr lang="en-US" smtClean="0"/>
              <a:t>Advancement</a:t>
            </a:r>
          </a:p>
        </p:txBody>
      </p:sp>
      <p:sp>
        <p:nvSpPr>
          <p:cNvPr id="37892" name="Text Box 4"/>
          <p:cNvSpPr txBox="1">
            <a:spLocks noChangeArrowheads="1"/>
          </p:cNvSpPr>
          <p:nvPr/>
        </p:nvSpPr>
        <p:spPr bwMode="auto">
          <a:xfrm rot="10800000" flipV="1">
            <a:off x="5103813" y="1371600"/>
            <a:ext cx="3430587" cy="1463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3000"/>
              <a:t>A period when many strive for achievement</a:t>
            </a:r>
          </a:p>
        </p:txBody>
      </p:sp>
      <p:pic>
        <p:nvPicPr>
          <p:cNvPr id="37893" name="Picture 11" descr="MCj02979410000[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876800" y="3962400"/>
            <a:ext cx="660400" cy="1508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4" name="Text Box 12"/>
          <p:cNvSpPr txBox="1">
            <a:spLocks noChangeArrowheads="1"/>
          </p:cNvSpPr>
          <p:nvPr/>
        </p:nvSpPr>
        <p:spPr bwMode="auto">
          <a:xfrm rot="10800000" flipV="1">
            <a:off x="5562600" y="4343400"/>
            <a:ext cx="3432175" cy="885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600"/>
              <a:t>models – career path, career ladder</a:t>
            </a:r>
          </a:p>
        </p:txBody>
      </p:sp>
      <p:sp>
        <p:nvSpPr>
          <p:cNvPr id="8" name="Rectangle 2"/>
          <p:cNvSpPr txBox="1">
            <a:spLocks noChangeArrowheads="1"/>
          </p:cNvSpPr>
          <p:nvPr/>
        </p:nvSpPr>
        <p:spPr bwMode="auto">
          <a:xfrm>
            <a:off x="381000" y="1676400"/>
            <a:ext cx="4419600" cy="1295400"/>
          </a:xfrm>
          <a:prstGeom prst="rect">
            <a:avLst/>
          </a:prstGeom>
          <a:noFill/>
          <a:ln w="9525">
            <a:noFill/>
            <a:miter lim="800000"/>
            <a:headEnd/>
            <a:tailEnd/>
          </a:ln>
        </p:spPr>
        <p:txBody>
          <a:bodyPr lIns="90488" tIns="44450" rIns="90488" bIns="44450" anchor="ctr"/>
          <a:lstStyle/>
          <a:p>
            <a:pPr algn="ctr">
              <a:defRPr/>
            </a:pPr>
            <a:r>
              <a:rPr lang="en-US" sz="4000" u="sng" kern="0" dirty="0">
                <a:latin typeface="+mj-lt"/>
                <a:cs typeface="+mj-cs"/>
              </a:rPr>
              <a:t>Mid career stage /Advancement</a:t>
            </a:r>
          </a:p>
        </p:txBody>
      </p:sp>
      <p:sp>
        <p:nvSpPr>
          <p:cNvPr id="9" name="Slide Number Placeholder 8"/>
          <p:cNvSpPr>
            <a:spLocks noGrp="1"/>
          </p:cNvSpPr>
          <p:nvPr>
            <p:ph type="sldNum" sz="quarter" idx="12"/>
          </p:nvPr>
        </p:nvSpPr>
        <p:spPr/>
        <p:txBody>
          <a:bodyPr/>
          <a:lstStyle/>
          <a:p>
            <a:fld id="{7FDCB8E7-DC3A-4BA7-9CC5-645FD4DDDB06}" type="slidenum">
              <a:rPr lang="en-US" smtClean="0"/>
              <a:pPr/>
              <a:t>58</a:t>
            </a:fld>
            <a:endParaRPr lang="en-US"/>
          </a:p>
        </p:txBody>
      </p:sp>
    </p:spTree>
    <p:extLst>
      <p:ext uri="{BB962C8B-B14F-4D97-AF65-F5344CB8AC3E}">
        <p14:creationId xmlns:p14="http://schemas.microsoft.com/office/powerpoint/2010/main" xmlns="" val="2659651772"/>
      </p:ext>
    </p:extLst>
  </p:cSld>
  <p:clrMapOvr>
    <a:masterClrMapping/>
  </p:clrMapOvr>
  <p:transition spd="slow"/>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smtClean="0"/>
              <a:t>Career Path and Ladder</a:t>
            </a:r>
          </a:p>
        </p:txBody>
      </p:sp>
      <p:sp>
        <p:nvSpPr>
          <p:cNvPr id="214020" name="Rectangle 4"/>
          <p:cNvSpPr>
            <a:spLocks noGrp="1" noChangeArrowheads="1"/>
          </p:cNvSpPr>
          <p:nvPr>
            <p:ph idx="1"/>
          </p:nvPr>
        </p:nvSpPr>
        <p:spPr>
          <a:xfrm>
            <a:off x="609600" y="1676400"/>
            <a:ext cx="8229600" cy="4191000"/>
          </a:xfrm>
        </p:spPr>
        <p:txBody>
          <a:bodyPr>
            <a:normAutofit fontScale="70000" lnSpcReduction="20000"/>
          </a:bodyPr>
          <a:lstStyle/>
          <a:p>
            <a:pPr algn="just" eaLnBrk="1" hangingPunct="1">
              <a:buFontTx/>
              <a:buNone/>
            </a:pPr>
            <a:r>
              <a:rPr lang="en-US" sz="4100" dirty="0" smtClean="0"/>
              <a:t>Career Path – a sequence of job experiences that an </a:t>
            </a:r>
          </a:p>
          <a:p>
            <a:pPr algn="just" eaLnBrk="1" hangingPunct="1">
              <a:buFontTx/>
              <a:buNone/>
            </a:pPr>
            <a:r>
              <a:rPr lang="en-US" sz="4100" dirty="0" smtClean="0"/>
              <a:t>employee moves along during his or her career.</a:t>
            </a:r>
          </a:p>
          <a:p>
            <a:pPr algn="just" eaLnBrk="1" hangingPunct="1">
              <a:buFontTx/>
              <a:buNone/>
            </a:pPr>
            <a:endParaRPr lang="en-US" sz="4100" dirty="0"/>
          </a:p>
          <a:p>
            <a:pPr marL="0" indent="0" algn="just">
              <a:buNone/>
            </a:pPr>
            <a:r>
              <a:rPr lang="en-US" sz="4100" dirty="0" smtClean="0"/>
              <a:t>Career </a:t>
            </a:r>
            <a:r>
              <a:rPr lang="en-US" sz="4100" dirty="0"/>
              <a:t>Ladder – a structured series </a:t>
            </a:r>
            <a:r>
              <a:rPr lang="en-US" sz="4100" dirty="0" smtClean="0"/>
              <a:t>of </a:t>
            </a:r>
            <a:r>
              <a:rPr lang="en-US" sz="4100" dirty="0"/>
              <a:t>job positions </a:t>
            </a:r>
            <a:r>
              <a:rPr lang="en-US" sz="4100" dirty="0" smtClean="0"/>
              <a:t>     through </a:t>
            </a:r>
            <a:r>
              <a:rPr lang="en-US" sz="4100" dirty="0"/>
              <a:t>which an </a:t>
            </a:r>
            <a:r>
              <a:rPr lang="en-US" sz="4100" dirty="0" smtClean="0"/>
              <a:t>individual </a:t>
            </a:r>
            <a:r>
              <a:rPr lang="en-US" sz="4100" dirty="0"/>
              <a:t>progresses in </a:t>
            </a:r>
            <a:r>
              <a:rPr lang="en-US" sz="4100" dirty="0" smtClean="0"/>
              <a:t>an organization</a:t>
            </a:r>
            <a:endParaRPr lang="en-US" sz="4100" dirty="0"/>
          </a:p>
          <a:p>
            <a:pPr algn="just"/>
            <a:endParaRPr lang="en-US" sz="4100" dirty="0"/>
          </a:p>
          <a:p>
            <a:pPr algn="just" eaLnBrk="1" hangingPunct="1">
              <a:buFontTx/>
              <a:buNone/>
            </a:pPr>
            <a:endParaRPr lang="en-US" sz="4100" dirty="0" smtClean="0"/>
          </a:p>
          <a:p>
            <a:pPr algn="just" eaLnBrk="1" hangingPunct="1">
              <a:buFontTx/>
              <a:buNone/>
            </a:pPr>
            <a:endParaRPr lang="en-US" sz="4100" dirty="0" smtClean="0"/>
          </a:p>
          <a:p>
            <a:pPr algn="just" eaLnBrk="1" hangingPunct="1">
              <a:buFontTx/>
              <a:buNone/>
            </a:pPr>
            <a:r>
              <a:rPr lang="en-US" dirty="0" smtClean="0"/>
              <a:t>	</a:t>
            </a:r>
          </a:p>
        </p:txBody>
      </p:sp>
      <p:sp>
        <p:nvSpPr>
          <p:cNvPr id="5" name="Slide Number Placeholder 4"/>
          <p:cNvSpPr>
            <a:spLocks noGrp="1"/>
          </p:cNvSpPr>
          <p:nvPr>
            <p:ph type="sldNum" sz="quarter" idx="12"/>
          </p:nvPr>
        </p:nvSpPr>
        <p:spPr/>
        <p:txBody>
          <a:bodyPr/>
          <a:lstStyle/>
          <a:p>
            <a:fld id="{7FDCB8E7-DC3A-4BA7-9CC5-645FD4DDDB06}" type="slidenum">
              <a:rPr lang="en-US" smtClean="0"/>
              <a:pPr/>
              <a:t>59</a:t>
            </a:fld>
            <a:endParaRPr lang="en-US"/>
          </a:p>
        </p:txBody>
      </p:sp>
    </p:spTree>
    <p:extLst>
      <p:ext uri="{BB962C8B-B14F-4D97-AF65-F5344CB8AC3E}">
        <p14:creationId xmlns:p14="http://schemas.microsoft.com/office/powerpoint/2010/main" xmlns="" val="178456586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214020">
                                            <p:txEl>
                                              <p:pRg st="0" end="0"/>
                                            </p:txEl>
                                          </p:spTgt>
                                        </p:tgtEl>
                                        <p:attrNameLst>
                                          <p:attrName>style.visibility</p:attrName>
                                        </p:attrNameLst>
                                      </p:cBhvr>
                                      <p:to>
                                        <p:strVal val="visible"/>
                                      </p:to>
                                    </p:set>
                                    <p:animEffect transition="in" filter="wipe(up)">
                                      <p:cBhvr>
                                        <p:cTn id="7" dur="500"/>
                                        <p:tgtEl>
                                          <p:spTgt spid="2140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214020">
                                            <p:txEl>
                                              <p:pRg st="1" end="1"/>
                                            </p:txEl>
                                          </p:spTgt>
                                        </p:tgtEl>
                                        <p:attrNameLst>
                                          <p:attrName>style.visibility</p:attrName>
                                        </p:attrNameLst>
                                      </p:cBhvr>
                                      <p:to>
                                        <p:strVal val="visible"/>
                                      </p:to>
                                    </p:set>
                                    <p:animEffect transition="in" filter="wipe(up)">
                                      <p:cBhvr>
                                        <p:cTn id="12" dur="500"/>
                                        <p:tgtEl>
                                          <p:spTgt spid="2140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214020">
                                            <p:txEl>
                                              <p:pRg st="3" end="3"/>
                                            </p:txEl>
                                          </p:spTgt>
                                        </p:tgtEl>
                                        <p:attrNameLst>
                                          <p:attrName>style.visibility</p:attrName>
                                        </p:attrNameLst>
                                      </p:cBhvr>
                                      <p:to>
                                        <p:strVal val="visible"/>
                                      </p:to>
                                    </p:set>
                                    <p:animEffect transition="in" filter="wipe(up)">
                                      <p:cBhvr>
                                        <p:cTn id="17" dur="500"/>
                                        <p:tgtEl>
                                          <p:spTgt spid="214020">
                                            <p:txEl>
                                              <p:pRg st="3" end="3"/>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214020">
                                            <p:txEl>
                                              <p:pRg st="7" end="7"/>
                                            </p:txEl>
                                          </p:spTgt>
                                        </p:tgtEl>
                                        <p:attrNameLst>
                                          <p:attrName>style.visibility</p:attrName>
                                        </p:attrNameLst>
                                      </p:cBhvr>
                                      <p:to>
                                        <p:strVal val="visible"/>
                                      </p:to>
                                    </p:set>
                                    <p:animEffect transition="in" filter="wipe(up)">
                                      <p:cBhvr>
                                        <p:cTn id="22" dur="500"/>
                                        <p:tgtEl>
                                          <p:spTgt spid="214020">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4020" grpId="0" build="p" autoUpdateAnimBg="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9939" name="Rectangle 2"/>
          <p:cNvSpPr>
            <a:spLocks noGrp="1" noChangeArrowheads="1"/>
          </p:cNvSpPr>
          <p:nvPr>
            <p:ph type="title"/>
          </p:nvPr>
        </p:nvSpPr>
        <p:spPr>
          <a:xfrm>
            <a:off x="0" y="0"/>
            <a:ext cx="9144000" cy="685800"/>
          </a:xfrm>
          <a:noFill/>
        </p:spPr>
        <p:txBody>
          <a:bodyPr lIns="90488" tIns="44450" rIns="90488" bIns="44450">
            <a:noAutofit/>
          </a:bodyPr>
          <a:lstStyle/>
          <a:p>
            <a:pPr eaLnBrk="1" hangingPunct="1"/>
            <a:r>
              <a:rPr lang="en-US" dirty="0" smtClean="0"/>
              <a:t/>
            </a:r>
            <a:br>
              <a:rPr lang="en-US" dirty="0" smtClean="0"/>
            </a:br>
            <a:r>
              <a:rPr lang="en-US" dirty="0" smtClean="0"/>
              <a:t>Maintenance Stage</a:t>
            </a:r>
          </a:p>
        </p:txBody>
      </p:sp>
      <p:sp>
        <p:nvSpPr>
          <p:cNvPr id="43011" name="Rectangle 3"/>
          <p:cNvSpPr>
            <a:spLocks noGrp="1" noChangeArrowheads="1"/>
          </p:cNvSpPr>
          <p:nvPr>
            <p:ph idx="1"/>
          </p:nvPr>
        </p:nvSpPr>
        <p:spPr>
          <a:xfrm>
            <a:off x="304800" y="1828800"/>
            <a:ext cx="3886200" cy="4525963"/>
          </a:xfrm>
          <a:noFill/>
        </p:spPr>
        <p:txBody>
          <a:bodyPr lIns="90488" tIns="44450" rIns="90488" bIns="44450"/>
          <a:lstStyle/>
          <a:p>
            <a:pPr algn="ctr" eaLnBrk="1" hangingPunct="1">
              <a:buFontTx/>
              <a:buNone/>
            </a:pPr>
            <a:r>
              <a:rPr lang="en-US" sz="4000" b="1" dirty="0" smtClean="0">
                <a:latin typeface="Verdana" pitchFamily="34" charset="0"/>
              </a:rPr>
              <a:t>Crisis      </a:t>
            </a:r>
          </a:p>
          <a:p>
            <a:pPr eaLnBrk="1" hangingPunct="1">
              <a:buFontTx/>
              <a:buNone/>
            </a:pPr>
            <a:endParaRPr lang="en-US" sz="4000" b="1" dirty="0" smtClean="0">
              <a:latin typeface="Verdana" pitchFamily="34" charset="0"/>
            </a:endParaRPr>
          </a:p>
          <a:p>
            <a:pPr lvl="1" eaLnBrk="1" hangingPunct="1"/>
            <a:endParaRPr lang="en-US" dirty="0" smtClean="0"/>
          </a:p>
          <a:p>
            <a:pPr lvl="1" eaLnBrk="1" hangingPunct="1"/>
            <a:endParaRPr lang="en-US" dirty="0" smtClean="0"/>
          </a:p>
          <a:p>
            <a:pPr lvl="1" eaLnBrk="1" hangingPunct="1"/>
            <a:r>
              <a:rPr lang="en-US" dirty="0" smtClean="0"/>
              <a:t>Slowed or stalled career growth</a:t>
            </a:r>
          </a:p>
          <a:p>
            <a:pPr lvl="1" eaLnBrk="1" hangingPunct="1"/>
            <a:r>
              <a:rPr lang="en-US" dirty="0" smtClean="0"/>
              <a:t>Burnout</a:t>
            </a:r>
          </a:p>
        </p:txBody>
      </p:sp>
      <p:sp>
        <p:nvSpPr>
          <p:cNvPr id="43014" name="Rectangle 6"/>
          <p:cNvSpPr>
            <a:spLocks noChangeArrowheads="1"/>
          </p:cNvSpPr>
          <p:nvPr/>
        </p:nvSpPr>
        <p:spPr bwMode="auto">
          <a:xfrm>
            <a:off x="4724400" y="1905000"/>
            <a:ext cx="4267200" cy="45259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0488" tIns="44450" rIns="90488" bIns="44450"/>
          <a:lstStyle/>
          <a:p>
            <a:pPr marL="342900" indent="-342900" algn="ctr">
              <a:lnSpc>
                <a:spcPct val="90000"/>
              </a:lnSpc>
              <a:spcBef>
                <a:spcPct val="20000"/>
              </a:spcBef>
            </a:pPr>
            <a:r>
              <a:rPr lang="en-US" sz="4000" b="1" dirty="0">
                <a:latin typeface="Verdana" pitchFamily="34" charset="0"/>
              </a:rPr>
              <a:t>Contentment</a:t>
            </a:r>
          </a:p>
          <a:p>
            <a:pPr marL="342900" indent="-342900">
              <a:lnSpc>
                <a:spcPct val="90000"/>
              </a:lnSpc>
              <a:spcBef>
                <a:spcPct val="20000"/>
              </a:spcBef>
            </a:pPr>
            <a:endParaRPr lang="en-US" sz="4000" b="1" dirty="0">
              <a:latin typeface="Verdana" pitchFamily="34" charset="0"/>
            </a:endParaRPr>
          </a:p>
          <a:p>
            <a:pPr marL="742950" lvl="1" indent="-285750">
              <a:lnSpc>
                <a:spcPct val="90000"/>
              </a:lnSpc>
              <a:spcBef>
                <a:spcPct val="20000"/>
              </a:spcBef>
              <a:buFontTx/>
              <a:buChar char="–"/>
            </a:pPr>
            <a:endParaRPr lang="en-US" sz="2800" dirty="0"/>
          </a:p>
          <a:p>
            <a:pPr marL="742950" lvl="1" indent="-285750">
              <a:lnSpc>
                <a:spcPct val="90000"/>
              </a:lnSpc>
              <a:spcBef>
                <a:spcPct val="20000"/>
              </a:spcBef>
              <a:buFontTx/>
              <a:buChar char="–"/>
            </a:pPr>
            <a:endParaRPr lang="en-US" sz="2800" dirty="0"/>
          </a:p>
          <a:p>
            <a:pPr marL="742950" lvl="1" indent="-285750">
              <a:lnSpc>
                <a:spcPct val="90000"/>
              </a:lnSpc>
              <a:spcBef>
                <a:spcPct val="20000"/>
              </a:spcBef>
              <a:buFontTx/>
              <a:buChar char="–"/>
            </a:pPr>
            <a:r>
              <a:rPr lang="en-US" sz="2800" dirty="0"/>
              <a:t>Sense of achievement</a:t>
            </a:r>
          </a:p>
          <a:p>
            <a:pPr marL="742950" lvl="1" indent="-285750">
              <a:lnSpc>
                <a:spcPct val="90000"/>
              </a:lnSpc>
              <a:spcBef>
                <a:spcPct val="20000"/>
              </a:spcBef>
              <a:buFontTx/>
              <a:buChar char="–"/>
            </a:pPr>
            <a:r>
              <a:rPr lang="en-US" sz="2800" dirty="0"/>
              <a:t>No need to strive for continued upward mobility</a:t>
            </a:r>
          </a:p>
          <a:p>
            <a:pPr marL="342900" indent="-342900">
              <a:lnSpc>
                <a:spcPct val="90000"/>
              </a:lnSpc>
              <a:spcBef>
                <a:spcPct val="20000"/>
              </a:spcBef>
              <a:buFontTx/>
              <a:buChar char="–"/>
            </a:pPr>
            <a:endParaRPr lang="en-US" sz="2800" dirty="0"/>
          </a:p>
        </p:txBody>
      </p:sp>
      <p:sp>
        <p:nvSpPr>
          <p:cNvPr id="39942" name="Oval 8"/>
          <p:cNvSpPr>
            <a:spLocks noChangeArrowheads="1"/>
          </p:cNvSpPr>
          <p:nvPr/>
        </p:nvSpPr>
        <p:spPr bwMode="auto">
          <a:xfrm>
            <a:off x="3429000" y="2438400"/>
            <a:ext cx="1981200" cy="1828800"/>
          </a:xfrm>
          <a:prstGeom prst="ellipse">
            <a:avLst/>
          </a:prstGeom>
          <a:solidFill>
            <a:schemeClr val="folHlink"/>
          </a:solidFill>
          <a:ln w="9525">
            <a:solidFill>
              <a:schemeClr val="tx1"/>
            </a:solidFill>
            <a:round/>
            <a:headEnd/>
            <a:tailEnd/>
          </a:ln>
        </p:spPr>
        <p:txBody>
          <a:bodyPr wrap="none" anchor="ctr"/>
          <a:lstStyle/>
          <a:p>
            <a:pPr algn="ctr"/>
            <a:r>
              <a:rPr lang="en-US" sz="3600" b="1">
                <a:solidFill>
                  <a:schemeClr val="bg1"/>
                </a:solidFill>
                <a:latin typeface="Verdana" pitchFamily="34" charset="0"/>
              </a:rPr>
              <a:t>OR</a:t>
            </a:r>
          </a:p>
        </p:txBody>
      </p:sp>
      <p:sp>
        <p:nvSpPr>
          <p:cNvPr id="7" name="Slide Number Placeholder 6"/>
          <p:cNvSpPr>
            <a:spLocks noGrp="1"/>
          </p:cNvSpPr>
          <p:nvPr>
            <p:ph type="sldNum" sz="quarter" idx="12"/>
          </p:nvPr>
        </p:nvSpPr>
        <p:spPr/>
        <p:txBody>
          <a:bodyPr/>
          <a:lstStyle/>
          <a:p>
            <a:fld id="{7FDCB8E7-DC3A-4BA7-9CC5-645FD4DDDB06}" type="slidenum">
              <a:rPr lang="en-US" smtClean="0"/>
              <a:pPr/>
              <a:t>60</a:t>
            </a:fld>
            <a:endParaRPr lang="en-US"/>
          </a:p>
        </p:txBody>
      </p:sp>
    </p:spTree>
    <p:extLst>
      <p:ext uri="{BB962C8B-B14F-4D97-AF65-F5344CB8AC3E}">
        <p14:creationId xmlns:p14="http://schemas.microsoft.com/office/powerpoint/2010/main" xmlns="" val="136197990"/>
      </p:ext>
    </p:extLst>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43011">
                                            <p:txEl>
                                              <p:pRg st="0" end="0"/>
                                            </p:txEl>
                                          </p:spTgt>
                                        </p:tgtEl>
                                        <p:attrNameLst>
                                          <p:attrName>style.visibility</p:attrName>
                                        </p:attrNameLst>
                                      </p:cBhvr>
                                      <p:to>
                                        <p:strVal val="visible"/>
                                      </p:to>
                                    </p:set>
                                    <p:animEffect transition="in" filter="wipe(up)">
                                      <p:cBhvr>
                                        <p:cTn id="7" dur="500"/>
                                        <p:tgtEl>
                                          <p:spTgt spid="43011">
                                            <p:txEl>
                                              <p:pRg st="0" end="0"/>
                                            </p:txEl>
                                          </p:spTgt>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3011">
                                            <p:txEl>
                                              <p:pRg st="4" end="4"/>
                                            </p:txEl>
                                          </p:spTgt>
                                        </p:tgtEl>
                                        <p:attrNameLst>
                                          <p:attrName>style.visibility</p:attrName>
                                        </p:attrNameLst>
                                      </p:cBhvr>
                                      <p:to>
                                        <p:strVal val="visible"/>
                                      </p:to>
                                    </p:set>
                                    <p:animEffect transition="in" filter="wipe(up)">
                                      <p:cBhvr>
                                        <p:cTn id="10" dur="500"/>
                                        <p:tgtEl>
                                          <p:spTgt spid="43011">
                                            <p:txEl>
                                              <p:pRg st="4" end="4"/>
                                            </p:txEl>
                                          </p:spTgt>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43011">
                                            <p:txEl>
                                              <p:pRg st="5" end="5"/>
                                            </p:txEl>
                                          </p:spTgt>
                                        </p:tgtEl>
                                        <p:attrNameLst>
                                          <p:attrName>style.visibility</p:attrName>
                                        </p:attrNameLst>
                                      </p:cBhvr>
                                      <p:to>
                                        <p:strVal val="visible"/>
                                      </p:to>
                                    </p:set>
                                    <p:animEffect transition="in" filter="wipe(up)">
                                      <p:cBhvr>
                                        <p:cTn id="13" dur="500"/>
                                        <p:tgtEl>
                                          <p:spTgt spid="43011">
                                            <p:txEl>
                                              <p:pRg st="5" end="5"/>
                                            </p:txEl>
                                          </p:spTgt>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43014">
                                            <p:txEl>
                                              <p:pRg st="0" end="0"/>
                                            </p:txEl>
                                          </p:spTgt>
                                        </p:tgtEl>
                                        <p:attrNameLst>
                                          <p:attrName>style.visibility</p:attrName>
                                        </p:attrNameLst>
                                      </p:cBhvr>
                                      <p:to>
                                        <p:strVal val="visible"/>
                                      </p:to>
                                    </p:set>
                                    <p:animEffect transition="in" filter="wipe(up)">
                                      <p:cBhvr>
                                        <p:cTn id="18" dur="500"/>
                                        <p:tgtEl>
                                          <p:spTgt spid="43014">
                                            <p:txEl>
                                              <p:pRg st="0" end="0"/>
                                            </p:txEl>
                                          </p:spTgt>
                                        </p:tgtEl>
                                      </p:cBhvr>
                                    </p:animEffect>
                                  </p:childTnLst>
                                </p:cTn>
                              </p:par>
                              <p:par>
                                <p:cTn id="19" presetID="22" presetClass="entr" presetSubtype="1" fill="hold" grpId="0" nodeType="withEffect">
                                  <p:stCondLst>
                                    <p:cond delay="0"/>
                                  </p:stCondLst>
                                  <p:childTnLst>
                                    <p:set>
                                      <p:cBhvr>
                                        <p:cTn id="20" dur="1" fill="hold">
                                          <p:stCondLst>
                                            <p:cond delay="0"/>
                                          </p:stCondLst>
                                        </p:cTn>
                                        <p:tgtEl>
                                          <p:spTgt spid="43014">
                                            <p:txEl>
                                              <p:pRg st="4" end="4"/>
                                            </p:txEl>
                                          </p:spTgt>
                                        </p:tgtEl>
                                        <p:attrNameLst>
                                          <p:attrName>style.visibility</p:attrName>
                                        </p:attrNameLst>
                                      </p:cBhvr>
                                      <p:to>
                                        <p:strVal val="visible"/>
                                      </p:to>
                                    </p:set>
                                    <p:animEffect transition="in" filter="wipe(up)">
                                      <p:cBhvr>
                                        <p:cTn id="21" dur="500"/>
                                        <p:tgtEl>
                                          <p:spTgt spid="43014">
                                            <p:txEl>
                                              <p:pRg st="4" end="4"/>
                                            </p:txEl>
                                          </p:spTgt>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43014">
                                            <p:txEl>
                                              <p:pRg st="5" end="5"/>
                                            </p:txEl>
                                          </p:spTgt>
                                        </p:tgtEl>
                                        <p:attrNameLst>
                                          <p:attrName>style.visibility</p:attrName>
                                        </p:attrNameLst>
                                      </p:cBhvr>
                                      <p:to>
                                        <p:strVal val="visible"/>
                                      </p:to>
                                    </p:set>
                                    <p:animEffect transition="in" filter="wipe(up)">
                                      <p:cBhvr>
                                        <p:cTn id="24" dur="500"/>
                                        <p:tgtEl>
                                          <p:spTgt spid="43014">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11" grpId="0" build="p" autoUpdateAnimBg="0"/>
      <p:bldP spid="43014" grpId="0" build="p" autoUpdateAnimBg="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p:txBody>
          <a:bodyPr>
            <a:normAutofit/>
          </a:bodyPr>
          <a:lstStyle/>
          <a:p>
            <a:r>
              <a:rPr lang="en-US" dirty="0" smtClean="0">
                <a:cs typeface="Times New Roman" pitchFamily="18" charset="0"/>
              </a:rPr>
              <a:t>Late Career</a:t>
            </a:r>
            <a:endParaRPr lang="en-US" dirty="0">
              <a:cs typeface="Times New Roman" pitchFamily="18" charset="0"/>
            </a:endParaRPr>
          </a:p>
        </p:txBody>
      </p:sp>
      <p:sp>
        <p:nvSpPr>
          <p:cNvPr id="287747" name="Rectangle 3"/>
          <p:cNvSpPr>
            <a:spLocks noGrp="1" noChangeArrowheads="1"/>
          </p:cNvSpPr>
          <p:nvPr>
            <p:ph idx="1"/>
          </p:nvPr>
        </p:nvSpPr>
        <p:spPr>
          <a:xfrm>
            <a:off x="381000" y="1600200"/>
            <a:ext cx="8534400" cy="4572000"/>
          </a:xfrm>
        </p:spPr>
        <p:txBody>
          <a:bodyPr>
            <a:noAutofit/>
          </a:bodyPr>
          <a:lstStyle/>
          <a:p>
            <a:pPr algn="just"/>
            <a:r>
              <a:rPr lang="en-US" dirty="0">
                <a:solidFill>
                  <a:srgbClr val="000000"/>
                </a:solidFill>
                <a:cs typeface="Times New Roman" pitchFamily="18" charset="0"/>
              </a:rPr>
              <a:t>successful “elder states persons” can enjoy being respected for their judgment.  Good resource for teaching others</a:t>
            </a:r>
          </a:p>
          <a:p>
            <a:pPr algn="just">
              <a:buFont typeface="Wingdings" pitchFamily="2" charset="2"/>
              <a:buNone/>
            </a:pPr>
            <a:endParaRPr lang="en-US" dirty="0">
              <a:solidFill>
                <a:srgbClr val="000000"/>
              </a:solidFill>
              <a:cs typeface="Times New Roman" pitchFamily="18" charset="0"/>
            </a:endParaRPr>
          </a:p>
          <a:p>
            <a:pPr algn="just"/>
            <a:r>
              <a:rPr lang="en-US" dirty="0">
                <a:solidFill>
                  <a:srgbClr val="000000"/>
                </a:solidFill>
                <a:cs typeface="Times New Roman" pitchFamily="18" charset="0"/>
              </a:rPr>
              <a:t>those who have declined may experience job insecurity</a:t>
            </a:r>
            <a:r>
              <a:rPr lang="en-US" dirty="0">
                <a:solidFill>
                  <a:srgbClr val="000000"/>
                </a:solidFill>
              </a:rPr>
              <a:t> </a:t>
            </a:r>
          </a:p>
          <a:p>
            <a:pPr algn="just">
              <a:buFont typeface="Wingdings" pitchFamily="2" charset="2"/>
              <a:buNone/>
            </a:pPr>
            <a:endParaRPr lang="en-US" dirty="0">
              <a:solidFill>
                <a:srgbClr val="000000"/>
              </a:solidFill>
            </a:endParaRPr>
          </a:p>
          <a:p>
            <a:pPr algn="just"/>
            <a:r>
              <a:rPr lang="en-US" i="1" dirty="0">
                <a:solidFill>
                  <a:srgbClr val="000000"/>
                </a:solidFill>
                <a:cs typeface="Times New Roman" pitchFamily="18" charset="0"/>
              </a:rPr>
              <a:t>plateauing</a:t>
            </a:r>
            <a:r>
              <a:rPr lang="en-US" dirty="0">
                <a:solidFill>
                  <a:srgbClr val="000000"/>
                </a:solidFill>
                <a:cs typeface="Times New Roman" pitchFamily="18" charset="0"/>
              </a:rPr>
              <a:t> is expected; life off the job increases in importance</a:t>
            </a:r>
            <a:r>
              <a:rPr lang="en-US" dirty="0">
                <a:solidFill>
                  <a:srgbClr val="000000"/>
                </a:solidFill>
              </a:rPr>
              <a:t> </a:t>
            </a:r>
          </a:p>
        </p:txBody>
      </p:sp>
      <p:sp>
        <p:nvSpPr>
          <p:cNvPr id="4" name="Slide Number Placeholder 3"/>
          <p:cNvSpPr>
            <a:spLocks noGrp="1"/>
          </p:cNvSpPr>
          <p:nvPr>
            <p:ph type="sldNum" sz="quarter" idx="12"/>
          </p:nvPr>
        </p:nvSpPr>
        <p:spPr/>
        <p:txBody>
          <a:bodyPr/>
          <a:lstStyle/>
          <a:p>
            <a:fld id="{7FDCB8E7-DC3A-4BA7-9CC5-645FD4DDDB06}" type="slidenum">
              <a:rPr lang="en-US" smtClean="0"/>
              <a:pPr/>
              <a:t>61</a:t>
            </a:fld>
            <a:endParaRPr lang="en-US"/>
          </a:p>
        </p:txBody>
      </p:sp>
    </p:spTree>
    <p:extLst>
      <p:ext uri="{BB962C8B-B14F-4D97-AF65-F5344CB8AC3E}">
        <p14:creationId xmlns:p14="http://schemas.microsoft.com/office/powerpoint/2010/main" xmlns="" val="16078370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7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7747">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8774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7747"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3106" name="Rectangle 2"/>
          <p:cNvSpPr>
            <a:spLocks noGrp="1" noChangeArrowheads="1"/>
          </p:cNvSpPr>
          <p:nvPr>
            <p:ph type="title"/>
          </p:nvPr>
        </p:nvSpPr>
        <p:spPr/>
        <p:txBody>
          <a:bodyPr/>
          <a:lstStyle/>
          <a:p>
            <a:r>
              <a:rPr lang="en-US" dirty="0" smtClean="0">
                <a:cs typeface="Times New Roman" pitchFamily="18" charset="0"/>
              </a:rPr>
              <a:t>Decline</a:t>
            </a:r>
            <a:endParaRPr lang="en-US" dirty="0"/>
          </a:p>
        </p:txBody>
      </p:sp>
      <p:sp>
        <p:nvSpPr>
          <p:cNvPr id="303107" name="Rectangle 3"/>
          <p:cNvSpPr>
            <a:spLocks noGrp="1" noChangeArrowheads="1"/>
          </p:cNvSpPr>
          <p:nvPr>
            <p:ph idx="1"/>
          </p:nvPr>
        </p:nvSpPr>
        <p:spPr>
          <a:xfrm>
            <a:off x="762000" y="1371600"/>
            <a:ext cx="7696200" cy="4191000"/>
          </a:xfrm>
        </p:spPr>
        <p:txBody>
          <a:bodyPr>
            <a:normAutofit/>
          </a:bodyPr>
          <a:lstStyle/>
          <a:p>
            <a:pPr algn="just"/>
            <a:r>
              <a:rPr lang="en-US" dirty="0">
                <a:solidFill>
                  <a:srgbClr val="000000"/>
                </a:solidFill>
                <a:cs typeface="Times New Roman" pitchFamily="18" charset="0"/>
              </a:rPr>
              <a:t>may be most difficult for those who were most successful at earlier stages</a:t>
            </a:r>
            <a:r>
              <a:rPr lang="en-US" dirty="0"/>
              <a:t> </a:t>
            </a:r>
          </a:p>
          <a:p>
            <a:pPr algn="just"/>
            <a:endParaRPr lang="en-US" dirty="0"/>
          </a:p>
          <a:p>
            <a:pPr algn="just"/>
            <a:r>
              <a:rPr lang="en-US" dirty="0">
                <a:solidFill>
                  <a:srgbClr val="000000"/>
                </a:solidFill>
                <a:cs typeface="Times New Roman" pitchFamily="18" charset="0"/>
              </a:rPr>
              <a:t>today’s longer life spans and legal protections for older workers open the possibility for continued work contributions, either paid or volunteer</a:t>
            </a:r>
            <a:r>
              <a:rPr lang="en-US" dirty="0"/>
              <a:t> </a:t>
            </a:r>
          </a:p>
        </p:txBody>
      </p:sp>
      <p:sp>
        <p:nvSpPr>
          <p:cNvPr id="4" name="Slide Number Placeholder 3"/>
          <p:cNvSpPr>
            <a:spLocks noGrp="1"/>
          </p:cNvSpPr>
          <p:nvPr>
            <p:ph type="sldNum" sz="quarter" idx="12"/>
          </p:nvPr>
        </p:nvSpPr>
        <p:spPr/>
        <p:txBody>
          <a:bodyPr/>
          <a:lstStyle/>
          <a:p>
            <a:fld id="{7FDCB8E7-DC3A-4BA7-9CC5-645FD4DDDB06}" type="slidenum">
              <a:rPr lang="en-US" smtClean="0"/>
              <a:pPr/>
              <a:t>62</a:t>
            </a:fld>
            <a:endParaRPr lang="en-US"/>
          </a:p>
        </p:txBody>
      </p:sp>
    </p:spTree>
    <p:extLst>
      <p:ext uri="{BB962C8B-B14F-4D97-AF65-F5344CB8AC3E}">
        <p14:creationId xmlns:p14="http://schemas.microsoft.com/office/powerpoint/2010/main" xmlns="" val="20084539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310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310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5" name="Rectangle 2"/>
          <p:cNvSpPr>
            <a:spLocks noGrp="1" noChangeArrowheads="1"/>
          </p:cNvSpPr>
          <p:nvPr>
            <p:ph type="title"/>
          </p:nvPr>
        </p:nvSpPr>
        <p:spPr/>
        <p:txBody>
          <a:bodyPr/>
          <a:lstStyle/>
          <a:p>
            <a:r>
              <a:rPr lang="en-US" dirty="0" smtClean="0"/>
              <a:t>Decline</a:t>
            </a:r>
            <a:endParaRPr lang="en-US" dirty="0" smtClean="0"/>
          </a:p>
        </p:txBody>
      </p:sp>
      <p:sp>
        <p:nvSpPr>
          <p:cNvPr id="44036" name="Rectangle 3"/>
          <p:cNvSpPr>
            <a:spLocks noGrp="1" noChangeArrowheads="1"/>
          </p:cNvSpPr>
          <p:nvPr>
            <p:ph idx="1"/>
          </p:nvPr>
        </p:nvSpPr>
        <p:spPr>
          <a:xfrm>
            <a:off x="533400" y="1752600"/>
            <a:ext cx="8153400" cy="4267200"/>
          </a:xfrm>
        </p:spPr>
        <p:txBody>
          <a:bodyPr>
            <a:normAutofit/>
          </a:bodyPr>
          <a:lstStyle/>
          <a:p>
            <a:r>
              <a:rPr lang="en-US" dirty="0" smtClean="0"/>
              <a:t>Decline </a:t>
            </a:r>
            <a:r>
              <a:rPr lang="en-US" dirty="0" smtClean="0"/>
              <a:t>stage is the final stage when people are old, less healthy and clairvoyant. In this period, the sense of responsibilities toward the job has decreased and they must accept the new role of the young generation.</a:t>
            </a:r>
          </a:p>
        </p:txBody>
      </p:sp>
      <p:sp>
        <p:nvSpPr>
          <p:cNvPr id="5" name="Slide Number Placeholder 4"/>
          <p:cNvSpPr>
            <a:spLocks noGrp="1"/>
          </p:cNvSpPr>
          <p:nvPr>
            <p:ph type="sldNum" sz="quarter" idx="12"/>
          </p:nvPr>
        </p:nvSpPr>
        <p:spPr/>
        <p:txBody>
          <a:bodyPr/>
          <a:lstStyle/>
          <a:p>
            <a:fld id="{7FDCB8E7-DC3A-4BA7-9CC5-645FD4DDDB06}" type="slidenum">
              <a:rPr lang="en-US" smtClean="0"/>
              <a:pPr/>
              <a:t>63</a:t>
            </a:fld>
            <a:endParaRPr lang="en-US"/>
          </a:p>
        </p:txBody>
      </p:sp>
    </p:spTree>
    <p:extLst>
      <p:ext uri="{BB962C8B-B14F-4D97-AF65-F5344CB8AC3E}">
        <p14:creationId xmlns:p14="http://schemas.microsoft.com/office/powerpoint/2010/main" xmlns="" val="15840383"/>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9"/>
          <p:cNvSpPr>
            <a:spLocks noGrp="1" noChangeArrowheads="1"/>
          </p:cNvSpPr>
          <p:nvPr>
            <p:ph type="title"/>
          </p:nvPr>
        </p:nvSpPr>
        <p:spPr>
          <a:xfrm>
            <a:off x="381000" y="381000"/>
            <a:ext cx="8305800" cy="609600"/>
          </a:xfrm>
          <a:noFill/>
        </p:spPr>
        <p:txBody>
          <a:bodyPr lIns="90488" tIns="44450" rIns="90488" bIns="44450">
            <a:noAutofit/>
          </a:bodyPr>
          <a:lstStyle/>
          <a:p>
            <a:pPr eaLnBrk="1" hangingPunct="1"/>
            <a:r>
              <a:rPr lang="en-US" dirty="0" smtClean="0"/>
              <a:t>Retirement factors</a:t>
            </a:r>
          </a:p>
        </p:txBody>
      </p:sp>
      <p:grpSp>
        <p:nvGrpSpPr>
          <p:cNvPr id="46084" name="Group 95"/>
          <p:cNvGrpSpPr>
            <a:grpSpLocks/>
          </p:cNvGrpSpPr>
          <p:nvPr/>
        </p:nvGrpSpPr>
        <p:grpSpPr bwMode="auto">
          <a:xfrm>
            <a:off x="1066800" y="1752600"/>
            <a:ext cx="7239000" cy="4267200"/>
            <a:chOff x="1056" y="1248"/>
            <a:chExt cx="4298" cy="3072"/>
          </a:xfrm>
        </p:grpSpPr>
        <p:pic>
          <p:nvPicPr>
            <p:cNvPr id="46085" name="Picture 2" descr="j0200427"/>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304" y="2877"/>
              <a:ext cx="1728" cy="14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6086" name="Group 3"/>
            <p:cNvGrpSpPr>
              <a:grpSpLocks/>
            </p:cNvGrpSpPr>
            <p:nvPr/>
          </p:nvGrpSpPr>
          <p:grpSpPr bwMode="auto">
            <a:xfrm>
              <a:off x="3120" y="1248"/>
              <a:ext cx="1100" cy="1612"/>
              <a:chOff x="3486" y="1248"/>
              <a:chExt cx="1100" cy="1612"/>
            </a:xfrm>
          </p:grpSpPr>
          <p:sp>
            <p:nvSpPr>
              <p:cNvPr id="46099" name="AutoShape 4"/>
              <p:cNvSpPr>
                <a:spLocks noChangeArrowheads="1"/>
              </p:cNvSpPr>
              <p:nvPr/>
            </p:nvSpPr>
            <p:spPr bwMode="auto">
              <a:xfrm rot="1983372">
                <a:off x="3486" y="1852"/>
                <a:ext cx="576" cy="1008"/>
              </a:xfrm>
              <a:prstGeom prst="downArrow">
                <a:avLst>
                  <a:gd name="adj1" fmla="val 50000"/>
                  <a:gd name="adj2" fmla="val 43750"/>
                </a:avLst>
              </a:prstGeom>
              <a:solidFill>
                <a:schemeClr val="bg1"/>
              </a:solidFill>
              <a:ln w="9525">
                <a:solidFill>
                  <a:schemeClr val="tx1"/>
                </a:solidFill>
                <a:miter lim="800000"/>
                <a:headEnd/>
                <a:tailEnd/>
              </a:ln>
            </p:spPr>
            <p:txBody>
              <a:bodyPr wrap="none" anchor="ctr"/>
              <a:lstStyle/>
              <a:p>
                <a:endParaRPr lang="en-US"/>
              </a:p>
            </p:txBody>
          </p:sp>
          <p:sp>
            <p:nvSpPr>
              <p:cNvPr id="46100" name="AutoShape 5"/>
              <p:cNvSpPr>
                <a:spLocks noChangeArrowheads="1"/>
              </p:cNvSpPr>
              <p:nvPr/>
            </p:nvSpPr>
            <p:spPr bwMode="auto">
              <a:xfrm>
                <a:off x="3744" y="1248"/>
                <a:ext cx="842" cy="782"/>
              </a:xfrm>
              <a:prstGeom prst="octagon">
                <a:avLst>
                  <a:gd name="adj" fmla="val 29255"/>
                </a:avLst>
              </a:prstGeom>
              <a:solidFill>
                <a:schemeClr val="bg1"/>
              </a:solidFill>
              <a:ln w="12700">
                <a:solidFill>
                  <a:srgbClr val="000000"/>
                </a:solidFill>
                <a:miter lim="800000"/>
                <a:headEnd/>
                <a:tailEnd/>
              </a:ln>
            </p:spPr>
            <p:txBody>
              <a:bodyPr wrap="none" lIns="90488" tIns="44450" rIns="90488" bIns="44450" anchor="ctr"/>
              <a:lstStyle/>
              <a:p>
                <a:pPr algn="ctr" eaLnBrk="0" hangingPunct="0"/>
                <a:endParaRPr lang="en-US" sz="2000" b="1">
                  <a:solidFill>
                    <a:srgbClr val="000000"/>
                  </a:solidFill>
                </a:endParaRPr>
              </a:p>
              <a:p>
                <a:pPr algn="ctr" eaLnBrk="0" hangingPunct="0"/>
                <a:r>
                  <a:rPr lang="en-US" sz="2000" b="1">
                    <a:solidFill>
                      <a:srgbClr val="000000"/>
                    </a:solidFill>
                  </a:rPr>
                  <a:t>Family</a:t>
                </a:r>
              </a:p>
              <a:p>
                <a:pPr algn="ctr" eaLnBrk="0" hangingPunct="0"/>
                <a:r>
                  <a:rPr lang="en-US" sz="2000" b="1">
                    <a:solidFill>
                      <a:srgbClr val="000000"/>
                    </a:solidFill>
                  </a:rPr>
                  <a:t>Issues</a:t>
                </a:r>
                <a:endParaRPr lang="en-US" sz="2000">
                  <a:solidFill>
                    <a:srgbClr val="000000"/>
                  </a:solidFill>
                  <a:latin typeface="Times New Roman" pitchFamily="18" charset="0"/>
                </a:endParaRPr>
              </a:p>
              <a:p>
                <a:pPr algn="ctr"/>
                <a:endParaRPr lang="en-US" sz="2000">
                  <a:solidFill>
                    <a:srgbClr val="000000"/>
                  </a:solidFill>
                  <a:latin typeface="Times New Roman" pitchFamily="18" charset="0"/>
                </a:endParaRPr>
              </a:p>
            </p:txBody>
          </p:sp>
        </p:grpSp>
        <p:grpSp>
          <p:nvGrpSpPr>
            <p:cNvPr id="46087" name="Group 6"/>
            <p:cNvGrpSpPr>
              <a:grpSpLocks/>
            </p:cNvGrpSpPr>
            <p:nvPr/>
          </p:nvGrpSpPr>
          <p:grpSpPr bwMode="auto">
            <a:xfrm>
              <a:off x="1056" y="2256"/>
              <a:ext cx="1248" cy="1152"/>
              <a:chOff x="960" y="2256"/>
              <a:chExt cx="1248" cy="1152"/>
            </a:xfrm>
          </p:grpSpPr>
          <p:sp>
            <p:nvSpPr>
              <p:cNvPr id="46097" name="AutoShape 7"/>
              <p:cNvSpPr>
                <a:spLocks noChangeArrowheads="1"/>
              </p:cNvSpPr>
              <p:nvPr/>
            </p:nvSpPr>
            <p:spPr bwMode="auto">
              <a:xfrm rot="-2938135">
                <a:off x="1536" y="2736"/>
                <a:ext cx="576" cy="768"/>
              </a:xfrm>
              <a:prstGeom prst="downArrow">
                <a:avLst>
                  <a:gd name="adj1" fmla="val 50000"/>
                  <a:gd name="adj2" fmla="val 33333"/>
                </a:avLst>
              </a:prstGeom>
              <a:solidFill>
                <a:schemeClr val="bg1"/>
              </a:solidFill>
              <a:ln w="9525">
                <a:solidFill>
                  <a:schemeClr val="tx1"/>
                </a:solidFill>
                <a:miter lim="800000"/>
                <a:headEnd/>
                <a:tailEnd/>
              </a:ln>
            </p:spPr>
            <p:txBody>
              <a:bodyPr wrap="none" anchor="ctr"/>
              <a:lstStyle/>
              <a:p>
                <a:endParaRPr lang="en-US"/>
              </a:p>
            </p:txBody>
          </p:sp>
          <p:sp>
            <p:nvSpPr>
              <p:cNvPr id="46098" name="AutoShape 8"/>
              <p:cNvSpPr>
                <a:spLocks noChangeArrowheads="1"/>
              </p:cNvSpPr>
              <p:nvPr/>
            </p:nvSpPr>
            <p:spPr bwMode="auto">
              <a:xfrm>
                <a:off x="960" y="2256"/>
                <a:ext cx="842" cy="782"/>
              </a:xfrm>
              <a:prstGeom prst="octagon">
                <a:avLst>
                  <a:gd name="adj" fmla="val 29255"/>
                </a:avLst>
              </a:prstGeom>
              <a:solidFill>
                <a:schemeClr val="bg1"/>
              </a:solidFill>
              <a:ln w="12700">
                <a:solidFill>
                  <a:srgbClr val="000000"/>
                </a:solidFill>
                <a:miter lim="800000"/>
                <a:headEnd/>
                <a:tailEnd/>
              </a:ln>
            </p:spPr>
            <p:txBody>
              <a:bodyPr wrap="none" lIns="90488" tIns="44450" rIns="90488" bIns="44450" anchor="ctr"/>
              <a:lstStyle/>
              <a:p>
                <a:pPr algn="ctr" eaLnBrk="0" hangingPunct="0"/>
                <a:endParaRPr lang="en-US" sz="2400" b="1">
                  <a:solidFill>
                    <a:srgbClr val="000000"/>
                  </a:solidFill>
                </a:endParaRPr>
              </a:p>
              <a:p>
                <a:pPr algn="ctr" eaLnBrk="0" hangingPunct="0"/>
                <a:r>
                  <a:rPr lang="en-US" sz="2400" b="1">
                    <a:solidFill>
                      <a:srgbClr val="000000"/>
                    </a:solidFill>
                  </a:rPr>
                  <a:t>Health</a:t>
                </a:r>
                <a:endParaRPr lang="en-US" sz="2400"/>
              </a:p>
              <a:p>
                <a:pPr algn="ctr"/>
                <a:endParaRPr lang="en-US" sz="2400"/>
              </a:p>
            </p:txBody>
          </p:sp>
        </p:grpSp>
        <p:grpSp>
          <p:nvGrpSpPr>
            <p:cNvPr id="46088" name="Group 10"/>
            <p:cNvGrpSpPr>
              <a:grpSpLocks/>
            </p:cNvGrpSpPr>
            <p:nvPr/>
          </p:nvGrpSpPr>
          <p:grpSpPr bwMode="auto">
            <a:xfrm>
              <a:off x="1776" y="1536"/>
              <a:ext cx="912" cy="1296"/>
              <a:chOff x="2016" y="1536"/>
              <a:chExt cx="912" cy="1296"/>
            </a:xfrm>
          </p:grpSpPr>
          <p:sp>
            <p:nvSpPr>
              <p:cNvPr id="46095" name="AutoShape 11"/>
              <p:cNvSpPr>
                <a:spLocks noChangeArrowheads="1"/>
              </p:cNvSpPr>
              <p:nvPr/>
            </p:nvSpPr>
            <p:spPr bwMode="auto">
              <a:xfrm rot="-1097039">
                <a:off x="2352" y="2064"/>
                <a:ext cx="576" cy="768"/>
              </a:xfrm>
              <a:prstGeom prst="downArrow">
                <a:avLst>
                  <a:gd name="adj1" fmla="val 50000"/>
                  <a:gd name="adj2" fmla="val 33333"/>
                </a:avLst>
              </a:prstGeom>
              <a:solidFill>
                <a:schemeClr val="bg1"/>
              </a:solidFill>
              <a:ln w="9525">
                <a:solidFill>
                  <a:schemeClr val="tx1"/>
                </a:solidFill>
                <a:miter lim="800000"/>
                <a:headEnd/>
                <a:tailEnd/>
              </a:ln>
            </p:spPr>
            <p:txBody>
              <a:bodyPr wrap="none" anchor="ctr"/>
              <a:lstStyle/>
              <a:p>
                <a:endParaRPr lang="en-US"/>
              </a:p>
            </p:txBody>
          </p:sp>
          <p:sp>
            <p:nvSpPr>
              <p:cNvPr id="46096" name="AutoShape 12"/>
              <p:cNvSpPr>
                <a:spLocks noChangeArrowheads="1"/>
              </p:cNvSpPr>
              <p:nvPr/>
            </p:nvSpPr>
            <p:spPr bwMode="auto">
              <a:xfrm>
                <a:off x="2016" y="1536"/>
                <a:ext cx="842" cy="782"/>
              </a:xfrm>
              <a:prstGeom prst="octagon">
                <a:avLst>
                  <a:gd name="adj" fmla="val 29255"/>
                </a:avLst>
              </a:prstGeom>
              <a:solidFill>
                <a:schemeClr val="bg1"/>
              </a:solidFill>
              <a:ln w="12700">
                <a:solidFill>
                  <a:srgbClr val="000000"/>
                </a:solidFill>
                <a:miter lim="800000"/>
                <a:headEnd/>
                <a:tailEnd/>
              </a:ln>
            </p:spPr>
            <p:txBody>
              <a:bodyPr wrap="none" lIns="90488" tIns="44450" rIns="90488" bIns="44450" anchor="ctr"/>
              <a:lstStyle/>
              <a:p>
                <a:pPr algn="ctr" eaLnBrk="0" hangingPunct="0"/>
                <a:r>
                  <a:rPr lang="en-US" sz="2000" b="1" dirty="0">
                    <a:solidFill>
                      <a:srgbClr val="000000"/>
                    </a:solidFill>
                  </a:rPr>
                  <a:t>Company</a:t>
                </a:r>
              </a:p>
              <a:p>
                <a:pPr algn="ctr" eaLnBrk="0" hangingPunct="0"/>
                <a:r>
                  <a:rPr lang="en-US" sz="2000" b="1" dirty="0">
                    <a:solidFill>
                      <a:srgbClr val="000000"/>
                    </a:solidFill>
                  </a:rPr>
                  <a:t>Policy</a:t>
                </a:r>
              </a:p>
            </p:txBody>
          </p:sp>
        </p:grpSp>
        <p:grpSp>
          <p:nvGrpSpPr>
            <p:cNvPr id="46089" name="Group 13"/>
            <p:cNvGrpSpPr>
              <a:grpSpLocks/>
            </p:cNvGrpSpPr>
            <p:nvPr/>
          </p:nvGrpSpPr>
          <p:grpSpPr bwMode="auto">
            <a:xfrm>
              <a:off x="3984" y="1728"/>
              <a:ext cx="1274" cy="1104"/>
              <a:chOff x="3984" y="2256"/>
              <a:chExt cx="1274" cy="1104"/>
            </a:xfrm>
          </p:grpSpPr>
          <p:sp>
            <p:nvSpPr>
              <p:cNvPr id="46093" name="AutoShape 14"/>
              <p:cNvSpPr>
                <a:spLocks noChangeArrowheads="1"/>
              </p:cNvSpPr>
              <p:nvPr/>
            </p:nvSpPr>
            <p:spPr bwMode="auto">
              <a:xfrm rot="3180675">
                <a:off x="4080" y="2688"/>
                <a:ext cx="576" cy="768"/>
              </a:xfrm>
              <a:prstGeom prst="downArrow">
                <a:avLst>
                  <a:gd name="adj1" fmla="val 50000"/>
                  <a:gd name="adj2" fmla="val 33333"/>
                </a:avLst>
              </a:prstGeom>
              <a:solidFill>
                <a:schemeClr val="bg1"/>
              </a:solidFill>
              <a:ln w="9525">
                <a:solidFill>
                  <a:schemeClr val="tx1"/>
                </a:solidFill>
                <a:miter lim="800000"/>
                <a:headEnd/>
                <a:tailEnd/>
              </a:ln>
            </p:spPr>
            <p:txBody>
              <a:bodyPr wrap="none" anchor="ctr"/>
              <a:lstStyle/>
              <a:p>
                <a:endParaRPr lang="en-US"/>
              </a:p>
            </p:txBody>
          </p:sp>
          <p:sp>
            <p:nvSpPr>
              <p:cNvPr id="46094" name="AutoShape 15"/>
              <p:cNvSpPr>
                <a:spLocks noChangeArrowheads="1"/>
              </p:cNvSpPr>
              <p:nvPr/>
            </p:nvSpPr>
            <p:spPr bwMode="auto">
              <a:xfrm>
                <a:off x="4416" y="2256"/>
                <a:ext cx="842" cy="782"/>
              </a:xfrm>
              <a:prstGeom prst="octagon">
                <a:avLst>
                  <a:gd name="adj" fmla="val 29255"/>
                </a:avLst>
              </a:prstGeom>
              <a:solidFill>
                <a:schemeClr val="bg1"/>
              </a:solidFill>
              <a:ln w="12700">
                <a:solidFill>
                  <a:srgbClr val="000000"/>
                </a:solidFill>
                <a:miter lim="800000"/>
                <a:headEnd/>
                <a:tailEnd/>
              </a:ln>
            </p:spPr>
            <p:txBody>
              <a:bodyPr wrap="none" lIns="90488" tIns="44450" rIns="90488" bIns="44450" anchor="ctr"/>
              <a:lstStyle/>
              <a:p>
                <a:pPr algn="ctr" eaLnBrk="0" hangingPunct="0"/>
                <a:endParaRPr lang="en-US" sz="2400">
                  <a:latin typeface="Times New Roman" pitchFamily="18" charset="0"/>
                </a:endParaRPr>
              </a:p>
              <a:p>
                <a:pPr algn="ctr" eaLnBrk="0" hangingPunct="0"/>
                <a:r>
                  <a:rPr lang="en-US" sz="2400" b="1">
                    <a:solidFill>
                      <a:srgbClr val="000000"/>
                    </a:solidFill>
                  </a:rPr>
                  <a:t>Income</a:t>
                </a:r>
              </a:p>
              <a:p>
                <a:pPr algn="ctr" eaLnBrk="0" latinLnBrk="1" hangingPunct="0"/>
                <a:endParaRPr lang="en-US" sz="2400" b="1">
                  <a:solidFill>
                    <a:srgbClr val="000000"/>
                  </a:solidFill>
                </a:endParaRPr>
              </a:p>
            </p:txBody>
          </p:sp>
        </p:grpSp>
        <p:grpSp>
          <p:nvGrpSpPr>
            <p:cNvPr id="46090" name="Group 92"/>
            <p:cNvGrpSpPr>
              <a:grpSpLocks/>
            </p:cNvGrpSpPr>
            <p:nvPr/>
          </p:nvGrpSpPr>
          <p:grpSpPr bwMode="auto">
            <a:xfrm>
              <a:off x="4080" y="2784"/>
              <a:ext cx="1274" cy="1104"/>
              <a:chOff x="3984" y="2256"/>
              <a:chExt cx="1274" cy="1104"/>
            </a:xfrm>
          </p:grpSpPr>
          <p:sp>
            <p:nvSpPr>
              <p:cNvPr id="46091" name="AutoShape 93"/>
              <p:cNvSpPr>
                <a:spLocks noChangeArrowheads="1"/>
              </p:cNvSpPr>
              <p:nvPr/>
            </p:nvSpPr>
            <p:spPr bwMode="auto">
              <a:xfrm rot="3180675">
                <a:off x="4080" y="2688"/>
                <a:ext cx="576" cy="768"/>
              </a:xfrm>
              <a:prstGeom prst="downArrow">
                <a:avLst>
                  <a:gd name="adj1" fmla="val 50000"/>
                  <a:gd name="adj2" fmla="val 33333"/>
                </a:avLst>
              </a:prstGeom>
              <a:solidFill>
                <a:schemeClr val="bg1"/>
              </a:solidFill>
              <a:ln w="9525">
                <a:solidFill>
                  <a:schemeClr val="tx1"/>
                </a:solidFill>
                <a:miter lim="800000"/>
                <a:headEnd/>
                <a:tailEnd/>
              </a:ln>
            </p:spPr>
            <p:txBody>
              <a:bodyPr wrap="none" anchor="ctr"/>
              <a:lstStyle/>
              <a:p>
                <a:endParaRPr lang="en-US"/>
              </a:p>
            </p:txBody>
          </p:sp>
          <p:sp>
            <p:nvSpPr>
              <p:cNvPr id="46092" name="AutoShape 94"/>
              <p:cNvSpPr>
                <a:spLocks noChangeArrowheads="1"/>
              </p:cNvSpPr>
              <p:nvPr/>
            </p:nvSpPr>
            <p:spPr bwMode="auto">
              <a:xfrm>
                <a:off x="4416" y="2256"/>
                <a:ext cx="842" cy="782"/>
              </a:xfrm>
              <a:prstGeom prst="octagon">
                <a:avLst>
                  <a:gd name="adj" fmla="val 29255"/>
                </a:avLst>
              </a:prstGeom>
              <a:solidFill>
                <a:schemeClr val="bg1"/>
              </a:solidFill>
              <a:ln w="12700">
                <a:solidFill>
                  <a:srgbClr val="000000"/>
                </a:solidFill>
                <a:miter lim="800000"/>
                <a:headEnd/>
                <a:tailEnd/>
              </a:ln>
            </p:spPr>
            <p:txBody>
              <a:bodyPr wrap="none" lIns="90488" tIns="44450" rIns="90488" bIns="44450" anchor="ctr"/>
              <a:lstStyle/>
              <a:p>
                <a:pPr algn="ctr" eaLnBrk="0" hangingPunct="0"/>
                <a:r>
                  <a:rPr lang="en-US" b="1">
                    <a:solidFill>
                      <a:srgbClr val="000000"/>
                    </a:solidFill>
                  </a:rPr>
                  <a:t>Opportunity</a:t>
                </a:r>
              </a:p>
            </p:txBody>
          </p:sp>
        </p:grpSp>
      </p:grpSp>
      <p:sp>
        <p:nvSpPr>
          <p:cNvPr id="21" name="Slide Number Placeholder 20"/>
          <p:cNvSpPr>
            <a:spLocks noGrp="1"/>
          </p:cNvSpPr>
          <p:nvPr>
            <p:ph type="sldNum" sz="quarter" idx="12"/>
          </p:nvPr>
        </p:nvSpPr>
        <p:spPr/>
        <p:txBody>
          <a:bodyPr/>
          <a:lstStyle/>
          <a:p>
            <a:fld id="{7FDCB8E7-DC3A-4BA7-9CC5-645FD4DDDB06}" type="slidenum">
              <a:rPr lang="en-US" smtClean="0"/>
              <a:pPr/>
              <a:t>64</a:t>
            </a:fld>
            <a:endParaRPr lang="en-US"/>
          </a:p>
        </p:txBody>
      </p:sp>
    </p:spTree>
    <p:extLst>
      <p:ext uri="{BB962C8B-B14F-4D97-AF65-F5344CB8AC3E}">
        <p14:creationId xmlns:p14="http://schemas.microsoft.com/office/powerpoint/2010/main" xmlns="" val="3890042592"/>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822575"/>
          </a:xfrm>
        </p:spPr>
        <p:txBody>
          <a:bodyPr>
            <a:normAutofit/>
          </a:bodyPr>
          <a:lstStyle/>
          <a:p>
            <a:r>
              <a:rPr lang="en-US" sz="5000" dirty="0" smtClean="0"/>
              <a:t>CAREER CHOICES AND PREFERENCES</a:t>
            </a:r>
            <a:endParaRPr lang="en-US" sz="5000"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65</a:t>
            </a:fld>
            <a:endParaRPr lang="en-US"/>
          </a:p>
        </p:txBody>
      </p:sp>
    </p:spTree>
    <p:extLst>
      <p:ext uri="{BB962C8B-B14F-4D97-AF65-F5344CB8AC3E}">
        <p14:creationId xmlns:p14="http://schemas.microsoft.com/office/powerpoint/2010/main" xmlns="" val="110517345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8770" name="Rectangle 2"/>
          <p:cNvSpPr>
            <a:spLocks noGrp="1" noChangeArrowheads="1"/>
          </p:cNvSpPr>
          <p:nvPr>
            <p:ph type="title"/>
          </p:nvPr>
        </p:nvSpPr>
        <p:spPr/>
        <p:txBody>
          <a:bodyPr/>
          <a:lstStyle/>
          <a:p>
            <a:r>
              <a:rPr lang="en-US" dirty="0">
                <a:cs typeface="Times New Roman" pitchFamily="18" charset="0"/>
              </a:rPr>
              <a:t>Career Choices and Preferences</a:t>
            </a:r>
          </a:p>
        </p:txBody>
      </p:sp>
      <p:sp>
        <p:nvSpPr>
          <p:cNvPr id="288771" name="Rectangle 3"/>
          <p:cNvSpPr>
            <a:spLocks noGrp="1" noChangeArrowheads="1"/>
          </p:cNvSpPr>
          <p:nvPr>
            <p:ph idx="1"/>
          </p:nvPr>
        </p:nvSpPr>
        <p:spPr>
          <a:xfrm>
            <a:off x="609600" y="1524000"/>
            <a:ext cx="7772400" cy="2971800"/>
          </a:xfrm>
        </p:spPr>
        <p:txBody>
          <a:bodyPr>
            <a:normAutofit/>
          </a:bodyPr>
          <a:lstStyle/>
          <a:p>
            <a:pPr marL="0" indent="0">
              <a:lnSpc>
                <a:spcPct val="80000"/>
              </a:lnSpc>
              <a:buFont typeface="Wingdings" pitchFamily="2" charset="2"/>
              <a:buNone/>
            </a:pPr>
            <a:r>
              <a:rPr lang="en-US" sz="2700" dirty="0" smtClean="0">
                <a:solidFill>
                  <a:srgbClr val="000000"/>
                </a:solidFill>
                <a:cs typeface="Times New Roman" pitchFamily="18" charset="0"/>
              </a:rPr>
              <a:t>Good </a:t>
            </a:r>
            <a:r>
              <a:rPr lang="en-US" sz="2700" dirty="0">
                <a:solidFill>
                  <a:srgbClr val="000000"/>
                </a:solidFill>
                <a:cs typeface="Times New Roman" pitchFamily="18" charset="0"/>
              </a:rPr>
              <a:t>career choice outcomes provide a positive </a:t>
            </a:r>
          </a:p>
          <a:p>
            <a:pPr marL="0" indent="0">
              <a:lnSpc>
                <a:spcPct val="80000"/>
              </a:lnSpc>
              <a:buFont typeface="Wingdings" pitchFamily="2" charset="2"/>
              <a:buNone/>
            </a:pPr>
            <a:r>
              <a:rPr lang="en-US" sz="2700" dirty="0">
                <a:solidFill>
                  <a:srgbClr val="000000"/>
                </a:solidFill>
                <a:cs typeface="Times New Roman" pitchFamily="18" charset="0"/>
              </a:rPr>
              <a:t>self-concept and the opportunity to do work that </a:t>
            </a:r>
          </a:p>
          <a:p>
            <a:pPr marL="0" indent="0">
              <a:lnSpc>
                <a:spcPct val="80000"/>
              </a:lnSpc>
              <a:buFont typeface="Wingdings" pitchFamily="2" charset="2"/>
              <a:buNone/>
            </a:pPr>
            <a:r>
              <a:rPr lang="en-US" sz="2700" dirty="0">
                <a:solidFill>
                  <a:srgbClr val="000000"/>
                </a:solidFill>
                <a:cs typeface="Times New Roman" pitchFamily="18" charset="0"/>
              </a:rPr>
              <a:t>we value.</a:t>
            </a:r>
            <a:r>
              <a:rPr lang="en-US" sz="2700" dirty="0">
                <a:solidFill>
                  <a:srgbClr val="000000"/>
                </a:solidFill>
              </a:rPr>
              <a:t> </a:t>
            </a:r>
          </a:p>
          <a:p>
            <a:pPr marL="0" indent="0">
              <a:lnSpc>
                <a:spcPct val="80000"/>
              </a:lnSpc>
              <a:buFont typeface="Wingdings" pitchFamily="2" charset="2"/>
              <a:buNone/>
            </a:pPr>
            <a:endParaRPr lang="en-US" sz="2700" dirty="0">
              <a:solidFill>
                <a:srgbClr val="000000"/>
              </a:solidFill>
            </a:endParaRPr>
          </a:p>
          <a:p>
            <a:pPr marL="0" indent="0">
              <a:lnSpc>
                <a:spcPct val="80000"/>
              </a:lnSpc>
              <a:buFont typeface="Wingdings" pitchFamily="2" charset="2"/>
              <a:buNone/>
            </a:pPr>
            <a:r>
              <a:rPr lang="en-US" sz="2700" dirty="0">
                <a:solidFill>
                  <a:srgbClr val="000000"/>
                </a:solidFill>
              </a:rPr>
              <a:t>Models to help you match your skills to careers:</a:t>
            </a:r>
          </a:p>
        </p:txBody>
      </p:sp>
      <p:grpSp>
        <p:nvGrpSpPr>
          <p:cNvPr id="288788" name="Group 20"/>
          <p:cNvGrpSpPr>
            <a:grpSpLocks/>
          </p:cNvGrpSpPr>
          <p:nvPr/>
        </p:nvGrpSpPr>
        <p:grpSpPr bwMode="auto">
          <a:xfrm>
            <a:off x="914400" y="4835236"/>
            <a:ext cx="7315200" cy="1295400"/>
            <a:chOff x="528" y="2256"/>
            <a:chExt cx="4608" cy="816"/>
          </a:xfrm>
        </p:grpSpPr>
        <p:sp>
          <p:nvSpPr>
            <p:cNvPr id="288781" name="Rectangle 13"/>
            <p:cNvSpPr>
              <a:spLocks noChangeArrowheads="1"/>
            </p:cNvSpPr>
            <p:nvPr/>
          </p:nvSpPr>
          <p:spPr bwMode="auto">
            <a:xfrm>
              <a:off x="528" y="2256"/>
              <a:ext cx="4608" cy="816"/>
            </a:xfrm>
            <a:prstGeom prst="rect">
              <a:avLst/>
            </a:prstGeom>
            <a:solidFill>
              <a:schemeClr val="accent1"/>
            </a:solidFill>
            <a:ln w="38100">
              <a:solidFill>
                <a:srgbClr val="E6E6C2"/>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en-US">
                <a:solidFill>
                  <a:srgbClr val="E6E6C2"/>
                </a:solidFill>
              </a:endParaRPr>
            </a:p>
          </p:txBody>
        </p:sp>
        <p:sp>
          <p:nvSpPr>
            <p:cNvPr id="288783" name="Line 15"/>
            <p:cNvSpPr>
              <a:spLocks noChangeShapeType="1"/>
            </p:cNvSpPr>
            <p:nvPr/>
          </p:nvSpPr>
          <p:spPr bwMode="auto">
            <a:xfrm>
              <a:off x="3600" y="2256"/>
              <a:ext cx="0" cy="816"/>
            </a:xfrm>
            <a:prstGeom prst="line">
              <a:avLst/>
            </a:prstGeom>
            <a:noFill/>
            <a:ln w="38100">
              <a:solidFill>
                <a:srgbClr val="E6E6C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784" name="Line 16"/>
            <p:cNvSpPr>
              <a:spLocks noChangeShapeType="1"/>
            </p:cNvSpPr>
            <p:nvPr/>
          </p:nvSpPr>
          <p:spPr bwMode="auto">
            <a:xfrm>
              <a:off x="2064" y="2256"/>
              <a:ext cx="0" cy="816"/>
            </a:xfrm>
            <a:prstGeom prst="line">
              <a:avLst/>
            </a:prstGeom>
            <a:noFill/>
            <a:ln w="38100">
              <a:solidFill>
                <a:srgbClr val="E6E6C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n-US"/>
            </a:p>
          </p:txBody>
        </p:sp>
        <p:sp>
          <p:nvSpPr>
            <p:cNvPr id="288785" name="Text Box 17"/>
            <p:cNvSpPr txBox="1">
              <a:spLocks noChangeArrowheads="1"/>
            </p:cNvSpPr>
            <p:nvPr/>
          </p:nvSpPr>
          <p:spPr bwMode="auto">
            <a:xfrm>
              <a:off x="915" y="2352"/>
              <a:ext cx="813" cy="582"/>
            </a:xfrm>
            <a:prstGeom prst="rect">
              <a:avLst/>
            </a:prstGeom>
            <a:noFill/>
            <a:ln w="38100">
              <a:solidFill>
                <a:srgbClr val="B2262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dirty="0"/>
                <a:t>Holland</a:t>
              </a:r>
            </a:p>
            <a:p>
              <a:pPr algn="ctr"/>
              <a:r>
                <a:rPr lang="en-US" dirty="0"/>
                <a:t>Vocational</a:t>
              </a:r>
            </a:p>
            <a:p>
              <a:pPr algn="ctr"/>
              <a:r>
                <a:rPr lang="en-US" dirty="0"/>
                <a:t>Preferences</a:t>
              </a:r>
            </a:p>
          </p:txBody>
        </p:sp>
        <p:sp>
          <p:nvSpPr>
            <p:cNvPr id="288786" name="Text Box 18"/>
            <p:cNvSpPr txBox="1">
              <a:spLocks noChangeArrowheads="1"/>
            </p:cNvSpPr>
            <p:nvPr/>
          </p:nvSpPr>
          <p:spPr bwMode="auto">
            <a:xfrm>
              <a:off x="2536" y="2452"/>
              <a:ext cx="596" cy="407"/>
            </a:xfrm>
            <a:prstGeom prst="rect">
              <a:avLst/>
            </a:prstGeom>
            <a:noFill/>
            <a:ln w="38100">
              <a:solidFill>
                <a:srgbClr val="B2262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dirty="0"/>
                <a:t>Schein</a:t>
              </a:r>
            </a:p>
            <a:p>
              <a:pPr algn="ctr"/>
              <a:r>
                <a:rPr lang="en-US" dirty="0"/>
                <a:t>Anchors</a:t>
              </a:r>
            </a:p>
          </p:txBody>
        </p:sp>
        <p:sp>
          <p:nvSpPr>
            <p:cNvPr id="288787" name="Text Box 19"/>
            <p:cNvSpPr txBox="1">
              <a:spLocks noChangeArrowheads="1"/>
            </p:cNvSpPr>
            <p:nvPr/>
          </p:nvSpPr>
          <p:spPr bwMode="auto">
            <a:xfrm>
              <a:off x="3942" y="2448"/>
              <a:ext cx="873" cy="407"/>
            </a:xfrm>
            <a:prstGeom prst="rect">
              <a:avLst/>
            </a:prstGeom>
            <a:noFill/>
            <a:ln w="38100">
              <a:solidFill>
                <a:srgbClr val="B22626"/>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dirty="0"/>
                <a:t>Myers Briggs</a:t>
              </a:r>
            </a:p>
            <a:p>
              <a:pPr algn="ctr"/>
              <a:r>
                <a:rPr lang="en-US" dirty="0"/>
                <a:t>Typologies</a:t>
              </a:r>
            </a:p>
          </p:txBody>
        </p:sp>
      </p:grpSp>
      <p:sp>
        <p:nvSpPr>
          <p:cNvPr id="11" name="Slide Number Placeholder 10"/>
          <p:cNvSpPr>
            <a:spLocks noGrp="1"/>
          </p:cNvSpPr>
          <p:nvPr>
            <p:ph type="sldNum" sz="quarter" idx="12"/>
          </p:nvPr>
        </p:nvSpPr>
        <p:spPr/>
        <p:txBody>
          <a:bodyPr/>
          <a:lstStyle/>
          <a:p>
            <a:fld id="{7FDCB8E7-DC3A-4BA7-9CC5-645FD4DDDB06}" type="slidenum">
              <a:rPr lang="en-US" smtClean="0"/>
              <a:pPr/>
              <a:t>66</a:t>
            </a:fld>
            <a:endParaRPr lang="en-US"/>
          </a:p>
        </p:txBody>
      </p:sp>
    </p:spTree>
    <p:extLst>
      <p:ext uri="{BB962C8B-B14F-4D97-AF65-F5344CB8AC3E}">
        <p14:creationId xmlns:p14="http://schemas.microsoft.com/office/powerpoint/2010/main" xmlns="" val="40549910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88788"/>
                                        </p:tgtEl>
                                        <p:attrNameLst>
                                          <p:attrName>style.visibility</p:attrName>
                                        </p:attrNameLst>
                                      </p:cBhvr>
                                      <p:to>
                                        <p:strVal val="visible"/>
                                      </p:to>
                                    </p:set>
                                    <p:animEffect transition="in" filter="dissolve">
                                      <p:cBhvr>
                                        <p:cTn id="7" dur="500"/>
                                        <p:tgtEl>
                                          <p:spTgt spid="2887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Rectangle 2"/>
          <p:cNvSpPr>
            <a:spLocks noGrp="1" noChangeArrowheads="1"/>
          </p:cNvSpPr>
          <p:nvPr>
            <p:ph type="title"/>
          </p:nvPr>
        </p:nvSpPr>
        <p:spPr/>
        <p:txBody>
          <a:bodyPr>
            <a:normAutofit/>
          </a:bodyPr>
          <a:lstStyle/>
          <a:p>
            <a:r>
              <a:rPr lang="en-US" dirty="0" smtClean="0"/>
              <a:t>Holland Vocational Preferences</a:t>
            </a:r>
            <a:endParaRPr lang="en-US" dirty="0"/>
          </a:p>
        </p:txBody>
      </p:sp>
      <p:sp>
        <p:nvSpPr>
          <p:cNvPr id="289795" name="Rectangle 3"/>
          <p:cNvSpPr>
            <a:spLocks noGrp="1" noChangeArrowheads="1"/>
          </p:cNvSpPr>
          <p:nvPr>
            <p:ph idx="1"/>
          </p:nvPr>
        </p:nvSpPr>
        <p:spPr>
          <a:xfrm>
            <a:off x="533400" y="1447801"/>
            <a:ext cx="7924800" cy="5029200"/>
          </a:xfrm>
        </p:spPr>
        <p:txBody>
          <a:bodyPr/>
          <a:lstStyle/>
          <a:p>
            <a:r>
              <a:rPr lang="en-US" dirty="0">
                <a:solidFill>
                  <a:srgbClr val="000000"/>
                </a:solidFill>
                <a:cs typeface="Times New Roman" pitchFamily="18" charset="0"/>
              </a:rPr>
              <a:t>three major components</a:t>
            </a:r>
            <a:r>
              <a:rPr lang="en-US" dirty="0">
                <a:solidFill>
                  <a:srgbClr val="000000"/>
                </a:solidFill>
              </a:rPr>
              <a:t> </a:t>
            </a:r>
          </a:p>
          <a:p>
            <a:pPr lvl="1">
              <a:buFont typeface="Wingdings" pitchFamily="2" charset="2"/>
              <a:buNone/>
            </a:pPr>
            <a:r>
              <a:rPr lang="en-US" dirty="0">
                <a:solidFill>
                  <a:srgbClr val="000000"/>
                </a:solidFill>
                <a:cs typeface="Times New Roman" pitchFamily="18" charset="0"/>
              </a:rPr>
              <a:t>1. people have varying occupational preferences</a:t>
            </a:r>
            <a:r>
              <a:rPr lang="en-US" dirty="0">
                <a:solidFill>
                  <a:srgbClr val="000000"/>
                </a:solidFill>
              </a:rPr>
              <a:t> </a:t>
            </a:r>
          </a:p>
          <a:p>
            <a:pPr lvl="1">
              <a:buFont typeface="Wingdings" pitchFamily="2" charset="2"/>
              <a:buNone/>
            </a:pPr>
            <a:r>
              <a:rPr lang="en-US" dirty="0">
                <a:solidFill>
                  <a:srgbClr val="000000"/>
                </a:solidFill>
                <a:cs typeface="Times New Roman" pitchFamily="18" charset="0"/>
              </a:rPr>
              <a:t>2. if you think your work is important, you will be a more productive employee</a:t>
            </a:r>
            <a:r>
              <a:rPr lang="en-US" dirty="0">
                <a:solidFill>
                  <a:srgbClr val="000000"/>
                </a:solidFill>
              </a:rPr>
              <a:t> </a:t>
            </a:r>
          </a:p>
          <a:p>
            <a:pPr lvl="1">
              <a:buFont typeface="Wingdings" pitchFamily="2" charset="2"/>
              <a:buNone/>
            </a:pPr>
            <a:r>
              <a:rPr lang="en-US" dirty="0">
                <a:solidFill>
                  <a:srgbClr val="000000"/>
                </a:solidFill>
                <a:cs typeface="Times New Roman" pitchFamily="18" charset="0"/>
              </a:rPr>
              <a:t>3. you will have more in common with people who have similar interests</a:t>
            </a:r>
            <a:r>
              <a:rPr lang="en-US" dirty="0">
                <a:solidFill>
                  <a:srgbClr val="000000"/>
                </a:solidFill>
              </a:rPr>
              <a:t> </a:t>
            </a:r>
          </a:p>
        </p:txBody>
      </p:sp>
      <p:sp>
        <p:nvSpPr>
          <p:cNvPr id="4" name="Slide Number Placeholder 3"/>
          <p:cNvSpPr>
            <a:spLocks noGrp="1"/>
          </p:cNvSpPr>
          <p:nvPr>
            <p:ph type="sldNum" sz="quarter" idx="12"/>
          </p:nvPr>
        </p:nvSpPr>
        <p:spPr/>
        <p:txBody>
          <a:bodyPr/>
          <a:lstStyle/>
          <a:p>
            <a:fld id="{7FDCB8E7-DC3A-4BA7-9CC5-645FD4DDDB06}" type="slidenum">
              <a:rPr lang="en-US" smtClean="0"/>
              <a:pPr/>
              <a:t>67</a:t>
            </a:fld>
            <a:endParaRPr lang="en-US"/>
          </a:p>
        </p:txBody>
      </p:sp>
    </p:spTree>
    <p:extLst>
      <p:ext uri="{BB962C8B-B14F-4D97-AF65-F5344CB8AC3E}">
        <p14:creationId xmlns:p14="http://schemas.microsoft.com/office/powerpoint/2010/main" xmlns="" val="117025749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979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979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9795">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8979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0818" name="Rectangle 2"/>
          <p:cNvSpPr>
            <a:spLocks noGrp="1" noChangeArrowheads="1"/>
          </p:cNvSpPr>
          <p:nvPr>
            <p:ph type="title"/>
          </p:nvPr>
        </p:nvSpPr>
        <p:spPr/>
        <p:txBody>
          <a:bodyPr>
            <a:normAutofit fontScale="90000"/>
          </a:bodyPr>
          <a:lstStyle/>
          <a:p>
            <a:r>
              <a:rPr lang="en-US" dirty="0" smtClean="0"/>
              <a:t>Holland Vocational Preferences(contd.)</a:t>
            </a:r>
            <a:endParaRPr lang="en-US" b="1" dirty="0">
              <a:cs typeface="Times New Roman" pitchFamily="18" charset="0"/>
            </a:endParaRPr>
          </a:p>
        </p:txBody>
      </p:sp>
      <p:sp>
        <p:nvSpPr>
          <p:cNvPr id="290819" name="Rectangle 3"/>
          <p:cNvSpPr>
            <a:spLocks noGrp="1" noChangeArrowheads="1"/>
          </p:cNvSpPr>
          <p:nvPr>
            <p:ph idx="1"/>
          </p:nvPr>
        </p:nvSpPr>
        <p:spPr>
          <a:xfrm>
            <a:off x="533400" y="1371600"/>
            <a:ext cx="3276600" cy="5105400"/>
          </a:xfrm>
        </p:spPr>
        <p:txBody>
          <a:bodyPr>
            <a:normAutofit/>
          </a:bodyPr>
          <a:lstStyle/>
          <a:p>
            <a:pPr marL="0" indent="0" algn="ctr">
              <a:lnSpc>
                <a:spcPct val="90000"/>
              </a:lnSpc>
              <a:buFont typeface="Wingdings" pitchFamily="2" charset="2"/>
              <a:buNone/>
            </a:pPr>
            <a:r>
              <a:rPr lang="en-US" sz="3000" dirty="0">
                <a:solidFill>
                  <a:srgbClr val="000000"/>
                </a:solidFill>
                <a:cs typeface="Times New Roman" pitchFamily="18" charset="0"/>
              </a:rPr>
              <a:t>Model identifies six vocational themes </a:t>
            </a:r>
          </a:p>
          <a:p>
            <a:pPr marL="120650" lvl="1" indent="0">
              <a:lnSpc>
                <a:spcPct val="90000"/>
              </a:lnSpc>
              <a:buFont typeface="Wingdings" pitchFamily="2" charset="2"/>
              <a:buNone/>
            </a:pPr>
            <a:endParaRPr lang="en-US" sz="3000" dirty="0">
              <a:solidFill>
                <a:srgbClr val="000000"/>
              </a:solidFill>
              <a:cs typeface="Times New Roman" pitchFamily="18" charset="0"/>
            </a:endParaRPr>
          </a:p>
          <a:p>
            <a:pPr marL="120650" lvl="1" indent="0">
              <a:lnSpc>
                <a:spcPct val="90000"/>
              </a:lnSpc>
              <a:buFont typeface="Wingdings" pitchFamily="2" charset="2"/>
              <a:buNone/>
            </a:pPr>
            <a:r>
              <a:rPr lang="en-US" sz="3000" dirty="0">
                <a:solidFill>
                  <a:srgbClr val="000000"/>
                </a:solidFill>
                <a:cs typeface="Times New Roman" pitchFamily="18" charset="0"/>
              </a:rPr>
              <a:t>1. </a:t>
            </a:r>
            <a:r>
              <a:rPr lang="en-US" sz="3000" u="sng" dirty="0">
                <a:solidFill>
                  <a:srgbClr val="000000"/>
                </a:solidFill>
                <a:cs typeface="Times New Roman" pitchFamily="18" charset="0"/>
              </a:rPr>
              <a:t>R</a:t>
            </a:r>
            <a:r>
              <a:rPr lang="en-US" sz="3000" dirty="0">
                <a:solidFill>
                  <a:srgbClr val="000000"/>
                </a:solidFill>
                <a:cs typeface="Times New Roman" pitchFamily="18" charset="0"/>
              </a:rPr>
              <a:t>ealistic</a:t>
            </a:r>
          </a:p>
          <a:p>
            <a:pPr marL="120650" lvl="1" indent="0">
              <a:lnSpc>
                <a:spcPct val="90000"/>
              </a:lnSpc>
              <a:buFont typeface="Wingdings" pitchFamily="2" charset="2"/>
              <a:buNone/>
            </a:pPr>
            <a:r>
              <a:rPr lang="en-US" sz="3000" dirty="0">
                <a:solidFill>
                  <a:srgbClr val="000000"/>
                </a:solidFill>
                <a:cs typeface="Times New Roman" pitchFamily="18" charset="0"/>
              </a:rPr>
              <a:t>2. </a:t>
            </a:r>
            <a:r>
              <a:rPr lang="en-US" sz="3000" u="sng" dirty="0">
                <a:solidFill>
                  <a:srgbClr val="000000"/>
                </a:solidFill>
                <a:cs typeface="Times New Roman" pitchFamily="18" charset="0"/>
              </a:rPr>
              <a:t>I</a:t>
            </a:r>
            <a:r>
              <a:rPr lang="en-US" sz="3000" dirty="0">
                <a:solidFill>
                  <a:srgbClr val="000000"/>
                </a:solidFill>
                <a:cs typeface="Times New Roman" pitchFamily="18" charset="0"/>
              </a:rPr>
              <a:t>nvestigative</a:t>
            </a:r>
          </a:p>
          <a:p>
            <a:pPr marL="120650" lvl="1" indent="0">
              <a:lnSpc>
                <a:spcPct val="90000"/>
              </a:lnSpc>
              <a:buFont typeface="Wingdings" pitchFamily="2" charset="2"/>
              <a:buNone/>
            </a:pPr>
            <a:r>
              <a:rPr lang="en-US" sz="3000" dirty="0">
                <a:solidFill>
                  <a:srgbClr val="000000"/>
                </a:solidFill>
                <a:cs typeface="Times New Roman" pitchFamily="18" charset="0"/>
              </a:rPr>
              <a:t>3. </a:t>
            </a:r>
            <a:r>
              <a:rPr lang="en-US" sz="3000" u="sng" dirty="0">
                <a:solidFill>
                  <a:srgbClr val="000000"/>
                </a:solidFill>
                <a:cs typeface="Times New Roman" pitchFamily="18" charset="0"/>
              </a:rPr>
              <a:t>A</a:t>
            </a:r>
            <a:r>
              <a:rPr lang="en-US" sz="3000" dirty="0">
                <a:solidFill>
                  <a:srgbClr val="000000"/>
                </a:solidFill>
                <a:cs typeface="Times New Roman" pitchFamily="18" charset="0"/>
              </a:rPr>
              <a:t>rtistic</a:t>
            </a:r>
          </a:p>
          <a:p>
            <a:pPr marL="120650" lvl="1" indent="0">
              <a:lnSpc>
                <a:spcPct val="90000"/>
              </a:lnSpc>
              <a:buFont typeface="Wingdings" pitchFamily="2" charset="2"/>
              <a:buNone/>
            </a:pPr>
            <a:r>
              <a:rPr lang="en-US" sz="3000" dirty="0">
                <a:solidFill>
                  <a:srgbClr val="000000"/>
                </a:solidFill>
                <a:cs typeface="Times New Roman" pitchFamily="18" charset="0"/>
              </a:rPr>
              <a:t>4. </a:t>
            </a:r>
            <a:r>
              <a:rPr lang="en-US" sz="3000" u="sng" dirty="0">
                <a:solidFill>
                  <a:srgbClr val="000000"/>
                </a:solidFill>
                <a:cs typeface="Times New Roman" pitchFamily="18" charset="0"/>
              </a:rPr>
              <a:t>S</a:t>
            </a:r>
            <a:r>
              <a:rPr lang="en-US" sz="3000" dirty="0">
                <a:solidFill>
                  <a:srgbClr val="000000"/>
                </a:solidFill>
                <a:cs typeface="Times New Roman" pitchFamily="18" charset="0"/>
              </a:rPr>
              <a:t>ocial</a:t>
            </a:r>
          </a:p>
          <a:p>
            <a:pPr marL="120650" lvl="1" indent="0">
              <a:lnSpc>
                <a:spcPct val="90000"/>
              </a:lnSpc>
              <a:buFont typeface="Wingdings" pitchFamily="2" charset="2"/>
              <a:buNone/>
            </a:pPr>
            <a:r>
              <a:rPr lang="en-US" sz="3000" dirty="0">
                <a:solidFill>
                  <a:srgbClr val="000000"/>
                </a:solidFill>
                <a:cs typeface="Times New Roman" pitchFamily="18" charset="0"/>
              </a:rPr>
              <a:t>5. </a:t>
            </a:r>
            <a:r>
              <a:rPr lang="en-US" sz="3000" u="sng" dirty="0">
                <a:solidFill>
                  <a:srgbClr val="000000"/>
                </a:solidFill>
                <a:cs typeface="Times New Roman" pitchFamily="18" charset="0"/>
              </a:rPr>
              <a:t>E</a:t>
            </a:r>
            <a:r>
              <a:rPr lang="en-US" sz="3000" dirty="0">
                <a:solidFill>
                  <a:srgbClr val="000000"/>
                </a:solidFill>
                <a:cs typeface="Times New Roman" pitchFamily="18" charset="0"/>
              </a:rPr>
              <a:t>nterprising</a:t>
            </a:r>
          </a:p>
          <a:p>
            <a:pPr marL="120650" lvl="1" indent="0">
              <a:lnSpc>
                <a:spcPct val="90000"/>
              </a:lnSpc>
              <a:buFont typeface="Wingdings" pitchFamily="2" charset="2"/>
              <a:buNone/>
            </a:pPr>
            <a:r>
              <a:rPr lang="en-US" sz="3000" dirty="0">
                <a:solidFill>
                  <a:srgbClr val="000000"/>
                </a:solidFill>
                <a:cs typeface="Times New Roman" pitchFamily="18" charset="0"/>
              </a:rPr>
              <a:t>6. </a:t>
            </a:r>
            <a:r>
              <a:rPr lang="en-US" sz="3000" u="sng" dirty="0">
                <a:solidFill>
                  <a:srgbClr val="000000"/>
                </a:solidFill>
                <a:cs typeface="Times New Roman" pitchFamily="18" charset="0"/>
              </a:rPr>
              <a:t>C</a:t>
            </a:r>
            <a:r>
              <a:rPr lang="en-US" sz="3000" dirty="0">
                <a:solidFill>
                  <a:srgbClr val="000000"/>
                </a:solidFill>
                <a:cs typeface="Times New Roman" pitchFamily="18" charset="0"/>
              </a:rPr>
              <a:t>onventional</a:t>
            </a:r>
            <a:endParaRPr lang="en-US" sz="3000" dirty="0">
              <a:solidFill>
                <a:srgbClr val="000000"/>
              </a:solidFill>
            </a:endParaRPr>
          </a:p>
        </p:txBody>
      </p:sp>
      <p:sp>
        <p:nvSpPr>
          <p:cNvPr id="290823" name="AutoShape 7"/>
          <p:cNvSpPr>
            <a:spLocks noChangeArrowheads="1"/>
          </p:cNvSpPr>
          <p:nvPr/>
        </p:nvSpPr>
        <p:spPr bwMode="auto">
          <a:xfrm>
            <a:off x="4724400" y="2057400"/>
            <a:ext cx="2819400" cy="2362200"/>
          </a:xfrm>
          <a:prstGeom prst="hexagon">
            <a:avLst>
              <a:gd name="adj" fmla="val 29839"/>
              <a:gd name="vf" fmla="val 115470"/>
            </a:avLst>
          </a:prstGeom>
          <a:noFill/>
          <a:ln w="38100">
            <a:solidFill>
              <a:srgbClr val="292929"/>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p>
        </p:txBody>
      </p:sp>
      <p:sp>
        <p:nvSpPr>
          <p:cNvPr id="290837" name="Oval 21"/>
          <p:cNvSpPr>
            <a:spLocks noChangeArrowheads="1"/>
          </p:cNvSpPr>
          <p:nvPr/>
        </p:nvSpPr>
        <p:spPr bwMode="auto">
          <a:xfrm>
            <a:off x="5029200" y="1524000"/>
            <a:ext cx="533400" cy="533400"/>
          </a:xfrm>
          <a:prstGeom prst="ellipse">
            <a:avLst/>
          </a:prstGeom>
          <a:solidFill>
            <a:schemeClr val="accent1"/>
          </a:solidFill>
          <a:ln w="38100">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R</a:t>
            </a:r>
          </a:p>
        </p:txBody>
      </p:sp>
      <p:sp>
        <p:nvSpPr>
          <p:cNvPr id="290839" name="Oval 23"/>
          <p:cNvSpPr>
            <a:spLocks noChangeArrowheads="1"/>
          </p:cNvSpPr>
          <p:nvPr/>
        </p:nvSpPr>
        <p:spPr bwMode="auto">
          <a:xfrm>
            <a:off x="4191000" y="2971800"/>
            <a:ext cx="533400" cy="533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C</a:t>
            </a:r>
          </a:p>
        </p:txBody>
      </p:sp>
      <p:sp>
        <p:nvSpPr>
          <p:cNvPr id="290840" name="Oval 24"/>
          <p:cNvSpPr>
            <a:spLocks noChangeArrowheads="1"/>
          </p:cNvSpPr>
          <p:nvPr/>
        </p:nvSpPr>
        <p:spPr bwMode="auto">
          <a:xfrm>
            <a:off x="5029200" y="4419600"/>
            <a:ext cx="533400" cy="533400"/>
          </a:xfrm>
          <a:prstGeom prst="ellipse">
            <a:avLst/>
          </a:prstGeom>
          <a:solidFill>
            <a:schemeClr val="accent1"/>
          </a:solidFill>
          <a:ln w="38100">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E</a:t>
            </a:r>
          </a:p>
        </p:txBody>
      </p:sp>
      <p:sp>
        <p:nvSpPr>
          <p:cNvPr id="290841" name="Oval 25"/>
          <p:cNvSpPr>
            <a:spLocks noChangeArrowheads="1"/>
          </p:cNvSpPr>
          <p:nvPr/>
        </p:nvSpPr>
        <p:spPr bwMode="auto">
          <a:xfrm>
            <a:off x="6705600" y="4419600"/>
            <a:ext cx="533400" cy="533400"/>
          </a:xfrm>
          <a:prstGeom prst="ellipse">
            <a:avLst/>
          </a:prstGeom>
          <a:solidFill>
            <a:schemeClr val="accent1"/>
          </a:solidFill>
          <a:ln w="38100">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S</a:t>
            </a:r>
          </a:p>
        </p:txBody>
      </p:sp>
      <p:sp>
        <p:nvSpPr>
          <p:cNvPr id="290842" name="Oval 26"/>
          <p:cNvSpPr>
            <a:spLocks noChangeArrowheads="1"/>
          </p:cNvSpPr>
          <p:nvPr/>
        </p:nvSpPr>
        <p:spPr bwMode="auto">
          <a:xfrm>
            <a:off x="7543800" y="2971800"/>
            <a:ext cx="533400" cy="533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A</a:t>
            </a:r>
          </a:p>
        </p:txBody>
      </p:sp>
      <p:sp>
        <p:nvSpPr>
          <p:cNvPr id="290843" name="Oval 27"/>
          <p:cNvSpPr>
            <a:spLocks noChangeArrowheads="1"/>
          </p:cNvSpPr>
          <p:nvPr/>
        </p:nvSpPr>
        <p:spPr bwMode="auto">
          <a:xfrm>
            <a:off x="6705600" y="1524000"/>
            <a:ext cx="533400" cy="533400"/>
          </a:xfrm>
          <a:prstGeom prst="ellipse">
            <a:avLst/>
          </a:prstGeom>
          <a:solidFill>
            <a:schemeClr val="accent1"/>
          </a:solidFill>
          <a:ln w="38100">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I</a:t>
            </a:r>
          </a:p>
        </p:txBody>
      </p:sp>
      <p:sp>
        <p:nvSpPr>
          <p:cNvPr id="11" name="Slide Number Placeholder 10"/>
          <p:cNvSpPr>
            <a:spLocks noGrp="1"/>
          </p:cNvSpPr>
          <p:nvPr>
            <p:ph type="sldNum" sz="quarter" idx="12"/>
          </p:nvPr>
        </p:nvSpPr>
        <p:spPr/>
        <p:txBody>
          <a:bodyPr/>
          <a:lstStyle/>
          <a:p>
            <a:fld id="{7FDCB8E7-DC3A-4BA7-9CC5-645FD4DDDB06}" type="slidenum">
              <a:rPr lang="en-US" smtClean="0"/>
              <a:pPr/>
              <a:t>68</a:t>
            </a:fld>
            <a:endParaRPr lang="en-US"/>
          </a:p>
        </p:txBody>
      </p:sp>
    </p:spTree>
    <p:extLst>
      <p:ext uri="{BB962C8B-B14F-4D97-AF65-F5344CB8AC3E}">
        <p14:creationId xmlns:p14="http://schemas.microsoft.com/office/powerpoint/2010/main" xmlns="" val="17074430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nodeType="withEffect">
                                  <p:stCondLst>
                                    <p:cond delay="0"/>
                                  </p:stCondLst>
                                  <p:childTnLst>
                                    <p:set>
                                      <p:cBhvr>
                                        <p:cTn id="6" dur="1" fill="hold">
                                          <p:stCondLst>
                                            <p:cond delay="0"/>
                                          </p:stCondLst>
                                        </p:cTn>
                                        <p:tgtEl>
                                          <p:spTgt spid="290819">
                                            <p:txEl>
                                              <p:pRg st="0" end="0"/>
                                            </p:txEl>
                                          </p:spTgt>
                                        </p:tgtEl>
                                        <p:attrNameLst>
                                          <p:attrName>style.visibility</p:attrName>
                                        </p:attrNameLst>
                                      </p:cBhvr>
                                      <p:to>
                                        <p:strVal val="visible"/>
                                      </p:to>
                                    </p:set>
                                    <p:animEffect transition="in" filter="dissolve">
                                      <p:cBhvr>
                                        <p:cTn id="7" dur="500"/>
                                        <p:tgtEl>
                                          <p:spTgt spid="2908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ntr" presetSubtype="0" fill="hold" nodeType="clickEffect">
                                  <p:stCondLst>
                                    <p:cond delay="0"/>
                                  </p:stCondLst>
                                  <p:childTnLst>
                                    <p:set>
                                      <p:cBhvr>
                                        <p:cTn id="11" dur="1" fill="hold">
                                          <p:stCondLst>
                                            <p:cond delay="0"/>
                                          </p:stCondLst>
                                        </p:cTn>
                                        <p:tgtEl>
                                          <p:spTgt spid="290819">
                                            <p:txEl>
                                              <p:pRg st="2" end="2"/>
                                            </p:txEl>
                                          </p:spTgt>
                                        </p:tgtEl>
                                        <p:attrNameLst>
                                          <p:attrName>style.visibility</p:attrName>
                                        </p:attrNameLst>
                                      </p:cBhvr>
                                      <p:to>
                                        <p:strVal val="visible"/>
                                      </p:to>
                                    </p:set>
                                  </p:childTnLst>
                                </p:cTn>
                              </p:par>
                              <p:par>
                                <p:cTn id="12" presetID="9" presetClass="entr" presetSubtype="0" fill="hold" grpId="0" nodeType="withEffect">
                                  <p:stCondLst>
                                    <p:cond delay="0"/>
                                  </p:stCondLst>
                                  <p:childTnLst>
                                    <p:set>
                                      <p:cBhvr>
                                        <p:cTn id="13" dur="1" fill="hold">
                                          <p:stCondLst>
                                            <p:cond delay="0"/>
                                          </p:stCondLst>
                                        </p:cTn>
                                        <p:tgtEl>
                                          <p:spTgt spid="290837"/>
                                        </p:tgtEl>
                                        <p:attrNameLst>
                                          <p:attrName>style.visibility</p:attrName>
                                        </p:attrNameLst>
                                      </p:cBhvr>
                                      <p:to>
                                        <p:strVal val="visible"/>
                                      </p:to>
                                    </p:set>
                                    <p:animEffect transition="in" filter="dissolve">
                                      <p:cBhvr>
                                        <p:cTn id="14" dur="500"/>
                                        <p:tgtEl>
                                          <p:spTgt spid="290837"/>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0819">
                                            <p:txEl>
                                              <p:pRg st="3" end="3"/>
                                            </p:txEl>
                                          </p:spTgt>
                                        </p:tgtEl>
                                        <p:attrNameLst>
                                          <p:attrName>style.visibility</p:attrName>
                                        </p:attrNameLst>
                                      </p:cBhvr>
                                      <p:to>
                                        <p:strVal val="visible"/>
                                      </p:to>
                                    </p:set>
                                  </p:childTnLst>
                                </p:cTn>
                              </p:par>
                              <p:par>
                                <p:cTn id="19" presetID="9" presetClass="entr" presetSubtype="0" fill="hold" grpId="0" nodeType="withEffect">
                                  <p:stCondLst>
                                    <p:cond delay="0"/>
                                  </p:stCondLst>
                                  <p:childTnLst>
                                    <p:set>
                                      <p:cBhvr>
                                        <p:cTn id="20" dur="1" fill="hold">
                                          <p:stCondLst>
                                            <p:cond delay="0"/>
                                          </p:stCondLst>
                                        </p:cTn>
                                        <p:tgtEl>
                                          <p:spTgt spid="290843"/>
                                        </p:tgtEl>
                                        <p:attrNameLst>
                                          <p:attrName>style.visibility</p:attrName>
                                        </p:attrNameLst>
                                      </p:cBhvr>
                                      <p:to>
                                        <p:strVal val="visible"/>
                                      </p:to>
                                    </p:set>
                                    <p:animEffect transition="in" filter="dissolve">
                                      <p:cBhvr>
                                        <p:cTn id="21" dur="500"/>
                                        <p:tgtEl>
                                          <p:spTgt spid="290843"/>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290819">
                                            <p:txEl>
                                              <p:pRg st="4" end="4"/>
                                            </p:txEl>
                                          </p:spTgt>
                                        </p:tgtEl>
                                        <p:attrNameLst>
                                          <p:attrName>style.visibility</p:attrName>
                                        </p:attrNameLst>
                                      </p:cBhvr>
                                      <p:to>
                                        <p:strVal val="visible"/>
                                      </p:to>
                                    </p:set>
                                  </p:childTnLst>
                                </p:cTn>
                              </p:par>
                              <p:par>
                                <p:cTn id="26" presetID="9" presetClass="entr" presetSubtype="0" fill="hold" grpId="0" nodeType="withEffect">
                                  <p:stCondLst>
                                    <p:cond delay="0"/>
                                  </p:stCondLst>
                                  <p:childTnLst>
                                    <p:set>
                                      <p:cBhvr>
                                        <p:cTn id="27" dur="1" fill="hold">
                                          <p:stCondLst>
                                            <p:cond delay="0"/>
                                          </p:stCondLst>
                                        </p:cTn>
                                        <p:tgtEl>
                                          <p:spTgt spid="290842"/>
                                        </p:tgtEl>
                                        <p:attrNameLst>
                                          <p:attrName>style.visibility</p:attrName>
                                        </p:attrNameLst>
                                      </p:cBhvr>
                                      <p:to>
                                        <p:strVal val="visible"/>
                                      </p:to>
                                    </p:set>
                                    <p:animEffect transition="in" filter="dissolve">
                                      <p:cBhvr>
                                        <p:cTn id="28" dur="500"/>
                                        <p:tgtEl>
                                          <p:spTgt spid="29084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290819">
                                            <p:txEl>
                                              <p:pRg st="5" end="5"/>
                                            </p:txEl>
                                          </p:spTgt>
                                        </p:tgtEl>
                                        <p:attrNameLst>
                                          <p:attrName>style.visibility</p:attrName>
                                        </p:attrNameLst>
                                      </p:cBhvr>
                                      <p:to>
                                        <p:strVal val="visible"/>
                                      </p:to>
                                    </p:set>
                                  </p:childTnLst>
                                </p:cTn>
                              </p:par>
                              <p:par>
                                <p:cTn id="33" presetID="9" presetClass="entr" presetSubtype="0" fill="hold" grpId="0" nodeType="withEffect">
                                  <p:stCondLst>
                                    <p:cond delay="0"/>
                                  </p:stCondLst>
                                  <p:childTnLst>
                                    <p:set>
                                      <p:cBhvr>
                                        <p:cTn id="34" dur="1" fill="hold">
                                          <p:stCondLst>
                                            <p:cond delay="0"/>
                                          </p:stCondLst>
                                        </p:cTn>
                                        <p:tgtEl>
                                          <p:spTgt spid="290841"/>
                                        </p:tgtEl>
                                        <p:attrNameLst>
                                          <p:attrName>style.visibility</p:attrName>
                                        </p:attrNameLst>
                                      </p:cBhvr>
                                      <p:to>
                                        <p:strVal val="visible"/>
                                      </p:to>
                                    </p:set>
                                    <p:animEffect transition="in" filter="dissolve">
                                      <p:cBhvr>
                                        <p:cTn id="35" dur="500"/>
                                        <p:tgtEl>
                                          <p:spTgt spid="290841"/>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nodeType="clickEffect">
                                  <p:stCondLst>
                                    <p:cond delay="0"/>
                                  </p:stCondLst>
                                  <p:childTnLst>
                                    <p:set>
                                      <p:cBhvr>
                                        <p:cTn id="39" dur="1" fill="hold">
                                          <p:stCondLst>
                                            <p:cond delay="0"/>
                                          </p:stCondLst>
                                        </p:cTn>
                                        <p:tgtEl>
                                          <p:spTgt spid="290819">
                                            <p:txEl>
                                              <p:pRg st="6" end="6"/>
                                            </p:txEl>
                                          </p:spTgt>
                                        </p:tgtEl>
                                        <p:attrNameLst>
                                          <p:attrName>style.visibility</p:attrName>
                                        </p:attrNameLst>
                                      </p:cBhvr>
                                      <p:to>
                                        <p:strVal val="visible"/>
                                      </p:to>
                                    </p:set>
                                  </p:childTnLst>
                                </p:cTn>
                              </p:par>
                              <p:par>
                                <p:cTn id="40" presetID="9" presetClass="entr" presetSubtype="0" fill="hold" grpId="0" nodeType="withEffect">
                                  <p:stCondLst>
                                    <p:cond delay="0"/>
                                  </p:stCondLst>
                                  <p:childTnLst>
                                    <p:set>
                                      <p:cBhvr>
                                        <p:cTn id="41" dur="1" fill="hold">
                                          <p:stCondLst>
                                            <p:cond delay="0"/>
                                          </p:stCondLst>
                                        </p:cTn>
                                        <p:tgtEl>
                                          <p:spTgt spid="290840"/>
                                        </p:tgtEl>
                                        <p:attrNameLst>
                                          <p:attrName>style.visibility</p:attrName>
                                        </p:attrNameLst>
                                      </p:cBhvr>
                                      <p:to>
                                        <p:strVal val="visible"/>
                                      </p:to>
                                    </p:set>
                                    <p:animEffect transition="in" filter="dissolve">
                                      <p:cBhvr>
                                        <p:cTn id="42" dur="500"/>
                                        <p:tgtEl>
                                          <p:spTgt spid="29084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nodeType="clickEffect">
                                  <p:stCondLst>
                                    <p:cond delay="0"/>
                                  </p:stCondLst>
                                  <p:childTnLst>
                                    <p:set>
                                      <p:cBhvr>
                                        <p:cTn id="46" dur="1" fill="hold">
                                          <p:stCondLst>
                                            <p:cond delay="0"/>
                                          </p:stCondLst>
                                        </p:cTn>
                                        <p:tgtEl>
                                          <p:spTgt spid="290819">
                                            <p:txEl>
                                              <p:pRg st="7" end="7"/>
                                            </p:txEl>
                                          </p:spTgt>
                                        </p:tgtEl>
                                        <p:attrNameLst>
                                          <p:attrName>style.visibility</p:attrName>
                                        </p:attrNameLst>
                                      </p:cBhvr>
                                      <p:to>
                                        <p:strVal val="visible"/>
                                      </p:to>
                                    </p:set>
                                  </p:childTnLst>
                                </p:cTn>
                              </p:par>
                              <p:par>
                                <p:cTn id="47" presetID="9" presetClass="entr" presetSubtype="0" fill="hold" grpId="0" nodeType="withEffect">
                                  <p:stCondLst>
                                    <p:cond delay="0"/>
                                  </p:stCondLst>
                                  <p:childTnLst>
                                    <p:set>
                                      <p:cBhvr>
                                        <p:cTn id="48" dur="1" fill="hold">
                                          <p:stCondLst>
                                            <p:cond delay="0"/>
                                          </p:stCondLst>
                                        </p:cTn>
                                        <p:tgtEl>
                                          <p:spTgt spid="290839"/>
                                        </p:tgtEl>
                                        <p:attrNameLst>
                                          <p:attrName>style.visibility</p:attrName>
                                        </p:attrNameLst>
                                      </p:cBhvr>
                                      <p:to>
                                        <p:strVal val="visible"/>
                                      </p:to>
                                    </p:set>
                                    <p:animEffect transition="in" filter="dissolve">
                                      <p:cBhvr>
                                        <p:cTn id="49" dur="500"/>
                                        <p:tgtEl>
                                          <p:spTgt spid="2908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0837" grpId="0" animBg="1"/>
      <p:bldP spid="290839" grpId="0" animBg="1"/>
      <p:bldP spid="290840" grpId="0" animBg="1"/>
      <p:bldP spid="290841" grpId="0" animBg="1"/>
      <p:bldP spid="290842" grpId="0" animBg="1"/>
      <p:bldP spid="290843"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154" name="Rectangle 2"/>
          <p:cNvSpPr>
            <a:spLocks noGrp="1" noChangeArrowheads="1"/>
          </p:cNvSpPr>
          <p:nvPr>
            <p:ph type="title"/>
          </p:nvPr>
        </p:nvSpPr>
        <p:spPr/>
        <p:txBody>
          <a:bodyPr>
            <a:normAutofit fontScale="90000"/>
          </a:bodyPr>
          <a:lstStyle/>
          <a:p>
            <a:r>
              <a:rPr lang="en-US" dirty="0" smtClean="0"/>
              <a:t>Holland Vocational Preferences(contd.)</a:t>
            </a:r>
            <a:endParaRPr lang="en-US" b="1" dirty="0"/>
          </a:p>
        </p:txBody>
      </p:sp>
      <p:sp>
        <p:nvSpPr>
          <p:cNvPr id="305155" name="Rectangle 3"/>
          <p:cNvSpPr>
            <a:spLocks noGrp="1" noChangeArrowheads="1"/>
          </p:cNvSpPr>
          <p:nvPr>
            <p:ph idx="1"/>
          </p:nvPr>
        </p:nvSpPr>
        <p:spPr>
          <a:xfrm>
            <a:off x="609600" y="1447800"/>
            <a:ext cx="7848600" cy="3886200"/>
          </a:xfrm>
        </p:spPr>
        <p:txBody>
          <a:bodyPr>
            <a:normAutofit/>
          </a:bodyPr>
          <a:lstStyle/>
          <a:p>
            <a:pPr>
              <a:lnSpc>
                <a:spcPct val="80000"/>
              </a:lnSpc>
              <a:buFont typeface="Wingdings" pitchFamily="2" charset="2"/>
              <a:buNone/>
            </a:pPr>
            <a:endParaRPr lang="en-US" sz="2400" dirty="0">
              <a:solidFill>
                <a:srgbClr val="000000"/>
              </a:solidFill>
            </a:endParaRPr>
          </a:p>
          <a:p>
            <a:pPr lvl="1">
              <a:lnSpc>
                <a:spcPct val="80000"/>
              </a:lnSpc>
            </a:pPr>
            <a:r>
              <a:rPr lang="en-US" dirty="0">
                <a:solidFill>
                  <a:srgbClr val="000000"/>
                </a:solidFill>
                <a:cs typeface="Times New Roman" pitchFamily="18" charset="0"/>
              </a:rPr>
              <a:t>preferences can be matched to work environments</a:t>
            </a:r>
          </a:p>
          <a:p>
            <a:pPr lvl="1">
              <a:lnSpc>
                <a:spcPct val="80000"/>
              </a:lnSpc>
              <a:buFont typeface="Wingdings" pitchFamily="2" charset="2"/>
              <a:buNone/>
            </a:pPr>
            <a:r>
              <a:rPr lang="en-US" dirty="0">
                <a:solidFill>
                  <a:srgbClr val="000000"/>
                </a:solidFill>
                <a:cs typeface="Times New Roman" pitchFamily="18" charset="0"/>
              </a:rPr>
              <a:t> </a:t>
            </a:r>
          </a:p>
          <a:p>
            <a:pPr lvl="1">
              <a:lnSpc>
                <a:spcPct val="80000"/>
              </a:lnSpc>
            </a:pPr>
            <a:r>
              <a:rPr lang="en-US" dirty="0">
                <a:solidFill>
                  <a:srgbClr val="000000"/>
                </a:solidFill>
                <a:cs typeface="Times New Roman" pitchFamily="18" charset="0"/>
              </a:rPr>
              <a:t>example:  social-enterprising-conventional preference structure matches career ladder in large bureaucracy</a:t>
            </a:r>
            <a:r>
              <a:rPr lang="en-US" dirty="0">
                <a:solidFill>
                  <a:srgbClr val="000000"/>
                </a:solidFill>
              </a:rPr>
              <a:t> </a:t>
            </a:r>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69</a:t>
            </a:fld>
            <a:endParaRPr lang="en-US"/>
          </a:p>
        </p:txBody>
      </p:sp>
    </p:spTree>
    <p:extLst>
      <p:ext uri="{BB962C8B-B14F-4D97-AF65-F5344CB8AC3E}">
        <p14:creationId xmlns:p14="http://schemas.microsoft.com/office/powerpoint/2010/main" xmlns="" val="15028638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5155">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515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p:nvPr>
        </p:nvSpPr>
        <p:spPr/>
        <p:txBody>
          <a:bodyPr>
            <a:noAutofit/>
          </a:bodyPr>
          <a:lstStyle/>
          <a:p>
            <a:r>
              <a:rPr lang="en-US" dirty="0" smtClean="0"/>
              <a:t>Schein Anchors</a:t>
            </a:r>
            <a:endParaRPr lang="en-US" dirty="0"/>
          </a:p>
        </p:txBody>
      </p:sp>
      <p:sp>
        <p:nvSpPr>
          <p:cNvPr id="291843" name="Rectangle 3"/>
          <p:cNvSpPr>
            <a:spLocks noGrp="1" noChangeArrowheads="1"/>
          </p:cNvSpPr>
          <p:nvPr>
            <p:ph idx="1"/>
          </p:nvPr>
        </p:nvSpPr>
        <p:spPr>
          <a:xfrm>
            <a:off x="533400" y="1371600"/>
            <a:ext cx="8139113" cy="4964113"/>
          </a:xfrm>
        </p:spPr>
        <p:txBody>
          <a:bodyPr>
            <a:noAutofit/>
          </a:bodyPr>
          <a:lstStyle/>
          <a:p>
            <a:r>
              <a:rPr lang="en-US" sz="2500" dirty="0">
                <a:solidFill>
                  <a:srgbClr val="000000"/>
                </a:solidFill>
                <a:cs typeface="Times New Roman" pitchFamily="18" charset="0"/>
              </a:rPr>
              <a:t>personal value clusters determine what is important to individuals</a:t>
            </a:r>
            <a:r>
              <a:rPr lang="en-US" sz="2500" dirty="0">
                <a:solidFill>
                  <a:srgbClr val="000000"/>
                </a:solidFill>
              </a:rPr>
              <a:t> </a:t>
            </a:r>
          </a:p>
          <a:p>
            <a:pPr>
              <a:buFont typeface="Wingdings" pitchFamily="2" charset="2"/>
              <a:buNone/>
            </a:pPr>
            <a:endParaRPr lang="en-US" sz="2500" dirty="0">
              <a:solidFill>
                <a:srgbClr val="000000"/>
              </a:solidFill>
            </a:endParaRPr>
          </a:p>
          <a:p>
            <a:pPr lvl="1">
              <a:buFont typeface="Wingdings" pitchFamily="2" charset="2"/>
              <a:buNone/>
            </a:pPr>
            <a:r>
              <a:rPr lang="en-US" sz="2500" dirty="0">
                <a:solidFill>
                  <a:srgbClr val="000000"/>
                </a:solidFill>
                <a:cs typeface="Times New Roman" pitchFamily="18" charset="0"/>
              </a:rPr>
              <a:t>1. technical-functional competence</a:t>
            </a:r>
          </a:p>
          <a:p>
            <a:pPr lvl="1">
              <a:buFont typeface="Wingdings" pitchFamily="2" charset="2"/>
              <a:buNone/>
            </a:pPr>
            <a:r>
              <a:rPr lang="en-US" sz="2500" dirty="0">
                <a:solidFill>
                  <a:srgbClr val="000000"/>
                </a:solidFill>
                <a:cs typeface="Times New Roman" pitchFamily="18" charset="0"/>
              </a:rPr>
              <a:t>2. managerial competence</a:t>
            </a:r>
          </a:p>
          <a:p>
            <a:pPr lvl="1">
              <a:buFont typeface="Wingdings" pitchFamily="2" charset="2"/>
              <a:buNone/>
            </a:pPr>
            <a:r>
              <a:rPr lang="en-US" sz="2500" dirty="0">
                <a:solidFill>
                  <a:srgbClr val="000000"/>
                </a:solidFill>
                <a:cs typeface="Times New Roman" pitchFamily="18" charset="0"/>
              </a:rPr>
              <a:t>3. security-stability</a:t>
            </a:r>
          </a:p>
          <a:p>
            <a:pPr lvl="1">
              <a:buFont typeface="Wingdings" pitchFamily="2" charset="2"/>
              <a:buNone/>
            </a:pPr>
            <a:r>
              <a:rPr lang="en-US" sz="2500" dirty="0">
                <a:solidFill>
                  <a:srgbClr val="000000"/>
                </a:solidFill>
                <a:cs typeface="Times New Roman" pitchFamily="18" charset="0"/>
              </a:rPr>
              <a:t>4. creativity</a:t>
            </a:r>
          </a:p>
          <a:p>
            <a:pPr lvl="1">
              <a:buFont typeface="Wingdings" pitchFamily="2" charset="2"/>
              <a:buNone/>
            </a:pPr>
            <a:r>
              <a:rPr lang="en-US" sz="2500" dirty="0">
                <a:solidFill>
                  <a:srgbClr val="000000"/>
                </a:solidFill>
                <a:cs typeface="Times New Roman" pitchFamily="18" charset="0"/>
              </a:rPr>
              <a:t>5. autonomy-independence</a:t>
            </a:r>
          </a:p>
          <a:p>
            <a:pPr lvl="1">
              <a:buFont typeface="Wingdings" pitchFamily="2" charset="2"/>
              <a:buNone/>
            </a:pPr>
            <a:endParaRPr lang="en-US" sz="2500" dirty="0">
              <a:solidFill>
                <a:srgbClr val="000000"/>
              </a:solidFill>
            </a:endParaRPr>
          </a:p>
          <a:p>
            <a:r>
              <a:rPr lang="en-US" sz="2500" dirty="0">
                <a:solidFill>
                  <a:srgbClr val="000000"/>
                </a:solidFill>
                <a:cs typeface="Times New Roman" pitchFamily="18" charset="0"/>
              </a:rPr>
              <a:t>success of person-job match determines individual’s fit with the job</a:t>
            </a:r>
            <a:r>
              <a:rPr lang="en-US" sz="2500" dirty="0">
                <a:solidFill>
                  <a:srgbClr val="000000"/>
                </a:solidFill>
              </a:rPr>
              <a:t> </a:t>
            </a:r>
          </a:p>
        </p:txBody>
      </p:sp>
      <p:sp>
        <p:nvSpPr>
          <p:cNvPr id="4" name="Slide Number Placeholder 3"/>
          <p:cNvSpPr>
            <a:spLocks noGrp="1"/>
          </p:cNvSpPr>
          <p:nvPr>
            <p:ph type="sldNum" sz="quarter" idx="12"/>
          </p:nvPr>
        </p:nvSpPr>
        <p:spPr/>
        <p:txBody>
          <a:bodyPr/>
          <a:lstStyle/>
          <a:p>
            <a:fld id="{7FDCB8E7-DC3A-4BA7-9CC5-645FD4DDDB06}" type="slidenum">
              <a:rPr lang="en-US" smtClean="0"/>
              <a:pPr/>
              <a:t>70</a:t>
            </a:fld>
            <a:endParaRPr lang="en-US"/>
          </a:p>
        </p:txBody>
      </p:sp>
    </p:spTree>
    <p:extLst>
      <p:ext uri="{BB962C8B-B14F-4D97-AF65-F5344CB8AC3E}">
        <p14:creationId xmlns:p14="http://schemas.microsoft.com/office/powerpoint/2010/main" xmlns="" val="12396962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184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1843">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1843">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1843">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91843">
                                            <p:txEl>
                                              <p:pRg st="5" end="5"/>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91843">
                                            <p:txEl>
                                              <p:pRg st="6" end="6"/>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9184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p:nvPr>
        </p:nvSpPr>
        <p:spPr/>
        <p:txBody>
          <a:bodyPr>
            <a:noAutofit/>
          </a:bodyPr>
          <a:lstStyle/>
          <a:p>
            <a:r>
              <a:rPr lang="en-US" dirty="0" smtClean="0"/>
              <a:t>Myers Briggs Typologies</a:t>
            </a:r>
            <a:endParaRPr lang="en-US" dirty="0"/>
          </a:p>
        </p:txBody>
      </p:sp>
      <p:sp>
        <p:nvSpPr>
          <p:cNvPr id="292867" name="Rectangle 3"/>
          <p:cNvSpPr>
            <a:spLocks noGrp="1" noChangeArrowheads="1"/>
          </p:cNvSpPr>
          <p:nvPr>
            <p:ph idx="1"/>
          </p:nvPr>
        </p:nvSpPr>
        <p:spPr>
          <a:xfrm>
            <a:off x="381000" y="1371600"/>
            <a:ext cx="8305800" cy="4724400"/>
          </a:xfrm>
        </p:spPr>
        <p:txBody>
          <a:bodyPr>
            <a:noAutofit/>
          </a:bodyPr>
          <a:lstStyle/>
          <a:p>
            <a:pPr marL="0" indent="0">
              <a:lnSpc>
                <a:spcPct val="80000"/>
              </a:lnSpc>
            </a:pPr>
            <a:r>
              <a:rPr lang="en-US" sz="2500" dirty="0" smtClean="0">
                <a:cs typeface="Times New Roman" pitchFamily="18" charset="0"/>
              </a:rPr>
              <a:t> </a:t>
            </a:r>
            <a:r>
              <a:rPr lang="en-US" sz="2500" dirty="0" smtClean="0">
                <a:cs typeface="Times New Roman" pitchFamily="18" charset="0"/>
              </a:rPr>
              <a:t>There are </a:t>
            </a:r>
            <a:r>
              <a:rPr lang="en-US" sz="2500" dirty="0" smtClean="0">
                <a:cs typeface="Times New Roman" pitchFamily="18" charset="0"/>
              </a:rPr>
              <a:t>four personality dimensions –</a:t>
            </a:r>
          </a:p>
          <a:p>
            <a:pPr marL="1152525" lvl="2" indent="-293688">
              <a:lnSpc>
                <a:spcPct val="80000"/>
              </a:lnSpc>
              <a:buFont typeface="Wingdings" pitchFamily="2" charset="2"/>
              <a:buNone/>
            </a:pPr>
            <a:r>
              <a:rPr lang="en-US" sz="2500" dirty="0" smtClean="0">
                <a:cs typeface="Times New Roman" pitchFamily="18" charset="0"/>
              </a:rPr>
              <a:t>1.  extraversion-introversion</a:t>
            </a:r>
          </a:p>
          <a:p>
            <a:pPr marL="1152525" lvl="2" indent="-293688">
              <a:lnSpc>
                <a:spcPct val="80000"/>
              </a:lnSpc>
              <a:buFont typeface="Wingdings" pitchFamily="2" charset="2"/>
              <a:buNone/>
            </a:pPr>
            <a:r>
              <a:rPr lang="en-US" sz="2500" dirty="0" smtClean="0">
                <a:cs typeface="Times New Roman" pitchFamily="18" charset="0"/>
              </a:rPr>
              <a:t>2.  sensing-intuitive</a:t>
            </a:r>
          </a:p>
          <a:p>
            <a:pPr marL="1152525" lvl="2" indent="-293688">
              <a:lnSpc>
                <a:spcPct val="80000"/>
              </a:lnSpc>
              <a:buFont typeface="Wingdings" pitchFamily="2" charset="2"/>
              <a:buNone/>
            </a:pPr>
            <a:r>
              <a:rPr lang="en-US" sz="2500" dirty="0" smtClean="0">
                <a:cs typeface="Times New Roman" pitchFamily="18" charset="0"/>
              </a:rPr>
              <a:t>3.  thinking-feeling</a:t>
            </a:r>
          </a:p>
          <a:p>
            <a:pPr marL="1152525" lvl="2" indent="-293688">
              <a:lnSpc>
                <a:spcPct val="80000"/>
              </a:lnSpc>
              <a:buFont typeface="Wingdings" pitchFamily="2" charset="2"/>
              <a:buNone/>
            </a:pPr>
            <a:r>
              <a:rPr lang="en-US" sz="2500" dirty="0" smtClean="0">
                <a:cs typeface="Times New Roman" pitchFamily="18" charset="0"/>
              </a:rPr>
              <a:t>4.  judging-perceiving</a:t>
            </a:r>
          </a:p>
          <a:p>
            <a:pPr marL="1152525" lvl="2" indent="-293688">
              <a:lnSpc>
                <a:spcPct val="80000"/>
              </a:lnSpc>
              <a:buFont typeface="Wingdings" pitchFamily="2" charset="2"/>
              <a:buNone/>
            </a:pPr>
            <a:r>
              <a:rPr lang="en-US" sz="2500" dirty="0" smtClean="0">
                <a:cs typeface="Times New Roman" pitchFamily="18" charset="0"/>
              </a:rPr>
              <a:t>		</a:t>
            </a:r>
          </a:p>
          <a:p>
            <a:pPr marL="114300" lvl="1" indent="6350">
              <a:lnSpc>
                <a:spcPct val="80000"/>
              </a:lnSpc>
            </a:pPr>
            <a:r>
              <a:rPr lang="en-US" sz="2500" dirty="0" smtClean="0">
                <a:cs typeface="Times New Roman" pitchFamily="18" charset="0"/>
              </a:rPr>
              <a:t> managers find knowing personality types useful in understanding how workers interact </a:t>
            </a:r>
          </a:p>
          <a:p>
            <a:pPr marL="114300" lvl="1" indent="6350">
              <a:lnSpc>
                <a:spcPct val="80000"/>
              </a:lnSpc>
              <a:buFont typeface="Wingdings" pitchFamily="2" charset="2"/>
              <a:buNone/>
            </a:pPr>
            <a:endParaRPr lang="en-US" sz="2500" dirty="0" smtClean="0">
              <a:cs typeface="Times New Roman" pitchFamily="18" charset="0"/>
            </a:endParaRPr>
          </a:p>
          <a:p>
            <a:pPr marL="114300" lvl="1" indent="6350">
              <a:lnSpc>
                <a:spcPct val="80000"/>
              </a:lnSpc>
            </a:pPr>
            <a:r>
              <a:rPr lang="en-US" sz="2500" dirty="0" smtClean="0">
                <a:cs typeface="Times New Roman" pitchFamily="18" charset="0"/>
              </a:rPr>
              <a:t> job characteristics can be matched to individual preferences  </a:t>
            </a:r>
          </a:p>
          <a:p>
            <a:pPr marL="114300" lvl="1" indent="6350">
              <a:lnSpc>
                <a:spcPct val="80000"/>
              </a:lnSpc>
              <a:buFont typeface="Wingdings" pitchFamily="2" charset="2"/>
              <a:buNone/>
            </a:pPr>
            <a:endParaRPr lang="en-US" sz="2500" dirty="0">
              <a:cs typeface="Times New Roman" pitchFamily="18" charset="0"/>
            </a:endParaRPr>
          </a:p>
        </p:txBody>
      </p:sp>
      <p:sp>
        <p:nvSpPr>
          <p:cNvPr id="4" name="Slide Number Placeholder 3"/>
          <p:cNvSpPr>
            <a:spLocks noGrp="1"/>
          </p:cNvSpPr>
          <p:nvPr>
            <p:ph type="sldNum" sz="quarter" idx="12"/>
          </p:nvPr>
        </p:nvSpPr>
        <p:spPr/>
        <p:txBody>
          <a:bodyPr/>
          <a:lstStyle/>
          <a:p>
            <a:fld id="{7FDCB8E7-DC3A-4BA7-9CC5-645FD4DDDB06}" type="slidenum">
              <a:rPr lang="en-US" smtClean="0"/>
              <a:pPr/>
              <a:t>71</a:t>
            </a:fld>
            <a:endParaRPr lang="en-US"/>
          </a:p>
        </p:txBody>
      </p:sp>
    </p:spTree>
    <p:extLst>
      <p:ext uri="{BB962C8B-B14F-4D97-AF65-F5344CB8AC3E}">
        <p14:creationId xmlns:p14="http://schemas.microsoft.com/office/powerpoint/2010/main" xmlns="" val="384340072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286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9286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9286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2867">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292867">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0"/>
                                          </p:stCondLst>
                                        </p:cTn>
                                        <p:tgtEl>
                                          <p:spTgt spid="292867">
                                            <p:txEl>
                                              <p:pRg st="5" end="5"/>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0"/>
                                          </p:stCondLst>
                                        </p:cTn>
                                        <p:tgtEl>
                                          <p:spTgt spid="292867">
                                            <p:txEl>
                                              <p:pRg st="6" end="6"/>
                                            </p:txEl>
                                          </p:spTgt>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0"/>
                                          </p:stCondLst>
                                        </p:cTn>
                                        <p:tgtEl>
                                          <p:spTgt spid="29286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Rectangle 2"/>
          <p:cNvSpPr>
            <a:spLocks noGrp="1" noChangeArrowheads="1"/>
          </p:cNvSpPr>
          <p:nvPr>
            <p:ph type="title"/>
          </p:nvPr>
        </p:nvSpPr>
        <p:spPr/>
        <p:txBody>
          <a:bodyPr/>
          <a:lstStyle/>
          <a:p>
            <a:r>
              <a:rPr lang="en-US" dirty="0">
                <a:cs typeface="Times New Roman" pitchFamily="18" charset="0"/>
              </a:rPr>
              <a:t>Enhancing Your Career</a:t>
            </a:r>
          </a:p>
        </p:txBody>
      </p:sp>
      <p:sp>
        <p:nvSpPr>
          <p:cNvPr id="293891" name="Rectangle 3"/>
          <p:cNvSpPr>
            <a:spLocks noGrp="1" noChangeArrowheads="1"/>
          </p:cNvSpPr>
          <p:nvPr>
            <p:ph idx="1"/>
          </p:nvPr>
        </p:nvSpPr>
        <p:spPr>
          <a:xfrm>
            <a:off x="762000" y="1066800"/>
            <a:ext cx="7620000" cy="609600"/>
          </a:xfrm>
        </p:spPr>
        <p:txBody>
          <a:bodyPr>
            <a:normAutofit/>
          </a:bodyPr>
          <a:lstStyle/>
          <a:p>
            <a:pPr marL="0" indent="0" algn="ctr">
              <a:lnSpc>
                <a:spcPct val="90000"/>
              </a:lnSpc>
              <a:buFont typeface="Wingdings" pitchFamily="2" charset="2"/>
              <a:buNone/>
            </a:pPr>
            <a:r>
              <a:rPr lang="en-US" sz="2400" dirty="0">
                <a:solidFill>
                  <a:srgbClr val="000000"/>
                </a:solidFill>
                <a:cs typeface="Times New Roman" pitchFamily="18" charset="0"/>
              </a:rPr>
              <a:t>You are ultimately responsible for your own career.</a:t>
            </a:r>
            <a:endParaRPr lang="en-US" sz="2400" dirty="0">
              <a:solidFill>
                <a:srgbClr val="000000"/>
              </a:solidFill>
            </a:endParaRPr>
          </a:p>
        </p:txBody>
      </p:sp>
      <p:sp>
        <p:nvSpPr>
          <p:cNvPr id="293895" name="Oval 7"/>
          <p:cNvSpPr>
            <a:spLocks noChangeArrowheads="1"/>
          </p:cNvSpPr>
          <p:nvPr/>
        </p:nvSpPr>
        <p:spPr bwMode="auto">
          <a:xfrm>
            <a:off x="3581400" y="16764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manage your</a:t>
            </a:r>
          </a:p>
          <a:p>
            <a:pPr algn="ctr"/>
            <a:r>
              <a:rPr lang="en-US">
                <a:solidFill>
                  <a:srgbClr val="E6E6C2"/>
                </a:solidFill>
              </a:rPr>
              <a:t>reputation</a:t>
            </a:r>
          </a:p>
        </p:txBody>
      </p:sp>
      <p:sp>
        <p:nvSpPr>
          <p:cNvPr id="293897" name="Oval 9"/>
          <p:cNvSpPr>
            <a:spLocks noChangeArrowheads="1"/>
          </p:cNvSpPr>
          <p:nvPr/>
        </p:nvSpPr>
        <p:spPr bwMode="auto">
          <a:xfrm>
            <a:off x="1295400" y="22098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know yourself</a:t>
            </a:r>
          </a:p>
        </p:txBody>
      </p:sp>
      <p:sp>
        <p:nvSpPr>
          <p:cNvPr id="293898" name="Oval 10"/>
          <p:cNvSpPr>
            <a:spLocks noChangeArrowheads="1"/>
          </p:cNvSpPr>
          <p:nvPr/>
        </p:nvSpPr>
        <p:spPr bwMode="auto">
          <a:xfrm>
            <a:off x="762000" y="34290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build and maintain</a:t>
            </a:r>
          </a:p>
        </p:txBody>
      </p:sp>
      <p:sp>
        <p:nvSpPr>
          <p:cNvPr id="293899" name="Oval 11"/>
          <p:cNvSpPr>
            <a:spLocks noChangeArrowheads="1"/>
          </p:cNvSpPr>
          <p:nvPr/>
        </p:nvSpPr>
        <p:spPr bwMode="auto">
          <a:xfrm>
            <a:off x="5867400" y="22098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network contacts</a:t>
            </a:r>
          </a:p>
        </p:txBody>
      </p:sp>
      <p:sp>
        <p:nvSpPr>
          <p:cNvPr id="293900" name="Oval 12"/>
          <p:cNvSpPr>
            <a:spLocks noChangeArrowheads="1"/>
          </p:cNvSpPr>
          <p:nvPr/>
        </p:nvSpPr>
        <p:spPr bwMode="auto">
          <a:xfrm>
            <a:off x="6477000" y="34290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keep current</a:t>
            </a:r>
          </a:p>
        </p:txBody>
      </p:sp>
      <p:sp>
        <p:nvSpPr>
          <p:cNvPr id="293901" name="Oval 13"/>
          <p:cNvSpPr>
            <a:spLocks noChangeArrowheads="1"/>
          </p:cNvSpPr>
          <p:nvPr/>
        </p:nvSpPr>
        <p:spPr bwMode="auto">
          <a:xfrm>
            <a:off x="5867400" y="46482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keep your </a:t>
            </a:r>
          </a:p>
          <a:p>
            <a:pPr algn="ctr"/>
            <a:r>
              <a:rPr lang="en-US">
                <a:solidFill>
                  <a:srgbClr val="E6E6C2"/>
                </a:solidFill>
              </a:rPr>
              <a:t>options open</a:t>
            </a:r>
          </a:p>
        </p:txBody>
      </p:sp>
      <p:sp>
        <p:nvSpPr>
          <p:cNvPr id="293902" name="Oval 14"/>
          <p:cNvSpPr>
            <a:spLocks noChangeArrowheads="1"/>
          </p:cNvSpPr>
          <p:nvPr/>
        </p:nvSpPr>
        <p:spPr bwMode="auto">
          <a:xfrm>
            <a:off x="3581400" y="5257800"/>
            <a:ext cx="2057400"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a:solidFill>
                  <a:srgbClr val="E6E6C2"/>
                </a:solidFill>
              </a:rPr>
              <a:t>document your</a:t>
            </a:r>
          </a:p>
          <a:p>
            <a:pPr algn="ctr"/>
            <a:r>
              <a:rPr lang="en-US">
                <a:solidFill>
                  <a:srgbClr val="E6E6C2"/>
                </a:solidFill>
              </a:rPr>
              <a:t>achievements</a:t>
            </a:r>
          </a:p>
        </p:txBody>
      </p:sp>
      <p:sp>
        <p:nvSpPr>
          <p:cNvPr id="293904" name="Oval 16"/>
          <p:cNvSpPr>
            <a:spLocks noChangeArrowheads="1"/>
          </p:cNvSpPr>
          <p:nvPr/>
        </p:nvSpPr>
        <p:spPr bwMode="auto">
          <a:xfrm>
            <a:off x="1295400" y="4648200"/>
            <a:ext cx="2087563" cy="914400"/>
          </a:xfrm>
          <a:prstGeom prst="ellipse">
            <a:avLst/>
          </a:prstGeom>
          <a:solidFill>
            <a:schemeClr val="accent1"/>
          </a:solidFill>
          <a:ln w="9525">
            <a:solidFill>
              <a:srgbClr val="B22626"/>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a:solidFill>
                  <a:srgbClr val="E6E6C2"/>
                </a:solidFill>
              </a:rPr>
              <a:t>balance your</a:t>
            </a:r>
          </a:p>
          <a:p>
            <a:pPr algn="ctr"/>
            <a:r>
              <a:rPr lang="en-US" sz="1600">
                <a:solidFill>
                  <a:srgbClr val="E6E6C2"/>
                </a:solidFill>
              </a:rPr>
              <a:t>specialist &amp; generalist</a:t>
            </a:r>
          </a:p>
          <a:p>
            <a:pPr algn="ctr"/>
            <a:r>
              <a:rPr lang="en-US" sz="1600">
                <a:solidFill>
                  <a:srgbClr val="E6E6C2"/>
                </a:solidFill>
              </a:rPr>
              <a:t>competencies</a:t>
            </a:r>
          </a:p>
        </p:txBody>
      </p:sp>
      <p:sp>
        <p:nvSpPr>
          <p:cNvPr id="293906" name="AutoShape 18"/>
          <p:cNvSpPr>
            <a:spLocks noChangeArrowheads="1"/>
          </p:cNvSpPr>
          <p:nvPr/>
        </p:nvSpPr>
        <p:spPr bwMode="auto">
          <a:xfrm>
            <a:off x="3276600" y="2895600"/>
            <a:ext cx="2667000" cy="2057400"/>
          </a:xfrm>
          <a:prstGeom prst="hexagon">
            <a:avLst>
              <a:gd name="adj" fmla="val 32407"/>
              <a:gd name="vf" fmla="val 115470"/>
            </a:avLst>
          </a:prstGeom>
          <a:solidFill>
            <a:schemeClr val="accent1"/>
          </a:solidFill>
          <a:ln w="9525">
            <a:solidFill>
              <a:srgbClr val="B22626"/>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2400">
                <a:solidFill>
                  <a:srgbClr val="E6E6C2"/>
                </a:solidFill>
              </a:rPr>
              <a:t>Successful</a:t>
            </a:r>
          </a:p>
          <a:p>
            <a:pPr algn="ctr"/>
            <a:r>
              <a:rPr lang="en-US" sz="2400">
                <a:solidFill>
                  <a:srgbClr val="E6E6C2"/>
                </a:solidFill>
              </a:rPr>
              <a:t>Career</a:t>
            </a:r>
          </a:p>
          <a:p>
            <a:pPr algn="ctr"/>
            <a:r>
              <a:rPr lang="en-US" sz="2400">
                <a:solidFill>
                  <a:srgbClr val="E6E6C2"/>
                </a:solidFill>
              </a:rPr>
              <a:t>Tips</a:t>
            </a:r>
          </a:p>
        </p:txBody>
      </p:sp>
      <p:sp>
        <p:nvSpPr>
          <p:cNvPr id="13" name="Slide Number Placeholder 12"/>
          <p:cNvSpPr>
            <a:spLocks noGrp="1"/>
          </p:cNvSpPr>
          <p:nvPr>
            <p:ph type="sldNum" sz="quarter" idx="12"/>
          </p:nvPr>
        </p:nvSpPr>
        <p:spPr/>
        <p:txBody>
          <a:bodyPr/>
          <a:lstStyle/>
          <a:p>
            <a:fld id="{7FDCB8E7-DC3A-4BA7-9CC5-645FD4DDDB06}" type="slidenum">
              <a:rPr lang="en-US" smtClean="0"/>
              <a:pPr/>
              <a:t>72</a:t>
            </a:fld>
            <a:endParaRPr lang="en-US"/>
          </a:p>
        </p:txBody>
      </p:sp>
    </p:spTree>
    <p:extLst>
      <p:ext uri="{BB962C8B-B14F-4D97-AF65-F5344CB8AC3E}">
        <p14:creationId xmlns:p14="http://schemas.microsoft.com/office/powerpoint/2010/main" xmlns="" val="32601810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293906"/>
                                        </p:tgtEl>
                                        <p:attrNameLst>
                                          <p:attrName>style.visibility</p:attrName>
                                        </p:attrNameLst>
                                      </p:cBhvr>
                                      <p:to>
                                        <p:strVal val="visible"/>
                                      </p:to>
                                    </p:set>
                                    <p:animEffect transition="in" filter="dissolve">
                                      <p:cBhvr>
                                        <p:cTn id="7" dur="500"/>
                                        <p:tgtEl>
                                          <p:spTgt spid="29390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293897">
                                            <p:txEl>
                                              <p:pRg st="0" end="0"/>
                                            </p:txEl>
                                          </p:spTgt>
                                        </p:tgtEl>
                                        <p:attrNameLst>
                                          <p:attrName>style.visibility</p:attrName>
                                        </p:attrNameLst>
                                      </p:cBhvr>
                                      <p:to>
                                        <p:strVal val="visible"/>
                                      </p:to>
                                    </p:set>
                                    <p:animEffect transition="in" filter="dissolve">
                                      <p:cBhvr>
                                        <p:cTn id="12" dur="500"/>
                                        <p:tgtEl>
                                          <p:spTgt spid="293897">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293901">
                                            <p:txEl>
                                              <p:pRg st="0" end="0"/>
                                            </p:txEl>
                                          </p:spTgt>
                                        </p:tgtEl>
                                        <p:attrNameLst>
                                          <p:attrName>style.visibility</p:attrName>
                                        </p:attrNameLst>
                                      </p:cBhvr>
                                      <p:to>
                                        <p:strVal val="visible"/>
                                      </p:to>
                                    </p:set>
                                    <p:animEffect transition="in" filter="dissolve">
                                      <p:cBhvr>
                                        <p:cTn id="17" dur="500"/>
                                        <p:tgtEl>
                                          <p:spTgt spid="293901">
                                            <p:txEl>
                                              <p:pRg st="0" end="0"/>
                                            </p:txEl>
                                          </p:spTgt>
                                        </p:tgtEl>
                                      </p:cBhvr>
                                    </p:animEffect>
                                  </p:childTnLst>
                                </p:cTn>
                              </p:par>
                              <p:par>
                                <p:cTn id="18" presetID="9" presetClass="entr" presetSubtype="0" fill="hold" nodeType="withEffect">
                                  <p:stCondLst>
                                    <p:cond delay="0"/>
                                  </p:stCondLst>
                                  <p:childTnLst>
                                    <p:set>
                                      <p:cBhvr>
                                        <p:cTn id="19" dur="1" fill="hold">
                                          <p:stCondLst>
                                            <p:cond delay="0"/>
                                          </p:stCondLst>
                                        </p:cTn>
                                        <p:tgtEl>
                                          <p:spTgt spid="293901">
                                            <p:txEl>
                                              <p:pRg st="1" end="1"/>
                                            </p:txEl>
                                          </p:spTgt>
                                        </p:tgtEl>
                                        <p:attrNameLst>
                                          <p:attrName>style.visibility</p:attrName>
                                        </p:attrNameLst>
                                      </p:cBhvr>
                                      <p:to>
                                        <p:strVal val="visible"/>
                                      </p:to>
                                    </p:set>
                                    <p:animEffect transition="in" filter="dissolve">
                                      <p:cBhvr>
                                        <p:cTn id="20" dur="500"/>
                                        <p:tgtEl>
                                          <p:spTgt spid="293901">
                                            <p:txEl>
                                              <p:pRg st="1" end="1"/>
                                            </p:txEl>
                                          </p:spTgt>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ntr" presetSubtype="0" fill="hold" nodeType="clickEffect">
                                  <p:stCondLst>
                                    <p:cond delay="0"/>
                                  </p:stCondLst>
                                  <p:childTnLst>
                                    <p:set>
                                      <p:cBhvr>
                                        <p:cTn id="24" dur="1" fill="hold">
                                          <p:stCondLst>
                                            <p:cond delay="0"/>
                                          </p:stCondLst>
                                        </p:cTn>
                                        <p:tgtEl>
                                          <p:spTgt spid="293899">
                                            <p:txEl>
                                              <p:pRg st="0" end="0"/>
                                            </p:txEl>
                                          </p:spTgt>
                                        </p:tgtEl>
                                        <p:attrNameLst>
                                          <p:attrName>style.visibility</p:attrName>
                                        </p:attrNameLst>
                                      </p:cBhvr>
                                      <p:to>
                                        <p:strVal val="visible"/>
                                      </p:to>
                                    </p:set>
                                    <p:animEffect transition="in" filter="dissolve">
                                      <p:cBhvr>
                                        <p:cTn id="25" dur="500"/>
                                        <p:tgtEl>
                                          <p:spTgt spid="293899">
                                            <p:txEl>
                                              <p:pRg st="0" end="0"/>
                                            </p:txEl>
                                          </p:spTgt>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293898">
                                            <p:txEl>
                                              <p:pRg st="0" end="0"/>
                                            </p:txEl>
                                          </p:spTgt>
                                        </p:tgtEl>
                                        <p:attrNameLst>
                                          <p:attrName>style.visibility</p:attrName>
                                        </p:attrNameLst>
                                      </p:cBhvr>
                                      <p:to>
                                        <p:strVal val="visible"/>
                                      </p:to>
                                    </p:set>
                                    <p:animEffect transition="in" filter="dissolve">
                                      <p:cBhvr>
                                        <p:cTn id="30" dur="500"/>
                                        <p:tgtEl>
                                          <p:spTgt spid="293898">
                                            <p:txEl>
                                              <p:pRg st="0" end="0"/>
                                            </p:txEl>
                                          </p:spTgt>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9" presetClass="entr" presetSubtype="0" fill="hold" nodeType="clickEffect">
                                  <p:stCondLst>
                                    <p:cond delay="0"/>
                                  </p:stCondLst>
                                  <p:childTnLst>
                                    <p:set>
                                      <p:cBhvr>
                                        <p:cTn id="34" dur="1" fill="hold">
                                          <p:stCondLst>
                                            <p:cond delay="0"/>
                                          </p:stCondLst>
                                        </p:cTn>
                                        <p:tgtEl>
                                          <p:spTgt spid="293902">
                                            <p:txEl>
                                              <p:pRg st="0" end="0"/>
                                            </p:txEl>
                                          </p:spTgt>
                                        </p:tgtEl>
                                        <p:attrNameLst>
                                          <p:attrName>style.visibility</p:attrName>
                                        </p:attrNameLst>
                                      </p:cBhvr>
                                      <p:to>
                                        <p:strVal val="visible"/>
                                      </p:to>
                                    </p:set>
                                    <p:animEffect transition="in" filter="dissolve">
                                      <p:cBhvr>
                                        <p:cTn id="35" dur="500"/>
                                        <p:tgtEl>
                                          <p:spTgt spid="293902">
                                            <p:txEl>
                                              <p:pRg st="0" end="0"/>
                                            </p:txEl>
                                          </p:spTgt>
                                        </p:tgtEl>
                                      </p:cBhvr>
                                    </p:animEffect>
                                  </p:childTnLst>
                                </p:cTn>
                              </p:par>
                              <p:par>
                                <p:cTn id="36" presetID="9" presetClass="entr" presetSubtype="0" fill="hold" nodeType="withEffect">
                                  <p:stCondLst>
                                    <p:cond delay="0"/>
                                  </p:stCondLst>
                                  <p:childTnLst>
                                    <p:set>
                                      <p:cBhvr>
                                        <p:cTn id="37" dur="1" fill="hold">
                                          <p:stCondLst>
                                            <p:cond delay="0"/>
                                          </p:stCondLst>
                                        </p:cTn>
                                        <p:tgtEl>
                                          <p:spTgt spid="293902">
                                            <p:txEl>
                                              <p:pRg st="1" end="1"/>
                                            </p:txEl>
                                          </p:spTgt>
                                        </p:tgtEl>
                                        <p:attrNameLst>
                                          <p:attrName>style.visibility</p:attrName>
                                        </p:attrNameLst>
                                      </p:cBhvr>
                                      <p:to>
                                        <p:strVal val="visible"/>
                                      </p:to>
                                    </p:set>
                                    <p:animEffect transition="in" filter="dissolve">
                                      <p:cBhvr>
                                        <p:cTn id="38" dur="500"/>
                                        <p:tgtEl>
                                          <p:spTgt spid="293902">
                                            <p:txEl>
                                              <p:pRg st="1" end="1"/>
                                            </p:txEl>
                                          </p:spTgt>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9" presetClass="entr" presetSubtype="0" fill="hold" nodeType="clickEffect">
                                  <p:stCondLst>
                                    <p:cond delay="0"/>
                                  </p:stCondLst>
                                  <p:childTnLst>
                                    <p:set>
                                      <p:cBhvr>
                                        <p:cTn id="42" dur="1" fill="hold">
                                          <p:stCondLst>
                                            <p:cond delay="0"/>
                                          </p:stCondLst>
                                        </p:cTn>
                                        <p:tgtEl>
                                          <p:spTgt spid="293900">
                                            <p:txEl>
                                              <p:pRg st="0" end="0"/>
                                            </p:txEl>
                                          </p:spTgt>
                                        </p:tgtEl>
                                        <p:attrNameLst>
                                          <p:attrName>style.visibility</p:attrName>
                                        </p:attrNameLst>
                                      </p:cBhvr>
                                      <p:to>
                                        <p:strVal val="visible"/>
                                      </p:to>
                                    </p:set>
                                    <p:animEffect transition="in" filter="dissolve">
                                      <p:cBhvr>
                                        <p:cTn id="43" dur="500"/>
                                        <p:tgtEl>
                                          <p:spTgt spid="293900">
                                            <p:txEl>
                                              <p:pRg st="0" end="0"/>
                                            </p:txEl>
                                          </p:spTgt>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9" presetClass="entr" presetSubtype="0" fill="hold" nodeType="clickEffect">
                                  <p:stCondLst>
                                    <p:cond delay="0"/>
                                  </p:stCondLst>
                                  <p:childTnLst>
                                    <p:set>
                                      <p:cBhvr>
                                        <p:cTn id="47" dur="1" fill="hold">
                                          <p:stCondLst>
                                            <p:cond delay="0"/>
                                          </p:stCondLst>
                                        </p:cTn>
                                        <p:tgtEl>
                                          <p:spTgt spid="293904">
                                            <p:txEl>
                                              <p:pRg st="0" end="0"/>
                                            </p:txEl>
                                          </p:spTgt>
                                        </p:tgtEl>
                                        <p:attrNameLst>
                                          <p:attrName>style.visibility</p:attrName>
                                        </p:attrNameLst>
                                      </p:cBhvr>
                                      <p:to>
                                        <p:strVal val="visible"/>
                                      </p:to>
                                    </p:set>
                                    <p:animEffect transition="in" filter="dissolve">
                                      <p:cBhvr>
                                        <p:cTn id="48" dur="500"/>
                                        <p:tgtEl>
                                          <p:spTgt spid="293904">
                                            <p:txEl>
                                              <p:pRg st="0" end="0"/>
                                            </p:txEl>
                                          </p:spTgt>
                                        </p:tgtEl>
                                      </p:cBhvr>
                                    </p:animEffect>
                                  </p:childTnLst>
                                </p:cTn>
                              </p:par>
                              <p:par>
                                <p:cTn id="49" presetID="9" presetClass="entr" presetSubtype="0" fill="hold" nodeType="withEffect">
                                  <p:stCondLst>
                                    <p:cond delay="0"/>
                                  </p:stCondLst>
                                  <p:childTnLst>
                                    <p:set>
                                      <p:cBhvr>
                                        <p:cTn id="50" dur="1" fill="hold">
                                          <p:stCondLst>
                                            <p:cond delay="0"/>
                                          </p:stCondLst>
                                        </p:cTn>
                                        <p:tgtEl>
                                          <p:spTgt spid="293904">
                                            <p:txEl>
                                              <p:pRg st="1" end="1"/>
                                            </p:txEl>
                                          </p:spTgt>
                                        </p:tgtEl>
                                        <p:attrNameLst>
                                          <p:attrName>style.visibility</p:attrName>
                                        </p:attrNameLst>
                                      </p:cBhvr>
                                      <p:to>
                                        <p:strVal val="visible"/>
                                      </p:to>
                                    </p:set>
                                    <p:animEffect transition="in" filter="dissolve">
                                      <p:cBhvr>
                                        <p:cTn id="51" dur="500"/>
                                        <p:tgtEl>
                                          <p:spTgt spid="293904">
                                            <p:txEl>
                                              <p:pRg st="1" end="1"/>
                                            </p:txEl>
                                          </p:spTgt>
                                        </p:tgtEl>
                                      </p:cBhvr>
                                    </p:animEffect>
                                  </p:childTnLst>
                                </p:cTn>
                              </p:par>
                              <p:par>
                                <p:cTn id="52" presetID="9" presetClass="entr" presetSubtype="0" fill="hold" nodeType="withEffect">
                                  <p:stCondLst>
                                    <p:cond delay="0"/>
                                  </p:stCondLst>
                                  <p:childTnLst>
                                    <p:set>
                                      <p:cBhvr>
                                        <p:cTn id="53" dur="1" fill="hold">
                                          <p:stCondLst>
                                            <p:cond delay="0"/>
                                          </p:stCondLst>
                                        </p:cTn>
                                        <p:tgtEl>
                                          <p:spTgt spid="293904">
                                            <p:txEl>
                                              <p:pRg st="2" end="2"/>
                                            </p:txEl>
                                          </p:spTgt>
                                        </p:tgtEl>
                                        <p:attrNameLst>
                                          <p:attrName>style.visibility</p:attrName>
                                        </p:attrNameLst>
                                      </p:cBhvr>
                                      <p:to>
                                        <p:strVal val="visible"/>
                                      </p:to>
                                    </p:set>
                                    <p:animEffect transition="in" filter="dissolve">
                                      <p:cBhvr>
                                        <p:cTn id="54" dur="500"/>
                                        <p:tgtEl>
                                          <p:spTgt spid="293904">
                                            <p:txEl>
                                              <p:pRg st="2" end="2"/>
                                            </p:txEl>
                                          </p:spTgt>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9" presetClass="entr" presetSubtype="0" fill="hold" nodeType="clickEffect">
                                  <p:stCondLst>
                                    <p:cond delay="0"/>
                                  </p:stCondLst>
                                  <p:childTnLst>
                                    <p:set>
                                      <p:cBhvr>
                                        <p:cTn id="58" dur="1" fill="hold">
                                          <p:stCondLst>
                                            <p:cond delay="0"/>
                                          </p:stCondLst>
                                        </p:cTn>
                                        <p:tgtEl>
                                          <p:spTgt spid="293895">
                                            <p:txEl>
                                              <p:pRg st="0" end="0"/>
                                            </p:txEl>
                                          </p:spTgt>
                                        </p:tgtEl>
                                        <p:attrNameLst>
                                          <p:attrName>style.visibility</p:attrName>
                                        </p:attrNameLst>
                                      </p:cBhvr>
                                      <p:to>
                                        <p:strVal val="visible"/>
                                      </p:to>
                                    </p:set>
                                    <p:animEffect transition="in" filter="dissolve">
                                      <p:cBhvr>
                                        <p:cTn id="59" dur="500"/>
                                        <p:tgtEl>
                                          <p:spTgt spid="293895">
                                            <p:txEl>
                                              <p:pRg st="0" end="0"/>
                                            </p:txEl>
                                          </p:spTgt>
                                        </p:tgtEl>
                                      </p:cBhvr>
                                    </p:animEffect>
                                  </p:childTnLst>
                                </p:cTn>
                              </p:par>
                              <p:par>
                                <p:cTn id="60" presetID="9" presetClass="entr" presetSubtype="0" fill="hold" nodeType="withEffect">
                                  <p:stCondLst>
                                    <p:cond delay="0"/>
                                  </p:stCondLst>
                                  <p:childTnLst>
                                    <p:set>
                                      <p:cBhvr>
                                        <p:cTn id="61" dur="1" fill="hold">
                                          <p:stCondLst>
                                            <p:cond delay="0"/>
                                          </p:stCondLst>
                                        </p:cTn>
                                        <p:tgtEl>
                                          <p:spTgt spid="293895">
                                            <p:txEl>
                                              <p:pRg st="1" end="1"/>
                                            </p:txEl>
                                          </p:spTgt>
                                        </p:tgtEl>
                                        <p:attrNameLst>
                                          <p:attrName>style.visibility</p:attrName>
                                        </p:attrNameLst>
                                      </p:cBhvr>
                                      <p:to>
                                        <p:strVal val="visible"/>
                                      </p:to>
                                    </p:set>
                                    <p:animEffect transition="in" filter="dissolve">
                                      <p:cBhvr>
                                        <p:cTn id="62" dur="500"/>
                                        <p:tgtEl>
                                          <p:spTgt spid="29389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3906"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smtClean="0">
                <a:cs typeface="Times New Roman" pitchFamily="18" charset="0"/>
              </a:rPr>
              <a:t>Summary of Today’s Lecture</a:t>
            </a:r>
            <a:endParaRPr lang="en-US" dirty="0"/>
          </a:p>
        </p:txBody>
      </p:sp>
      <p:sp>
        <p:nvSpPr>
          <p:cNvPr id="3" name="Content Placeholder 2"/>
          <p:cNvSpPr>
            <a:spLocks noGrp="1"/>
          </p:cNvSpPr>
          <p:nvPr>
            <p:ph idx="1"/>
          </p:nvPr>
        </p:nvSpPr>
        <p:spPr/>
        <p:txBody>
          <a:bodyPr>
            <a:normAutofit/>
          </a:bodyPr>
          <a:lstStyle/>
          <a:p>
            <a:pPr algn="just"/>
            <a:r>
              <a:rPr lang="en-US" dirty="0" smtClean="0"/>
              <a:t>Career Development</a:t>
            </a:r>
          </a:p>
          <a:p>
            <a:pPr algn="just"/>
            <a:r>
              <a:rPr lang="en-US" dirty="0" smtClean="0"/>
              <a:t>Career Stages</a:t>
            </a:r>
          </a:p>
          <a:p>
            <a:pPr algn="just"/>
            <a:r>
              <a:rPr lang="en-US" dirty="0" smtClean="0"/>
              <a:t>Career Choices and Preferences.</a:t>
            </a:r>
            <a:endParaRPr lang="en-US"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73</a:t>
            </a:fld>
            <a:endParaRPr lang="en-US"/>
          </a:p>
        </p:txBody>
      </p:sp>
    </p:spTree>
    <p:extLst>
      <p:ext uri="{BB962C8B-B14F-4D97-AF65-F5344CB8AC3E}">
        <p14:creationId xmlns:p14="http://schemas.microsoft.com/office/powerpoint/2010/main" xmlns="" val="83961492"/>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2822575"/>
          </a:xfrm>
        </p:spPr>
        <p:txBody>
          <a:bodyPr>
            <a:normAutofit/>
          </a:bodyPr>
          <a:lstStyle/>
          <a:p>
            <a:r>
              <a:rPr lang="en-US" sz="5000" dirty="0" smtClean="0"/>
              <a:t>THANKS</a:t>
            </a:r>
            <a:endParaRPr lang="en-US" sz="5000" dirty="0"/>
          </a:p>
        </p:txBody>
      </p:sp>
      <p:sp>
        <p:nvSpPr>
          <p:cNvPr id="4" name="Slide Number Placeholder 3"/>
          <p:cNvSpPr>
            <a:spLocks noGrp="1"/>
          </p:cNvSpPr>
          <p:nvPr>
            <p:ph type="sldNum" sz="quarter" idx="12"/>
          </p:nvPr>
        </p:nvSpPr>
        <p:spPr/>
        <p:txBody>
          <a:bodyPr/>
          <a:lstStyle/>
          <a:p>
            <a:fld id="{7FDCB8E7-DC3A-4BA7-9CC5-645FD4DDDB06}" type="slidenum">
              <a:rPr lang="en-US" smtClean="0"/>
              <a:pPr/>
              <a:t>74</a:t>
            </a:fld>
            <a:endParaRPr lang="en-US"/>
          </a:p>
        </p:txBody>
      </p:sp>
    </p:spTree>
    <p:extLst>
      <p:ext uri="{BB962C8B-B14F-4D97-AF65-F5344CB8AC3E}">
        <p14:creationId xmlns:p14="http://schemas.microsoft.com/office/powerpoint/2010/main" xmlns="" val="2816829649"/>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346</TotalTime>
  <Words>2670</Words>
  <Application>Microsoft Office PowerPoint</Application>
  <PresentationFormat>On-screen Show (4:3)</PresentationFormat>
  <Paragraphs>433</Paragraphs>
  <Slides>74</Slides>
  <Notes>5</Notes>
  <HiddenSlides>0</HiddenSlides>
  <MMClips>0</MMClips>
  <ScaleCrop>false</ScaleCrop>
  <HeadingPairs>
    <vt:vector size="4" baseType="variant">
      <vt:variant>
        <vt:lpstr>Theme</vt:lpstr>
      </vt:variant>
      <vt:variant>
        <vt:i4>1</vt:i4>
      </vt:variant>
      <vt:variant>
        <vt:lpstr>Slide Titles</vt:lpstr>
      </vt:variant>
      <vt:variant>
        <vt:i4>74</vt:i4>
      </vt:variant>
    </vt:vector>
  </HeadingPairs>
  <TitlesOfParts>
    <vt:vector size="75" baseType="lpstr">
      <vt:lpstr>Office Theme</vt:lpstr>
      <vt:lpstr>PERFORMANCE AND CAREER MANAGEMENT</vt:lpstr>
      <vt:lpstr>CAREER DEVELOPMENT </vt:lpstr>
      <vt:lpstr>RECAP</vt:lpstr>
      <vt:lpstr>Agenda of Today’s Lecture</vt:lpstr>
      <vt:lpstr>Career Development</vt:lpstr>
      <vt:lpstr>Career Development(contd.)</vt:lpstr>
      <vt:lpstr>Career Development(contd.)</vt:lpstr>
      <vt:lpstr>Career Development Theories </vt:lpstr>
      <vt:lpstr> Why Study Theory? </vt:lpstr>
      <vt:lpstr> Why Study Theory?(Contd.) </vt:lpstr>
      <vt:lpstr> Why Study Theory?(Contd.) </vt:lpstr>
      <vt:lpstr>Trait-factor theories</vt:lpstr>
      <vt:lpstr>Sociology and career choice</vt:lpstr>
      <vt:lpstr>Sociology and career choice(Contd.)</vt:lpstr>
      <vt:lpstr>Social anchor points</vt:lpstr>
      <vt:lpstr>Social anchor points(Contd.)</vt:lpstr>
      <vt:lpstr> Developmental/Self-concept theory  Buehler, Super, Samler, Ginzberg and Carl Rogers </vt:lpstr>
      <vt:lpstr>Developmental/Self-concept theory(Contd.)  Buehler, Super, Samler, Ginzberg and Carl Rogers </vt:lpstr>
      <vt:lpstr>Personality theories</vt:lpstr>
      <vt:lpstr>Personality theories(Contd.)</vt:lpstr>
      <vt:lpstr>Psychological needs, values and careers</vt:lpstr>
      <vt:lpstr>Psychological needs, values and careers(Contd.)</vt:lpstr>
      <vt:lpstr>Needs reduction approach</vt:lpstr>
      <vt:lpstr>Needs reduction approach(Contd.)</vt:lpstr>
      <vt:lpstr>Occupations and mental health</vt:lpstr>
      <vt:lpstr>Occupations and mental health(Contd.)</vt:lpstr>
      <vt:lpstr>Behavioral approaches</vt:lpstr>
      <vt:lpstr>Slide 28</vt:lpstr>
      <vt:lpstr>Mentoring</vt:lpstr>
      <vt:lpstr>Mentoring (Contd.)</vt:lpstr>
      <vt:lpstr>Mentoring (Contd.)</vt:lpstr>
      <vt:lpstr> What is Mentoring? </vt:lpstr>
      <vt:lpstr> What is Mentoring?(Contd.) </vt:lpstr>
      <vt:lpstr> What is Mentoring?(Contd.) </vt:lpstr>
      <vt:lpstr>Mentoring and Other Professional Relationships</vt:lpstr>
      <vt:lpstr>Mentoring and Other Professional Relationships(Contd.)</vt:lpstr>
      <vt:lpstr>Mentoring and Other Professional Relationships</vt:lpstr>
      <vt:lpstr>Mentoring and Other Professional Relationships(Contd.)</vt:lpstr>
      <vt:lpstr> Benefits to the Mentor </vt:lpstr>
      <vt:lpstr> Benefits to the Mentor(Contd.) </vt:lpstr>
      <vt:lpstr> Benefits to the Mentor(Contd.) </vt:lpstr>
      <vt:lpstr> Benefits to the Mentee </vt:lpstr>
      <vt:lpstr> Benefits to the Mentee(Contd.) </vt:lpstr>
      <vt:lpstr> Benefits to the Mentee(Contd.) </vt:lpstr>
      <vt:lpstr> Benefits to the Mentee(Contd.) </vt:lpstr>
      <vt:lpstr>CAREER STAGES</vt:lpstr>
      <vt:lpstr>Suggestions for Self-Development</vt:lpstr>
      <vt:lpstr>Career Stages</vt:lpstr>
      <vt:lpstr>Traditional Career Stages</vt:lpstr>
      <vt:lpstr>Exploration</vt:lpstr>
      <vt:lpstr>Exploration stage: </vt:lpstr>
      <vt:lpstr>Establishment</vt:lpstr>
      <vt:lpstr>Establishment Stage</vt:lpstr>
      <vt:lpstr>Establishment Stage</vt:lpstr>
      <vt:lpstr>Establishment Stage</vt:lpstr>
      <vt:lpstr>Mid Career</vt:lpstr>
      <vt:lpstr>Mid Career</vt:lpstr>
      <vt:lpstr>Advancement</vt:lpstr>
      <vt:lpstr>Career Path and Ladder</vt:lpstr>
      <vt:lpstr> Maintenance Stage</vt:lpstr>
      <vt:lpstr>Late Career</vt:lpstr>
      <vt:lpstr>Decline</vt:lpstr>
      <vt:lpstr>Decline</vt:lpstr>
      <vt:lpstr>Retirement factors</vt:lpstr>
      <vt:lpstr>CAREER CHOICES AND PREFERENCES</vt:lpstr>
      <vt:lpstr>Career Choices and Preferences</vt:lpstr>
      <vt:lpstr>Holland Vocational Preferences</vt:lpstr>
      <vt:lpstr>Holland Vocational Preferences(contd.)</vt:lpstr>
      <vt:lpstr>Holland Vocational Preferences(contd.)</vt:lpstr>
      <vt:lpstr>Schein Anchors</vt:lpstr>
      <vt:lpstr>Myers Briggs Typologies</vt:lpstr>
      <vt:lpstr>Enhancing Your Career</vt:lpstr>
      <vt:lpstr>Summary of Today’s Lecture</vt:lpstr>
      <vt:lpstr>THANKS</vt:lpstr>
    </vt:vector>
  </TitlesOfParts>
  <Company>PricewaterhouseCoopers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Career Development </dc:title>
  <dc:creator>Windows User</dc:creator>
  <cp:lastModifiedBy>Administrator</cp:lastModifiedBy>
  <cp:revision>61</cp:revision>
  <dcterms:created xsi:type="dcterms:W3CDTF">2014-07-09T10:10:11Z</dcterms:created>
  <dcterms:modified xsi:type="dcterms:W3CDTF">2014-07-14T12:56:29Z</dcterms:modified>
</cp:coreProperties>
</file>