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93" r:id="rId2"/>
    <p:sldId id="300" r:id="rId3"/>
    <p:sldId id="348" r:id="rId4"/>
    <p:sldId id="333" r:id="rId5"/>
    <p:sldId id="334" r:id="rId6"/>
    <p:sldId id="335" r:id="rId7"/>
    <p:sldId id="336" r:id="rId8"/>
    <p:sldId id="337" r:id="rId9"/>
    <p:sldId id="338" r:id="rId10"/>
    <p:sldId id="339" r:id="rId11"/>
    <p:sldId id="340" r:id="rId12"/>
    <p:sldId id="341" r:id="rId13"/>
    <p:sldId id="342" r:id="rId14"/>
    <p:sldId id="343" r:id="rId15"/>
    <p:sldId id="344" r:id="rId16"/>
    <p:sldId id="345" r:id="rId17"/>
    <p:sldId id="350" r:id="rId18"/>
    <p:sldId id="401" r:id="rId19"/>
    <p:sldId id="351" r:id="rId20"/>
    <p:sldId id="352" r:id="rId21"/>
    <p:sldId id="353" r:id="rId22"/>
    <p:sldId id="354" r:id="rId23"/>
    <p:sldId id="355" r:id="rId24"/>
    <p:sldId id="356" r:id="rId25"/>
    <p:sldId id="357" r:id="rId26"/>
    <p:sldId id="358" r:id="rId27"/>
    <p:sldId id="359" r:id="rId28"/>
    <p:sldId id="360" r:id="rId29"/>
    <p:sldId id="361" r:id="rId30"/>
    <p:sldId id="362" r:id="rId31"/>
    <p:sldId id="363" r:id="rId32"/>
    <p:sldId id="364" r:id="rId33"/>
    <p:sldId id="365" r:id="rId34"/>
    <p:sldId id="366" r:id="rId35"/>
    <p:sldId id="367" r:id="rId36"/>
    <p:sldId id="368" r:id="rId37"/>
    <p:sldId id="369" r:id="rId38"/>
    <p:sldId id="370" r:id="rId39"/>
    <p:sldId id="371" r:id="rId40"/>
    <p:sldId id="372" r:id="rId41"/>
    <p:sldId id="373" r:id="rId42"/>
    <p:sldId id="374" r:id="rId43"/>
    <p:sldId id="375" r:id="rId44"/>
    <p:sldId id="376" r:id="rId45"/>
    <p:sldId id="377" r:id="rId46"/>
    <p:sldId id="378" r:id="rId47"/>
    <p:sldId id="379" r:id="rId48"/>
    <p:sldId id="380" r:id="rId49"/>
    <p:sldId id="381" r:id="rId50"/>
    <p:sldId id="382" r:id="rId51"/>
    <p:sldId id="383" r:id="rId52"/>
    <p:sldId id="384" r:id="rId53"/>
    <p:sldId id="385" r:id="rId54"/>
    <p:sldId id="386" r:id="rId55"/>
    <p:sldId id="387" r:id="rId56"/>
    <p:sldId id="388" r:id="rId57"/>
    <p:sldId id="389" r:id="rId58"/>
    <p:sldId id="390" r:id="rId59"/>
    <p:sldId id="391" r:id="rId60"/>
    <p:sldId id="392" r:id="rId61"/>
    <p:sldId id="393" r:id="rId62"/>
    <p:sldId id="394" r:id="rId63"/>
    <p:sldId id="395" r:id="rId64"/>
    <p:sldId id="396" r:id="rId65"/>
    <p:sldId id="397" r:id="rId66"/>
    <p:sldId id="398" r:id="rId67"/>
    <p:sldId id="399" r:id="rId68"/>
    <p:sldId id="400" r:id="rId69"/>
    <p:sldId id="349" r:id="rId70"/>
    <p:sldId id="299"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131CDC-D2C1-4412-A199-111C33400D84}" type="datetimeFigureOut">
              <a:rPr lang="en-US" smtClean="0"/>
              <a:pPr/>
              <a:t>7/13/2014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542824-6C58-4EBC-882D-125F6A35CF8F}" type="slidenum">
              <a:rPr lang="en-US" smtClean="0"/>
              <a:pPr/>
              <a:t>‹#›</a:t>
            </a:fld>
            <a:endParaRPr lang="en-US"/>
          </a:p>
        </p:txBody>
      </p:sp>
    </p:spTree>
    <p:extLst>
      <p:ext uri="{BB962C8B-B14F-4D97-AF65-F5344CB8AC3E}">
        <p14:creationId xmlns:p14="http://schemas.microsoft.com/office/powerpoint/2010/main" xmlns="" val="286798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3BF13EB-8E6E-4632-984F-BF79CFBCE9FC}" type="slidenum">
              <a:rPr lang="en-US" smtClean="0"/>
              <a:pPr/>
              <a:t>21</a:t>
            </a:fld>
            <a:endParaRPr lang="en-US"/>
          </a:p>
        </p:txBody>
      </p:sp>
    </p:spTree>
    <p:extLst>
      <p:ext uri="{BB962C8B-B14F-4D97-AF65-F5344CB8AC3E}">
        <p14:creationId xmlns="" xmlns:p14="http://schemas.microsoft.com/office/powerpoint/2010/main" val="3665309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FAB835-59C3-4417-96A9-0AFAC004BBFD}" type="datetime1">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p14="http://schemas.microsoft.com/office/powerpoint/2010/main" xmlns="" val="604737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DED668-B084-4F8C-8FAA-A0969AE933A8}" type="datetime1">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p14="http://schemas.microsoft.com/office/powerpoint/2010/main" xmlns="" val="1988295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5C3DEC-4184-40CB-B3ED-8D58928F4AAD}" type="datetime1">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p14="http://schemas.microsoft.com/office/powerpoint/2010/main" xmlns="" val="2140867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3A4CFA-39C7-46B9-ACE7-C494EAA6A689}" type="datetime1">
              <a:rPr lang="en-US" smtClean="0"/>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p14="http://schemas.microsoft.com/office/powerpoint/2010/main" xmlns="" val="1798297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E5CCFA-3219-438D-9E6C-64452BBD2FFA}" type="datetime1">
              <a:rPr lang="en-US" smtClean="0"/>
              <a:t>7/13/2014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p14="http://schemas.microsoft.com/office/powerpoint/2010/main" xmlns="" val="301635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4F12A7-CE06-4A7D-9DCD-8E55782354E1}" type="datetime1">
              <a:rPr lang="en-US" smtClean="0"/>
              <a:t>7/13/2014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p14="http://schemas.microsoft.com/office/powerpoint/2010/main" xmlns="" val="4114766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E7B435-65B4-4FB1-BFC5-EE886A2F43FF}" type="datetime1">
              <a:rPr lang="en-US" smtClean="0"/>
              <a:t>7/13/2014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p14="http://schemas.microsoft.com/office/powerpoint/2010/main" xmlns="" val="355664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4CB43-C191-40F1-8C96-4795B55A98EF}" type="datetime1">
              <a:rPr lang="en-US" smtClean="0"/>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p14="http://schemas.microsoft.com/office/powerpoint/2010/main" xmlns="" val="2144817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25B93C-1F58-4A04-9331-286DC1BB6D7F}" type="datetime1">
              <a:rPr lang="en-US" smtClean="0"/>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p14="http://schemas.microsoft.com/office/powerpoint/2010/main" xmlns="" val="3230861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CEC97B-9767-40B8-89E8-B7A5F68F985E}" type="datetime1">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p14="http://schemas.microsoft.com/office/powerpoint/2010/main" xmlns="" val="755734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382677-AE46-441C-8A7A-741F6DD99B06}" type="datetime1">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p14="http://schemas.microsoft.com/office/powerpoint/2010/main" xmlns="" val="2678922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2E4E7-BE47-4ACC-860D-C06262B905DA}" type="datetime1">
              <a:rPr lang="en-US" smtClean="0"/>
              <a:t>7/13/2014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DA181-FCAB-405C-9272-CF5F47714BAB}" type="slidenum">
              <a:rPr lang="en-US" smtClean="0"/>
              <a:pPr/>
              <a:t>‹#›</a:t>
            </a:fld>
            <a:endParaRPr lang="en-US"/>
          </a:p>
        </p:txBody>
      </p:sp>
    </p:spTree>
    <p:extLst>
      <p:ext uri="{BB962C8B-B14F-4D97-AF65-F5344CB8AC3E}">
        <p14:creationId xmlns:p14="http://schemas.microsoft.com/office/powerpoint/2010/main" xmlns="" val="4072012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- 25</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26884286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fontScale="92500"/>
          </a:bodyPr>
          <a:lstStyle/>
          <a:p>
            <a:r>
              <a:rPr lang="en-US" dirty="0"/>
              <a:t>Possible Errors in Ratings</a:t>
            </a:r>
          </a:p>
          <a:p>
            <a:r>
              <a:rPr lang="en-US" dirty="0"/>
              <a:t>Frame of Reference </a:t>
            </a:r>
            <a:r>
              <a:rPr lang="en-US" dirty="0" smtClean="0"/>
              <a:t>Training</a:t>
            </a:r>
          </a:p>
          <a:p>
            <a:r>
              <a:rPr lang="en-US" dirty="0" smtClean="0"/>
              <a:t>Steps in designing a Frame </a:t>
            </a:r>
            <a:r>
              <a:rPr lang="en-US" dirty="0"/>
              <a:t>of Reference Training</a:t>
            </a:r>
          </a:p>
          <a:p>
            <a:r>
              <a:rPr lang="en-US" dirty="0" smtClean="0"/>
              <a:t>Behavior </a:t>
            </a:r>
            <a:r>
              <a:rPr lang="en-US" dirty="0"/>
              <a:t>Observational </a:t>
            </a:r>
            <a:r>
              <a:rPr lang="en-US" dirty="0" smtClean="0"/>
              <a:t>Training</a:t>
            </a:r>
          </a:p>
          <a:p>
            <a:r>
              <a:rPr lang="en-US" dirty="0" smtClean="0"/>
              <a:t>Self Leadership Training</a:t>
            </a:r>
          </a:p>
          <a:p>
            <a:r>
              <a:rPr lang="en-US" dirty="0" smtClean="0"/>
              <a:t>Steps in designing a Self </a:t>
            </a:r>
            <a:r>
              <a:rPr lang="en-US" dirty="0"/>
              <a:t>Leadership </a:t>
            </a:r>
            <a:r>
              <a:rPr lang="en-US" dirty="0" smtClean="0"/>
              <a:t>Training</a:t>
            </a:r>
          </a:p>
          <a:p>
            <a:r>
              <a:rPr lang="en-US" dirty="0" smtClean="0"/>
              <a:t>Self Efficacy Training</a:t>
            </a:r>
          </a:p>
          <a:p>
            <a:r>
              <a:rPr lang="en-US" dirty="0" smtClean="0"/>
              <a:t>Ongoing Monitoring and Evaluation</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B8ADA181-FCAB-405C-9272-CF5F47714BAB}" type="slidenum">
              <a:rPr lang="en-US" smtClean="0"/>
              <a:pPr/>
              <a:t>2</a:t>
            </a:fld>
            <a:endParaRPr lang="en-US"/>
          </a:p>
        </p:txBody>
      </p:sp>
    </p:spTree>
    <p:extLst>
      <p:ext uri="{BB962C8B-B14F-4D97-AF65-F5344CB8AC3E}">
        <p14:creationId xmlns:p14="http://schemas.microsoft.com/office/powerpoint/2010/main" xmlns="" val="40394094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Today’s Lecture</a:t>
            </a:r>
            <a:endParaRPr lang="en-US" dirty="0"/>
          </a:p>
        </p:txBody>
      </p:sp>
      <p:sp>
        <p:nvSpPr>
          <p:cNvPr id="3" name="Content Placeholder 2"/>
          <p:cNvSpPr>
            <a:spLocks noGrp="1"/>
          </p:cNvSpPr>
          <p:nvPr>
            <p:ph idx="1"/>
          </p:nvPr>
        </p:nvSpPr>
        <p:spPr/>
        <p:txBody>
          <a:bodyPr>
            <a:normAutofit/>
          </a:bodyPr>
          <a:lstStyle/>
          <a:p>
            <a:r>
              <a:rPr lang="en-US" dirty="0" smtClean="0"/>
              <a:t>Ongoing </a:t>
            </a:r>
            <a:r>
              <a:rPr lang="en-US" dirty="0"/>
              <a:t>Monitoring and Evaluation</a:t>
            </a:r>
          </a:p>
          <a:p>
            <a:pPr>
              <a:defRPr/>
            </a:pPr>
            <a:r>
              <a:rPr lang="en-US" dirty="0" smtClean="0"/>
              <a:t>Compensation - Reward Systems</a:t>
            </a:r>
          </a:p>
          <a:p>
            <a:pPr>
              <a:defRPr/>
            </a:pPr>
            <a:r>
              <a:rPr lang="en-US" dirty="0" smtClean="0"/>
              <a:t>Legal Issues</a:t>
            </a:r>
          </a:p>
          <a:p>
            <a:pPr>
              <a:buNone/>
            </a:pPr>
            <a:endParaRPr lang="en-US" dirty="0" smtClean="0"/>
          </a:p>
        </p:txBody>
      </p:sp>
      <p:sp>
        <p:nvSpPr>
          <p:cNvPr id="4" name="Slide Number Placeholder 3"/>
          <p:cNvSpPr>
            <a:spLocks noGrp="1"/>
          </p:cNvSpPr>
          <p:nvPr>
            <p:ph type="sldNum" sz="quarter" idx="12"/>
          </p:nvPr>
        </p:nvSpPr>
        <p:spPr/>
        <p:txBody>
          <a:bodyPr/>
          <a:lstStyle/>
          <a:p>
            <a:fld id="{B8ADA181-FCAB-405C-9272-CF5F47714BAB}" type="slidenum">
              <a:rPr lang="en-US" smtClean="0"/>
              <a:pPr/>
              <a:t>3</a:t>
            </a:fld>
            <a:endParaRPr lang="en-US"/>
          </a:p>
        </p:txBody>
      </p:sp>
    </p:spTree>
    <p:extLst>
      <p:ext uri="{BB962C8B-B14F-4D97-AF65-F5344CB8AC3E}">
        <p14:creationId xmlns:p14="http://schemas.microsoft.com/office/powerpoint/2010/main" xmlns="" val="23738021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Ongoing Monitoring and Evaluation</a:t>
            </a:r>
            <a:endParaRPr lang="en-US" dirty="0"/>
          </a:p>
        </p:txBody>
      </p:sp>
      <p:sp>
        <p:nvSpPr>
          <p:cNvPr id="3" name="Content Placeholder 2"/>
          <p:cNvSpPr>
            <a:spLocks noGrp="1"/>
          </p:cNvSpPr>
          <p:nvPr>
            <p:ph idx="1"/>
          </p:nvPr>
        </p:nvSpPr>
        <p:spPr/>
        <p:txBody>
          <a:bodyPr>
            <a:normAutofit/>
          </a:bodyPr>
          <a:lstStyle/>
          <a:p>
            <a:r>
              <a:rPr lang="en-US" dirty="0" smtClean="0"/>
              <a:t>When the testing is over and the performance management system has been implemented organization wide, it is important to use clear measurements to monitor and evaluate the system.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4</a:t>
            </a:fld>
            <a:endParaRPr lang="en-US"/>
          </a:p>
        </p:txBody>
      </p:sp>
    </p:spTree>
    <p:extLst>
      <p:ext uri="{BB962C8B-B14F-4D97-AF65-F5344CB8AC3E}">
        <p14:creationId xmlns:p14="http://schemas.microsoft.com/office/powerpoint/2010/main" xmlns="" val="4182034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a:t>
            </a:r>
            <a:r>
              <a:rPr lang="en-US" dirty="0" smtClean="0"/>
              <a:t>Evaluation (Contd.)</a:t>
            </a:r>
            <a:endParaRPr lang="en-US" dirty="0"/>
          </a:p>
        </p:txBody>
      </p:sp>
      <p:sp>
        <p:nvSpPr>
          <p:cNvPr id="3" name="Content Placeholder 2"/>
          <p:cNvSpPr>
            <a:spLocks noGrp="1"/>
          </p:cNvSpPr>
          <p:nvPr>
            <p:ph idx="1"/>
          </p:nvPr>
        </p:nvSpPr>
        <p:spPr/>
        <p:txBody>
          <a:bodyPr/>
          <a:lstStyle/>
          <a:p>
            <a:r>
              <a:rPr lang="en-US" dirty="0"/>
              <a:t>In a nutshell, a decision is to be made about how to evaluate the systems effectiveness, how to evaluate the extent to which the system is being implemented as planned, and how to evaluate the extent to which it is producing the intended results.</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5</a:t>
            </a:fld>
            <a:endParaRPr lang="en-US"/>
          </a:p>
        </p:txBody>
      </p:sp>
    </p:spTree>
    <p:extLst>
      <p:ext uri="{BB962C8B-B14F-4D97-AF65-F5344CB8AC3E}">
        <p14:creationId xmlns:p14="http://schemas.microsoft.com/office/powerpoint/2010/main" xmlns="" val="26700370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 </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a:t>The United States federal government takes the evaluation of performance management systems very seriously. Since the early 1990s, several laws have been passed that mandate federal agencies to develop a strategic plan, a performance plan, and a performance report.  Although these initiatives concern agencies and not individuals, ultimately the performance of any agency depends on the performance of the individuals working in that agency. The net result of such laws as the Government Performance and Results Act is an increase in accountability and funding allocation based on performance. Thus, federal agencies are required to evaluate the relative efficiency of their various management techniques including performance management systems. </a:t>
            </a:r>
          </a:p>
        </p:txBody>
      </p:sp>
      <p:sp>
        <p:nvSpPr>
          <p:cNvPr id="4" name="Slide Number Placeholder 3"/>
          <p:cNvSpPr>
            <a:spLocks noGrp="1"/>
          </p:cNvSpPr>
          <p:nvPr>
            <p:ph type="sldNum" sz="quarter" idx="12"/>
          </p:nvPr>
        </p:nvSpPr>
        <p:spPr/>
        <p:txBody>
          <a:bodyPr/>
          <a:lstStyle/>
          <a:p>
            <a:fld id="{9419F115-8EF2-4F59-B966-9311F78F53C8}" type="slidenum">
              <a:rPr lang="en-US" smtClean="0"/>
              <a:pPr/>
              <a:t>6</a:t>
            </a:fld>
            <a:endParaRPr lang="en-US"/>
          </a:p>
        </p:txBody>
      </p:sp>
    </p:spTree>
    <p:extLst>
      <p:ext uri="{BB962C8B-B14F-4D97-AF65-F5344CB8AC3E}">
        <p14:creationId xmlns:p14="http://schemas.microsoft.com/office/powerpoint/2010/main" xmlns="" val="8572772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 (Contd.)</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a:t>Evaluation data should include reactions to the system and assessments of the system's operational and technical </a:t>
            </a:r>
            <a:r>
              <a:rPr lang="en-US" dirty="0" smtClean="0"/>
              <a:t>requirement. </a:t>
            </a:r>
            <a:r>
              <a:rPr lang="en-US" dirty="0"/>
              <a:t>For example, a confidential survey could be administered to all employees asking about perceptions and attitudes regarding the system. This survey can be administered during the initial stages of implementation and then at the end of the first review cycle to find out if there have been any changes. In addition, regarding the system's results, one can assess performance ratings over time to see what positive effects the implementation of the system is having. Finally, interviews can be conducted with key stakeholders including managers and employees who have been involved in developing and implementing the performance management system.</a:t>
            </a:r>
          </a:p>
        </p:txBody>
      </p:sp>
      <p:sp>
        <p:nvSpPr>
          <p:cNvPr id="4" name="Slide Number Placeholder 3"/>
          <p:cNvSpPr>
            <a:spLocks noGrp="1"/>
          </p:cNvSpPr>
          <p:nvPr>
            <p:ph type="sldNum" sz="quarter" idx="12"/>
          </p:nvPr>
        </p:nvSpPr>
        <p:spPr/>
        <p:txBody>
          <a:bodyPr/>
          <a:lstStyle/>
          <a:p>
            <a:fld id="{9419F115-8EF2-4F59-B966-9311F78F53C8}" type="slidenum">
              <a:rPr lang="en-US" smtClean="0"/>
              <a:pPr/>
              <a:t>7</a:t>
            </a:fld>
            <a:endParaRPr lang="en-US"/>
          </a:p>
        </p:txBody>
      </p:sp>
    </p:spTree>
    <p:extLst>
      <p:ext uri="{BB962C8B-B14F-4D97-AF65-F5344CB8AC3E}">
        <p14:creationId xmlns:p14="http://schemas.microsoft.com/office/powerpoint/2010/main" xmlns="" val="29632777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normAutofit/>
          </a:bodyPr>
          <a:lstStyle/>
          <a:p>
            <a:pPr>
              <a:buNone/>
            </a:pPr>
            <a:r>
              <a:rPr lang="en-US" dirty="0" smtClean="0"/>
              <a:t>Several additional measures can be used on a regular basis to monitor an evaluate the system:</a:t>
            </a:r>
          </a:p>
          <a:p>
            <a:endParaRPr lang="en-US" dirty="0" smtClean="0"/>
          </a:p>
          <a:p>
            <a:r>
              <a:rPr lang="en-US" dirty="0" smtClean="0"/>
              <a:t>Number of individuals evaluated: </a:t>
            </a:r>
          </a:p>
          <a:p>
            <a:pPr lvl="1"/>
            <a:r>
              <a:rPr lang="en-US" dirty="0" smtClean="0"/>
              <a:t>One of the most basic measure is to assess the number of employees who are actually participating in the system</a:t>
            </a:r>
          </a:p>
        </p:txBody>
      </p:sp>
      <p:sp>
        <p:nvSpPr>
          <p:cNvPr id="4" name="Slide Number Placeholder 3"/>
          <p:cNvSpPr>
            <a:spLocks noGrp="1"/>
          </p:cNvSpPr>
          <p:nvPr>
            <p:ph type="sldNum" sz="quarter" idx="12"/>
          </p:nvPr>
        </p:nvSpPr>
        <p:spPr/>
        <p:txBody>
          <a:bodyPr/>
          <a:lstStyle/>
          <a:p>
            <a:fld id="{9419F115-8EF2-4F59-B966-9311F78F53C8}" type="slidenum">
              <a:rPr lang="en-US" smtClean="0"/>
              <a:pPr/>
              <a:t>8</a:t>
            </a:fld>
            <a:endParaRPr lang="en-US"/>
          </a:p>
        </p:txBody>
      </p:sp>
    </p:spTree>
    <p:extLst>
      <p:ext uri="{BB962C8B-B14F-4D97-AF65-F5344CB8AC3E}">
        <p14:creationId xmlns:p14="http://schemas.microsoft.com/office/powerpoint/2010/main" xmlns="" val="17595750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lstStyle/>
          <a:p>
            <a:r>
              <a:rPr lang="en-US" dirty="0"/>
              <a:t>Distribution of performance ratings: </a:t>
            </a:r>
            <a:endParaRPr lang="en-US" dirty="0" smtClean="0"/>
          </a:p>
          <a:p>
            <a:pPr lvl="1"/>
            <a:r>
              <a:rPr lang="en-US" dirty="0" smtClean="0"/>
              <a:t>An </a:t>
            </a:r>
            <a:r>
              <a:rPr lang="en-US" dirty="0"/>
              <a:t>indicator of quality of the performance assessments is whether all or most scores are too high, too low, or clumped around the </a:t>
            </a:r>
            <a:r>
              <a:rPr lang="en-US" dirty="0" smtClean="0"/>
              <a:t>center </a:t>
            </a:r>
            <a:r>
              <a:rPr lang="en-US" dirty="0"/>
              <a:t>of the distribution.</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9</a:t>
            </a:fld>
            <a:endParaRPr lang="en-US"/>
          </a:p>
        </p:txBody>
      </p:sp>
    </p:spTree>
    <p:extLst>
      <p:ext uri="{BB962C8B-B14F-4D97-AF65-F5344CB8AC3E}">
        <p14:creationId xmlns:p14="http://schemas.microsoft.com/office/powerpoint/2010/main" xmlns="" val="22200582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normAutofit/>
          </a:bodyPr>
          <a:lstStyle/>
          <a:p>
            <a:r>
              <a:rPr lang="en-US" dirty="0" smtClean="0"/>
              <a:t>Quality of information: </a:t>
            </a:r>
          </a:p>
          <a:p>
            <a:pPr lvl="1"/>
            <a:r>
              <a:rPr lang="en-US" dirty="0" smtClean="0"/>
              <a:t>Another indicator of quality of the performance assessment is the quality of information provided in the open ended section of the form.</a:t>
            </a:r>
          </a:p>
        </p:txBody>
      </p:sp>
      <p:sp>
        <p:nvSpPr>
          <p:cNvPr id="4" name="Slide Number Placeholder 3"/>
          <p:cNvSpPr>
            <a:spLocks noGrp="1"/>
          </p:cNvSpPr>
          <p:nvPr>
            <p:ph type="sldNum" sz="quarter" idx="12"/>
          </p:nvPr>
        </p:nvSpPr>
        <p:spPr/>
        <p:txBody>
          <a:bodyPr/>
          <a:lstStyle/>
          <a:p>
            <a:fld id="{9419F115-8EF2-4F59-B966-9311F78F53C8}" type="slidenum">
              <a:rPr lang="en-US" smtClean="0"/>
              <a:pPr/>
              <a:t>10</a:t>
            </a:fld>
            <a:endParaRPr lang="en-US"/>
          </a:p>
        </p:txBody>
      </p:sp>
    </p:spTree>
    <p:extLst>
      <p:ext uri="{BB962C8B-B14F-4D97-AF65-F5344CB8AC3E}">
        <p14:creationId xmlns:p14="http://schemas.microsoft.com/office/powerpoint/2010/main" xmlns="" val="8856800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lstStyle/>
          <a:p>
            <a:r>
              <a:rPr lang="en-US" dirty="0"/>
              <a:t>Quality of performance discussion meetings:  </a:t>
            </a:r>
            <a:endParaRPr lang="en-US" dirty="0" smtClean="0"/>
          </a:p>
          <a:p>
            <a:pPr lvl="1"/>
            <a:r>
              <a:rPr lang="en-US" dirty="0" smtClean="0"/>
              <a:t>Confidential </a:t>
            </a:r>
            <a:r>
              <a:rPr lang="en-US" dirty="0"/>
              <a:t>survey can be distributed to all employee on a regular basis to gather information about how the survivor is managing the performance discussion meetings. </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11</a:t>
            </a:fld>
            <a:endParaRPr lang="en-US"/>
          </a:p>
        </p:txBody>
      </p:sp>
    </p:spTree>
    <p:extLst>
      <p:ext uri="{BB962C8B-B14F-4D97-AF65-F5344CB8AC3E}">
        <p14:creationId xmlns:p14="http://schemas.microsoft.com/office/powerpoint/2010/main" xmlns="" val="7580385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normAutofit/>
          </a:bodyPr>
          <a:lstStyle/>
          <a:p>
            <a:r>
              <a:rPr lang="en-US" dirty="0" smtClean="0"/>
              <a:t>System satisfaction: </a:t>
            </a:r>
          </a:p>
          <a:p>
            <a:pPr lvl="1"/>
            <a:r>
              <a:rPr lang="en-US" dirty="0" smtClean="0"/>
              <a:t>A confidence survey can also be distributed to assess the percentage of system users, both raters and </a:t>
            </a:r>
            <a:r>
              <a:rPr lang="en-US" dirty="0" err="1" smtClean="0"/>
              <a:t>ratees</a:t>
            </a:r>
            <a:r>
              <a:rPr lang="en-US" dirty="0" smtClean="0"/>
              <a:t>.</a:t>
            </a:r>
          </a:p>
        </p:txBody>
      </p:sp>
      <p:sp>
        <p:nvSpPr>
          <p:cNvPr id="4" name="Slide Number Placeholder 3"/>
          <p:cNvSpPr>
            <a:spLocks noGrp="1"/>
          </p:cNvSpPr>
          <p:nvPr>
            <p:ph type="sldNum" sz="quarter" idx="12"/>
          </p:nvPr>
        </p:nvSpPr>
        <p:spPr/>
        <p:txBody>
          <a:bodyPr/>
          <a:lstStyle/>
          <a:p>
            <a:fld id="{9419F115-8EF2-4F59-B966-9311F78F53C8}" type="slidenum">
              <a:rPr lang="en-US" smtClean="0"/>
              <a:pPr/>
              <a:t>12</a:t>
            </a:fld>
            <a:endParaRPr lang="en-US"/>
          </a:p>
        </p:txBody>
      </p:sp>
    </p:spTree>
    <p:extLst>
      <p:ext uri="{BB962C8B-B14F-4D97-AF65-F5344CB8AC3E}">
        <p14:creationId xmlns:p14="http://schemas.microsoft.com/office/powerpoint/2010/main" xmlns="" val="34943112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normAutofit/>
          </a:bodyPr>
          <a:lstStyle/>
          <a:p>
            <a:r>
              <a:rPr lang="en-US" dirty="0"/>
              <a:t>Overall/cost benefit ratio: </a:t>
            </a:r>
            <a:endParaRPr lang="en-US" dirty="0" smtClean="0"/>
          </a:p>
          <a:p>
            <a:pPr lvl="1"/>
            <a:r>
              <a:rPr lang="en-US" dirty="0" smtClean="0"/>
              <a:t>A </a:t>
            </a:r>
            <a:r>
              <a:rPr lang="en-US" dirty="0"/>
              <a:t>fairly simple way to address the overall impact of the system is to ask a participants to rate the overall cost/benefit ratio for the performance management system .</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13</a:t>
            </a:fld>
            <a:endParaRPr lang="en-US"/>
          </a:p>
        </p:txBody>
      </p:sp>
    </p:spTree>
    <p:extLst>
      <p:ext uri="{BB962C8B-B14F-4D97-AF65-F5344CB8AC3E}">
        <p14:creationId xmlns:p14="http://schemas.microsoft.com/office/powerpoint/2010/main" xmlns="" val="115356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lstStyle/>
          <a:p>
            <a:r>
              <a:rPr lang="en-US" dirty="0"/>
              <a:t>Unit level and organizational level performance: </a:t>
            </a:r>
            <a:endParaRPr lang="en-US" dirty="0" smtClean="0"/>
          </a:p>
          <a:p>
            <a:pPr lvl="1"/>
            <a:r>
              <a:rPr lang="en-US" dirty="0" smtClean="0"/>
              <a:t>Such </a:t>
            </a:r>
            <a:r>
              <a:rPr lang="en-US" dirty="0"/>
              <a:t>performance indicator might be customer satisfaction with specific units and indicators of the financial of various units or the organization as a whole.</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14</a:t>
            </a:fld>
            <a:endParaRPr lang="en-US"/>
          </a:p>
        </p:txBody>
      </p:sp>
    </p:spTree>
    <p:extLst>
      <p:ext uri="{BB962C8B-B14F-4D97-AF65-F5344CB8AC3E}">
        <p14:creationId xmlns:p14="http://schemas.microsoft.com/office/powerpoint/2010/main" xmlns="" val="24390048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a:t>Returning to the performance management system at the Washington State Patrol, we can examine how it has evaluated effectiveness since the system was implemented.  The patrol has several measures in place for continual evaluation of the effectiveness of the program. First, before all employees were reviewed using the system, they were surveyed regarding their satisfaction with the new system. This input was then used to further improve the appraisal process. In addition, the patrol uses the results of a biyearly citizen's survey conducted by Washington State University. The results of this survey are used to determine whether the state patrol's customers are satisfied with its performance, and the data are also used to adjust and reprioritize performance objectives. In addition, the data are used to measure division-level performance, one indicator of the success of the performance management process. The Washington State Patrol collects other types of data as well. </a:t>
            </a:r>
          </a:p>
        </p:txBody>
      </p:sp>
      <p:sp>
        <p:nvSpPr>
          <p:cNvPr id="4" name="Slide Number Placeholder 3"/>
          <p:cNvSpPr>
            <a:spLocks noGrp="1"/>
          </p:cNvSpPr>
          <p:nvPr>
            <p:ph type="sldNum" sz="quarter" idx="12"/>
          </p:nvPr>
        </p:nvSpPr>
        <p:spPr/>
        <p:txBody>
          <a:bodyPr/>
          <a:lstStyle/>
          <a:p>
            <a:fld id="{9419F115-8EF2-4F59-B966-9311F78F53C8}" type="slidenum">
              <a:rPr lang="en-US" smtClean="0"/>
              <a:pPr/>
              <a:t>15</a:t>
            </a:fld>
            <a:endParaRPr lang="en-US"/>
          </a:p>
        </p:txBody>
      </p:sp>
    </p:spTree>
    <p:extLst>
      <p:ext uri="{BB962C8B-B14F-4D97-AF65-F5344CB8AC3E}">
        <p14:creationId xmlns:p14="http://schemas.microsoft.com/office/powerpoint/2010/main" xmlns="" val="25087022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Study(Contd</a:t>
            </a:r>
            <a:r>
              <a:rPr lang="en-US" dirty="0"/>
              <a:t>.)</a:t>
            </a:r>
          </a:p>
        </p:txBody>
      </p:sp>
      <p:sp>
        <p:nvSpPr>
          <p:cNvPr id="3" name="Content Placeholder 2"/>
          <p:cNvSpPr>
            <a:spLocks noGrp="1"/>
          </p:cNvSpPr>
          <p:nvPr>
            <p:ph idx="1"/>
          </p:nvPr>
        </p:nvSpPr>
        <p:spPr/>
        <p:txBody>
          <a:bodyPr>
            <a:normAutofit fontScale="70000" lnSpcReduction="20000"/>
          </a:bodyPr>
          <a:lstStyle/>
          <a:p>
            <a:pPr algn="just"/>
            <a:r>
              <a:rPr lang="en-US" dirty="0"/>
              <a:t>For example, every six months, division managers give presentations regarding performance management to their peers and to several executives. Initially, the meetings focused on efforts to implement the new performance management system and increase quality, but this will change as new issues arise. The presentation is 30-40 minutes long, followed by 20-30 minutes of questions from peers and executives. The feedback from these presentations is used to measure how well the system is being implemented, and feedback on the success of the meetings will be used to make any necessary changes to the system. The Washington State Patrol may also want to consider measuring how many people are participating in the system. The patrol would also benefit from assessing whether the new system is distinguishing high- from low-level performers and from ascertaining the overall cost/benefit ratio of implementing the system. </a:t>
            </a:r>
          </a:p>
        </p:txBody>
      </p:sp>
      <p:sp>
        <p:nvSpPr>
          <p:cNvPr id="4" name="Slide Number Placeholder 3"/>
          <p:cNvSpPr>
            <a:spLocks noGrp="1"/>
          </p:cNvSpPr>
          <p:nvPr>
            <p:ph type="sldNum" sz="quarter" idx="12"/>
          </p:nvPr>
        </p:nvSpPr>
        <p:spPr/>
        <p:txBody>
          <a:bodyPr/>
          <a:lstStyle/>
          <a:p>
            <a:fld id="{9419F115-8EF2-4F59-B966-9311F78F53C8}" type="slidenum">
              <a:rPr lang="en-US" smtClean="0"/>
              <a:pPr/>
              <a:t>16</a:t>
            </a:fld>
            <a:endParaRPr lang="en-US"/>
          </a:p>
        </p:txBody>
      </p:sp>
    </p:spTree>
    <p:extLst>
      <p:ext uri="{BB962C8B-B14F-4D97-AF65-F5344CB8AC3E}">
        <p14:creationId xmlns:p14="http://schemas.microsoft.com/office/powerpoint/2010/main" xmlns="" val="804349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533400"/>
            <a:ext cx="9144000" cy="685800"/>
          </a:xfrm>
        </p:spPr>
        <p:txBody>
          <a:bodyPr>
            <a:noAutofit/>
          </a:bodyPr>
          <a:lstStyle/>
          <a:p>
            <a:pPr eaLnBrk="1" hangingPunct="1">
              <a:defRPr/>
            </a:pPr>
            <a:endParaRPr lang="en-US" dirty="0" smtClean="0"/>
          </a:p>
        </p:txBody>
      </p:sp>
      <p:sp>
        <p:nvSpPr>
          <p:cNvPr id="11267" name="Rectangle 3"/>
          <p:cNvSpPr>
            <a:spLocks noGrp="1" noChangeArrowheads="1"/>
          </p:cNvSpPr>
          <p:nvPr>
            <p:ph idx="1"/>
          </p:nvPr>
        </p:nvSpPr>
        <p:spPr>
          <a:xfrm>
            <a:off x="228600" y="1600200"/>
            <a:ext cx="8915400" cy="4419600"/>
          </a:xfrm>
        </p:spPr>
        <p:txBody>
          <a:bodyPr>
            <a:normAutofit/>
          </a:bodyPr>
          <a:lstStyle/>
          <a:p>
            <a:pPr>
              <a:defRPr/>
            </a:pPr>
            <a:endParaRPr lang="en-US" sz="4400" dirty="0" smtClean="0"/>
          </a:p>
          <a:p>
            <a:pPr>
              <a:buNone/>
              <a:defRPr/>
            </a:pPr>
            <a:endParaRPr lang="en-US" sz="4400" dirty="0" smtClean="0"/>
          </a:p>
          <a:p>
            <a:pPr>
              <a:buNone/>
              <a:defRPr/>
            </a:pPr>
            <a:r>
              <a:rPr lang="en-US" sz="4400" dirty="0" smtClean="0"/>
              <a:t>   COMPENSATION AND LEGAL ISSUES</a:t>
            </a:r>
            <a:endParaRPr lang="en-US" sz="4400" dirty="0" smtClean="0">
              <a:ea typeface="+mn-ea"/>
            </a:endParaRPr>
          </a:p>
        </p:txBody>
      </p:sp>
      <p:sp>
        <p:nvSpPr>
          <p:cNvPr id="2" name="Slide Number Placeholder 1"/>
          <p:cNvSpPr>
            <a:spLocks noGrp="1"/>
          </p:cNvSpPr>
          <p:nvPr>
            <p:ph type="sldNum" sz="quarter" idx="12"/>
          </p:nvPr>
        </p:nvSpPr>
        <p:spPr/>
        <p:txBody>
          <a:bodyPr/>
          <a:lstStyle/>
          <a:p>
            <a:fld id="{92CF85B6-A42B-4B01-85EA-A1A4E0159E6A}" type="slidenum">
              <a:rPr lang="en-US" smtClean="0"/>
              <a:pPr/>
              <a:t>17</a:t>
            </a:fld>
            <a:endParaRPr lang="en-US"/>
          </a:p>
        </p:txBody>
      </p:sp>
    </p:spTree>
    <p:extLst>
      <p:ext uri="{BB962C8B-B14F-4D97-AF65-F5344CB8AC3E}">
        <p14:creationId xmlns="" xmlns:p14="http://schemas.microsoft.com/office/powerpoint/2010/main" val="12843738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533400"/>
            <a:ext cx="9144000" cy="685800"/>
          </a:xfrm>
        </p:spPr>
        <p:txBody>
          <a:bodyPr>
            <a:noAutofit/>
          </a:bodyPr>
          <a:lstStyle/>
          <a:p>
            <a:pPr eaLnBrk="1" hangingPunct="1">
              <a:defRPr/>
            </a:pPr>
            <a:r>
              <a:rPr lang="en-US" dirty="0" smtClean="0"/>
              <a:t>Compensation- Reward Systems: Overview</a:t>
            </a:r>
          </a:p>
        </p:txBody>
      </p:sp>
      <p:sp>
        <p:nvSpPr>
          <p:cNvPr id="11267" name="Rectangle 3"/>
          <p:cNvSpPr>
            <a:spLocks noGrp="1" noChangeArrowheads="1"/>
          </p:cNvSpPr>
          <p:nvPr>
            <p:ph idx="1"/>
          </p:nvPr>
        </p:nvSpPr>
        <p:spPr>
          <a:xfrm>
            <a:off x="914400" y="1600200"/>
            <a:ext cx="7467600" cy="4419600"/>
          </a:xfrm>
        </p:spPr>
        <p:txBody>
          <a:bodyPr>
            <a:normAutofit/>
          </a:bodyPr>
          <a:lstStyle/>
          <a:p>
            <a:pPr eaLnBrk="1" hangingPunct="1">
              <a:defRPr/>
            </a:pPr>
            <a:r>
              <a:rPr lang="en-US" dirty="0" smtClean="0">
                <a:ea typeface="+mn-ea"/>
              </a:rPr>
              <a:t>Traditional and Contingent Pay (CP) Plans</a:t>
            </a:r>
          </a:p>
          <a:p>
            <a:pPr lvl="1" eaLnBrk="1" hangingPunct="1">
              <a:defRPr/>
            </a:pPr>
            <a:r>
              <a:rPr lang="en-US" sz="3200" dirty="0" smtClean="0">
                <a:ea typeface="+mn-ea"/>
              </a:rPr>
              <a:t>Reasons for Introducing CP Plans</a:t>
            </a:r>
          </a:p>
          <a:p>
            <a:pPr lvl="1" eaLnBrk="1" hangingPunct="1">
              <a:defRPr/>
            </a:pPr>
            <a:r>
              <a:rPr lang="en-US" sz="3200" dirty="0" smtClean="0">
                <a:ea typeface="+mn-ea"/>
              </a:rPr>
              <a:t>Possible Problems Associated with CP</a:t>
            </a:r>
          </a:p>
          <a:p>
            <a:pPr lvl="1" eaLnBrk="1" hangingPunct="1">
              <a:defRPr/>
            </a:pPr>
            <a:r>
              <a:rPr lang="en-US" sz="3200" dirty="0" smtClean="0">
                <a:ea typeface="+mn-ea"/>
              </a:rPr>
              <a:t>Selecting a CP Plan</a:t>
            </a:r>
          </a:p>
          <a:p>
            <a:pPr eaLnBrk="1" hangingPunct="1">
              <a:defRPr/>
            </a:pPr>
            <a:r>
              <a:rPr lang="en-US" dirty="0" smtClean="0">
                <a:ea typeface="+mn-ea"/>
              </a:rPr>
              <a:t>Putting Pay in Context</a:t>
            </a:r>
          </a:p>
          <a:p>
            <a:pPr eaLnBrk="1" hangingPunct="1">
              <a:defRPr/>
            </a:pPr>
            <a:r>
              <a:rPr lang="en-US" dirty="0" smtClean="0">
                <a:ea typeface="+mn-ea"/>
              </a:rPr>
              <a:t>Pay Structures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18</a:t>
            </a:fld>
            <a:endParaRPr lang="en-US"/>
          </a:p>
        </p:txBody>
      </p:sp>
    </p:spTree>
    <p:extLst>
      <p:ext uri="{BB962C8B-B14F-4D97-AF65-F5344CB8AC3E}">
        <p14:creationId xmlns="" xmlns:p14="http://schemas.microsoft.com/office/powerpoint/2010/main" val="12843738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228600"/>
            <a:ext cx="9144000" cy="685800"/>
          </a:xfrm>
        </p:spPr>
        <p:txBody>
          <a:bodyPr>
            <a:noAutofit/>
          </a:bodyPr>
          <a:lstStyle/>
          <a:p>
            <a:pPr eaLnBrk="1" hangingPunct="1">
              <a:defRPr/>
            </a:pPr>
            <a:r>
              <a:rPr lang="en-US" dirty="0" smtClean="0"/>
              <a:t>Traditional Pay</a:t>
            </a:r>
          </a:p>
        </p:txBody>
      </p:sp>
      <p:sp>
        <p:nvSpPr>
          <p:cNvPr id="15363" name="Rectangle 3"/>
          <p:cNvSpPr>
            <a:spLocks noGrp="1" noChangeArrowheads="1"/>
          </p:cNvSpPr>
          <p:nvPr>
            <p:ph idx="1"/>
          </p:nvPr>
        </p:nvSpPr>
        <p:spPr>
          <a:xfrm>
            <a:off x="914400" y="1143000"/>
            <a:ext cx="7432675" cy="3733800"/>
          </a:xfrm>
        </p:spPr>
        <p:txBody>
          <a:bodyPr>
            <a:normAutofit/>
          </a:bodyPr>
          <a:lstStyle/>
          <a:p>
            <a:pPr eaLnBrk="1" hangingPunct="1">
              <a:defRPr/>
            </a:pPr>
            <a:r>
              <a:rPr lang="en-US" dirty="0" smtClean="0">
                <a:ea typeface="+mn-ea"/>
              </a:rPr>
              <a:t>Salary and salary increases are based on</a:t>
            </a:r>
          </a:p>
          <a:p>
            <a:pPr lvl="1" eaLnBrk="1" hangingPunct="1">
              <a:defRPr/>
            </a:pPr>
            <a:r>
              <a:rPr lang="en-US" sz="3200" dirty="0" smtClean="0">
                <a:ea typeface="+mn-ea"/>
              </a:rPr>
              <a:t>Position</a:t>
            </a:r>
          </a:p>
          <a:p>
            <a:pPr lvl="1" eaLnBrk="1" hangingPunct="1">
              <a:defRPr/>
            </a:pPr>
            <a:r>
              <a:rPr lang="en-US" sz="3200" dirty="0" smtClean="0">
                <a:ea typeface="+mn-ea"/>
              </a:rPr>
              <a:t>Seniority</a:t>
            </a:r>
          </a:p>
        </p:txBody>
      </p:sp>
      <p:sp>
        <p:nvSpPr>
          <p:cNvPr id="2" name="Slide Number Placeholder 1"/>
          <p:cNvSpPr>
            <a:spLocks noGrp="1"/>
          </p:cNvSpPr>
          <p:nvPr>
            <p:ph type="sldNum" sz="quarter" idx="12"/>
          </p:nvPr>
        </p:nvSpPr>
        <p:spPr/>
        <p:txBody>
          <a:bodyPr/>
          <a:lstStyle/>
          <a:p>
            <a:fld id="{92CF85B6-A42B-4B01-85EA-A1A4E0159E6A}" type="slidenum">
              <a:rPr lang="en-US" smtClean="0"/>
              <a:pPr/>
              <a:t>19</a:t>
            </a:fld>
            <a:endParaRPr lang="en-US"/>
          </a:p>
        </p:txBody>
      </p:sp>
    </p:spTree>
    <p:extLst>
      <p:ext uri="{BB962C8B-B14F-4D97-AF65-F5344CB8AC3E}">
        <p14:creationId xmlns="" xmlns:p14="http://schemas.microsoft.com/office/powerpoint/2010/main" val="2089452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304800"/>
            <a:ext cx="9144000" cy="685800"/>
          </a:xfrm>
        </p:spPr>
        <p:txBody>
          <a:bodyPr>
            <a:noAutofit/>
          </a:bodyPr>
          <a:lstStyle/>
          <a:p>
            <a:pPr eaLnBrk="1" hangingPunct="1">
              <a:defRPr/>
            </a:pPr>
            <a:r>
              <a:rPr lang="en-US" dirty="0" smtClean="0"/>
              <a:t>Contingent Pay (CP)</a:t>
            </a:r>
          </a:p>
        </p:txBody>
      </p:sp>
      <p:sp>
        <p:nvSpPr>
          <p:cNvPr id="16387" name="Rectangle 3"/>
          <p:cNvSpPr>
            <a:spLocks noGrp="1" noChangeArrowheads="1"/>
          </p:cNvSpPr>
          <p:nvPr>
            <p:ph idx="1"/>
          </p:nvPr>
        </p:nvSpPr>
        <p:spPr>
          <a:xfrm>
            <a:off x="914400" y="1143000"/>
            <a:ext cx="7432675" cy="3733800"/>
          </a:xfrm>
        </p:spPr>
        <p:txBody>
          <a:bodyPr>
            <a:normAutofit/>
          </a:bodyPr>
          <a:lstStyle/>
          <a:p>
            <a:pPr eaLnBrk="1" hangingPunct="1">
              <a:defRPr/>
            </a:pPr>
            <a:r>
              <a:rPr lang="en-US" dirty="0" smtClean="0">
                <a:ea typeface="+mn-ea"/>
              </a:rPr>
              <a:t>Salary and salary increases are based on</a:t>
            </a:r>
          </a:p>
          <a:p>
            <a:pPr lvl="1" eaLnBrk="1" hangingPunct="1">
              <a:defRPr/>
            </a:pPr>
            <a:r>
              <a:rPr lang="en-US" sz="3200" dirty="0" smtClean="0">
                <a:ea typeface="+mn-ea"/>
              </a:rPr>
              <a:t>Job performance</a:t>
            </a:r>
          </a:p>
          <a:p>
            <a:pPr lvl="1" eaLnBrk="1" hangingPunct="1">
              <a:defRPr/>
            </a:pPr>
            <a:endParaRPr lang="en-US" sz="3200" dirty="0" smtClean="0">
              <a:ea typeface="+mn-ea"/>
            </a:endParaRPr>
          </a:p>
          <a:p>
            <a:pPr eaLnBrk="1" hangingPunct="1">
              <a:defRPr/>
            </a:pPr>
            <a:r>
              <a:rPr lang="en-US" dirty="0" smtClean="0">
                <a:ea typeface="+mn-ea"/>
              </a:rPr>
              <a:t>Also called: </a:t>
            </a:r>
            <a:r>
              <a:rPr lang="en-US" b="1" dirty="0" smtClean="0">
                <a:ea typeface="+mn-ea"/>
              </a:rPr>
              <a:t>Pay for Performance</a:t>
            </a:r>
          </a:p>
          <a:p>
            <a:pPr eaLnBrk="1" hangingPunct="1">
              <a:defRPr/>
            </a:pPr>
            <a:r>
              <a:rPr lang="en-US" dirty="0" smtClean="0">
                <a:ea typeface="+mn-ea"/>
              </a:rPr>
              <a:t>If not added to base pay, called:</a:t>
            </a:r>
          </a:p>
          <a:p>
            <a:pPr lvl="1" eaLnBrk="1" hangingPunct="1">
              <a:defRPr/>
            </a:pPr>
            <a:r>
              <a:rPr lang="en-US" sz="3200" dirty="0" smtClean="0">
                <a:ea typeface="+mn-ea"/>
              </a:rPr>
              <a:t>Variable pay</a:t>
            </a:r>
          </a:p>
        </p:txBody>
      </p:sp>
      <p:sp>
        <p:nvSpPr>
          <p:cNvPr id="2" name="Slide Number Placeholder 1"/>
          <p:cNvSpPr>
            <a:spLocks noGrp="1"/>
          </p:cNvSpPr>
          <p:nvPr>
            <p:ph type="sldNum" sz="quarter" idx="12"/>
          </p:nvPr>
        </p:nvSpPr>
        <p:spPr/>
        <p:txBody>
          <a:bodyPr/>
          <a:lstStyle/>
          <a:p>
            <a:fld id="{92CF85B6-A42B-4B01-85EA-A1A4E0159E6A}" type="slidenum">
              <a:rPr lang="en-US" smtClean="0"/>
              <a:pPr/>
              <a:t>20</a:t>
            </a:fld>
            <a:endParaRPr lang="en-US"/>
          </a:p>
        </p:txBody>
      </p:sp>
    </p:spTree>
    <p:extLst>
      <p:ext uri="{BB962C8B-B14F-4D97-AF65-F5344CB8AC3E}">
        <p14:creationId xmlns="" xmlns:p14="http://schemas.microsoft.com/office/powerpoint/2010/main" val="23232050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152400"/>
            <a:ext cx="9144000" cy="685800"/>
          </a:xfrm>
        </p:spPr>
        <p:txBody>
          <a:bodyPr>
            <a:noAutofit/>
          </a:bodyPr>
          <a:lstStyle/>
          <a:p>
            <a:pPr eaLnBrk="1" hangingPunct="1">
              <a:defRPr/>
            </a:pPr>
            <a:r>
              <a:rPr lang="en-US" dirty="0" smtClean="0"/>
              <a:t>Reasons for Introducing CP</a:t>
            </a:r>
          </a:p>
        </p:txBody>
      </p:sp>
      <p:sp>
        <p:nvSpPr>
          <p:cNvPr id="17411" name="Rectangle 3"/>
          <p:cNvSpPr>
            <a:spLocks noGrp="1" noChangeArrowheads="1"/>
          </p:cNvSpPr>
          <p:nvPr>
            <p:ph idx="1"/>
          </p:nvPr>
        </p:nvSpPr>
        <p:spPr>
          <a:xfrm>
            <a:off x="914400" y="1143000"/>
            <a:ext cx="7924800" cy="4572000"/>
          </a:xfrm>
        </p:spPr>
        <p:txBody>
          <a:bodyPr>
            <a:normAutofit/>
          </a:bodyPr>
          <a:lstStyle/>
          <a:p>
            <a:pPr eaLnBrk="1" hangingPunct="1">
              <a:lnSpc>
                <a:spcPct val="90000"/>
              </a:lnSpc>
              <a:defRPr/>
            </a:pPr>
            <a:r>
              <a:rPr lang="en-US" dirty="0" smtClean="0">
                <a:ea typeface="+mn-ea"/>
              </a:rPr>
              <a:t>Performance management is more effective when rewards are tied to results</a:t>
            </a:r>
          </a:p>
          <a:p>
            <a:pPr eaLnBrk="1" hangingPunct="1">
              <a:lnSpc>
                <a:spcPct val="90000"/>
              </a:lnSpc>
              <a:defRPr/>
            </a:pPr>
            <a:r>
              <a:rPr lang="en-US" dirty="0" smtClean="0">
                <a:ea typeface="+mn-ea"/>
              </a:rPr>
              <a:t>CP Plans force organizations to:</a:t>
            </a:r>
          </a:p>
          <a:p>
            <a:pPr lvl="1" eaLnBrk="1" hangingPunct="1">
              <a:lnSpc>
                <a:spcPct val="90000"/>
              </a:lnSpc>
              <a:defRPr/>
            </a:pPr>
            <a:r>
              <a:rPr lang="en-US" sz="3200" dirty="0" smtClean="0">
                <a:ea typeface="+mn-ea"/>
              </a:rPr>
              <a:t>Clearly define effective performance</a:t>
            </a:r>
          </a:p>
          <a:p>
            <a:pPr lvl="1" eaLnBrk="1" hangingPunct="1">
              <a:lnSpc>
                <a:spcPct val="90000"/>
              </a:lnSpc>
              <a:defRPr/>
            </a:pPr>
            <a:r>
              <a:rPr lang="en-US" sz="3200" dirty="0" smtClean="0">
                <a:ea typeface="+mn-ea"/>
              </a:rPr>
              <a:t>Determine what factors are necessary</a:t>
            </a:r>
          </a:p>
          <a:p>
            <a:pPr eaLnBrk="1" hangingPunct="1">
              <a:lnSpc>
                <a:spcPct val="90000"/>
              </a:lnSpc>
              <a:defRPr/>
            </a:pPr>
            <a:r>
              <a:rPr lang="en-US" dirty="0" smtClean="0">
                <a:ea typeface="+mn-ea"/>
              </a:rPr>
              <a:t>CP plans help to recruit and retain top performers</a:t>
            </a:r>
          </a:p>
          <a:p>
            <a:pPr eaLnBrk="1" hangingPunct="1">
              <a:lnSpc>
                <a:spcPct val="90000"/>
              </a:lnSpc>
              <a:defRPr/>
            </a:pPr>
            <a:r>
              <a:rPr lang="en-US" dirty="0" smtClean="0">
                <a:ea typeface="+mn-ea"/>
              </a:rPr>
              <a:t>CP plans project good corporate image</a:t>
            </a:r>
          </a:p>
        </p:txBody>
      </p:sp>
      <p:sp>
        <p:nvSpPr>
          <p:cNvPr id="2" name="Slide Number Placeholder 1"/>
          <p:cNvSpPr>
            <a:spLocks noGrp="1"/>
          </p:cNvSpPr>
          <p:nvPr>
            <p:ph type="sldNum" sz="quarter" idx="12"/>
          </p:nvPr>
        </p:nvSpPr>
        <p:spPr/>
        <p:txBody>
          <a:bodyPr/>
          <a:lstStyle/>
          <a:p>
            <a:fld id="{92CF85B6-A42B-4B01-85EA-A1A4E0159E6A}" type="slidenum">
              <a:rPr lang="en-US" smtClean="0"/>
              <a:pPr/>
              <a:t>21</a:t>
            </a:fld>
            <a:endParaRPr lang="en-US"/>
          </a:p>
        </p:txBody>
      </p:sp>
    </p:spTree>
    <p:extLst>
      <p:ext uri="{BB962C8B-B14F-4D97-AF65-F5344CB8AC3E}">
        <p14:creationId xmlns="" xmlns:p14="http://schemas.microsoft.com/office/powerpoint/2010/main" val="24421432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152400"/>
            <a:ext cx="9144000" cy="1447800"/>
          </a:xfrm>
        </p:spPr>
        <p:txBody>
          <a:bodyPr>
            <a:noAutofit/>
          </a:bodyPr>
          <a:lstStyle/>
          <a:p>
            <a:pPr eaLnBrk="1" hangingPunct="1">
              <a:defRPr/>
            </a:pPr>
            <a:r>
              <a:rPr lang="en-US" dirty="0" smtClean="0"/>
              <a:t>CP plans help improve motivation when:</a:t>
            </a:r>
          </a:p>
        </p:txBody>
      </p:sp>
      <p:sp>
        <p:nvSpPr>
          <p:cNvPr id="20483" name="Rectangle 3"/>
          <p:cNvSpPr>
            <a:spLocks noGrp="1" noChangeArrowheads="1"/>
          </p:cNvSpPr>
          <p:nvPr>
            <p:ph idx="1"/>
          </p:nvPr>
        </p:nvSpPr>
        <p:spPr>
          <a:xfrm>
            <a:off x="914400" y="1752600"/>
            <a:ext cx="7696200" cy="4495800"/>
          </a:xfrm>
        </p:spPr>
        <p:txBody>
          <a:bodyPr>
            <a:noAutofit/>
          </a:bodyPr>
          <a:lstStyle/>
          <a:p>
            <a:pPr marL="914400" indent="-450850" eaLnBrk="1" hangingPunct="1">
              <a:lnSpc>
                <a:spcPct val="90000"/>
              </a:lnSpc>
              <a:defRPr/>
            </a:pPr>
            <a:r>
              <a:rPr lang="en-US" sz="2700" dirty="0" smtClean="0">
                <a:ea typeface="+mn-ea"/>
              </a:rPr>
              <a:t>Employees see clear link between their efforts and resulting performance (</a:t>
            </a:r>
            <a:r>
              <a:rPr lang="en-US" sz="2700" i="1" dirty="0" smtClean="0">
                <a:ea typeface="+mn-ea"/>
              </a:rPr>
              <a:t>Expectancy</a:t>
            </a:r>
            <a:r>
              <a:rPr lang="en-US" sz="2700" dirty="0" smtClean="0">
                <a:ea typeface="+mn-ea"/>
              </a:rPr>
              <a:t>)</a:t>
            </a:r>
          </a:p>
          <a:p>
            <a:pPr marL="914400" indent="-450850" eaLnBrk="1" hangingPunct="1">
              <a:lnSpc>
                <a:spcPct val="90000"/>
              </a:lnSpc>
              <a:defRPr/>
            </a:pPr>
            <a:r>
              <a:rPr lang="en-US" sz="2700" dirty="0" smtClean="0">
                <a:ea typeface="+mn-ea"/>
              </a:rPr>
              <a:t>Employees see clear link between their performance level and rewards received (</a:t>
            </a:r>
            <a:r>
              <a:rPr lang="en-US" sz="2700" i="1" dirty="0" smtClean="0">
                <a:ea typeface="+mn-ea"/>
              </a:rPr>
              <a:t>Instrumentality</a:t>
            </a:r>
            <a:r>
              <a:rPr lang="en-US" sz="2700" dirty="0" smtClean="0">
                <a:ea typeface="+mn-ea"/>
              </a:rPr>
              <a:t>)</a:t>
            </a:r>
          </a:p>
          <a:p>
            <a:pPr marL="914400" indent="-450850" eaLnBrk="1" hangingPunct="1">
              <a:lnSpc>
                <a:spcPct val="90000"/>
              </a:lnSpc>
              <a:defRPr/>
            </a:pPr>
            <a:r>
              <a:rPr lang="en-US" sz="2700" dirty="0" smtClean="0">
                <a:ea typeface="+mn-ea"/>
              </a:rPr>
              <a:t>Employees value the rewards available (</a:t>
            </a:r>
            <a:r>
              <a:rPr lang="en-US" sz="2700" i="1" dirty="0" smtClean="0">
                <a:ea typeface="+mn-ea"/>
              </a:rPr>
              <a:t>Valence</a:t>
            </a:r>
            <a:r>
              <a:rPr lang="en-US" sz="2700" dirty="0" smtClean="0">
                <a:ea typeface="+mn-ea"/>
              </a:rPr>
              <a:t>)</a:t>
            </a:r>
          </a:p>
          <a:p>
            <a:pPr marL="914400" indent="-450850" eaLnBrk="1" hangingPunct="1">
              <a:lnSpc>
                <a:spcPct val="90000"/>
              </a:lnSpc>
              <a:buFontTx/>
              <a:buAutoNum type="arabicPeriod"/>
              <a:defRPr/>
            </a:pPr>
            <a:endParaRPr lang="en-US" sz="2700" dirty="0" smtClean="0">
              <a:ea typeface="+mn-ea"/>
            </a:endParaRPr>
          </a:p>
          <a:p>
            <a:pPr marL="914400" indent="-450850" algn="ctr" eaLnBrk="1" hangingPunct="1">
              <a:lnSpc>
                <a:spcPct val="90000"/>
              </a:lnSpc>
              <a:buFontTx/>
              <a:buNone/>
              <a:defRPr/>
            </a:pPr>
            <a:r>
              <a:rPr lang="en-US" sz="2700" i="1" dirty="0" smtClean="0">
                <a:ea typeface="+mn-ea"/>
                <a:cs typeface="Times New Roman" charset="0"/>
              </a:rPr>
              <a:t>motivation </a:t>
            </a:r>
            <a:r>
              <a:rPr lang="en-US" sz="2700" b="1" i="1" dirty="0" smtClean="0">
                <a:ea typeface="+mn-ea"/>
                <a:cs typeface="Times New Roman" charset="0"/>
              </a:rPr>
              <a:t>=</a:t>
            </a:r>
            <a:r>
              <a:rPr lang="en-US" sz="2700" i="1" dirty="0" smtClean="0">
                <a:ea typeface="+mn-ea"/>
                <a:cs typeface="Times New Roman" charset="0"/>
              </a:rPr>
              <a:t> </a:t>
            </a:r>
          </a:p>
          <a:p>
            <a:pPr marL="914400" indent="-450850" algn="ctr" eaLnBrk="1" hangingPunct="1">
              <a:lnSpc>
                <a:spcPct val="90000"/>
              </a:lnSpc>
              <a:buFontTx/>
              <a:buNone/>
              <a:defRPr/>
            </a:pPr>
            <a:r>
              <a:rPr lang="en-US" sz="2700" i="1" dirty="0" smtClean="0">
                <a:ea typeface="+mn-ea"/>
                <a:cs typeface="Times New Roman" charset="0"/>
              </a:rPr>
              <a:t>expectancy </a:t>
            </a:r>
            <a:r>
              <a:rPr lang="en-US" sz="2700" b="1" i="1" dirty="0" smtClean="0">
                <a:ea typeface="+mn-ea"/>
                <a:cs typeface="Times New Roman" charset="0"/>
              </a:rPr>
              <a:t>x</a:t>
            </a:r>
            <a:r>
              <a:rPr lang="en-US" sz="2700" i="1" dirty="0" smtClean="0">
                <a:ea typeface="+mn-ea"/>
                <a:cs typeface="Times New Roman" charset="0"/>
              </a:rPr>
              <a:t> instrumentality </a:t>
            </a:r>
            <a:r>
              <a:rPr lang="en-US" sz="2700" b="1" i="1" dirty="0" smtClean="0">
                <a:ea typeface="+mn-ea"/>
                <a:cs typeface="Times New Roman" charset="0"/>
              </a:rPr>
              <a:t>x</a:t>
            </a:r>
            <a:r>
              <a:rPr lang="en-US" sz="2700" i="1" dirty="0" smtClean="0">
                <a:ea typeface="+mn-ea"/>
                <a:cs typeface="Times New Roman" charset="0"/>
              </a:rPr>
              <a:t> valence</a:t>
            </a:r>
          </a:p>
        </p:txBody>
      </p:sp>
      <p:sp>
        <p:nvSpPr>
          <p:cNvPr id="2" name="Slide Number Placeholder 1"/>
          <p:cNvSpPr>
            <a:spLocks noGrp="1"/>
          </p:cNvSpPr>
          <p:nvPr>
            <p:ph type="sldNum" sz="quarter" idx="12"/>
          </p:nvPr>
        </p:nvSpPr>
        <p:spPr/>
        <p:txBody>
          <a:bodyPr/>
          <a:lstStyle/>
          <a:p>
            <a:fld id="{92CF85B6-A42B-4B01-85EA-A1A4E0159E6A}" type="slidenum">
              <a:rPr lang="en-US" smtClean="0"/>
              <a:pPr/>
              <a:t>22</a:t>
            </a:fld>
            <a:endParaRPr lang="en-US"/>
          </a:p>
        </p:txBody>
      </p:sp>
    </p:spTree>
    <p:extLst>
      <p:ext uri="{BB962C8B-B14F-4D97-AF65-F5344CB8AC3E}">
        <p14:creationId xmlns="" xmlns:p14="http://schemas.microsoft.com/office/powerpoint/2010/main" val="7411601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76200"/>
            <a:ext cx="9144000" cy="1066800"/>
          </a:xfrm>
        </p:spPr>
        <p:txBody>
          <a:bodyPr>
            <a:normAutofit/>
          </a:bodyPr>
          <a:lstStyle/>
          <a:p>
            <a:pPr eaLnBrk="1" hangingPunct="1">
              <a:defRPr/>
            </a:pPr>
            <a:r>
              <a:rPr lang="en-US" dirty="0" smtClean="0"/>
              <a:t>Possible Problems Associated with CP</a:t>
            </a:r>
          </a:p>
        </p:txBody>
      </p:sp>
      <p:sp>
        <p:nvSpPr>
          <p:cNvPr id="21507" name="Rectangle 3"/>
          <p:cNvSpPr>
            <a:spLocks noGrp="1" noChangeArrowheads="1"/>
          </p:cNvSpPr>
          <p:nvPr>
            <p:ph idx="1"/>
          </p:nvPr>
        </p:nvSpPr>
        <p:spPr>
          <a:xfrm>
            <a:off x="914400" y="1143000"/>
            <a:ext cx="7543800" cy="4419600"/>
          </a:xfrm>
        </p:spPr>
        <p:txBody>
          <a:bodyPr/>
          <a:lstStyle/>
          <a:p>
            <a:pPr eaLnBrk="1" hangingPunct="1">
              <a:defRPr/>
            </a:pPr>
            <a:r>
              <a:rPr lang="en-US" dirty="0" smtClean="0">
                <a:ea typeface="+mn-ea"/>
              </a:rPr>
              <a:t>Poor performance management system</a:t>
            </a:r>
          </a:p>
          <a:p>
            <a:pPr eaLnBrk="1" hangingPunct="1">
              <a:defRPr/>
            </a:pPr>
            <a:r>
              <a:rPr lang="en-US" dirty="0" smtClean="0">
                <a:ea typeface="+mn-ea"/>
              </a:rPr>
              <a:t>Rewarding counterproductive behavior</a:t>
            </a:r>
          </a:p>
          <a:p>
            <a:pPr eaLnBrk="1" hangingPunct="1">
              <a:defRPr/>
            </a:pPr>
            <a:r>
              <a:rPr lang="en-US" dirty="0" smtClean="0">
                <a:ea typeface="+mn-ea"/>
              </a:rPr>
              <a:t>Insignificant rewards</a:t>
            </a:r>
          </a:p>
          <a:p>
            <a:pPr eaLnBrk="1" hangingPunct="1">
              <a:defRPr/>
            </a:pPr>
            <a:r>
              <a:rPr lang="en-US" dirty="0" smtClean="0">
                <a:ea typeface="+mn-ea"/>
                <a:cs typeface="Times New Roman" charset="0"/>
              </a:rPr>
              <a:t>The reward becomes the driver</a:t>
            </a:r>
            <a:r>
              <a:rPr lang="en-US" dirty="0" smtClean="0">
                <a:ea typeface="+mn-ea"/>
              </a:rPr>
              <a:t> </a:t>
            </a:r>
          </a:p>
          <a:p>
            <a:pPr eaLnBrk="1" hangingPunct="1">
              <a:defRPr/>
            </a:pPr>
            <a:r>
              <a:rPr lang="en-US" dirty="0" smtClean="0">
                <a:ea typeface="+mn-ea"/>
              </a:rPr>
              <a:t>Extrinsic vs. intrinsic motivation</a:t>
            </a:r>
          </a:p>
          <a:p>
            <a:pPr eaLnBrk="1" hangingPunct="1">
              <a:defRPr/>
            </a:pPr>
            <a:r>
              <a:rPr lang="en-US" dirty="0" smtClean="0">
                <a:ea typeface="+mn-ea"/>
              </a:rPr>
              <a:t>Disproportionately large rewards for executives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23</a:t>
            </a:fld>
            <a:endParaRPr lang="en-US"/>
          </a:p>
        </p:txBody>
      </p:sp>
    </p:spTree>
    <p:extLst>
      <p:ext uri="{BB962C8B-B14F-4D97-AF65-F5344CB8AC3E}">
        <p14:creationId xmlns="" xmlns:p14="http://schemas.microsoft.com/office/powerpoint/2010/main" val="23222330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a:xfrm>
            <a:off x="0" y="27709"/>
            <a:ext cx="9144000" cy="1143000"/>
          </a:xfrm>
        </p:spPr>
        <p:txBody>
          <a:bodyPr>
            <a:normAutofit/>
          </a:bodyPr>
          <a:lstStyle/>
          <a:p>
            <a:pPr eaLnBrk="1" hangingPunct="1">
              <a:defRPr/>
            </a:pPr>
            <a:r>
              <a:rPr lang="en-US" dirty="0" smtClean="0"/>
              <a:t>Selecting a CP Plan:  Issues to consider</a:t>
            </a:r>
          </a:p>
        </p:txBody>
      </p:sp>
      <p:sp>
        <p:nvSpPr>
          <p:cNvPr id="22531" name="Rectangle 1027"/>
          <p:cNvSpPr>
            <a:spLocks noGrp="1" noChangeArrowheads="1"/>
          </p:cNvSpPr>
          <p:nvPr>
            <p:ph idx="1"/>
          </p:nvPr>
        </p:nvSpPr>
        <p:spPr>
          <a:xfrm>
            <a:off x="914400" y="1371600"/>
            <a:ext cx="7432675" cy="3733800"/>
          </a:xfrm>
        </p:spPr>
        <p:txBody>
          <a:bodyPr/>
          <a:lstStyle/>
          <a:p>
            <a:pPr marL="685800" indent="-685800" eaLnBrk="1" hangingPunct="1">
              <a:buFontTx/>
              <a:buAutoNum type="alphaUcPeriod"/>
              <a:defRPr/>
            </a:pPr>
            <a:r>
              <a:rPr lang="en-US" dirty="0" smtClean="0">
                <a:ea typeface="+mn-ea"/>
              </a:rPr>
              <a:t>Culture of organization</a:t>
            </a:r>
          </a:p>
          <a:p>
            <a:pPr marL="685800" indent="-685800" eaLnBrk="1" hangingPunct="1">
              <a:buFontTx/>
              <a:buAutoNum type="alphaUcPeriod"/>
              <a:defRPr/>
            </a:pPr>
            <a:r>
              <a:rPr lang="en-US" dirty="0" smtClean="0">
                <a:ea typeface="+mn-ea"/>
              </a:rPr>
              <a:t>Strategic direction of organization</a:t>
            </a:r>
          </a:p>
        </p:txBody>
      </p:sp>
      <p:sp>
        <p:nvSpPr>
          <p:cNvPr id="2" name="Slide Number Placeholder 1"/>
          <p:cNvSpPr>
            <a:spLocks noGrp="1"/>
          </p:cNvSpPr>
          <p:nvPr>
            <p:ph type="sldNum" sz="quarter" idx="12"/>
          </p:nvPr>
        </p:nvSpPr>
        <p:spPr/>
        <p:txBody>
          <a:bodyPr/>
          <a:lstStyle/>
          <a:p>
            <a:fld id="{92CF85B6-A42B-4B01-85EA-A1A4E0159E6A}" type="slidenum">
              <a:rPr lang="en-US" smtClean="0"/>
              <a:pPr/>
              <a:t>24</a:t>
            </a:fld>
            <a:endParaRPr lang="en-US"/>
          </a:p>
        </p:txBody>
      </p:sp>
    </p:spTree>
    <p:extLst>
      <p:ext uri="{BB962C8B-B14F-4D97-AF65-F5344CB8AC3E}">
        <p14:creationId xmlns="" xmlns:p14="http://schemas.microsoft.com/office/powerpoint/2010/main" val="18632550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p:cNvSpPr>
            <a:spLocks noGrp="1" noChangeArrowheads="1"/>
          </p:cNvSpPr>
          <p:nvPr>
            <p:ph type="title"/>
          </p:nvPr>
        </p:nvSpPr>
        <p:spPr>
          <a:xfrm>
            <a:off x="0" y="152400"/>
            <a:ext cx="9144000" cy="1219200"/>
          </a:xfrm>
        </p:spPr>
        <p:txBody>
          <a:bodyPr>
            <a:noAutofit/>
          </a:bodyPr>
          <a:lstStyle/>
          <a:p>
            <a:pPr marL="762000" indent="-762000" eaLnBrk="1" hangingPunct="1">
              <a:defRPr/>
            </a:pPr>
            <a:r>
              <a:rPr lang="en-US" dirty="0" smtClean="0"/>
              <a:t>A. Culture of organization: Types of organizations</a:t>
            </a:r>
          </a:p>
        </p:txBody>
      </p:sp>
      <p:sp>
        <p:nvSpPr>
          <p:cNvPr id="23555" name="Rectangle 1027"/>
          <p:cNvSpPr>
            <a:spLocks noGrp="1" noChangeArrowheads="1"/>
          </p:cNvSpPr>
          <p:nvPr>
            <p:ph idx="1"/>
          </p:nvPr>
        </p:nvSpPr>
        <p:spPr>
          <a:xfrm>
            <a:off x="914400" y="1371600"/>
            <a:ext cx="7543800" cy="5257800"/>
          </a:xfrm>
        </p:spPr>
        <p:txBody>
          <a:bodyPr>
            <a:normAutofit/>
          </a:bodyPr>
          <a:lstStyle/>
          <a:p>
            <a:pPr eaLnBrk="1" hangingPunct="1">
              <a:lnSpc>
                <a:spcPct val="90000"/>
              </a:lnSpc>
              <a:defRPr/>
            </a:pPr>
            <a:r>
              <a:rPr lang="en-US" dirty="0" smtClean="0">
                <a:ea typeface="+mn-ea"/>
              </a:rPr>
              <a:t>Traditional</a:t>
            </a:r>
          </a:p>
          <a:p>
            <a:pPr lvl="1" eaLnBrk="1" hangingPunct="1">
              <a:lnSpc>
                <a:spcPct val="90000"/>
              </a:lnSpc>
              <a:defRPr/>
            </a:pPr>
            <a:r>
              <a:rPr lang="en-US" sz="3200" dirty="0" smtClean="0">
                <a:ea typeface="+mn-ea"/>
              </a:rPr>
              <a:t>Top-down decision making</a:t>
            </a:r>
          </a:p>
          <a:p>
            <a:pPr lvl="1" eaLnBrk="1" hangingPunct="1">
              <a:lnSpc>
                <a:spcPct val="90000"/>
              </a:lnSpc>
              <a:defRPr/>
            </a:pPr>
            <a:r>
              <a:rPr lang="en-US" sz="3200" dirty="0" smtClean="0">
                <a:ea typeface="+mn-ea"/>
              </a:rPr>
              <a:t>Vertical communication</a:t>
            </a:r>
          </a:p>
          <a:p>
            <a:pPr lvl="1" eaLnBrk="1" hangingPunct="1">
              <a:lnSpc>
                <a:spcPct val="90000"/>
              </a:lnSpc>
              <a:defRPr/>
            </a:pPr>
            <a:r>
              <a:rPr lang="en-US" sz="3200" dirty="0" smtClean="0">
                <a:ea typeface="+mn-ea"/>
              </a:rPr>
              <a:t>Jobs that are clearly defined</a:t>
            </a:r>
          </a:p>
          <a:p>
            <a:pPr eaLnBrk="1" hangingPunct="1">
              <a:lnSpc>
                <a:spcPct val="90000"/>
              </a:lnSpc>
              <a:defRPr/>
            </a:pPr>
            <a:r>
              <a:rPr lang="en-US" dirty="0" smtClean="0">
                <a:ea typeface="+mn-ea"/>
              </a:rPr>
              <a:t>Involvement</a:t>
            </a:r>
          </a:p>
          <a:p>
            <a:pPr lvl="1" eaLnBrk="1" hangingPunct="1">
              <a:lnSpc>
                <a:spcPct val="90000"/>
              </a:lnSpc>
              <a:defRPr/>
            </a:pPr>
            <a:r>
              <a:rPr lang="en-US" sz="3200" dirty="0" smtClean="0">
                <a:ea typeface="+mn-ea"/>
              </a:rPr>
              <a:t>Shared decision making</a:t>
            </a:r>
          </a:p>
          <a:p>
            <a:pPr lvl="1" eaLnBrk="1" hangingPunct="1">
              <a:lnSpc>
                <a:spcPct val="90000"/>
              </a:lnSpc>
              <a:defRPr/>
            </a:pPr>
            <a:r>
              <a:rPr lang="en-US" sz="3200" dirty="0" smtClean="0">
                <a:ea typeface="+mn-ea"/>
              </a:rPr>
              <a:t>Lateral communications</a:t>
            </a:r>
          </a:p>
          <a:p>
            <a:pPr lvl="1" eaLnBrk="1" hangingPunct="1">
              <a:lnSpc>
                <a:spcPct val="90000"/>
              </a:lnSpc>
              <a:defRPr/>
            </a:pPr>
            <a:r>
              <a:rPr lang="en-US" sz="3200" dirty="0" smtClean="0">
                <a:ea typeface="+mn-ea"/>
              </a:rPr>
              <a:t>Loosely defined roles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25</a:t>
            </a:fld>
            <a:endParaRPr lang="en-US"/>
          </a:p>
        </p:txBody>
      </p:sp>
    </p:spTree>
    <p:extLst>
      <p:ext uri="{BB962C8B-B14F-4D97-AF65-F5344CB8AC3E}">
        <p14:creationId xmlns="" xmlns:p14="http://schemas.microsoft.com/office/powerpoint/2010/main" val="19259737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152400"/>
            <a:ext cx="9144000" cy="1219200"/>
          </a:xfrm>
        </p:spPr>
        <p:txBody>
          <a:bodyPr>
            <a:noAutofit/>
          </a:bodyPr>
          <a:lstStyle/>
          <a:p>
            <a:pPr marL="762000" indent="-762000" eaLnBrk="1" hangingPunct="1">
              <a:defRPr/>
            </a:pPr>
            <a:r>
              <a:rPr lang="en-US" dirty="0" smtClean="0"/>
              <a:t>CP systems for different organizational cultures:</a:t>
            </a:r>
          </a:p>
        </p:txBody>
      </p:sp>
      <p:sp>
        <p:nvSpPr>
          <p:cNvPr id="24579" name="Rectangle 3"/>
          <p:cNvSpPr>
            <a:spLocks noGrp="1" noChangeArrowheads="1"/>
          </p:cNvSpPr>
          <p:nvPr>
            <p:ph sz="half" idx="1"/>
          </p:nvPr>
        </p:nvSpPr>
        <p:spPr>
          <a:xfrm>
            <a:off x="990600" y="1371600"/>
            <a:ext cx="7543800" cy="4495800"/>
          </a:xfrm>
        </p:spPr>
        <p:txBody>
          <a:bodyPr>
            <a:normAutofit/>
          </a:bodyPr>
          <a:lstStyle/>
          <a:p>
            <a:pPr eaLnBrk="1" hangingPunct="1">
              <a:defRPr/>
            </a:pPr>
            <a:r>
              <a:rPr lang="en-US" sz="3200" dirty="0" smtClean="0">
                <a:ea typeface="+mn-ea"/>
              </a:rPr>
              <a:t>Traditional organizations</a:t>
            </a:r>
          </a:p>
          <a:p>
            <a:pPr lvl="1" eaLnBrk="1" hangingPunct="1">
              <a:defRPr/>
            </a:pPr>
            <a:r>
              <a:rPr lang="en-US" sz="3200" dirty="0" smtClean="0">
                <a:ea typeface="+mn-ea"/>
              </a:rPr>
              <a:t>Piece rate</a:t>
            </a:r>
          </a:p>
          <a:p>
            <a:pPr lvl="1" eaLnBrk="1" hangingPunct="1">
              <a:defRPr/>
            </a:pPr>
            <a:r>
              <a:rPr lang="en-US" sz="3200" dirty="0" smtClean="0">
                <a:ea typeface="+mn-ea"/>
              </a:rPr>
              <a:t>Sales commissions</a:t>
            </a:r>
          </a:p>
          <a:p>
            <a:pPr lvl="1" eaLnBrk="1" hangingPunct="1">
              <a:defRPr/>
            </a:pPr>
            <a:r>
              <a:rPr lang="en-US" sz="3200" dirty="0" smtClean="0">
                <a:ea typeface="+mn-ea"/>
              </a:rPr>
              <a:t>Group incentives</a:t>
            </a:r>
          </a:p>
          <a:p>
            <a:pPr eaLnBrk="1" hangingPunct="1">
              <a:defRPr/>
            </a:pPr>
            <a:r>
              <a:rPr lang="en-US" sz="3200" dirty="0" smtClean="0">
                <a:ea typeface="+mn-ea"/>
              </a:rPr>
              <a:t>Involvement organizations</a:t>
            </a:r>
          </a:p>
          <a:p>
            <a:pPr lvl="1" eaLnBrk="1" hangingPunct="1">
              <a:defRPr/>
            </a:pPr>
            <a:r>
              <a:rPr lang="en-US" sz="3200" dirty="0" smtClean="0">
                <a:ea typeface="+mn-ea"/>
              </a:rPr>
              <a:t>Profit sharing</a:t>
            </a:r>
          </a:p>
          <a:p>
            <a:pPr lvl="1" eaLnBrk="1" hangingPunct="1">
              <a:defRPr/>
            </a:pPr>
            <a:r>
              <a:rPr lang="en-US" sz="3200" dirty="0" smtClean="0">
                <a:ea typeface="+mn-ea"/>
              </a:rPr>
              <a:t>Skill-based pay</a:t>
            </a:r>
          </a:p>
        </p:txBody>
      </p:sp>
      <p:sp>
        <p:nvSpPr>
          <p:cNvPr id="2" name="Slide Number Placeholder 1"/>
          <p:cNvSpPr>
            <a:spLocks noGrp="1"/>
          </p:cNvSpPr>
          <p:nvPr>
            <p:ph type="sldNum" sz="quarter" idx="12"/>
          </p:nvPr>
        </p:nvSpPr>
        <p:spPr/>
        <p:txBody>
          <a:bodyPr/>
          <a:lstStyle/>
          <a:p>
            <a:fld id="{92CF85B6-A42B-4B01-85EA-A1A4E0159E6A}" type="slidenum">
              <a:rPr lang="en-US" smtClean="0"/>
              <a:pPr/>
              <a:t>26</a:t>
            </a:fld>
            <a:endParaRPr lang="en-US"/>
          </a:p>
        </p:txBody>
      </p:sp>
    </p:spTree>
    <p:extLst>
      <p:ext uri="{BB962C8B-B14F-4D97-AF65-F5344CB8AC3E}">
        <p14:creationId xmlns="" xmlns:p14="http://schemas.microsoft.com/office/powerpoint/2010/main" val="11992201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152400"/>
            <a:ext cx="9144000" cy="1143000"/>
          </a:xfrm>
        </p:spPr>
        <p:txBody>
          <a:bodyPr>
            <a:noAutofit/>
          </a:bodyPr>
          <a:lstStyle/>
          <a:p>
            <a:pPr marL="762000" indent="-762000" eaLnBrk="1" hangingPunct="1">
              <a:defRPr/>
            </a:pPr>
            <a:r>
              <a:rPr lang="en-US" dirty="0" smtClean="0"/>
              <a:t>B: CP Plans to enhance Strategic Directions:</a:t>
            </a:r>
          </a:p>
        </p:txBody>
      </p:sp>
      <p:sp>
        <p:nvSpPr>
          <p:cNvPr id="26627" name="Rectangle 3"/>
          <p:cNvSpPr>
            <a:spLocks noGrp="1" noChangeArrowheads="1"/>
          </p:cNvSpPr>
          <p:nvPr>
            <p:ph sz="half" idx="1"/>
          </p:nvPr>
        </p:nvSpPr>
        <p:spPr>
          <a:xfrm>
            <a:off x="990600" y="1447800"/>
            <a:ext cx="3276600" cy="4191000"/>
          </a:xfrm>
        </p:spPr>
        <p:txBody>
          <a:bodyPr/>
          <a:lstStyle/>
          <a:p>
            <a:pPr eaLnBrk="1" hangingPunct="1">
              <a:lnSpc>
                <a:spcPct val="90000"/>
              </a:lnSpc>
              <a:defRPr/>
            </a:pPr>
            <a:r>
              <a:rPr lang="en-US" sz="2400" dirty="0" smtClean="0">
                <a:ea typeface="+mn-ea"/>
              </a:rPr>
              <a:t>Employee development</a:t>
            </a:r>
          </a:p>
          <a:p>
            <a:pPr lvl="1" eaLnBrk="1" hangingPunct="1">
              <a:lnSpc>
                <a:spcPct val="90000"/>
              </a:lnSpc>
              <a:defRPr/>
            </a:pPr>
            <a:r>
              <a:rPr lang="en-US" sz="2000" dirty="0" smtClean="0">
                <a:ea typeface="+mn-ea"/>
              </a:rPr>
              <a:t>Skill based pay</a:t>
            </a:r>
          </a:p>
          <a:p>
            <a:pPr lvl="1" eaLnBrk="1" hangingPunct="1">
              <a:lnSpc>
                <a:spcPct val="90000"/>
              </a:lnSpc>
              <a:defRPr/>
            </a:pPr>
            <a:endParaRPr lang="en-US" sz="2000" dirty="0" smtClean="0">
              <a:ea typeface="+mn-ea"/>
            </a:endParaRPr>
          </a:p>
          <a:p>
            <a:pPr eaLnBrk="1" hangingPunct="1">
              <a:lnSpc>
                <a:spcPct val="90000"/>
              </a:lnSpc>
              <a:defRPr/>
            </a:pPr>
            <a:r>
              <a:rPr lang="en-US" sz="2400" dirty="0" smtClean="0">
                <a:ea typeface="+mn-ea"/>
              </a:rPr>
              <a:t>Customer service</a:t>
            </a:r>
          </a:p>
          <a:p>
            <a:pPr lvl="1" eaLnBrk="1" hangingPunct="1">
              <a:lnSpc>
                <a:spcPct val="90000"/>
              </a:lnSpc>
              <a:defRPr/>
            </a:pPr>
            <a:r>
              <a:rPr lang="en-US" sz="2000" dirty="0" smtClean="0">
                <a:ea typeface="+mn-ea"/>
              </a:rPr>
              <a:t>Competency based pay</a:t>
            </a:r>
          </a:p>
          <a:p>
            <a:pPr lvl="1" eaLnBrk="1" hangingPunct="1">
              <a:lnSpc>
                <a:spcPct val="90000"/>
              </a:lnSpc>
              <a:defRPr/>
            </a:pPr>
            <a:r>
              <a:rPr lang="en-US" sz="2000" dirty="0" err="1" smtClean="0">
                <a:ea typeface="+mn-ea"/>
              </a:rPr>
              <a:t>Gainsharing</a:t>
            </a:r>
            <a:endParaRPr lang="en-US" sz="2000" dirty="0" smtClean="0">
              <a:ea typeface="+mn-ea"/>
            </a:endParaRPr>
          </a:p>
          <a:p>
            <a:pPr lvl="1" eaLnBrk="1" hangingPunct="1">
              <a:lnSpc>
                <a:spcPct val="90000"/>
              </a:lnSpc>
              <a:defRPr/>
            </a:pPr>
            <a:endParaRPr lang="en-US" sz="2000" dirty="0" smtClean="0">
              <a:ea typeface="+mn-ea"/>
            </a:endParaRPr>
          </a:p>
          <a:p>
            <a:pPr eaLnBrk="1" hangingPunct="1">
              <a:lnSpc>
                <a:spcPct val="90000"/>
              </a:lnSpc>
              <a:defRPr/>
            </a:pPr>
            <a:r>
              <a:rPr lang="en-US" sz="2400" dirty="0" smtClean="0">
                <a:ea typeface="+mn-ea"/>
              </a:rPr>
              <a:t>Overall Profit</a:t>
            </a:r>
          </a:p>
          <a:p>
            <a:pPr lvl="1" eaLnBrk="1" hangingPunct="1">
              <a:lnSpc>
                <a:spcPct val="90000"/>
              </a:lnSpc>
              <a:defRPr/>
            </a:pPr>
            <a:r>
              <a:rPr lang="en-US" sz="2000" dirty="0" smtClean="0">
                <a:ea typeface="+mn-ea"/>
              </a:rPr>
              <a:t>Executive pay</a:t>
            </a:r>
          </a:p>
          <a:p>
            <a:pPr lvl="1" eaLnBrk="1" hangingPunct="1">
              <a:lnSpc>
                <a:spcPct val="90000"/>
              </a:lnSpc>
              <a:defRPr/>
            </a:pPr>
            <a:r>
              <a:rPr lang="en-US" sz="2000" dirty="0" smtClean="0">
                <a:ea typeface="+mn-ea"/>
              </a:rPr>
              <a:t>Profit or stock sharing</a:t>
            </a:r>
          </a:p>
        </p:txBody>
      </p:sp>
      <p:sp>
        <p:nvSpPr>
          <p:cNvPr id="26628" name="Rectangle 4"/>
          <p:cNvSpPr>
            <a:spLocks noGrp="1" noChangeArrowheads="1"/>
          </p:cNvSpPr>
          <p:nvPr>
            <p:ph sz="half" idx="2"/>
          </p:nvPr>
        </p:nvSpPr>
        <p:spPr>
          <a:xfrm>
            <a:off x="4572000" y="1447800"/>
            <a:ext cx="3581400" cy="4267200"/>
          </a:xfrm>
        </p:spPr>
        <p:txBody>
          <a:bodyPr/>
          <a:lstStyle/>
          <a:p>
            <a:pPr eaLnBrk="1" hangingPunct="1">
              <a:defRPr/>
            </a:pPr>
            <a:r>
              <a:rPr lang="en-US" sz="2400" dirty="0" smtClean="0">
                <a:ea typeface="+mn-ea"/>
              </a:rPr>
              <a:t>Productivity</a:t>
            </a:r>
          </a:p>
          <a:p>
            <a:pPr lvl="1" eaLnBrk="1" hangingPunct="1">
              <a:defRPr/>
            </a:pPr>
            <a:r>
              <a:rPr lang="en-US" sz="2000" dirty="0" smtClean="0">
                <a:ea typeface="+mn-ea"/>
              </a:rPr>
              <a:t>Individual</a:t>
            </a:r>
          </a:p>
          <a:p>
            <a:pPr lvl="2" eaLnBrk="1" hangingPunct="1">
              <a:defRPr/>
            </a:pPr>
            <a:r>
              <a:rPr lang="en-US" sz="1800" dirty="0" smtClean="0">
                <a:ea typeface="+mn-ea"/>
              </a:rPr>
              <a:t>Piece rate</a:t>
            </a:r>
          </a:p>
          <a:p>
            <a:pPr lvl="2" eaLnBrk="1" hangingPunct="1">
              <a:defRPr/>
            </a:pPr>
            <a:r>
              <a:rPr lang="en-US" sz="1800" dirty="0" smtClean="0">
                <a:ea typeface="+mn-ea"/>
              </a:rPr>
              <a:t>Sales commissions</a:t>
            </a:r>
          </a:p>
          <a:p>
            <a:pPr lvl="1" eaLnBrk="1" hangingPunct="1">
              <a:defRPr/>
            </a:pPr>
            <a:r>
              <a:rPr lang="en-US" sz="2000" dirty="0" smtClean="0">
                <a:ea typeface="+mn-ea"/>
              </a:rPr>
              <a:t>Group</a:t>
            </a:r>
          </a:p>
          <a:p>
            <a:pPr lvl="2" eaLnBrk="1" hangingPunct="1">
              <a:defRPr/>
            </a:pPr>
            <a:r>
              <a:rPr lang="en-US" sz="1800" dirty="0" err="1" smtClean="0">
                <a:ea typeface="+mn-ea"/>
              </a:rPr>
              <a:t>Gainsharing</a:t>
            </a:r>
            <a:endParaRPr lang="en-US" sz="1800" dirty="0" smtClean="0">
              <a:ea typeface="+mn-ea"/>
            </a:endParaRPr>
          </a:p>
          <a:p>
            <a:pPr lvl="2" eaLnBrk="1" hangingPunct="1">
              <a:defRPr/>
            </a:pPr>
            <a:r>
              <a:rPr lang="en-US" sz="1800" dirty="0" smtClean="0">
                <a:ea typeface="+mn-ea"/>
              </a:rPr>
              <a:t>Group incentives</a:t>
            </a:r>
          </a:p>
          <a:p>
            <a:pPr eaLnBrk="1" hangingPunct="1">
              <a:defRPr/>
            </a:pPr>
            <a:r>
              <a:rPr lang="en-US" sz="2400" dirty="0" smtClean="0">
                <a:ea typeface="+mn-ea"/>
              </a:rPr>
              <a:t>Teamwork</a:t>
            </a:r>
          </a:p>
          <a:p>
            <a:pPr lvl="1" eaLnBrk="1" hangingPunct="1">
              <a:defRPr/>
            </a:pPr>
            <a:r>
              <a:rPr lang="en-US" sz="2000" dirty="0" smtClean="0">
                <a:ea typeface="+mn-ea"/>
              </a:rPr>
              <a:t>Team sales commissions</a:t>
            </a:r>
          </a:p>
          <a:p>
            <a:pPr lvl="1" eaLnBrk="1" hangingPunct="1">
              <a:defRPr/>
            </a:pPr>
            <a:r>
              <a:rPr lang="en-US" sz="2000" dirty="0" err="1" smtClean="0">
                <a:ea typeface="+mn-ea"/>
              </a:rPr>
              <a:t>Gainsharing</a:t>
            </a:r>
            <a:endParaRPr lang="en-US" sz="2000" dirty="0" smtClean="0">
              <a:ea typeface="+mn-ea"/>
            </a:endParaRPr>
          </a:p>
          <a:p>
            <a:pPr lvl="1" eaLnBrk="1" hangingPunct="1">
              <a:defRPr/>
            </a:pPr>
            <a:r>
              <a:rPr lang="en-US" sz="2000" dirty="0" smtClean="0">
                <a:ea typeface="+mn-ea"/>
              </a:rPr>
              <a:t>Competency based pay</a:t>
            </a:r>
          </a:p>
        </p:txBody>
      </p:sp>
      <p:sp>
        <p:nvSpPr>
          <p:cNvPr id="2" name="Slide Number Placeholder 1"/>
          <p:cNvSpPr>
            <a:spLocks noGrp="1"/>
          </p:cNvSpPr>
          <p:nvPr>
            <p:ph type="sldNum" sz="quarter" idx="12"/>
          </p:nvPr>
        </p:nvSpPr>
        <p:spPr/>
        <p:txBody>
          <a:bodyPr/>
          <a:lstStyle/>
          <a:p>
            <a:fld id="{92CF85B6-A42B-4B01-85EA-A1A4E0159E6A}" type="slidenum">
              <a:rPr lang="en-US" smtClean="0"/>
              <a:pPr/>
              <a:t>27</a:t>
            </a:fld>
            <a:endParaRPr lang="en-US"/>
          </a:p>
        </p:txBody>
      </p:sp>
    </p:spTree>
    <p:extLst>
      <p:ext uri="{BB962C8B-B14F-4D97-AF65-F5344CB8AC3E}">
        <p14:creationId xmlns="" xmlns:p14="http://schemas.microsoft.com/office/powerpoint/2010/main" val="4193694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152400"/>
            <a:ext cx="9144000" cy="914400"/>
          </a:xfrm>
        </p:spPr>
        <p:txBody>
          <a:bodyPr>
            <a:noAutofit/>
          </a:bodyPr>
          <a:lstStyle/>
          <a:p>
            <a:pPr eaLnBrk="1" hangingPunct="1">
              <a:defRPr/>
            </a:pPr>
            <a:r>
              <a:rPr lang="en-US" dirty="0" smtClean="0"/>
              <a:t>Putting Pay in Context</a:t>
            </a:r>
          </a:p>
        </p:txBody>
      </p:sp>
      <p:sp>
        <p:nvSpPr>
          <p:cNvPr id="35843" name="Rectangle 3"/>
          <p:cNvSpPr>
            <a:spLocks noGrp="1" noChangeArrowheads="1"/>
          </p:cNvSpPr>
          <p:nvPr>
            <p:ph idx="1"/>
          </p:nvPr>
        </p:nvSpPr>
        <p:spPr>
          <a:xfrm>
            <a:off x="838200" y="1143000"/>
            <a:ext cx="8077200" cy="3733800"/>
          </a:xfrm>
        </p:spPr>
        <p:txBody>
          <a:bodyPr/>
          <a:lstStyle/>
          <a:p>
            <a:pPr eaLnBrk="1" hangingPunct="1">
              <a:buFontTx/>
              <a:buNone/>
              <a:defRPr/>
            </a:pPr>
            <a:r>
              <a:rPr lang="en-US" sz="3600" dirty="0" smtClean="0">
                <a:ea typeface="+mn-ea"/>
              </a:rPr>
              <a:t>A reward increases the chance that</a:t>
            </a:r>
          </a:p>
          <a:p>
            <a:pPr eaLnBrk="1" hangingPunct="1">
              <a:defRPr/>
            </a:pPr>
            <a:r>
              <a:rPr lang="en-US" dirty="0" smtClean="0">
                <a:ea typeface="+mn-ea"/>
              </a:rPr>
              <a:t>Specific behaviors and results will be repeated, or</a:t>
            </a:r>
          </a:p>
          <a:p>
            <a:pPr eaLnBrk="1" hangingPunct="1">
              <a:defRPr/>
            </a:pPr>
            <a:r>
              <a:rPr lang="en-US" dirty="0" smtClean="0">
                <a:ea typeface="+mn-ea"/>
              </a:rPr>
              <a:t>Employee will engage in new behavior and produce better results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28</a:t>
            </a:fld>
            <a:endParaRPr lang="en-US"/>
          </a:p>
        </p:txBody>
      </p:sp>
    </p:spTree>
    <p:extLst>
      <p:ext uri="{BB962C8B-B14F-4D97-AF65-F5344CB8AC3E}">
        <p14:creationId xmlns="" xmlns:p14="http://schemas.microsoft.com/office/powerpoint/2010/main" val="11833239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0" y="228600"/>
            <a:ext cx="9144000" cy="685800"/>
          </a:xfrm>
        </p:spPr>
        <p:txBody>
          <a:bodyPr>
            <a:noAutofit/>
          </a:bodyPr>
          <a:lstStyle/>
          <a:p>
            <a:pPr eaLnBrk="1" hangingPunct="1">
              <a:defRPr/>
            </a:pPr>
            <a:r>
              <a:rPr lang="en-US" dirty="0" smtClean="0"/>
              <a:t>Rewards can include:</a:t>
            </a:r>
          </a:p>
        </p:txBody>
      </p:sp>
      <p:sp>
        <p:nvSpPr>
          <p:cNvPr id="33795" name="Rectangle 3"/>
          <p:cNvSpPr>
            <a:spLocks noGrp="1" noChangeArrowheads="1"/>
          </p:cNvSpPr>
          <p:nvPr>
            <p:ph sz="half" idx="1"/>
          </p:nvPr>
        </p:nvSpPr>
        <p:spPr>
          <a:xfrm>
            <a:off x="990600" y="1143000"/>
            <a:ext cx="3640138" cy="3733800"/>
          </a:xfrm>
        </p:spPr>
        <p:txBody>
          <a:bodyPr/>
          <a:lstStyle/>
          <a:p>
            <a:pPr eaLnBrk="1" hangingPunct="1">
              <a:defRPr/>
            </a:pPr>
            <a:r>
              <a:rPr lang="en-US" dirty="0" smtClean="0">
                <a:ea typeface="+mn-ea"/>
              </a:rPr>
              <a:t>Pay</a:t>
            </a:r>
          </a:p>
          <a:p>
            <a:pPr eaLnBrk="1" hangingPunct="1">
              <a:defRPr/>
            </a:pPr>
            <a:r>
              <a:rPr lang="en-US" dirty="0" smtClean="0">
                <a:ea typeface="+mn-ea"/>
              </a:rPr>
              <a:t>Recognition</a:t>
            </a:r>
          </a:p>
          <a:p>
            <a:pPr lvl="1" eaLnBrk="1" hangingPunct="1">
              <a:defRPr/>
            </a:pPr>
            <a:r>
              <a:rPr lang="en-US" dirty="0" smtClean="0">
                <a:ea typeface="+mn-ea"/>
              </a:rPr>
              <a:t>Public</a:t>
            </a:r>
          </a:p>
          <a:p>
            <a:pPr lvl="1" eaLnBrk="1" hangingPunct="1">
              <a:defRPr/>
            </a:pPr>
            <a:r>
              <a:rPr lang="en-US" dirty="0" smtClean="0">
                <a:ea typeface="+mn-ea"/>
              </a:rPr>
              <a:t>Private</a:t>
            </a:r>
          </a:p>
          <a:p>
            <a:pPr lvl="1" eaLnBrk="1" hangingPunct="1">
              <a:defRPr/>
            </a:pPr>
            <a:r>
              <a:rPr lang="en-US" dirty="0" smtClean="0">
                <a:ea typeface="+mn-ea"/>
              </a:rPr>
              <a:t>Status</a:t>
            </a:r>
          </a:p>
          <a:p>
            <a:pPr eaLnBrk="1" hangingPunct="1">
              <a:defRPr/>
            </a:pPr>
            <a:r>
              <a:rPr lang="en-US" dirty="0" smtClean="0">
                <a:ea typeface="+mn-ea"/>
              </a:rPr>
              <a:t>Time</a:t>
            </a:r>
          </a:p>
        </p:txBody>
      </p:sp>
      <p:sp>
        <p:nvSpPr>
          <p:cNvPr id="33796" name="Rectangle 4"/>
          <p:cNvSpPr>
            <a:spLocks noGrp="1" noChangeArrowheads="1"/>
          </p:cNvSpPr>
          <p:nvPr>
            <p:ph sz="half" idx="2"/>
          </p:nvPr>
        </p:nvSpPr>
        <p:spPr>
          <a:xfrm>
            <a:off x="4572000" y="1143000"/>
            <a:ext cx="3640138" cy="3733800"/>
          </a:xfrm>
        </p:spPr>
        <p:txBody>
          <a:bodyPr/>
          <a:lstStyle/>
          <a:p>
            <a:pPr eaLnBrk="1" hangingPunct="1">
              <a:defRPr/>
            </a:pPr>
            <a:r>
              <a:rPr lang="en-US" dirty="0" smtClean="0">
                <a:ea typeface="+mn-ea"/>
              </a:rPr>
              <a:t>Trust &amp; Respect</a:t>
            </a:r>
          </a:p>
          <a:p>
            <a:pPr eaLnBrk="1" hangingPunct="1">
              <a:defRPr/>
            </a:pPr>
            <a:r>
              <a:rPr lang="en-US" dirty="0" smtClean="0">
                <a:ea typeface="+mn-ea"/>
              </a:rPr>
              <a:t>Challenge</a:t>
            </a:r>
          </a:p>
          <a:p>
            <a:pPr eaLnBrk="1" hangingPunct="1">
              <a:defRPr/>
            </a:pPr>
            <a:r>
              <a:rPr lang="en-US" dirty="0" smtClean="0">
                <a:ea typeface="+mn-ea"/>
              </a:rPr>
              <a:t>Responsibility</a:t>
            </a:r>
          </a:p>
          <a:p>
            <a:pPr eaLnBrk="1" hangingPunct="1">
              <a:defRPr/>
            </a:pPr>
            <a:r>
              <a:rPr lang="en-US" dirty="0" smtClean="0">
                <a:ea typeface="+mn-ea"/>
              </a:rPr>
              <a:t>Freedom</a:t>
            </a:r>
          </a:p>
          <a:p>
            <a:pPr eaLnBrk="1" hangingPunct="1">
              <a:defRPr/>
            </a:pPr>
            <a:r>
              <a:rPr lang="en-US" dirty="0" smtClean="0">
                <a:ea typeface="+mn-ea"/>
              </a:rPr>
              <a:t>Relationships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29</a:t>
            </a:fld>
            <a:endParaRPr lang="en-US"/>
          </a:p>
        </p:txBody>
      </p:sp>
    </p:spTree>
    <p:extLst>
      <p:ext uri="{BB962C8B-B14F-4D97-AF65-F5344CB8AC3E}">
        <p14:creationId xmlns="" xmlns:p14="http://schemas.microsoft.com/office/powerpoint/2010/main" val="10569912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152400"/>
            <a:ext cx="9144000" cy="685800"/>
          </a:xfrm>
        </p:spPr>
        <p:txBody>
          <a:bodyPr>
            <a:noAutofit/>
          </a:bodyPr>
          <a:lstStyle/>
          <a:p>
            <a:pPr eaLnBrk="1" hangingPunct="1">
              <a:defRPr/>
            </a:pPr>
            <a:r>
              <a:rPr lang="en-US" dirty="0" smtClean="0"/>
              <a:t>How to Make Rewards Work</a:t>
            </a:r>
          </a:p>
        </p:txBody>
      </p:sp>
      <p:sp>
        <p:nvSpPr>
          <p:cNvPr id="37891" name="Rectangle 3"/>
          <p:cNvSpPr>
            <a:spLocks noGrp="1" noChangeArrowheads="1"/>
          </p:cNvSpPr>
          <p:nvPr>
            <p:ph idx="1"/>
          </p:nvPr>
        </p:nvSpPr>
        <p:spPr>
          <a:xfrm>
            <a:off x="1066800" y="1143000"/>
            <a:ext cx="7467600" cy="4876800"/>
          </a:xfrm>
        </p:spPr>
        <p:txBody>
          <a:bodyPr/>
          <a:lstStyle/>
          <a:p>
            <a:pPr eaLnBrk="1" hangingPunct="1">
              <a:lnSpc>
                <a:spcPct val="90000"/>
              </a:lnSpc>
              <a:defRPr/>
            </a:pPr>
            <a:r>
              <a:rPr lang="en-US" dirty="0" smtClean="0">
                <a:ea typeface="+mn-ea"/>
              </a:rPr>
              <a:t>Define and measure performance first and then allocate rewards</a:t>
            </a:r>
          </a:p>
          <a:p>
            <a:pPr eaLnBrk="1" hangingPunct="1">
              <a:lnSpc>
                <a:spcPct val="90000"/>
              </a:lnSpc>
              <a:defRPr/>
            </a:pPr>
            <a:r>
              <a:rPr lang="en-US" dirty="0" smtClean="0">
                <a:ea typeface="+mn-ea"/>
              </a:rPr>
              <a:t>Only use rewards that are available</a:t>
            </a:r>
          </a:p>
          <a:p>
            <a:pPr eaLnBrk="1" hangingPunct="1">
              <a:lnSpc>
                <a:spcPct val="90000"/>
              </a:lnSpc>
              <a:defRPr/>
            </a:pPr>
            <a:r>
              <a:rPr lang="en-US" dirty="0" smtClean="0">
                <a:ea typeface="+mn-ea"/>
              </a:rPr>
              <a:t>Make sure all employees are eligible</a:t>
            </a:r>
          </a:p>
          <a:p>
            <a:pPr eaLnBrk="1" hangingPunct="1">
              <a:lnSpc>
                <a:spcPct val="90000"/>
              </a:lnSpc>
              <a:defRPr/>
            </a:pPr>
            <a:r>
              <a:rPr lang="en-US" dirty="0" smtClean="0">
                <a:ea typeface="+mn-ea"/>
              </a:rPr>
              <a:t>Rewards should be both</a:t>
            </a:r>
          </a:p>
          <a:p>
            <a:pPr lvl="1" eaLnBrk="1" hangingPunct="1">
              <a:lnSpc>
                <a:spcPct val="90000"/>
              </a:lnSpc>
              <a:defRPr/>
            </a:pPr>
            <a:r>
              <a:rPr lang="en-US" dirty="0" smtClean="0">
                <a:ea typeface="+mn-ea"/>
              </a:rPr>
              <a:t>Financial</a:t>
            </a:r>
          </a:p>
          <a:p>
            <a:pPr lvl="1" eaLnBrk="1" hangingPunct="1">
              <a:lnSpc>
                <a:spcPct val="90000"/>
              </a:lnSpc>
              <a:defRPr/>
            </a:pPr>
            <a:r>
              <a:rPr lang="en-US" dirty="0" smtClean="0">
                <a:ea typeface="+mn-ea"/>
              </a:rPr>
              <a:t>Non-financial</a:t>
            </a:r>
          </a:p>
          <a:p>
            <a:pPr algn="r" eaLnBrk="1" hangingPunct="1">
              <a:lnSpc>
                <a:spcPct val="90000"/>
              </a:lnSpc>
              <a:buFontTx/>
              <a:buNone/>
              <a:defRPr/>
            </a:pPr>
            <a:endParaRPr lang="en-US" sz="2800" dirty="0" smtClean="0">
              <a:ea typeface="+mn-ea"/>
            </a:endParaRPr>
          </a:p>
          <a:p>
            <a:pPr algn="r" eaLnBrk="1" hangingPunct="1">
              <a:lnSpc>
                <a:spcPct val="90000"/>
              </a:lnSpc>
              <a:buFontTx/>
              <a:buNone/>
              <a:defRPr/>
            </a:pPr>
            <a:endParaRPr lang="en-US" sz="1800" dirty="0" smtClean="0">
              <a:ea typeface="+mn-ea"/>
            </a:endParaRPr>
          </a:p>
          <a:p>
            <a:pPr algn="r" eaLnBrk="1" hangingPunct="1">
              <a:lnSpc>
                <a:spcPct val="90000"/>
              </a:lnSpc>
              <a:buFontTx/>
              <a:buNone/>
              <a:defRPr/>
            </a:pPr>
            <a:endParaRPr lang="en-US" sz="1800" dirty="0" smtClean="0">
              <a:ea typeface="+mn-ea"/>
            </a:endParaRPr>
          </a:p>
        </p:txBody>
      </p:sp>
      <p:sp>
        <p:nvSpPr>
          <p:cNvPr id="2" name="Slide Number Placeholder 1"/>
          <p:cNvSpPr>
            <a:spLocks noGrp="1"/>
          </p:cNvSpPr>
          <p:nvPr>
            <p:ph type="sldNum" sz="quarter" idx="12"/>
          </p:nvPr>
        </p:nvSpPr>
        <p:spPr/>
        <p:txBody>
          <a:bodyPr/>
          <a:lstStyle/>
          <a:p>
            <a:fld id="{92CF85B6-A42B-4B01-85EA-A1A4E0159E6A}" type="slidenum">
              <a:rPr lang="en-US" smtClean="0"/>
              <a:pPr/>
              <a:t>30</a:t>
            </a:fld>
            <a:endParaRPr lang="en-US"/>
          </a:p>
        </p:txBody>
      </p:sp>
    </p:spTree>
    <p:extLst>
      <p:ext uri="{BB962C8B-B14F-4D97-AF65-F5344CB8AC3E}">
        <p14:creationId xmlns="" xmlns:p14="http://schemas.microsoft.com/office/powerpoint/2010/main" val="19547406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76200"/>
            <a:ext cx="9144000" cy="1371600"/>
          </a:xfrm>
        </p:spPr>
        <p:txBody>
          <a:bodyPr>
            <a:noAutofit/>
          </a:bodyPr>
          <a:lstStyle/>
          <a:p>
            <a:pPr eaLnBrk="1" hangingPunct="1">
              <a:defRPr/>
            </a:pPr>
            <a:r>
              <a:rPr lang="en-US" dirty="0" smtClean="0">
                <a:ea typeface="+mj-ea"/>
              </a:rPr>
              <a:t>How to Make Rewards Work (continued)</a:t>
            </a:r>
          </a:p>
        </p:txBody>
      </p:sp>
      <p:sp>
        <p:nvSpPr>
          <p:cNvPr id="38915" name="Rectangle 3"/>
          <p:cNvSpPr>
            <a:spLocks noGrp="1" noChangeArrowheads="1"/>
          </p:cNvSpPr>
          <p:nvPr>
            <p:ph idx="1"/>
          </p:nvPr>
        </p:nvSpPr>
        <p:spPr>
          <a:xfrm>
            <a:off x="990600" y="1752600"/>
            <a:ext cx="7432675" cy="3962400"/>
          </a:xfrm>
        </p:spPr>
        <p:txBody>
          <a:bodyPr>
            <a:normAutofit/>
          </a:bodyPr>
          <a:lstStyle/>
          <a:p>
            <a:pPr eaLnBrk="1" hangingPunct="1">
              <a:lnSpc>
                <a:spcPct val="90000"/>
              </a:lnSpc>
              <a:defRPr/>
            </a:pPr>
            <a:r>
              <a:rPr lang="en-US" dirty="0" smtClean="0">
                <a:ea typeface="+mn-ea"/>
              </a:rPr>
              <a:t>Rewards should be:</a:t>
            </a:r>
          </a:p>
          <a:p>
            <a:pPr lvl="1" eaLnBrk="1" hangingPunct="1">
              <a:lnSpc>
                <a:spcPct val="90000"/>
              </a:lnSpc>
              <a:defRPr/>
            </a:pPr>
            <a:r>
              <a:rPr lang="en-US" sz="3200" dirty="0" smtClean="0">
                <a:ea typeface="+mn-ea"/>
              </a:rPr>
              <a:t>Visible</a:t>
            </a:r>
          </a:p>
          <a:p>
            <a:pPr lvl="1" eaLnBrk="1" hangingPunct="1">
              <a:lnSpc>
                <a:spcPct val="90000"/>
              </a:lnSpc>
              <a:defRPr/>
            </a:pPr>
            <a:r>
              <a:rPr lang="en-US" sz="3200" dirty="0" smtClean="0">
                <a:ea typeface="+mn-ea"/>
              </a:rPr>
              <a:t>Contingent</a:t>
            </a:r>
          </a:p>
          <a:p>
            <a:pPr lvl="1" eaLnBrk="1" hangingPunct="1">
              <a:lnSpc>
                <a:spcPct val="90000"/>
              </a:lnSpc>
              <a:defRPr/>
            </a:pPr>
            <a:r>
              <a:rPr lang="en-US" sz="3200" dirty="0" smtClean="0">
                <a:ea typeface="+mn-ea"/>
              </a:rPr>
              <a:t>Timely</a:t>
            </a:r>
          </a:p>
          <a:p>
            <a:pPr lvl="1" eaLnBrk="1" hangingPunct="1">
              <a:lnSpc>
                <a:spcPct val="90000"/>
              </a:lnSpc>
              <a:defRPr/>
            </a:pPr>
            <a:r>
              <a:rPr lang="en-US" sz="3200" dirty="0" smtClean="0">
                <a:ea typeface="+mn-ea"/>
              </a:rPr>
              <a:t>Reversible</a:t>
            </a:r>
          </a:p>
          <a:p>
            <a:pPr eaLnBrk="1" hangingPunct="1">
              <a:lnSpc>
                <a:spcPct val="90000"/>
              </a:lnSpc>
              <a:buFontTx/>
              <a:buNone/>
              <a:defRPr/>
            </a:pPr>
            <a:endParaRPr lang="en-US" i="1" dirty="0" smtClean="0">
              <a:ea typeface="+mn-ea"/>
              <a:sym typeface="Webdings" charset="0"/>
            </a:endParaRPr>
          </a:p>
        </p:txBody>
      </p:sp>
      <p:sp>
        <p:nvSpPr>
          <p:cNvPr id="2" name="Slide Number Placeholder 1"/>
          <p:cNvSpPr>
            <a:spLocks noGrp="1"/>
          </p:cNvSpPr>
          <p:nvPr>
            <p:ph type="sldNum" sz="quarter" idx="12"/>
          </p:nvPr>
        </p:nvSpPr>
        <p:spPr/>
        <p:txBody>
          <a:bodyPr/>
          <a:lstStyle/>
          <a:p>
            <a:fld id="{92CF85B6-A42B-4B01-85EA-A1A4E0159E6A}" type="slidenum">
              <a:rPr lang="en-US" smtClean="0"/>
              <a:pPr/>
              <a:t>31</a:t>
            </a:fld>
            <a:endParaRPr lang="en-US"/>
          </a:p>
        </p:txBody>
      </p:sp>
    </p:spTree>
    <p:extLst>
      <p:ext uri="{BB962C8B-B14F-4D97-AF65-F5344CB8AC3E}">
        <p14:creationId xmlns="" xmlns:p14="http://schemas.microsoft.com/office/powerpoint/2010/main" val="14001471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152400"/>
            <a:ext cx="9144000" cy="1143000"/>
          </a:xfrm>
        </p:spPr>
        <p:txBody>
          <a:bodyPr>
            <a:normAutofit/>
          </a:bodyPr>
          <a:lstStyle/>
          <a:p>
            <a:pPr eaLnBrk="1" hangingPunct="1">
              <a:defRPr/>
            </a:pPr>
            <a:r>
              <a:rPr lang="en-US" dirty="0" smtClean="0"/>
              <a:t>Pay Structures</a:t>
            </a:r>
          </a:p>
        </p:txBody>
      </p:sp>
      <p:sp>
        <p:nvSpPr>
          <p:cNvPr id="55299" name="Rectangle 3"/>
          <p:cNvSpPr>
            <a:spLocks noGrp="1" noChangeArrowheads="1"/>
          </p:cNvSpPr>
          <p:nvPr>
            <p:ph idx="1"/>
          </p:nvPr>
        </p:nvSpPr>
        <p:spPr>
          <a:xfrm>
            <a:off x="914400" y="1371600"/>
            <a:ext cx="7620000" cy="4572000"/>
          </a:xfrm>
        </p:spPr>
        <p:txBody>
          <a:bodyPr/>
          <a:lstStyle/>
          <a:p>
            <a:pPr eaLnBrk="1" hangingPunct="1">
              <a:defRPr/>
            </a:pPr>
            <a:r>
              <a:rPr lang="en-US" sz="3600" dirty="0" smtClean="0">
                <a:ea typeface="+mn-ea"/>
              </a:rPr>
              <a:t>Job Evaluation</a:t>
            </a:r>
          </a:p>
          <a:p>
            <a:pPr eaLnBrk="1" hangingPunct="1">
              <a:defRPr/>
            </a:pPr>
            <a:r>
              <a:rPr lang="en-US" sz="3600" dirty="0" smtClean="0">
                <a:ea typeface="+mn-ea"/>
              </a:rPr>
              <a:t>Broad-banding</a:t>
            </a:r>
          </a:p>
        </p:txBody>
      </p:sp>
      <p:sp>
        <p:nvSpPr>
          <p:cNvPr id="2" name="Slide Number Placeholder 1"/>
          <p:cNvSpPr>
            <a:spLocks noGrp="1"/>
          </p:cNvSpPr>
          <p:nvPr>
            <p:ph type="sldNum" sz="quarter" idx="12"/>
          </p:nvPr>
        </p:nvSpPr>
        <p:spPr/>
        <p:txBody>
          <a:bodyPr/>
          <a:lstStyle/>
          <a:p>
            <a:fld id="{92CF85B6-A42B-4B01-85EA-A1A4E0159E6A}" type="slidenum">
              <a:rPr lang="en-US" smtClean="0"/>
              <a:pPr/>
              <a:t>32</a:t>
            </a:fld>
            <a:endParaRPr lang="en-US"/>
          </a:p>
        </p:txBody>
      </p:sp>
    </p:spTree>
    <p:extLst>
      <p:ext uri="{BB962C8B-B14F-4D97-AF65-F5344CB8AC3E}">
        <p14:creationId xmlns="" xmlns:p14="http://schemas.microsoft.com/office/powerpoint/2010/main" val="38931296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76200"/>
            <a:ext cx="9144000" cy="990600"/>
          </a:xfrm>
        </p:spPr>
        <p:txBody>
          <a:bodyPr>
            <a:noAutofit/>
          </a:bodyPr>
          <a:lstStyle/>
          <a:p>
            <a:pPr eaLnBrk="1" hangingPunct="1">
              <a:defRPr/>
            </a:pPr>
            <a:r>
              <a:rPr lang="en-US" dirty="0" smtClean="0"/>
              <a:t>Pay structures</a:t>
            </a:r>
          </a:p>
        </p:txBody>
      </p:sp>
      <p:sp>
        <p:nvSpPr>
          <p:cNvPr id="40963" name="Rectangle 3"/>
          <p:cNvSpPr>
            <a:spLocks noGrp="1" noChangeArrowheads="1"/>
          </p:cNvSpPr>
          <p:nvPr>
            <p:ph idx="1"/>
          </p:nvPr>
        </p:nvSpPr>
        <p:spPr>
          <a:xfrm>
            <a:off x="990600" y="1143000"/>
            <a:ext cx="7432675" cy="3733800"/>
          </a:xfrm>
        </p:spPr>
        <p:txBody>
          <a:bodyPr>
            <a:normAutofit/>
          </a:bodyPr>
          <a:lstStyle/>
          <a:p>
            <a:pPr eaLnBrk="1" hangingPunct="1">
              <a:buFontTx/>
              <a:buNone/>
              <a:defRPr/>
            </a:pPr>
            <a:r>
              <a:rPr lang="en-US" dirty="0" smtClean="0"/>
              <a:t>An organization</a:t>
            </a:r>
            <a:r>
              <a:rPr lang="ja-JP" altLang="en-US" dirty="0" smtClean="0">
                <a:latin typeface="Arial" pitchFamily="34" charset="0"/>
              </a:rPr>
              <a:t>’</a:t>
            </a:r>
            <a:r>
              <a:rPr lang="en-US" altLang="ja-JP" dirty="0" smtClean="0"/>
              <a:t>s pay structure</a:t>
            </a:r>
          </a:p>
          <a:p>
            <a:pPr eaLnBrk="1" hangingPunct="1">
              <a:defRPr/>
            </a:pPr>
            <a:r>
              <a:rPr lang="en-US" dirty="0" smtClean="0"/>
              <a:t>Classifies jobs</a:t>
            </a:r>
          </a:p>
          <a:p>
            <a:pPr lvl="1" eaLnBrk="1" hangingPunct="1">
              <a:buFont typeface="Arial" pitchFamily="34" charset="0"/>
              <a:buChar char="•"/>
              <a:defRPr/>
            </a:pPr>
            <a:r>
              <a:rPr lang="en-US" sz="3200" dirty="0" smtClean="0"/>
              <a:t>Into categories</a:t>
            </a:r>
          </a:p>
          <a:p>
            <a:pPr lvl="2" eaLnBrk="1" hangingPunct="1">
              <a:defRPr/>
            </a:pPr>
            <a:r>
              <a:rPr lang="en-US" sz="3200" dirty="0" smtClean="0"/>
              <a:t>Based on their relative worth</a:t>
            </a:r>
          </a:p>
          <a:p>
            <a:pPr eaLnBrk="1" hangingPunct="1">
              <a:defRPr/>
            </a:pPr>
            <a:r>
              <a:rPr lang="en-US" dirty="0" smtClean="0"/>
              <a:t>Is designed by job evaluation methods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33</a:t>
            </a:fld>
            <a:endParaRPr lang="en-US"/>
          </a:p>
        </p:txBody>
      </p:sp>
    </p:spTree>
    <p:extLst>
      <p:ext uri="{BB962C8B-B14F-4D97-AF65-F5344CB8AC3E}">
        <p14:creationId xmlns="" xmlns:p14="http://schemas.microsoft.com/office/powerpoint/2010/main" val="27863021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0" y="0"/>
            <a:ext cx="9144000" cy="1143000"/>
          </a:xfrm>
        </p:spPr>
        <p:txBody>
          <a:bodyPr>
            <a:normAutofit/>
          </a:bodyPr>
          <a:lstStyle/>
          <a:p>
            <a:pPr eaLnBrk="1" hangingPunct="1">
              <a:defRPr/>
            </a:pPr>
            <a:r>
              <a:rPr lang="en-US" dirty="0" smtClean="0"/>
              <a:t>Job evaluation</a:t>
            </a:r>
          </a:p>
        </p:txBody>
      </p:sp>
      <p:sp>
        <p:nvSpPr>
          <p:cNvPr id="41987" name="Rectangle 3"/>
          <p:cNvSpPr>
            <a:spLocks noGrp="1" noChangeArrowheads="1"/>
          </p:cNvSpPr>
          <p:nvPr>
            <p:ph idx="1"/>
          </p:nvPr>
        </p:nvSpPr>
        <p:spPr>
          <a:xfrm>
            <a:off x="914400" y="1143000"/>
            <a:ext cx="7432675" cy="4495800"/>
          </a:xfrm>
        </p:spPr>
        <p:txBody>
          <a:bodyPr>
            <a:noAutofit/>
          </a:bodyPr>
          <a:lstStyle/>
          <a:p>
            <a:pPr eaLnBrk="1" hangingPunct="1">
              <a:defRPr/>
            </a:pPr>
            <a:r>
              <a:rPr lang="en-US" dirty="0" smtClean="0">
                <a:ea typeface="+mn-ea"/>
              </a:rPr>
              <a:t>Method of data collection</a:t>
            </a:r>
          </a:p>
          <a:p>
            <a:pPr lvl="1" eaLnBrk="1" hangingPunct="1">
              <a:defRPr/>
            </a:pPr>
            <a:r>
              <a:rPr lang="en-US" sz="3200" dirty="0" smtClean="0">
                <a:ea typeface="+mn-ea"/>
              </a:rPr>
              <a:t>Determine the worth of various jobs to</a:t>
            </a:r>
          </a:p>
          <a:p>
            <a:pPr lvl="1" eaLnBrk="1" hangingPunct="1">
              <a:defRPr/>
            </a:pPr>
            <a:r>
              <a:rPr lang="en-US" sz="3200" dirty="0" smtClean="0">
                <a:ea typeface="+mn-ea"/>
              </a:rPr>
              <a:t>Create a pay structure</a:t>
            </a:r>
          </a:p>
          <a:p>
            <a:pPr eaLnBrk="1" hangingPunct="1">
              <a:defRPr/>
            </a:pPr>
            <a:r>
              <a:rPr lang="en-US" dirty="0" smtClean="0">
                <a:ea typeface="+mn-ea"/>
              </a:rPr>
              <a:t>Consideration of </a:t>
            </a:r>
          </a:p>
          <a:p>
            <a:pPr lvl="1" eaLnBrk="1" hangingPunct="1">
              <a:defRPr/>
            </a:pPr>
            <a:r>
              <a:rPr lang="en-US" sz="3200" dirty="0" smtClean="0">
                <a:ea typeface="+mn-ea"/>
              </a:rPr>
              <a:t>KSAs required for each job</a:t>
            </a:r>
          </a:p>
          <a:p>
            <a:pPr lvl="1" eaLnBrk="1" hangingPunct="1">
              <a:defRPr/>
            </a:pPr>
            <a:r>
              <a:rPr lang="en-US" sz="3200" dirty="0" smtClean="0">
                <a:ea typeface="+mn-ea"/>
              </a:rPr>
              <a:t>Value of job for organization</a:t>
            </a:r>
          </a:p>
          <a:p>
            <a:pPr lvl="1" eaLnBrk="1" hangingPunct="1">
              <a:defRPr/>
            </a:pPr>
            <a:r>
              <a:rPr lang="en-US" sz="3200" dirty="0" smtClean="0">
                <a:ea typeface="+mn-ea"/>
              </a:rPr>
              <a:t>How much other organizations pay</a:t>
            </a:r>
          </a:p>
        </p:txBody>
      </p:sp>
      <p:sp>
        <p:nvSpPr>
          <p:cNvPr id="2" name="Slide Number Placeholder 1"/>
          <p:cNvSpPr>
            <a:spLocks noGrp="1"/>
          </p:cNvSpPr>
          <p:nvPr>
            <p:ph type="sldNum" sz="quarter" idx="12"/>
          </p:nvPr>
        </p:nvSpPr>
        <p:spPr/>
        <p:txBody>
          <a:bodyPr/>
          <a:lstStyle/>
          <a:p>
            <a:fld id="{92CF85B6-A42B-4B01-85EA-A1A4E0159E6A}" type="slidenum">
              <a:rPr lang="en-US" smtClean="0"/>
              <a:pPr/>
              <a:t>34</a:t>
            </a:fld>
            <a:endParaRPr lang="en-US"/>
          </a:p>
        </p:txBody>
      </p:sp>
    </p:spTree>
    <p:extLst>
      <p:ext uri="{BB962C8B-B14F-4D97-AF65-F5344CB8AC3E}">
        <p14:creationId xmlns="" xmlns:p14="http://schemas.microsoft.com/office/powerpoint/2010/main" val="22229370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0"/>
            <a:ext cx="9144000" cy="1295400"/>
          </a:xfrm>
        </p:spPr>
        <p:txBody>
          <a:bodyPr>
            <a:noAutofit/>
          </a:bodyPr>
          <a:lstStyle/>
          <a:p>
            <a:pPr eaLnBrk="1" hangingPunct="1">
              <a:defRPr/>
            </a:pPr>
            <a:r>
              <a:rPr lang="en-US" dirty="0" smtClean="0"/>
              <a:t>Types of job evaluation methods:</a:t>
            </a:r>
          </a:p>
        </p:txBody>
      </p:sp>
      <p:sp>
        <p:nvSpPr>
          <p:cNvPr id="43011" name="Rectangle 3"/>
          <p:cNvSpPr>
            <a:spLocks noGrp="1" noChangeArrowheads="1"/>
          </p:cNvSpPr>
          <p:nvPr>
            <p:ph idx="1"/>
          </p:nvPr>
        </p:nvSpPr>
        <p:spPr>
          <a:xfrm>
            <a:off x="914400" y="1295400"/>
            <a:ext cx="7432675" cy="3733800"/>
          </a:xfrm>
        </p:spPr>
        <p:txBody>
          <a:bodyPr>
            <a:normAutofit/>
          </a:bodyPr>
          <a:lstStyle/>
          <a:p>
            <a:pPr eaLnBrk="1" hangingPunct="1">
              <a:defRPr/>
            </a:pPr>
            <a:r>
              <a:rPr lang="en-US" dirty="0" smtClean="0">
                <a:ea typeface="+mn-ea"/>
              </a:rPr>
              <a:t>Ranking</a:t>
            </a:r>
          </a:p>
          <a:p>
            <a:pPr eaLnBrk="1" hangingPunct="1">
              <a:defRPr/>
            </a:pPr>
            <a:r>
              <a:rPr lang="en-US" dirty="0" smtClean="0">
                <a:ea typeface="+mn-ea"/>
              </a:rPr>
              <a:t>Classification</a:t>
            </a:r>
          </a:p>
          <a:p>
            <a:pPr eaLnBrk="1" hangingPunct="1">
              <a:defRPr/>
            </a:pPr>
            <a:r>
              <a:rPr lang="en-US" dirty="0" smtClean="0">
                <a:ea typeface="+mn-ea"/>
              </a:rPr>
              <a:t>Point</a:t>
            </a:r>
          </a:p>
        </p:txBody>
      </p:sp>
      <p:sp>
        <p:nvSpPr>
          <p:cNvPr id="2" name="Slide Number Placeholder 1"/>
          <p:cNvSpPr>
            <a:spLocks noGrp="1"/>
          </p:cNvSpPr>
          <p:nvPr>
            <p:ph type="sldNum" sz="quarter" idx="12"/>
          </p:nvPr>
        </p:nvSpPr>
        <p:spPr/>
        <p:txBody>
          <a:bodyPr/>
          <a:lstStyle/>
          <a:p>
            <a:fld id="{92CF85B6-A42B-4B01-85EA-A1A4E0159E6A}" type="slidenum">
              <a:rPr lang="en-US" smtClean="0"/>
              <a:pPr/>
              <a:t>35</a:t>
            </a:fld>
            <a:endParaRPr lang="en-US"/>
          </a:p>
        </p:txBody>
      </p:sp>
    </p:spTree>
    <p:extLst>
      <p:ext uri="{BB962C8B-B14F-4D97-AF65-F5344CB8AC3E}">
        <p14:creationId xmlns="" xmlns:p14="http://schemas.microsoft.com/office/powerpoint/2010/main" val="18505959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152400"/>
            <a:ext cx="9144000" cy="914400"/>
          </a:xfrm>
        </p:spPr>
        <p:txBody>
          <a:bodyPr>
            <a:normAutofit/>
          </a:bodyPr>
          <a:lstStyle/>
          <a:p>
            <a:pPr eaLnBrk="1" hangingPunct="1">
              <a:defRPr/>
            </a:pPr>
            <a:r>
              <a:rPr lang="en-US" dirty="0" smtClean="0"/>
              <a:t>Job evaluation methods:   Ranking</a:t>
            </a:r>
          </a:p>
        </p:txBody>
      </p:sp>
      <p:sp>
        <p:nvSpPr>
          <p:cNvPr id="44035" name="Rectangle 3"/>
          <p:cNvSpPr>
            <a:spLocks noGrp="1" noChangeArrowheads="1"/>
          </p:cNvSpPr>
          <p:nvPr>
            <p:ph idx="1"/>
          </p:nvPr>
        </p:nvSpPr>
        <p:spPr>
          <a:xfrm>
            <a:off x="762000" y="1143000"/>
            <a:ext cx="7543800" cy="4724400"/>
          </a:xfrm>
        </p:spPr>
        <p:txBody>
          <a:bodyPr/>
          <a:lstStyle/>
          <a:p>
            <a:pPr eaLnBrk="1" hangingPunct="1">
              <a:defRPr/>
            </a:pPr>
            <a:r>
              <a:rPr lang="en-US" dirty="0" smtClean="0">
                <a:ea typeface="+mn-ea"/>
              </a:rPr>
              <a:t>Create job descriptions</a:t>
            </a:r>
          </a:p>
          <a:p>
            <a:pPr eaLnBrk="1" hangingPunct="1">
              <a:defRPr/>
            </a:pPr>
            <a:r>
              <a:rPr lang="en-US" dirty="0" smtClean="0">
                <a:ea typeface="+mn-ea"/>
              </a:rPr>
              <a:t>Compare job descriptions  </a:t>
            </a:r>
          </a:p>
          <a:p>
            <a:pPr eaLnBrk="1" hangingPunct="1">
              <a:defRPr/>
            </a:pPr>
            <a:r>
              <a:rPr lang="en-US" dirty="0" smtClean="0">
                <a:ea typeface="+mn-ea"/>
              </a:rPr>
              <a:t>Rank jobs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36</a:t>
            </a:fld>
            <a:endParaRPr lang="en-US"/>
          </a:p>
        </p:txBody>
      </p:sp>
    </p:spTree>
    <p:extLst>
      <p:ext uri="{BB962C8B-B14F-4D97-AF65-F5344CB8AC3E}">
        <p14:creationId xmlns="" xmlns:p14="http://schemas.microsoft.com/office/powerpoint/2010/main" val="40923879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34636"/>
            <a:ext cx="9144000" cy="1066800"/>
          </a:xfrm>
        </p:spPr>
        <p:txBody>
          <a:bodyPr>
            <a:noAutofit/>
          </a:bodyPr>
          <a:lstStyle/>
          <a:p>
            <a:pPr eaLnBrk="1" hangingPunct="1">
              <a:defRPr/>
            </a:pPr>
            <a:r>
              <a:rPr lang="en-US" dirty="0" smtClean="0"/>
              <a:t>Advantages of using Ranking method</a:t>
            </a:r>
          </a:p>
        </p:txBody>
      </p:sp>
      <p:sp>
        <p:nvSpPr>
          <p:cNvPr id="47107" name="Rectangle 3"/>
          <p:cNvSpPr>
            <a:spLocks noGrp="1" noChangeArrowheads="1"/>
          </p:cNvSpPr>
          <p:nvPr>
            <p:ph idx="1"/>
          </p:nvPr>
        </p:nvSpPr>
        <p:spPr>
          <a:xfrm>
            <a:off x="762000" y="1143000"/>
            <a:ext cx="7543800" cy="3657600"/>
          </a:xfrm>
        </p:spPr>
        <p:txBody>
          <a:bodyPr/>
          <a:lstStyle/>
          <a:p>
            <a:pPr eaLnBrk="1" hangingPunct="1">
              <a:defRPr/>
            </a:pPr>
            <a:r>
              <a:rPr lang="en-US" dirty="0" smtClean="0">
                <a:ea typeface="+mn-ea"/>
              </a:rPr>
              <a:t>Requires little time</a:t>
            </a:r>
          </a:p>
          <a:p>
            <a:pPr eaLnBrk="1" hangingPunct="1">
              <a:defRPr/>
            </a:pPr>
            <a:r>
              <a:rPr lang="en-US" dirty="0" smtClean="0">
                <a:ea typeface="+mn-ea"/>
              </a:rPr>
              <a:t>Minimal effort needed for administration</a:t>
            </a:r>
          </a:p>
        </p:txBody>
      </p:sp>
      <p:sp>
        <p:nvSpPr>
          <p:cNvPr id="2" name="Slide Number Placeholder 1"/>
          <p:cNvSpPr>
            <a:spLocks noGrp="1"/>
          </p:cNvSpPr>
          <p:nvPr>
            <p:ph type="sldNum" sz="quarter" idx="12"/>
          </p:nvPr>
        </p:nvSpPr>
        <p:spPr/>
        <p:txBody>
          <a:bodyPr/>
          <a:lstStyle/>
          <a:p>
            <a:fld id="{92CF85B6-A42B-4B01-85EA-A1A4E0159E6A}" type="slidenum">
              <a:rPr lang="en-US" smtClean="0"/>
              <a:pPr/>
              <a:t>37</a:t>
            </a:fld>
            <a:endParaRPr lang="en-US"/>
          </a:p>
        </p:txBody>
      </p:sp>
    </p:spTree>
    <p:extLst>
      <p:ext uri="{BB962C8B-B14F-4D97-AF65-F5344CB8AC3E}">
        <p14:creationId xmlns="" xmlns:p14="http://schemas.microsoft.com/office/powerpoint/2010/main" val="31743684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0" y="228600"/>
            <a:ext cx="9144000" cy="1219200"/>
          </a:xfrm>
        </p:spPr>
        <p:txBody>
          <a:bodyPr>
            <a:noAutofit/>
          </a:bodyPr>
          <a:lstStyle/>
          <a:p>
            <a:pPr eaLnBrk="1" hangingPunct="1">
              <a:defRPr/>
            </a:pPr>
            <a:r>
              <a:rPr lang="en-US" dirty="0" smtClean="0"/>
              <a:t>Disadvantages of using Ranking method</a:t>
            </a:r>
          </a:p>
        </p:txBody>
      </p:sp>
      <p:sp>
        <p:nvSpPr>
          <p:cNvPr id="48131" name="Rectangle 3"/>
          <p:cNvSpPr>
            <a:spLocks noGrp="1" noChangeArrowheads="1"/>
          </p:cNvSpPr>
          <p:nvPr>
            <p:ph idx="1"/>
          </p:nvPr>
        </p:nvSpPr>
        <p:spPr>
          <a:xfrm>
            <a:off x="990600" y="1676400"/>
            <a:ext cx="7239000" cy="4572000"/>
          </a:xfrm>
        </p:spPr>
        <p:txBody>
          <a:bodyPr/>
          <a:lstStyle/>
          <a:p>
            <a:pPr eaLnBrk="1" hangingPunct="1">
              <a:defRPr/>
            </a:pPr>
            <a:r>
              <a:rPr lang="en-US" dirty="0" smtClean="0">
                <a:ea typeface="+mn-ea"/>
              </a:rPr>
              <a:t>Criteria for ranking may not be clear:</a:t>
            </a:r>
          </a:p>
          <a:p>
            <a:pPr eaLnBrk="1" hangingPunct="1">
              <a:defRPr/>
            </a:pPr>
            <a:r>
              <a:rPr lang="en-US" dirty="0" smtClean="0">
                <a:ea typeface="+mn-ea"/>
              </a:rPr>
              <a:t>Distances between each rank may not be equal </a:t>
            </a:r>
          </a:p>
          <a:p>
            <a:pPr lvl="1" eaLnBrk="1" hangingPunct="1">
              <a:buFontTx/>
              <a:buNone/>
              <a:defRPr/>
            </a:pPr>
            <a:endParaRPr lang="en-US" sz="2400" dirty="0" smtClean="0">
              <a:ea typeface="+mn-ea"/>
            </a:endParaRPr>
          </a:p>
        </p:txBody>
      </p:sp>
      <p:sp>
        <p:nvSpPr>
          <p:cNvPr id="2" name="Slide Number Placeholder 1"/>
          <p:cNvSpPr>
            <a:spLocks noGrp="1"/>
          </p:cNvSpPr>
          <p:nvPr>
            <p:ph type="sldNum" sz="quarter" idx="12"/>
          </p:nvPr>
        </p:nvSpPr>
        <p:spPr/>
        <p:txBody>
          <a:bodyPr/>
          <a:lstStyle/>
          <a:p>
            <a:fld id="{92CF85B6-A42B-4B01-85EA-A1A4E0159E6A}" type="slidenum">
              <a:rPr lang="en-US" smtClean="0"/>
              <a:pPr/>
              <a:t>38</a:t>
            </a:fld>
            <a:endParaRPr lang="en-US"/>
          </a:p>
        </p:txBody>
      </p:sp>
    </p:spTree>
    <p:extLst>
      <p:ext uri="{BB962C8B-B14F-4D97-AF65-F5344CB8AC3E}">
        <p14:creationId xmlns="" xmlns:p14="http://schemas.microsoft.com/office/powerpoint/2010/main" val="36895103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152400"/>
            <a:ext cx="9144000" cy="762000"/>
          </a:xfrm>
        </p:spPr>
        <p:txBody>
          <a:bodyPr>
            <a:normAutofit/>
          </a:bodyPr>
          <a:lstStyle/>
          <a:p>
            <a:pPr eaLnBrk="1" hangingPunct="1">
              <a:defRPr/>
            </a:pPr>
            <a:r>
              <a:rPr lang="en-US" dirty="0" smtClean="0"/>
              <a:t>Job evaluation methods:  Classification</a:t>
            </a:r>
          </a:p>
        </p:txBody>
      </p:sp>
      <p:sp>
        <p:nvSpPr>
          <p:cNvPr id="49155" name="Rectangle 3"/>
          <p:cNvSpPr>
            <a:spLocks noGrp="1" noChangeArrowheads="1"/>
          </p:cNvSpPr>
          <p:nvPr>
            <p:ph idx="1"/>
          </p:nvPr>
        </p:nvSpPr>
        <p:spPr>
          <a:xfrm>
            <a:off x="914400" y="1371600"/>
            <a:ext cx="7010400" cy="3276600"/>
          </a:xfrm>
        </p:spPr>
        <p:txBody>
          <a:bodyPr/>
          <a:lstStyle/>
          <a:p>
            <a:pPr eaLnBrk="1" hangingPunct="1">
              <a:defRPr/>
            </a:pPr>
            <a:r>
              <a:rPr lang="en-US" dirty="0" smtClean="0">
                <a:ea typeface="+mn-ea"/>
              </a:rPr>
              <a:t>A series of classes or grades are created</a:t>
            </a:r>
          </a:p>
          <a:p>
            <a:pPr eaLnBrk="1" hangingPunct="1">
              <a:defRPr/>
            </a:pPr>
            <a:r>
              <a:rPr lang="en-US" dirty="0" smtClean="0">
                <a:ea typeface="+mn-ea"/>
              </a:rPr>
              <a:t>Each job is placed within a job class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39</a:t>
            </a:fld>
            <a:endParaRPr lang="en-US"/>
          </a:p>
        </p:txBody>
      </p:sp>
    </p:spTree>
    <p:extLst>
      <p:ext uri="{BB962C8B-B14F-4D97-AF65-F5344CB8AC3E}">
        <p14:creationId xmlns="" xmlns:p14="http://schemas.microsoft.com/office/powerpoint/2010/main" val="7749389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228600"/>
            <a:ext cx="9144000" cy="1143000"/>
          </a:xfrm>
        </p:spPr>
        <p:txBody>
          <a:bodyPr>
            <a:noAutofit/>
          </a:bodyPr>
          <a:lstStyle/>
          <a:p>
            <a:pPr eaLnBrk="1" hangingPunct="1">
              <a:defRPr/>
            </a:pPr>
            <a:r>
              <a:rPr lang="en-US" dirty="0" smtClean="0"/>
              <a:t>Advantages of using Classification method</a:t>
            </a:r>
          </a:p>
        </p:txBody>
      </p:sp>
      <p:sp>
        <p:nvSpPr>
          <p:cNvPr id="50179" name="Rectangle 3"/>
          <p:cNvSpPr>
            <a:spLocks noGrp="1" noChangeArrowheads="1"/>
          </p:cNvSpPr>
          <p:nvPr>
            <p:ph idx="1"/>
          </p:nvPr>
        </p:nvSpPr>
        <p:spPr>
          <a:xfrm>
            <a:off x="838200" y="1828800"/>
            <a:ext cx="7924800" cy="2971800"/>
          </a:xfrm>
        </p:spPr>
        <p:txBody>
          <a:bodyPr/>
          <a:lstStyle/>
          <a:p>
            <a:pPr eaLnBrk="1" hangingPunct="1">
              <a:defRPr/>
            </a:pPr>
            <a:r>
              <a:rPr lang="en-US" dirty="0" smtClean="0">
                <a:ea typeface="+mn-ea"/>
              </a:rPr>
              <a:t>Jobs can be quickly slotted into structure</a:t>
            </a:r>
          </a:p>
          <a:p>
            <a:pPr eaLnBrk="1" hangingPunct="1">
              <a:defRPr/>
            </a:pPr>
            <a:r>
              <a:rPr lang="en-US" dirty="0" smtClean="0">
                <a:ea typeface="+mn-ea"/>
              </a:rPr>
              <a:t>Employees accept method because it seems valid		</a:t>
            </a:r>
          </a:p>
        </p:txBody>
      </p:sp>
      <p:sp>
        <p:nvSpPr>
          <p:cNvPr id="2" name="Slide Number Placeholder 1"/>
          <p:cNvSpPr>
            <a:spLocks noGrp="1"/>
          </p:cNvSpPr>
          <p:nvPr>
            <p:ph type="sldNum" sz="quarter" idx="12"/>
          </p:nvPr>
        </p:nvSpPr>
        <p:spPr/>
        <p:txBody>
          <a:bodyPr/>
          <a:lstStyle/>
          <a:p>
            <a:fld id="{92CF85B6-A42B-4B01-85EA-A1A4E0159E6A}" type="slidenum">
              <a:rPr lang="en-US" smtClean="0"/>
              <a:pPr/>
              <a:t>40</a:t>
            </a:fld>
            <a:endParaRPr lang="en-US"/>
          </a:p>
        </p:txBody>
      </p:sp>
    </p:spTree>
    <p:extLst>
      <p:ext uri="{BB962C8B-B14F-4D97-AF65-F5344CB8AC3E}">
        <p14:creationId xmlns="" xmlns:p14="http://schemas.microsoft.com/office/powerpoint/2010/main" val="16667457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304800"/>
            <a:ext cx="9144000" cy="1143000"/>
          </a:xfrm>
        </p:spPr>
        <p:txBody>
          <a:bodyPr>
            <a:noAutofit/>
          </a:bodyPr>
          <a:lstStyle/>
          <a:p>
            <a:pPr eaLnBrk="1" hangingPunct="1">
              <a:defRPr/>
            </a:pPr>
            <a:r>
              <a:rPr lang="en-US" dirty="0" smtClean="0"/>
              <a:t>Disadvantages of using Classification method</a:t>
            </a:r>
          </a:p>
        </p:txBody>
      </p:sp>
      <p:sp>
        <p:nvSpPr>
          <p:cNvPr id="51203" name="Rectangle 3"/>
          <p:cNvSpPr>
            <a:spLocks noGrp="1" noChangeArrowheads="1"/>
          </p:cNvSpPr>
          <p:nvPr>
            <p:ph idx="1"/>
          </p:nvPr>
        </p:nvSpPr>
        <p:spPr>
          <a:xfrm>
            <a:off x="914400" y="1752600"/>
            <a:ext cx="7086600" cy="3124200"/>
          </a:xfrm>
        </p:spPr>
        <p:txBody>
          <a:bodyPr/>
          <a:lstStyle/>
          <a:p>
            <a:pPr eaLnBrk="1" hangingPunct="1">
              <a:defRPr/>
            </a:pPr>
            <a:r>
              <a:rPr lang="en-US" dirty="0" smtClean="0">
                <a:ea typeface="+mn-ea"/>
              </a:rPr>
              <a:t>Requires extensive time and effort for administration</a:t>
            </a:r>
          </a:p>
          <a:p>
            <a:pPr eaLnBrk="1" hangingPunct="1">
              <a:defRPr/>
            </a:pPr>
            <a:r>
              <a:rPr lang="en-US" dirty="0" smtClean="0">
                <a:ea typeface="+mn-ea"/>
              </a:rPr>
              <a:t>Differences between classification levels may not be equal </a:t>
            </a:r>
          </a:p>
        </p:txBody>
      </p:sp>
      <p:sp>
        <p:nvSpPr>
          <p:cNvPr id="2" name="Slide Number Placeholder 1"/>
          <p:cNvSpPr>
            <a:spLocks noGrp="1"/>
          </p:cNvSpPr>
          <p:nvPr>
            <p:ph type="sldNum" sz="quarter" idx="12"/>
          </p:nvPr>
        </p:nvSpPr>
        <p:spPr/>
        <p:txBody>
          <a:bodyPr/>
          <a:lstStyle/>
          <a:p>
            <a:fld id="{92CF85B6-A42B-4B01-85EA-A1A4E0159E6A}" type="slidenum">
              <a:rPr lang="en-US" smtClean="0"/>
              <a:pPr/>
              <a:t>41</a:t>
            </a:fld>
            <a:endParaRPr lang="en-US"/>
          </a:p>
        </p:txBody>
      </p:sp>
    </p:spTree>
    <p:extLst>
      <p:ext uri="{BB962C8B-B14F-4D97-AF65-F5344CB8AC3E}">
        <p14:creationId xmlns="" xmlns:p14="http://schemas.microsoft.com/office/powerpoint/2010/main" val="28057922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0" y="228600"/>
            <a:ext cx="9144000" cy="914400"/>
          </a:xfrm>
        </p:spPr>
        <p:txBody>
          <a:bodyPr>
            <a:noAutofit/>
          </a:bodyPr>
          <a:lstStyle/>
          <a:p>
            <a:pPr eaLnBrk="1" hangingPunct="1">
              <a:defRPr/>
            </a:pPr>
            <a:r>
              <a:rPr lang="en-US" dirty="0" smtClean="0"/>
              <a:t>Job evaluation methods: Point method</a:t>
            </a:r>
          </a:p>
        </p:txBody>
      </p:sp>
      <p:sp>
        <p:nvSpPr>
          <p:cNvPr id="52227" name="Rectangle 3"/>
          <p:cNvSpPr>
            <a:spLocks noGrp="1" noChangeArrowheads="1"/>
          </p:cNvSpPr>
          <p:nvPr>
            <p:ph idx="1"/>
          </p:nvPr>
        </p:nvSpPr>
        <p:spPr>
          <a:xfrm>
            <a:off x="838200" y="1371600"/>
            <a:ext cx="7772400" cy="3505200"/>
          </a:xfrm>
        </p:spPr>
        <p:txBody>
          <a:bodyPr>
            <a:normAutofit/>
          </a:bodyPr>
          <a:lstStyle/>
          <a:p>
            <a:pPr eaLnBrk="1" hangingPunct="1">
              <a:lnSpc>
                <a:spcPct val="90000"/>
              </a:lnSpc>
              <a:defRPr/>
            </a:pPr>
            <a:r>
              <a:rPr lang="en-US" dirty="0" smtClean="0"/>
              <a:t>Identify compensable factors (job characteristics)</a:t>
            </a:r>
          </a:p>
          <a:p>
            <a:pPr eaLnBrk="1" hangingPunct="1">
              <a:lnSpc>
                <a:spcPct val="90000"/>
              </a:lnSpc>
              <a:defRPr/>
            </a:pPr>
            <a:r>
              <a:rPr lang="en-US" dirty="0" smtClean="0"/>
              <a:t>Scale factors (e.g. on a scale of 1 – 5)</a:t>
            </a:r>
          </a:p>
          <a:p>
            <a:pPr eaLnBrk="1" hangingPunct="1">
              <a:lnSpc>
                <a:spcPct val="90000"/>
              </a:lnSpc>
              <a:defRPr/>
            </a:pPr>
            <a:r>
              <a:rPr lang="en-US" dirty="0" smtClean="0"/>
              <a:t>Assign a weight to each factor so the sum of the weights for all factors = 100%</a:t>
            </a:r>
          </a:p>
        </p:txBody>
      </p:sp>
      <p:sp>
        <p:nvSpPr>
          <p:cNvPr id="2" name="Slide Number Placeholder 1"/>
          <p:cNvSpPr>
            <a:spLocks noGrp="1"/>
          </p:cNvSpPr>
          <p:nvPr>
            <p:ph type="sldNum" sz="quarter" idx="12"/>
          </p:nvPr>
        </p:nvSpPr>
        <p:spPr/>
        <p:txBody>
          <a:bodyPr/>
          <a:lstStyle/>
          <a:p>
            <a:fld id="{92CF85B6-A42B-4B01-85EA-A1A4E0159E6A}" type="slidenum">
              <a:rPr lang="en-US" smtClean="0"/>
              <a:pPr/>
              <a:t>42</a:t>
            </a:fld>
            <a:endParaRPr lang="en-US"/>
          </a:p>
        </p:txBody>
      </p:sp>
    </p:spTree>
    <p:extLst>
      <p:ext uri="{BB962C8B-B14F-4D97-AF65-F5344CB8AC3E}">
        <p14:creationId xmlns="" xmlns:p14="http://schemas.microsoft.com/office/powerpoint/2010/main" val="33724949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228600"/>
            <a:ext cx="9144000" cy="914400"/>
          </a:xfrm>
        </p:spPr>
        <p:txBody>
          <a:bodyPr>
            <a:noAutofit/>
          </a:bodyPr>
          <a:lstStyle/>
          <a:p>
            <a:pPr eaLnBrk="1" hangingPunct="1">
              <a:defRPr/>
            </a:pPr>
            <a:r>
              <a:rPr lang="en-US" dirty="0" smtClean="0"/>
              <a:t>Advantages of using Point method</a:t>
            </a:r>
          </a:p>
        </p:txBody>
      </p:sp>
      <p:sp>
        <p:nvSpPr>
          <p:cNvPr id="53251" name="Rectangle 3"/>
          <p:cNvSpPr>
            <a:spLocks noGrp="1" noChangeArrowheads="1"/>
          </p:cNvSpPr>
          <p:nvPr>
            <p:ph idx="1"/>
          </p:nvPr>
        </p:nvSpPr>
        <p:spPr>
          <a:xfrm>
            <a:off x="914400" y="1447800"/>
            <a:ext cx="7543800" cy="4038600"/>
          </a:xfrm>
        </p:spPr>
        <p:txBody>
          <a:bodyPr>
            <a:normAutofit/>
          </a:bodyPr>
          <a:lstStyle/>
          <a:p>
            <a:pPr eaLnBrk="1" hangingPunct="1">
              <a:defRPr/>
            </a:pPr>
            <a:r>
              <a:rPr lang="en-US" dirty="0" smtClean="0">
                <a:ea typeface="+mn-ea"/>
              </a:rPr>
              <a:t>Establish worth of each job </a:t>
            </a:r>
            <a:r>
              <a:rPr lang="en-US" i="1" dirty="0" smtClean="0">
                <a:ea typeface="+mn-ea"/>
              </a:rPr>
              <a:t>relative to all other jobs</a:t>
            </a:r>
            <a:r>
              <a:rPr lang="en-US" dirty="0" smtClean="0">
                <a:ea typeface="+mn-ea"/>
              </a:rPr>
              <a:t> within organization</a:t>
            </a:r>
          </a:p>
          <a:p>
            <a:pPr eaLnBrk="1" hangingPunct="1">
              <a:defRPr/>
            </a:pPr>
            <a:r>
              <a:rPr lang="en-US" dirty="0" smtClean="0">
                <a:ea typeface="+mn-ea"/>
              </a:rPr>
              <a:t>Comprehensive measurement of relative worth of each job in organization</a:t>
            </a:r>
          </a:p>
          <a:p>
            <a:pPr eaLnBrk="1" hangingPunct="1">
              <a:defRPr/>
            </a:pPr>
            <a:r>
              <a:rPr lang="en-US" dirty="0" smtClean="0">
                <a:ea typeface="+mn-ea"/>
              </a:rPr>
              <a:t>Easy to rank jobs when total points are known for each job</a:t>
            </a:r>
          </a:p>
        </p:txBody>
      </p:sp>
      <p:sp>
        <p:nvSpPr>
          <p:cNvPr id="2" name="Slide Number Placeholder 1"/>
          <p:cNvSpPr>
            <a:spLocks noGrp="1"/>
          </p:cNvSpPr>
          <p:nvPr>
            <p:ph type="sldNum" sz="quarter" idx="12"/>
          </p:nvPr>
        </p:nvSpPr>
        <p:spPr/>
        <p:txBody>
          <a:bodyPr/>
          <a:lstStyle/>
          <a:p>
            <a:fld id="{92CF85B6-A42B-4B01-85EA-A1A4E0159E6A}" type="slidenum">
              <a:rPr lang="en-US" smtClean="0"/>
              <a:pPr/>
              <a:t>43</a:t>
            </a:fld>
            <a:endParaRPr lang="en-US"/>
          </a:p>
        </p:txBody>
      </p:sp>
    </p:spTree>
    <p:extLst>
      <p:ext uri="{BB962C8B-B14F-4D97-AF65-F5344CB8AC3E}">
        <p14:creationId xmlns="" xmlns:p14="http://schemas.microsoft.com/office/powerpoint/2010/main" val="21279986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228600"/>
            <a:ext cx="9144000" cy="838200"/>
          </a:xfrm>
        </p:spPr>
        <p:txBody>
          <a:bodyPr>
            <a:noAutofit/>
          </a:bodyPr>
          <a:lstStyle/>
          <a:p>
            <a:pPr eaLnBrk="1" hangingPunct="1">
              <a:defRPr/>
            </a:pPr>
            <a:r>
              <a:rPr lang="en-US" dirty="0" smtClean="0"/>
              <a:t>Disadvantages of using Point method</a:t>
            </a:r>
          </a:p>
        </p:txBody>
      </p:sp>
      <p:sp>
        <p:nvSpPr>
          <p:cNvPr id="54275" name="Rectangle 3"/>
          <p:cNvSpPr>
            <a:spLocks noGrp="1" noChangeArrowheads="1"/>
          </p:cNvSpPr>
          <p:nvPr>
            <p:ph idx="1"/>
          </p:nvPr>
        </p:nvSpPr>
        <p:spPr>
          <a:xfrm>
            <a:off x="914400" y="1219200"/>
            <a:ext cx="7315200" cy="4953000"/>
          </a:xfrm>
        </p:spPr>
        <p:txBody>
          <a:bodyPr/>
          <a:lstStyle/>
          <a:p>
            <a:pPr eaLnBrk="1" hangingPunct="1">
              <a:defRPr/>
            </a:pPr>
            <a:r>
              <a:rPr lang="en-US" dirty="0" smtClean="0">
                <a:ea typeface="+mn-ea"/>
              </a:rPr>
              <a:t>Requires extensive administrative</a:t>
            </a:r>
          </a:p>
          <a:p>
            <a:pPr lvl="1" eaLnBrk="1" hangingPunct="1">
              <a:defRPr/>
            </a:pPr>
            <a:r>
              <a:rPr lang="en-US" dirty="0" smtClean="0">
                <a:ea typeface="+mn-ea"/>
              </a:rPr>
              <a:t>Time</a:t>
            </a:r>
          </a:p>
          <a:p>
            <a:pPr lvl="1" eaLnBrk="1" hangingPunct="1">
              <a:defRPr/>
            </a:pPr>
            <a:r>
              <a:rPr lang="en-US" dirty="0" smtClean="0">
                <a:ea typeface="+mn-ea"/>
              </a:rPr>
              <a:t>Effort</a:t>
            </a:r>
          </a:p>
        </p:txBody>
      </p:sp>
      <p:sp>
        <p:nvSpPr>
          <p:cNvPr id="2" name="Slide Number Placeholder 1"/>
          <p:cNvSpPr>
            <a:spLocks noGrp="1"/>
          </p:cNvSpPr>
          <p:nvPr>
            <p:ph type="sldNum" sz="quarter" idx="12"/>
          </p:nvPr>
        </p:nvSpPr>
        <p:spPr/>
        <p:txBody>
          <a:bodyPr/>
          <a:lstStyle/>
          <a:p>
            <a:fld id="{92CF85B6-A42B-4B01-85EA-A1A4E0159E6A}" type="slidenum">
              <a:rPr lang="en-US" smtClean="0"/>
              <a:pPr/>
              <a:t>44</a:t>
            </a:fld>
            <a:endParaRPr lang="en-US"/>
          </a:p>
        </p:txBody>
      </p:sp>
    </p:spTree>
    <p:extLst>
      <p:ext uri="{BB962C8B-B14F-4D97-AF65-F5344CB8AC3E}">
        <p14:creationId xmlns="" xmlns:p14="http://schemas.microsoft.com/office/powerpoint/2010/main" val="8975826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0" y="228600"/>
            <a:ext cx="9144000" cy="990600"/>
          </a:xfrm>
        </p:spPr>
        <p:txBody>
          <a:bodyPr>
            <a:normAutofit/>
          </a:bodyPr>
          <a:lstStyle/>
          <a:p>
            <a:pPr eaLnBrk="1" hangingPunct="1">
              <a:defRPr/>
            </a:pPr>
            <a:r>
              <a:rPr lang="en-US" dirty="0" smtClean="0"/>
              <a:t>Does job evaluation method matter?</a:t>
            </a:r>
          </a:p>
        </p:txBody>
      </p:sp>
      <p:sp>
        <p:nvSpPr>
          <p:cNvPr id="57347" name="Rectangle 3"/>
          <p:cNvSpPr>
            <a:spLocks noGrp="1" noChangeArrowheads="1"/>
          </p:cNvSpPr>
          <p:nvPr>
            <p:ph idx="1"/>
          </p:nvPr>
        </p:nvSpPr>
        <p:spPr>
          <a:xfrm>
            <a:off x="914400" y="1371600"/>
            <a:ext cx="7315200" cy="3352800"/>
          </a:xfrm>
        </p:spPr>
        <p:txBody>
          <a:bodyPr>
            <a:normAutofit/>
          </a:bodyPr>
          <a:lstStyle/>
          <a:p>
            <a:pPr lvl="1" eaLnBrk="1" hangingPunct="1">
              <a:defRPr/>
            </a:pPr>
            <a:r>
              <a:rPr lang="en-US" sz="3200" dirty="0" smtClean="0">
                <a:ea typeface="+mn-ea"/>
              </a:rPr>
              <a:t>Fairness</a:t>
            </a:r>
          </a:p>
          <a:p>
            <a:pPr lvl="1" eaLnBrk="1" hangingPunct="1">
              <a:defRPr/>
            </a:pPr>
            <a:r>
              <a:rPr lang="en-US" sz="3200" dirty="0" smtClean="0">
                <a:ea typeface="+mn-ea"/>
              </a:rPr>
              <a:t>Evaluators</a:t>
            </a:r>
          </a:p>
          <a:p>
            <a:pPr lvl="2" eaLnBrk="1" hangingPunct="1">
              <a:defRPr/>
            </a:pPr>
            <a:r>
              <a:rPr lang="en-US" sz="3200" dirty="0" smtClean="0">
                <a:ea typeface="+mn-ea"/>
              </a:rPr>
              <a:t>Impartial</a:t>
            </a:r>
          </a:p>
          <a:p>
            <a:pPr lvl="2" eaLnBrk="1" hangingPunct="1">
              <a:defRPr/>
            </a:pPr>
            <a:r>
              <a:rPr lang="en-US" sz="3200" dirty="0" smtClean="0">
                <a:ea typeface="+mn-ea"/>
              </a:rPr>
              <a:t>Objective</a:t>
            </a:r>
          </a:p>
          <a:p>
            <a:pPr lvl="1" eaLnBrk="1" hangingPunct="1">
              <a:buFontTx/>
              <a:buNone/>
              <a:defRPr/>
            </a:pPr>
            <a:endParaRPr lang="en-US" sz="3200" dirty="0" smtClean="0">
              <a:ea typeface="+mn-ea"/>
            </a:endParaRPr>
          </a:p>
        </p:txBody>
      </p:sp>
      <p:sp>
        <p:nvSpPr>
          <p:cNvPr id="2" name="Slide Number Placeholder 1"/>
          <p:cNvSpPr>
            <a:spLocks noGrp="1"/>
          </p:cNvSpPr>
          <p:nvPr>
            <p:ph type="sldNum" sz="quarter" idx="12"/>
          </p:nvPr>
        </p:nvSpPr>
        <p:spPr/>
        <p:txBody>
          <a:bodyPr/>
          <a:lstStyle/>
          <a:p>
            <a:fld id="{92CF85B6-A42B-4B01-85EA-A1A4E0159E6A}" type="slidenum">
              <a:rPr lang="en-US" smtClean="0"/>
              <a:pPr/>
              <a:t>45</a:t>
            </a:fld>
            <a:endParaRPr lang="en-US"/>
          </a:p>
        </p:txBody>
      </p:sp>
    </p:spTree>
    <p:extLst>
      <p:ext uri="{BB962C8B-B14F-4D97-AF65-F5344CB8AC3E}">
        <p14:creationId xmlns="" xmlns:p14="http://schemas.microsoft.com/office/powerpoint/2010/main" val="35277901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0" y="304800"/>
            <a:ext cx="9144000" cy="914400"/>
          </a:xfrm>
        </p:spPr>
        <p:txBody>
          <a:bodyPr>
            <a:normAutofit/>
          </a:bodyPr>
          <a:lstStyle/>
          <a:p>
            <a:pPr eaLnBrk="1" hangingPunct="1">
              <a:defRPr/>
            </a:pPr>
            <a:r>
              <a:rPr lang="en-US" dirty="0" smtClean="0"/>
              <a:t>Compensation surveys</a:t>
            </a:r>
          </a:p>
        </p:txBody>
      </p:sp>
      <p:sp>
        <p:nvSpPr>
          <p:cNvPr id="56323" name="Rectangle 3"/>
          <p:cNvSpPr>
            <a:spLocks noGrp="1" noChangeArrowheads="1"/>
          </p:cNvSpPr>
          <p:nvPr>
            <p:ph idx="1"/>
          </p:nvPr>
        </p:nvSpPr>
        <p:spPr>
          <a:xfrm>
            <a:off x="838200" y="1143000"/>
            <a:ext cx="7620000" cy="4953000"/>
          </a:xfrm>
        </p:spPr>
        <p:txBody>
          <a:bodyPr>
            <a:noAutofit/>
          </a:bodyPr>
          <a:lstStyle/>
          <a:p>
            <a:pPr eaLnBrk="1" hangingPunct="1">
              <a:defRPr/>
            </a:pPr>
            <a:r>
              <a:rPr lang="en-US" dirty="0" smtClean="0">
                <a:ea typeface="+mn-ea"/>
              </a:rPr>
              <a:t>Information on</a:t>
            </a:r>
          </a:p>
          <a:p>
            <a:pPr lvl="1" eaLnBrk="1" hangingPunct="1">
              <a:defRPr/>
            </a:pPr>
            <a:r>
              <a:rPr lang="en-US" sz="3200" dirty="0" smtClean="0">
                <a:ea typeface="+mn-ea"/>
              </a:rPr>
              <a:t>Base pay</a:t>
            </a:r>
          </a:p>
          <a:p>
            <a:pPr lvl="1" eaLnBrk="1" hangingPunct="1">
              <a:defRPr/>
            </a:pPr>
            <a:r>
              <a:rPr lang="en-US" sz="3200" dirty="0" smtClean="0">
                <a:ea typeface="+mn-ea"/>
              </a:rPr>
              <a:t>All other types of compensation</a:t>
            </a:r>
          </a:p>
          <a:p>
            <a:pPr lvl="1" eaLnBrk="1" hangingPunct="1">
              <a:defRPr/>
            </a:pPr>
            <a:endParaRPr lang="en-US" sz="3200" dirty="0" smtClean="0">
              <a:ea typeface="+mn-ea"/>
            </a:endParaRPr>
          </a:p>
          <a:p>
            <a:pPr eaLnBrk="1" hangingPunct="1">
              <a:defRPr/>
            </a:pPr>
            <a:r>
              <a:rPr lang="en-US" dirty="0" smtClean="0">
                <a:ea typeface="+mn-ea"/>
              </a:rPr>
              <a:t>Conducted in-house or by </a:t>
            </a:r>
            <a:r>
              <a:rPr lang="en-US" smtClean="0">
                <a:ea typeface="+mn-ea"/>
              </a:rPr>
              <a:t>consultants.</a:t>
            </a:r>
            <a:endParaRPr lang="en-US" u="sng" dirty="0" smtClean="0">
              <a:ea typeface="+mn-ea"/>
            </a:endParaRPr>
          </a:p>
        </p:txBody>
      </p:sp>
      <p:sp>
        <p:nvSpPr>
          <p:cNvPr id="2" name="Slide Number Placeholder 1"/>
          <p:cNvSpPr>
            <a:spLocks noGrp="1"/>
          </p:cNvSpPr>
          <p:nvPr>
            <p:ph type="sldNum" sz="quarter" idx="12"/>
          </p:nvPr>
        </p:nvSpPr>
        <p:spPr/>
        <p:txBody>
          <a:bodyPr/>
          <a:lstStyle/>
          <a:p>
            <a:fld id="{92CF85B6-A42B-4B01-85EA-A1A4E0159E6A}" type="slidenum">
              <a:rPr lang="en-US" smtClean="0"/>
              <a:pPr/>
              <a:t>46</a:t>
            </a:fld>
            <a:endParaRPr lang="en-US"/>
          </a:p>
        </p:txBody>
      </p:sp>
    </p:spTree>
    <p:extLst>
      <p:ext uri="{BB962C8B-B14F-4D97-AF65-F5344CB8AC3E}">
        <p14:creationId xmlns="" xmlns:p14="http://schemas.microsoft.com/office/powerpoint/2010/main" val="22535192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0" y="228600"/>
            <a:ext cx="9144000" cy="838200"/>
          </a:xfrm>
        </p:spPr>
        <p:txBody>
          <a:bodyPr>
            <a:normAutofit/>
          </a:bodyPr>
          <a:lstStyle/>
          <a:p>
            <a:pPr eaLnBrk="1" hangingPunct="1">
              <a:defRPr/>
            </a:pPr>
            <a:r>
              <a:rPr lang="en-US" dirty="0" smtClean="0">
                <a:ea typeface="+mj-ea"/>
              </a:rPr>
              <a:t>Broad-banding:</a:t>
            </a:r>
            <a:endParaRPr lang="en-US" dirty="0" smtClean="0">
              <a:ea typeface="+mj-ea"/>
              <a:sym typeface="Symbol" charset="0"/>
            </a:endParaRPr>
          </a:p>
        </p:txBody>
      </p:sp>
      <p:sp>
        <p:nvSpPr>
          <p:cNvPr id="58371" name="Rectangle 3"/>
          <p:cNvSpPr>
            <a:spLocks noGrp="1" noChangeArrowheads="1"/>
          </p:cNvSpPr>
          <p:nvPr>
            <p:ph idx="1"/>
          </p:nvPr>
        </p:nvSpPr>
        <p:spPr>
          <a:xfrm>
            <a:off x="914400" y="1143000"/>
            <a:ext cx="7848600" cy="5257800"/>
          </a:xfrm>
        </p:spPr>
        <p:txBody>
          <a:bodyPr>
            <a:normAutofit lnSpcReduction="10000"/>
          </a:bodyPr>
          <a:lstStyle/>
          <a:p>
            <a:pPr marL="463550" indent="-463550" eaLnBrk="1" hangingPunct="1">
              <a:buFontTx/>
              <a:buNone/>
              <a:defRPr/>
            </a:pPr>
            <a:r>
              <a:rPr lang="en-US" dirty="0" smtClean="0">
                <a:ea typeface="+mn-ea"/>
              </a:rPr>
              <a:t>Pay structure collapses job classes into fewer categories</a:t>
            </a:r>
          </a:p>
          <a:p>
            <a:pPr marL="463550" indent="-463550" eaLnBrk="1" hangingPunct="1">
              <a:buFontTx/>
              <a:buNone/>
              <a:defRPr/>
            </a:pPr>
            <a:r>
              <a:rPr lang="en-US" dirty="0" smtClean="0">
                <a:ea typeface="+mn-ea"/>
              </a:rPr>
              <a:t>Advantages:</a:t>
            </a:r>
            <a:endParaRPr lang="en-US" dirty="0" smtClean="0">
              <a:ea typeface="+mn-ea"/>
              <a:sym typeface="Symbol" charset="0"/>
            </a:endParaRPr>
          </a:p>
          <a:p>
            <a:pPr marL="463550" indent="-463550" eaLnBrk="1" hangingPunct="1">
              <a:defRPr/>
            </a:pPr>
            <a:r>
              <a:rPr lang="en-US" sz="2800" dirty="0" smtClean="0">
                <a:ea typeface="+mn-ea"/>
                <a:sym typeface="Symbol" charset="0"/>
              </a:rPr>
              <a:t>Provides flexibility in rewarding people</a:t>
            </a:r>
          </a:p>
          <a:p>
            <a:pPr marL="463550" indent="-463550" eaLnBrk="1" hangingPunct="1">
              <a:defRPr/>
            </a:pPr>
            <a:r>
              <a:rPr lang="en-US" sz="2800" dirty="0" smtClean="0">
                <a:ea typeface="+mn-ea"/>
                <a:sym typeface="Symbol" charset="0"/>
              </a:rPr>
              <a:t>Reflects changes in organization structure</a:t>
            </a:r>
          </a:p>
          <a:p>
            <a:pPr marL="463550" indent="-463550" eaLnBrk="1" hangingPunct="1">
              <a:defRPr/>
            </a:pPr>
            <a:r>
              <a:rPr lang="en-US" sz="2800" dirty="0" smtClean="0">
                <a:ea typeface="+mn-ea"/>
                <a:sym typeface="Symbol" charset="0"/>
              </a:rPr>
              <a:t>Provides better base for rewarding growth in competence</a:t>
            </a:r>
          </a:p>
          <a:p>
            <a:pPr marL="463550" indent="-463550" eaLnBrk="1" hangingPunct="1">
              <a:defRPr/>
            </a:pPr>
            <a:r>
              <a:rPr lang="en-US" sz="2800" dirty="0" smtClean="0">
                <a:ea typeface="+mn-ea"/>
              </a:rPr>
              <a:t>Gives more responsibility for pay decisions to managers</a:t>
            </a:r>
          </a:p>
          <a:p>
            <a:pPr marL="463550" indent="-463550" eaLnBrk="1" hangingPunct="1">
              <a:defRPr/>
            </a:pPr>
            <a:r>
              <a:rPr lang="en-US" sz="2800" dirty="0" smtClean="0">
                <a:ea typeface="+mn-ea"/>
              </a:rPr>
              <a:t>Provides better basis for rewarding career progression</a:t>
            </a:r>
          </a:p>
        </p:txBody>
      </p:sp>
      <p:sp>
        <p:nvSpPr>
          <p:cNvPr id="2" name="Slide Number Placeholder 1"/>
          <p:cNvSpPr>
            <a:spLocks noGrp="1"/>
          </p:cNvSpPr>
          <p:nvPr>
            <p:ph type="sldNum" sz="quarter" idx="12"/>
          </p:nvPr>
        </p:nvSpPr>
        <p:spPr/>
        <p:txBody>
          <a:bodyPr/>
          <a:lstStyle/>
          <a:p>
            <a:fld id="{92CF85B6-A42B-4B01-85EA-A1A4E0159E6A}" type="slidenum">
              <a:rPr lang="en-US" smtClean="0"/>
              <a:pPr/>
              <a:t>47</a:t>
            </a:fld>
            <a:endParaRPr lang="en-US"/>
          </a:p>
        </p:txBody>
      </p:sp>
    </p:spTree>
    <p:extLst>
      <p:ext uri="{BB962C8B-B14F-4D97-AF65-F5344CB8AC3E}">
        <p14:creationId xmlns="" xmlns:p14="http://schemas.microsoft.com/office/powerpoint/2010/main" val="37891279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228600"/>
            <a:ext cx="9144000" cy="990600"/>
          </a:xfrm>
        </p:spPr>
        <p:txBody>
          <a:bodyPr>
            <a:normAutofit/>
          </a:bodyPr>
          <a:lstStyle/>
          <a:p>
            <a:pPr eaLnBrk="1" hangingPunct="1">
              <a:defRPr/>
            </a:pPr>
            <a:r>
              <a:rPr lang="en-US" dirty="0" smtClean="0"/>
              <a:t>Reward Systems: Summary</a:t>
            </a:r>
          </a:p>
        </p:txBody>
      </p:sp>
      <p:sp>
        <p:nvSpPr>
          <p:cNvPr id="12291" name="Rectangle 3"/>
          <p:cNvSpPr>
            <a:spLocks noGrp="1" noChangeArrowheads="1"/>
          </p:cNvSpPr>
          <p:nvPr>
            <p:ph idx="1"/>
          </p:nvPr>
        </p:nvSpPr>
        <p:spPr>
          <a:xfrm>
            <a:off x="762000" y="1143000"/>
            <a:ext cx="7620000" cy="4876800"/>
          </a:xfrm>
        </p:spPr>
        <p:txBody>
          <a:bodyPr>
            <a:normAutofit/>
          </a:bodyPr>
          <a:lstStyle/>
          <a:p>
            <a:pPr eaLnBrk="1" hangingPunct="1">
              <a:defRPr/>
            </a:pPr>
            <a:r>
              <a:rPr lang="en-US" dirty="0" smtClean="0">
                <a:ea typeface="+mn-ea"/>
              </a:rPr>
              <a:t>Traditional and Contingent Pay (CP) Plans</a:t>
            </a:r>
          </a:p>
          <a:p>
            <a:pPr lvl="1" eaLnBrk="1" hangingPunct="1">
              <a:defRPr/>
            </a:pPr>
            <a:r>
              <a:rPr lang="en-US" dirty="0" smtClean="0">
                <a:ea typeface="+mn-ea"/>
              </a:rPr>
              <a:t>Reasons for Introducing CP Plans</a:t>
            </a:r>
          </a:p>
          <a:p>
            <a:pPr lvl="1" eaLnBrk="1" hangingPunct="1">
              <a:defRPr/>
            </a:pPr>
            <a:r>
              <a:rPr lang="en-US" dirty="0" smtClean="0">
                <a:ea typeface="+mn-ea"/>
              </a:rPr>
              <a:t>Possible Problems Associated with CP</a:t>
            </a:r>
          </a:p>
          <a:p>
            <a:pPr lvl="1" eaLnBrk="1" hangingPunct="1">
              <a:defRPr/>
            </a:pPr>
            <a:r>
              <a:rPr lang="en-US" dirty="0" smtClean="0">
                <a:ea typeface="+mn-ea"/>
              </a:rPr>
              <a:t>Selecting a CP Plan</a:t>
            </a:r>
          </a:p>
          <a:p>
            <a:pPr eaLnBrk="1" hangingPunct="1">
              <a:defRPr/>
            </a:pPr>
            <a:r>
              <a:rPr lang="en-US" dirty="0" smtClean="0">
                <a:ea typeface="+mn-ea"/>
              </a:rPr>
              <a:t>Putting Pay in Context</a:t>
            </a:r>
          </a:p>
          <a:p>
            <a:pPr eaLnBrk="1" hangingPunct="1">
              <a:defRPr/>
            </a:pPr>
            <a:r>
              <a:rPr lang="en-US" dirty="0" smtClean="0">
                <a:ea typeface="+mn-ea"/>
              </a:rPr>
              <a:t>Pay Structures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48</a:t>
            </a:fld>
            <a:endParaRPr lang="en-US"/>
          </a:p>
        </p:txBody>
      </p:sp>
    </p:spTree>
    <p:extLst>
      <p:ext uri="{BB962C8B-B14F-4D97-AF65-F5344CB8AC3E}">
        <p14:creationId xmlns="" xmlns:p14="http://schemas.microsoft.com/office/powerpoint/2010/main" val="12788648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228600"/>
            <a:ext cx="8915400" cy="838200"/>
          </a:xfrm>
        </p:spPr>
        <p:txBody>
          <a:bodyPr>
            <a:normAutofit/>
          </a:bodyPr>
          <a:lstStyle/>
          <a:p>
            <a:pPr eaLnBrk="1" hangingPunct="1">
              <a:defRPr/>
            </a:pPr>
            <a:r>
              <a:rPr lang="en-US" dirty="0" smtClean="0"/>
              <a:t>Legal Issues: Overview</a:t>
            </a:r>
          </a:p>
        </p:txBody>
      </p:sp>
      <p:sp>
        <p:nvSpPr>
          <p:cNvPr id="13315" name="Rectangle 3"/>
          <p:cNvSpPr>
            <a:spLocks noGrp="1" noChangeArrowheads="1"/>
          </p:cNvSpPr>
          <p:nvPr>
            <p:ph idx="1"/>
          </p:nvPr>
        </p:nvSpPr>
        <p:spPr>
          <a:xfrm>
            <a:off x="990600" y="1143000"/>
            <a:ext cx="7772400" cy="3581400"/>
          </a:xfrm>
        </p:spPr>
        <p:txBody>
          <a:bodyPr>
            <a:normAutofit/>
          </a:bodyPr>
          <a:lstStyle/>
          <a:p>
            <a:pPr eaLnBrk="1" hangingPunct="1">
              <a:defRPr/>
            </a:pPr>
            <a:r>
              <a:rPr lang="en-US" dirty="0" smtClean="0">
                <a:ea typeface="+mn-ea"/>
              </a:rPr>
              <a:t>Performance Management and the Law</a:t>
            </a:r>
          </a:p>
          <a:p>
            <a:pPr eaLnBrk="1" hangingPunct="1">
              <a:defRPr/>
            </a:pPr>
            <a:r>
              <a:rPr lang="en-US" dirty="0" smtClean="0">
                <a:ea typeface="+mn-ea"/>
              </a:rPr>
              <a:t>Some Legal Principles Affecting PM</a:t>
            </a:r>
          </a:p>
          <a:p>
            <a:pPr eaLnBrk="1" hangingPunct="1">
              <a:defRPr/>
            </a:pPr>
            <a:r>
              <a:rPr lang="en-US" dirty="0" smtClean="0">
                <a:ea typeface="+mn-ea"/>
              </a:rPr>
              <a:t>Laws Affecting PM</a:t>
            </a:r>
          </a:p>
        </p:txBody>
      </p:sp>
      <p:sp>
        <p:nvSpPr>
          <p:cNvPr id="2" name="Slide Number Placeholder 1"/>
          <p:cNvSpPr>
            <a:spLocks noGrp="1"/>
          </p:cNvSpPr>
          <p:nvPr>
            <p:ph type="sldNum" sz="quarter" idx="12"/>
          </p:nvPr>
        </p:nvSpPr>
        <p:spPr/>
        <p:txBody>
          <a:bodyPr/>
          <a:lstStyle/>
          <a:p>
            <a:fld id="{92CF85B6-A42B-4B01-85EA-A1A4E0159E6A}" type="slidenum">
              <a:rPr lang="en-US" smtClean="0"/>
              <a:pPr/>
              <a:t>49</a:t>
            </a:fld>
            <a:endParaRPr lang="en-US"/>
          </a:p>
        </p:txBody>
      </p:sp>
    </p:spTree>
    <p:extLst>
      <p:ext uri="{BB962C8B-B14F-4D97-AF65-F5344CB8AC3E}">
        <p14:creationId xmlns="" xmlns:p14="http://schemas.microsoft.com/office/powerpoint/2010/main" val="38231761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and the </a:t>
            </a:r>
            <a:r>
              <a:rPr lang="en-US" dirty="0" smtClean="0"/>
              <a:t>Law</a:t>
            </a:r>
            <a:endParaRPr lang="en-US" dirty="0"/>
          </a:p>
        </p:txBody>
      </p:sp>
      <p:sp>
        <p:nvSpPr>
          <p:cNvPr id="3" name="Content Placeholder 2"/>
          <p:cNvSpPr>
            <a:spLocks noGrp="1"/>
          </p:cNvSpPr>
          <p:nvPr>
            <p:ph idx="1"/>
          </p:nvPr>
        </p:nvSpPr>
        <p:spPr/>
        <p:txBody>
          <a:bodyPr>
            <a:normAutofit fontScale="77500" lnSpcReduction="20000"/>
          </a:bodyPr>
          <a:lstStyle/>
          <a:p>
            <a:pPr algn="just">
              <a:buNone/>
            </a:pPr>
            <a:r>
              <a:rPr lang="en-US" dirty="0" smtClean="0"/>
              <a:t>     Although we have not discussed legal issues in depth, several </a:t>
            </a:r>
            <a:r>
              <a:rPr lang="en-US" dirty="0" smtClean="0"/>
              <a:t>books </a:t>
            </a:r>
            <a:r>
              <a:rPr lang="en-US" dirty="0" smtClean="0"/>
              <a:t>have touched upon how to design and implement performance management systems to be fair and acceptable. Usually performance management systems that are fair and acceptable to employees are also legally sound. A basic principle that guides the design of a fair system is that procedures are standardized and the same procedure are used with all employees. In other words, when the rules and procedures are known by everyone and they are applied in the same way to everyone, the system is likely to be regarded as a fair one. This is also the basic principle that underlies the implementation of performance management system that are legally sound.</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50</a:t>
            </a:fld>
            <a:endParaRPr lang="en-US"/>
          </a:p>
        </p:txBody>
      </p:sp>
    </p:spTree>
    <p:extLst>
      <p:ext uri="{BB962C8B-B14F-4D97-AF65-F5344CB8AC3E}">
        <p14:creationId xmlns="" xmlns:p14="http://schemas.microsoft.com/office/powerpoint/2010/main" val="27530747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and the Law(contd.)</a:t>
            </a:r>
          </a:p>
        </p:txBody>
      </p:sp>
      <p:sp>
        <p:nvSpPr>
          <p:cNvPr id="3" name="Content Placeholder 2"/>
          <p:cNvSpPr>
            <a:spLocks noGrp="1"/>
          </p:cNvSpPr>
          <p:nvPr>
            <p:ph idx="1"/>
          </p:nvPr>
        </p:nvSpPr>
        <p:spPr/>
        <p:txBody>
          <a:bodyPr>
            <a:normAutofit fontScale="85000" lnSpcReduction="20000"/>
          </a:bodyPr>
          <a:lstStyle/>
          <a:p>
            <a:pPr algn="just">
              <a:buNone/>
            </a:pPr>
            <a:r>
              <a:rPr lang="en-US" dirty="0" smtClean="0"/>
              <a:t>    Legislation and court cases in Pakistan, United States, the United Kingdom, and many other countries around the world indicate that discriminatory effects of a performance management system can be minimized by applying the basic principle: treat everyone in exactly the same way. Unfortunately this does not happen very often. As a consequence, there has been a 100% increase in number of employment discrimination cases filed in the United States from 1995 to 2005, and many of these cases have involved issues around the design and implementation of the performance management system.</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51</a:t>
            </a:fld>
            <a:endParaRPr lang="en-US"/>
          </a:p>
        </p:txBody>
      </p:sp>
    </p:spTree>
    <p:extLst>
      <p:ext uri="{BB962C8B-B14F-4D97-AF65-F5344CB8AC3E}">
        <p14:creationId xmlns="" xmlns:p14="http://schemas.microsoft.com/office/powerpoint/2010/main" val="29783080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228600"/>
            <a:ext cx="9144000" cy="990600"/>
          </a:xfrm>
        </p:spPr>
        <p:txBody>
          <a:bodyPr>
            <a:noAutofit/>
          </a:bodyPr>
          <a:lstStyle/>
          <a:p>
            <a:pPr eaLnBrk="1" hangingPunct="1">
              <a:defRPr/>
            </a:pPr>
            <a:r>
              <a:rPr lang="en-US" dirty="0" smtClean="0"/>
              <a:t>Performance Management and the Law(contd.)</a:t>
            </a:r>
          </a:p>
        </p:txBody>
      </p:sp>
      <p:sp>
        <p:nvSpPr>
          <p:cNvPr id="59395" name="Rectangle 3"/>
          <p:cNvSpPr>
            <a:spLocks noGrp="1" noChangeArrowheads="1"/>
          </p:cNvSpPr>
          <p:nvPr>
            <p:ph idx="1"/>
          </p:nvPr>
        </p:nvSpPr>
        <p:spPr>
          <a:xfrm>
            <a:off x="609600" y="1524000"/>
            <a:ext cx="8305800" cy="3276600"/>
          </a:xfrm>
        </p:spPr>
        <p:txBody>
          <a:bodyPr/>
          <a:lstStyle/>
          <a:p>
            <a:pPr eaLnBrk="1" hangingPunct="1">
              <a:defRPr/>
            </a:pPr>
            <a:r>
              <a:rPr lang="en-US" dirty="0" smtClean="0">
                <a:ea typeface="+mn-ea"/>
              </a:rPr>
              <a:t>Performance management systems are legally sound, if they are fair:</a:t>
            </a:r>
          </a:p>
          <a:p>
            <a:pPr lvl="1" eaLnBrk="1" hangingPunct="1">
              <a:defRPr/>
            </a:pPr>
            <a:r>
              <a:rPr lang="en-US" dirty="0" smtClean="0">
                <a:ea typeface="+mn-ea"/>
              </a:rPr>
              <a:t>Procedures are standardized</a:t>
            </a:r>
          </a:p>
          <a:p>
            <a:pPr lvl="1" eaLnBrk="1" hangingPunct="1">
              <a:defRPr/>
            </a:pPr>
            <a:r>
              <a:rPr lang="en-US" dirty="0" smtClean="0">
                <a:ea typeface="+mn-ea"/>
              </a:rPr>
              <a:t>Same procedures are used with all employees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52</a:t>
            </a:fld>
            <a:endParaRPr lang="en-US"/>
          </a:p>
        </p:txBody>
      </p:sp>
    </p:spTree>
    <p:extLst>
      <p:ext uri="{BB962C8B-B14F-4D97-AF65-F5344CB8AC3E}">
        <p14:creationId xmlns="" xmlns:p14="http://schemas.microsoft.com/office/powerpoint/2010/main" val="2643463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228600"/>
            <a:ext cx="9144000" cy="1219200"/>
          </a:xfrm>
        </p:spPr>
        <p:txBody>
          <a:bodyPr>
            <a:noAutofit/>
          </a:bodyPr>
          <a:lstStyle/>
          <a:p>
            <a:pPr eaLnBrk="1" hangingPunct="1">
              <a:defRPr/>
            </a:pPr>
            <a:r>
              <a:rPr lang="en-US" dirty="0" smtClean="0"/>
              <a:t>Some Legal Principles Affecting PM:</a:t>
            </a:r>
            <a:br>
              <a:rPr lang="en-US" dirty="0" smtClean="0"/>
            </a:br>
            <a:r>
              <a:rPr lang="en-US" dirty="0" smtClean="0"/>
              <a:t>Overview</a:t>
            </a:r>
          </a:p>
        </p:txBody>
      </p:sp>
      <p:sp>
        <p:nvSpPr>
          <p:cNvPr id="60419" name="Rectangle 3"/>
          <p:cNvSpPr>
            <a:spLocks noGrp="1" noChangeArrowheads="1"/>
          </p:cNvSpPr>
          <p:nvPr>
            <p:ph idx="1"/>
          </p:nvPr>
        </p:nvSpPr>
        <p:spPr>
          <a:xfrm>
            <a:off x="990600" y="1600200"/>
            <a:ext cx="7543800" cy="3733800"/>
          </a:xfrm>
        </p:spPr>
        <p:txBody>
          <a:bodyPr/>
          <a:lstStyle/>
          <a:p>
            <a:pPr eaLnBrk="1" hangingPunct="1">
              <a:lnSpc>
                <a:spcPct val="90000"/>
              </a:lnSpc>
              <a:defRPr/>
            </a:pPr>
            <a:r>
              <a:rPr lang="en-US" dirty="0" smtClean="0">
                <a:ea typeface="+mn-ea"/>
              </a:rPr>
              <a:t>Employment-at-will</a:t>
            </a:r>
          </a:p>
          <a:p>
            <a:pPr eaLnBrk="1" hangingPunct="1">
              <a:lnSpc>
                <a:spcPct val="90000"/>
              </a:lnSpc>
              <a:defRPr/>
            </a:pPr>
            <a:r>
              <a:rPr lang="en-US" dirty="0" smtClean="0">
                <a:ea typeface="+mn-ea"/>
              </a:rPr>
              <a:t>Negligence</a:t>
            </a:r>
          </a:p>
          <a:p>
            <a:pPr eaLnBrk="1" hangingPunct="1">
              <a:lnSpc>
                <a:spcPct val="90000"/>
              </a:lnSpc>
              <a:defRPr/>
            </a:pPr>
            <a:r>
              <a:rPr lang="en-US" dirty="0" smtClean="0">
                <a:ea typeface="+mn-ea"/>
              </a:rPr>
              <a:t>Defamation</a:t>
            </a:r>
          </a:p>
          <a:p>
            <a:pPr eaLnBrk="1" hangingPunct="1">
              <a:lnSpc>
                <a:spcPct val="90000"/>
              </a:lnSpc>
              <a:defRPr/>
            </a:pPr>
            <a:r>
              <a:rPr lang="en-US" dirty="0" smtClean="0">
                <a:ea typeface="+mn-ea"/>
              </a:rPr>
              <a:t>Misrepresentation</a:t>
            </a:r>
          </a:p>
          <a:p>
            <a:pPr eaLnBrk="1" hangingPunct="1">
              <a:lnSpc>
                <a:spcPct val="90000"/>
              </a:lnSpc>
              <a:defRPr/>
            </a:pPr>
            <a:r>
              <a:rPr lang="en-US" dirty="0" smtClean="0">
                <a:ea typeface="+mn-ea"/>
              </a:rPr>
              <a:t>Adverse Impact</a:t>
            </a:r>
          </a:p>
          <a:p>
            <a:pPr eaLnBrk="1" hangingPunct="1">
              <a:lnSpc>
                <a:spcPct val="90000"/>
              </a:lnSpc>
              <a:defRPr/>
            </a:pPr>
            <a:r>
              <a:rPr lang="en-US" dirty="0" smtClean="0">
                <a:ea typeface="+mn-ea"/>
              </a:rPr>
              <a:t>Illegal Discrimination</a:t>
            </a:r>
          </a:p>
        </p:txBody>
      </p:sp>
      <p:sp>
        <p:nvSpPr>
          <p:cNvPr id="2" name="Slide Number Placeholder 1"/>
          <p:cNvSpPr>
            <a:spLocks noGrp="1"/>
          </p:cNvSpPr>
          <p:nvPr>
            <p:ph type="sldNum" sz="quarter" idx="12"/>
          </p:nvPr>
        </p:nvSpPr>
        <p:spPr/>
        <p:txBody>
          <a:bodyPr/>
          <a:lstStyle/>
          <a:p>
            <a:fld id="{92CF85B6-A42B-4B01-85EA-A1A4E0159E6A}" type="slidenum">
              <a:rPr lang="en-US" smtClean="0"/>
              <a:pPr/>
              <a:t>53</a:t>
            </a:fld>
            <a:endParaRPr lang="en-US"/>
          </a:p>
        </p:txBody>
      </p:sp>
    </p:spTree>
    <p:extLst>
      <p:ext uri="{BB962C8B-B14F-4D97-AF65-F5344CB8AC3E}">
        <p14:creationId xmlns="" xmlns:p14="http://schemas.microsoft.com/office/powerpoint/2010/main" val="19063957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228600"/>
            <a:ext cx="9144000" cy="914400"/>
          </a:xfrm>
        </p:spPr>
        <p:txBody>
          <a:bodyPr>
            <a:normAutofit/>
          </a:bodyPr>
          <a:lstStyle/>
          <a:p>
            <a:pPr eaLnBrk="1" hangingPunct="1">
              <a:defRPr/>
            </a:pPr>
            <a:r>
              <a:rPr lang="en-US" dirty="0" smtClean="0"/>
              <a:t>Employment-at-will</a:t>
            </a:r>
          </a:p>
        </p:txBody>
      </p:sp>
      <p:sp>
        <p:nvSpPr>
          <p:cNvPr id="62467" name="Rectangle 3"/>
          <p:cNvSpPr>
            <a:spLocks noGrp="1" noChangeArrowheads="1"/>
          </p:cNvSpPr>
          <p:nvPr>
            <p:ph idx="1"/>
          </p:nvPr>
        </p:nvSpPr>
        <p:spPr>
          <a:xfrm>
            <a:off x="914400" y="1143000"/>
            <a:ext cx="7620000" cy="4495800"/>
          </a:xfrm>
        </p:spPr>
        <p:txBody>
          <a:bodyPr>
            <a:normAutofit/>
          </a:bodyPr>
          <a:lstStyle/>
          <a:p>
            <a:pPr eaLnBrk="1" hangingPunct="1">
              <a:lnSpc>
                <a:spcPct val="90000"/>
              </a:lnSpc>
              <a:defRPr/>
            </a:pPr>
            <a:r>
              <a:rPr lang="en-US" dirty="0" smtClean="0">
                <a:ea typeface="+mn-ea"/>
              </a:rPr>
              <a:t>Employment relationship can be ended at any time by</a:t>
            </a:r>
          </a:p>
          <a:p>
            <a:pPr lvl="1" eaLnBrk="1" hangingPunct="1">
              <a:lnSpc>
                <a:spcPct val="90000"/>
              </a:lnSpc>
              <a:defRPr/>
            </a:pPr>
            <a:r>
              <a:rPr lang="en-US" sz="3200" dirty="0" smtClean="0">
                <a:ea typeface="+mn-ea"/>
              </a:rPr>
              <a:t>Employer</a:t>
            </a:r>
          </a:p>
          <a:p>
            <a:pPr lvl="1" eaLnBrk="1" hangingPunct="1">
              <a:lnSpc>
                <a:spcPct val="90000"/>
              </a:lnSpc>
              <a:defRPr/>
            </a:pPr>
            <a:r>
              <a:rPr lang="en-US" sz="3200" dirty="0" smtClean="0">
                <a:ea typeface="+mn-ea"/>
              </a:rPr>
              <a:t>Employee</a:t>
            </a:r>
          </a:p>
          <a:p>
            <a:pPr eaLnBrk="1" hangingPunct="1">
              <a:lnSpc>
                <a:spcPct val="90000"/>
              </a:lnSpc>
              <a:defRPr/>
            </a:pPr>
            <a:r>
              <a:rPr lang="en-US" dirty="0" smtClean="0">
                <a:ea typeface="+mn-ea"/>
              </a:rPr>
              <a:t>Exceptions</a:t>
            </a:r>
          </a:p>
          <a:p>
            <a:pPr lvl="1" eaLnBrk="1" hangingPunct="1">
              <a:lnSpc>
                <a:spcPct val="90000"/>
              </a:lnSpc>
              <a:defRPr/>
            </a:pPr>
            <a:r>
              <a:rPr lang="en-US" sz="3200" dirty="0" smtClean="0">
                <a:ea typeface="+mn-ea"/>
              </a:rPr>
              <a:t>Implied contract</a:t>
            </a:r>
          </a:p>
          <a:p>
            <a:pPr lvl="1" eaLnBrk="1" hangingPunct="1">
              <a:lnSpc>
                <a:spcPct val="90000"/>
              </a:lnSpc>
              <a:defRPr/>
            </a:pPr>
            <a:r>
              <a:rPr lang="en-US" sz="3200" dirty="0" smtClean="0">
                <a:ea typeface="+mn-ea"/>
              </a:rPr>
              <a:t>Possible violation of legal rights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54</a:t>
            </a:fld>
            <a:endParaRPr lang="en-US"/>
          </a:p>
        </p:txBody>
      </p:sp>
    </p:spTree>
    <p:extLst>
      <p:ext uri="{BB962C8B-B14F-4D97-AF65-F5344CB8AC3E}">
        <p14:creationId xmlns="" xmlns:p14="http://schemas.microsoft.com/office/powerpoint/2010/main" val="89593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228600"/>
            <a:ext cx="9144000" cy="914400"/>
          </a:xfrm>
        </p:spPr>
        <p:txBody>
          <a:bodyPr>
            <a:normAutofit/>
          </a:bodyPr>
          <a:lstStyle/>
          <a:p>
            <a:pPr eaLnBrk="1" hangingPunct="1">
              <a:defRPr/>
            </a:pPr>
            <a:r>
              <a:rPr lang="en-US" dirty="0" smtClean="0"/>
              <a:t>Employment-at-will</a:t>
            </a:r>
          </a:p>
        </p:txBody>
      </p:sp>
      <p:sp>
        <p:nvSpPr>
          <p:cNvPr id="62467" name="Rectangle 3"/>
          <p:cNvSpPr>
            <a:spLocks noGrp="1" noChangeArrowheads="1"/>
          </p:cNvSpPr>
          <p:nvPr>
            <p:ph idx="1"/>
          </p:nvPr>
        </p:nvSpPr>
        <p:spPr>
          <a:xfrm>
            <a:off x="914400" y="1143000"/>
            <a:ext cx="7620000" cy="4800600"/>
          </a:xfrm>
        </p:spPr>
        <p:txBody>
          <a:bodyPr>
            <a:noAutofit/>
          </a:bodyPr>
          <a:lstStyle/>
          <a:p>
            <a:pPr algn="just">
              <a:lnSpc>
                <a:spcPct val="90000"/>
              </a:lnSpc>
              <a:defRPr/>
            </a:pPr>
            <a:r>
              <a:rPr lang="en-US" sz="2200" dirty="0"/>
              <a:t>Employment at will: in employment at will, the employer or employee can end the development relationship at any time. This type of employment relationship gives employers considerable latitude in determining whether, when, and how to measure and reward performance. Thus, an employer could potentially end the employment relationship without documenting any performance problems. There are two exceptions regarding an organizations ability to terminate an employee under these circumstances. First, there may be an implied contract derived from conversations with others in the organization or from information found in the company's documentation indicating that employees would be terminated for just cause only. Second, decisions about terminating an employee should consider a potential violation of public policy. </a:t>
            </a:r>
          </a:p>
          <a:p>
            <a:pPr algn="just" eaLnBrk="1" hangingPunct="1">
              <a:lnSpc>
                <a:spcPct val="90000"/>
              </a:lnSpc>
              <a:defRPr/>
            </a:pPr>
            <a:endParaRPr lang="en-US" sz="2200" dirty="0" smtClean="0"/>
          </a:p>
        </p:txBody>
      </p:sp>
      <p:sp>
        <p:nvSpPr>
          <p:cNvPr id="2" name="Slide Number Placeholder 1"/>
          <p:cNvSpPr>
            <a:spLocks noGrp="1"/>
          </p:cNvSpPr>
          <p:nvPr>
            <p:ph type="sldNum" sz="quarter" idx="12"/>
          </p:nvPr>
        </p:nvSpPr>
        <p:spPr/>
        <p:txBody>
          <a:bodyPr/>
          <a:lstStyle/>
          <a:p>
            <a:fld id="{92CF85B6-A42B-4B01-85EA-A1A4E0159E6A}" type="slidenum">
              <a:rPr lang="en-US" smtClean="0"/>
              <a:pPr/>
              <a:t>55</a:t>
            </a:fld>
            <a:endParaRPr lang="en-US"/>
          </a:p>
        </p:txBody>
      </p:sp>
    </p:spTree>
    <p:extLst>
      <p:ext uri="{BB962C8B-B14F-4D97-AF65-F5344CB8AC3E}">
        <p14:creationId xmlns="" xmlns:p14="http://schemas.microsoft.com/office/powerpoint/2010/main" val="22405560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152400"/>
            <a:ext cx="9144000" cy="838200"/>
          </a:xfrm>
        </p:spPr>
        <p:txBody>
          <a:bodyPr>
            <a:noAutofit/>
          </a:bodyPr>
          <a:lstStyle/>
          <a:p>
            <a:pPr eaLnBrk="1" hangingPunct="1">
              <a:defRPr/>
            </a:pPr>
            <a:r>
              <a:rPr lang="en-US" dirty="0" smtClean="0"/>
              <a:t>Negligence</a:t>
            </a:r>
          </a:p>
        </p:txBody>
      </p:sp>
      <p:sp>
        <p:nvSpPr>
          <p:cNvPr id="63491" name="Rectangle 3"/>
          <p:cNvSpPr>
            <a:spLocks noGrp="1" noChangeArrowheads="1"/>
          </p:cNvSpPr>
          <p:nvPr>
            <p:ph idx="1"/>
          </p:nvPr>
        </p:nvSpPr>
        <p:spPr>
          <a:xfrm>
            <a:off x="914400" y="1219200"/>
            <a:ext cx="7467600" cy="5029200"/>
          </a:xfrm>
        </p:spPr>
        <p:txBody>
          <a:bodyPr>
            <a:normAutofit fontScale="92500" lnSpcReduction="10000"/>
          </a:bodyPr>
          <a:lstStyle/>
          <a:p>
            <a:pPr>
              <a:defRPr/>
            </a:pPr>
            <a:r>
              <a:rPr lang="en-US" dirty="0"/>
              <a:t>many organizations outline a performance management system in their employee manual, employment contract, or other materials. When the system is described in such documents and not implemented as described, legal problems can arise. </a:t>
            </a:r>
          </a:p>
          <a:p>
            <a:pPr eaLnBrk="1" hangingPunct="1">
              <a:defRPr/>
            </a:pPr>
            <a:r>
              <a:rPr lang="en-US" dirty="0" smtClean="0">
                <a:ea typeface="+mn-ea"/>
              </a:rPr>
              <a:t>If organization documents describe a system</a:t>
            </a:r>
          </a:p>
          <a:p>
            <a:pPr eaLnBrk="1" hangingPunct="1">
              <a:buFontTx/>
              <a:buNone/>
              <a:defRPr/>
            </a:pPr>
            <a:r>
              <a:rPr lang="en-US" u="sng" dirty="0" smtClean="0">
                <a:ea typeface="+mn-ea"/>
              </a:rPr>
              <a:t>and</a:t>
            </a:r>
          </a:p>
          <a:p>
            <a:pPr eaLnBrk="1" hangingPunct="1">
              <a:defRPr/>
            </a:pPr>
            <a:r>
              <a:rPr lang="en-US" dirty="0" smtClean="0">
                <a:ea typeface="+mn-ea"/>
              </a:rPr>
              <a:t>It is </a:t>
            </a:r>
            <a:r>
              <a:rPr lang="en-US" i="1" dirty="0" smtClean="0">
                <a:ea typeface="+mn-ea"/>
              </a:rPr>
              <a:t>Not</a:t>
            </a:r>
            <a:r>
              <a:rPr lang="en-US" dirty="0" smtClean="0">
                <a:ea typeface="+mn-ea"/>
              </a:rPr>
              <a:t> implemented as described,</a:t>
            </a:r>
          </a:p>
          <a:p>
            <a:pPr eaLnBrk="1" hangingPunct="1">
              <a:defRPr/>
            </a:pPr>
            <a:r>
              <a:rPr lang="en-US" dirty="0" smtClean="0">
                <a:ea typeface="+mn-ea"/>
              </a:rPr>
              <a:t>Employee can challenge evaluation, charging negligence</a:t>
            </a:r>
          </a:p>
        </p:txBody>
      </p:sp>
      <p:sp>
        <p:nvSpPr>
          <p:cNvPr id="2" name="Slide Number Placeholder 1"/>
          <p:cNvSpPr>
            <a:spLocks noGrp="1"/>
          </p:cNvSpPr>
          <p:nvPr>
            <p:ph type="sldNum" sz="quarter" idx="12"/>
          </p:nvPr>
        </p:nvSpPr>
        <p:spPr/>
        <p:txBody>
          <a:bodyPr/>
          <a:lstStyle/>
          <a:p>
            <a:fld id="{92CF85B6-A42B-4B01-85EA-A1A4E0159E6A}" type="slidenum">
              <a:rPr lang="en-US" smtClean="0"/>
              <a:pPr/>
              <a:t>56</a:t>
            </a:fld>
            <a:endParaRPr lang="en-US"/>
          </a:p>
        </p:txBody>
      </p:sp>
    </p:spTree>
    <p:extLst>
      <p:ext uri="{BB962C8B-B14F-4D97-AF65-F5344CB8AC3E}">
        <p14:creationId xmlns="" xmlns:p14="http://schemas.microsoft.com/office/powerpoint/2010/main" val="35550955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0" y="228600"/>
            <a:ext cx="9144000" cy="762000"/>
          </a:xfrm>
        </p:spPr>
        <p:txBody>
          <a:bodyPr>
            <a:normAutofit/>
          </a:bodyPr>
          <a:lstStyle/>
          <a:p>
            <a:pPr eaLnBrk="1" hangingPunct="1">
              <a:defRPr/>
            </a:pPr>
            <a:r>
              <a:rPr lang="en-US" dirty="0" smtClean="0"/>
              <a:t>Defamation</a:t>
            </a:r>
          </a:p>
        </p:txBody>
      </p:sp>
      <p:sp>
        <p:nvSpPr>
          <p:cNvPr id="64515" name="Rectangle 3"/>
          <p:cNvSpPr>
            <a:spLocks noGrp="1" noChangeArrowheads="1"/>
          </p:cNvSpPr>
          <p:nvPr>
            <p:ph idx="1"/>
          </p:nvPr>
        </p:nvSpPr>
        <p:spPr>
          <a:xfrm>
            <a:off x="609600" y="1143000"/>
            <a:ext cx="8001000" cy="5181600"/>
          </a:xfrm>
        </p:spPr>
        <p:txBody>
          <a:bodyPr>
            <a:normAutofit fontScale="85000" lnSpcReduction="20000"/>
          </a:bodyPr>
          <a:lstStyle/>
          <a:p>
            <a:pPr>
              <a:defRPr/>
            </a:pPr>
            <a:r>
              <a:rPr lang="en-US" dirty="0" smtClean="0"/>
              <a:t>Defamation </a:t>
            </a:r>
            <a:r>
              <a:rPr lang="en-US" dirty="0"/>
              <a:t>is the disclosure of untrue, unfavorable performance information that damages an employees reputation. An employee can argue that the organization defamed her if the employer states false and libelous information during the course of performance evaluation, or negligently or intentionally communicates these statements to a third party, such as potential future employer, thus subjected the employee to harm or loss of reputation.</a:t>
            </a:r>
          </a:p>
          <a:p>
            <a:pPr eaLnBrk="1" hangingPunct="1">
              <a:defRPr/>
            </a:pPr>
            <a:endParaRPr lang="en-US" dirty="0" smtClean="0">
              <a:ea typeface="+mn-ea"/>
            </a:endParaRPr>
          </a:p>
          <a:p>
            <a:pPr eaLnBrk="1" hangingPunct="1">
              <a:defRPr/>
            </a:pPr>
            <a:r>
              <a:rPr lang="en-US" dirty="0" smtClean="0">
                <a:ea typeface="+mn-ea"/>
              </a:rPr>
              <a:t>Disclosure of performance information that is</a:t>
            </a:r>
          </a:p>
          <a:p>
            <a:pPr lvl="1" eaLnBrk="1" hangingPunct="1">
              <a:defRPr/>
            </a:pPr>
            <a:r>
              <a:rPr lang="en-US" dirty="0" smtClean="0">
                <a:ea typeface="+mn-ea"/>
              </a:rPr>
              <a:t>Untrue </a:t>
            </a:r>
            <a:r>
              <a:rPr lang="en-US" u="sng" dirty="0" smtClean="0">
                <a:ea typeface="+mn-ea"/>
              </a:rPr>
              <a:t>and</a:t>
            </a:r>
          </a:p>
          <a:p>
            <a:pPr lvl="1" eaLnBrk="1" hangingPunct="1">
              <a:defRPr/>
            </a:pPr>
            <a:r>
              <a:rPr lang="en-US" dirty="0" smtClean="0">
                <a:ea typeface="+mn-ea"/>
              </a:rPr>
              <a:t>Unfavorable</a:t>
            </a:r>
          </a:p>
        </p:txBody>
      </p:sp>
      <p:sp>
        <p:nvSpPr>
          <p:cNvPr id="2" name="Slide Number Placeholder 1"/>
          <p:cNvSpPr>
            <a:spLocks noGrp="1"/>
          </p:cNvSpPr>
          <p:nvPr>
            <p:ph type="sldNum" sz="quarter" idx="12"/>
          </p:nvPr>
        </p:nvSpPr>
        <p:spPr/>
        <p:txBody>
          <a:bodyPr/>
          <a:lstStyle/>
          <a:p>
            <a:fld id="{92CF85B6-A42B-4B01-85EA-A1A4E0159E6A}" type="slidenum">
              <a:rPr lang="en-US" smtClean="0"/>
              <a:pPr/>
              <a:t>57</a:t>
            </a:fld>
            <a:endParaRPr lang="en-US"/>
          </a:p>
        </p:txBody>
      </p:sp>
    </p:spTree>
    <p:extLst>
      <p:ext uri="{BB962C8B-B14F-4D97-AF65-F5344CB8AC3E}">
        <p14:creationId xmlns="" xmlns:p14="http://schemas.microsoft.com/office/powerpoint/2010/main" val="11313512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152400"/>
            <a:ext cx="9144000" cy="914400"/>
          </a:xfrm>
        </p:spPr>
        <p:txBody>
          <a:bodyPr>
            <a:normAutofit/>
          </a:bodyPr>
          <a:lstStyle/>
          <a:p>
            <a:pPr eaLnBrk="1" hangingPunct="1">
              <a:defRPr/>
            </a:pPr>
            <a:r>
              <a:rPr lang="en-US" dirty="0" smtClean="0"/>
              <a:t>Misrepresentation</a:t>
            </a:r>
          </a:p>
        </p:txBody>
      </p:sp>
      <p:sp>
        <p:nvSpPr>
          <p:cNvPr id="65539" name="Rectangle 3"/>
          <p:cNvSpPr>
            <a:spLocks noGrp="1" noChangeArrowheads="1"/>
          </p:cNvSpPr>
          <p:nvPr>
            <p:ph idx="1"/>
          </p:nvPr>
        </p:nvSpPr>
        <p:spPr>
          <a:xfrm>
            <a:off x="381000" y="1143000"/>
            <a:ext cx="8153400" cy="5334000"/>
          </a:xfrm>
        </p:spPr>
        <p:txBody>
          <a:bodyPr>
            <a:normAutofit lnSpcReduction="10000"/>
          </a:bodyPr>
          <a:lstStyle/>
          <a:p>
            <a:pPr eaLnBrk="1" hangingPunct="1">
              <a:defRPr/>
            </a:pPr>
            <a:r>
              <a:rPr lang="en-US" dirty="0" smtClean="0">
                <a:ea typeface="+mn-ea"/>
              </a:rPr>
              <a:t>Disclosure of performance information that is</a:t>
            </a:r>
          </a:p>
          <a:p>
            <a:pPr lvl="1" eaLnBrk="1" hangingPunct="1">
              <a:defRPr/>
            </a:pPr>
            <a:r>
              <a:rPr lang="en-US" sz="3200" dirty="0" smtClean="0">
                <a:ea typeface="+mn-ea"/>
              </a:rPr>
              <a:t>Untrue </a:t>
            </a:r>
            <a:r>
              <a:rPr lang="en-US" sz="3200" u="sng" dirty="0" smtClean="0">
                <a:ea typeface="+mn-ea"/>
              </a:rPr>
              <a:t>and</a:t>
            </a:r>
          </a:p>
          <a:p>
            <a:pPr lvl="1" eaLnBrk="1" hangingPunct="1">
              <a:defRPr/>
            </a:pPr>
            <a:r>
              <a:rPr lang="en-US" sz="3200" dirty="0" smtClean="0">
                <a:ea typeface="+mn-ea"/>
              </a:rPr>
              <a:t>Favorable</a:t>
            </a:r>
          </a:p>
          <a:p>
            <a:pPr lvl="1">
              <a:defRPr/>
            </a:pPr>
            <a:r>
              <a:rPr lang="en-US" sz="3200" dirty="0"/>
              <a:t>mispresentation is about disclosing untrue favorable performance and this information causes risk or harm to others. When a past employee provides a glowing recommendation for a former employee who was actually terminated because of poor performance, that employer is guilty of mispresentation.</a:t>
            </a:r>
          </a:p>
          <a:p>
            <a:pPr lvl="1" eaLnBrk="1" hangingPunct="1">
              <a:defRPr/>
            </a:pPr>
            <a:endParaRPr lang="en-US" sz="3200" dirty="0" smtClean="0">
              <a:ea typeface="+mn-ea"/>
            </a:endParaRPr>
          </a:p>
        </p:txBody>
      </p:sp>
      <p:sp>
        <p:nvSpPr>
          <p:cNvPr id="2" name="Slide Number Placeholder 1"/>
          <p:cNvSpPr>
            <a:spLocks noGrp="1"/>
          </p:cNvSpPr>
          <p:nvPr>
            <p:ph type="sldNum" sz="quarter" idx="12"/>
          </p:nvPr>
        </p:nvSpPr>
        <p:spPr/>
        <p:txBody>
          <a:bodyPr/>
          <a:lstStyle/>
          <a:p>
            <a:fld id="{92CF85B6-A42B-4B01-85EA-A1A4E0159E6A}" type="slidenum">
              <a:rPr lang="en-US" smtClean="0"/>
              <a:pPr/>
              <a:t>58</a:t>
            </a:fld>
            <a:endParaRPr lang="en-US"/>
          </a:p>
        </p:txBody>
      </p:sp>
    </p:spTree>
    <p:extLst>
      <p:ext uri="{BB962C8B-B14F-4D97-AF65-F5344CB8AC3E}">
        <p14:creationId xmlns="" xmlns:p14="http://schemas.microsoft.com/office/powerpoint/2010/main" val="166627240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228600"/>
            <a:ext cx="9144000" cy="1219200"/>
          </a:xfrm>
        </p:spPr>
        <p:txBody>
          <a:bodyPr>
            <a:noAutofit/>
          </a:bodyPr>
          <a:lstStyle/>
          <a:p>
            <a:pPr eaLnBrk="1" hangingPunct="1">
              <a:defRPr/>
            </a:pPr>
            <a:r>
              <a:rPr lang="en-US" dirty="0" smtClean="0"/>
              <a:t>Adverse Impact / Unintentional Discrimination</a:t>
            </a:r>
          </a:p>
        </p:txBody>
      </p:sp>
      <p:sp>
        <p:nvSpPr>
          <p:cNvPr id="67587" name="Rectangle 3"/>
          <p:cNvSpPr>
            <a:spLocks noGrp="1" noChangeArrowheads="1"/>
          </p:cNvSpPr>
          <p:nvPr>
            <p:ph idx="1"/>
          </p:nvPr>
        </p:nvSpPr>
        <p:spPr>
          <a:xfrm>
            <a:off x="533400" y="1524000"/>
            <a:ext cx="8077200" cy="4267200"/>
          </a:xfrm>
        </p:spPr>
        <p:txBody>
          <a:bodyPr>
            <a:normAutofit/>
          </a:bodyPr>
          <a:lstStyle/>
          <a:p>
            <a:pPr eaLnBrk="1" hangingPunct="1">
              <a:defRPr/>
            </a:pPr>
            <a:r>
              <a:rPr lang="en-US" sz="2800" dirty="0" smtClean="0">
                <a:ea typeface="+mn-ea"/>
              </a:rPr>
              <a:t>PM system has unintentional impact on a protected class</a:t>
            </a:r>
          </a:p>
          <a:p>
            <a:pPr eaLnBrk="1" hangingPunct="1">
              <a:defRPr/>
            </a:pPr>
            <a:r>
              <a:rPr lang="en-US" sz="2800" dirty="0" smtClean="0">
                <a:ea typeface="+mn-ea"/>
              </a:rPr>
              <a:t>Organization must demonstrate:</a:t>
            </a:r>
          </a:p>
          <a:p>
            <a:pPr lvl="1" eaLnBrk="1" hangingPunct="1">
              <a:defRPr/>
            </a:pPr>
            <a:r>
              <a:rPr lang="en-US" sz="2400" dirty="0" smtClean="0">
                <a:ea typeface="+mn-ea"/>
              </a:rPr>
              <a:t>Specific KSA is a business requirement for the job</a:t>
            </a:r>
          </a:p>
          <a:p>
            <a:pPr lvl="1" eaLnBrk="1" hangingPunct="1">
              <a:defRPr/>
            </a:pPr>
            <a:r>
              <a:rPr lang="en-US" sz="2400" dirty="0" smtClean="0">
                <a:ea typeface="+mn-ea"/>
              </a:rPr>
              <a:t>All affected employees are evaluated in the same way</a:t>
            </a:r>
          </a:p>
          <a:p>
            <a:pPr eaLnBrk="1" hangingPunct="1">
              <a:defRPr/>
            </a:pPr>
            <a:r>
              <a:rPr lang="en-US" sz="2800" dirty="0" smtClean="0">
                <a:ea typeface="+mn-ea"/>
              </a:rPr>
              <a:t>Organization should review ongoing performance score data by protected class to implement corrective action as necessary</a:t>
            </a:r>
          </a:p>
        </p:txBody>
      </p:sp>
      <p:sp>
        <p:nvSpPr>
          <p:cNvPr id="2" name="Slide Number Placeholder 1"/>
          <p:cNvSpPr>
            <a:spLocks noGrp="1"/>
          </p:cNvSpPr>
          <p:nvPr>
            <p:ph type="sldNum" sz="quarter" idx="12"/>
          </p:nvPr>
        </p:nvSpPr>
        <p:spPr/>
        <p:txBody>
          <a:bodyPr/>
          <a:lstStyle/>
          <a:p>
            <a:fld id="{92CF85B6-A42B-4B01-85EA-A1A4E0159E6A}" type="slidenum">
              <a:rPr lang="en-US" smtClean="0"/>
              <a:pPr/>
              <a:t>59</a:t>
            </a:fld>
            <a:endParaRPr lang="en-US"/>
          </a:p>
        </p:txBody>
      </p:sp>
    </p:spTree>
    <p:extLst>
      <p:ext uri="{BB962C8B-B14F-4D97-AF65-F5344CB8AC3E}">
        <p14:creationId xmlns="" xmlns:p14="http://schemas.microsoft.com/office/powerpoint/2010/main" val="80190034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304800"/>
            <a:ext cx="9144000" cy="990600"/>
          </a:xfrm>
        </p:spPr>
        <p:txBody>
          <a:bodyPr>
            <a:noAutofit/>
          </a:bodyPr>
          <a:lstStyle/>
          <a:p>
            <a:pPr eaLnBrk="1" hangingPunct="1">
              <a:defRPr/>
            </a:pPr>
            <a:r>
              <a:rPr lang="en-US" dirty="0" smtClean="0"/>
              <a:t>Illegal Discrimination or Disparate Treatment</a:t>
            </a:r>
          </a:p>
        </p:txBody>
      </p:sp>
      <p:sp>
        <p:nvSpPr>
          <p:cNvPr id="66563" name="Rectangle 3"/>
          <p:cNvSpPr>
            <a:spLocks noGrp="1" noChangeArrowheads="1"/>
          </p:cNvSpPr>
          <p:nvPr>
            <p:ph idx="1"/>
          </p:nvPr>
        </p:nvSpPr>
        <p:spPr>
          <a:xfrm>
            <a:off x="609600" y="1371600"/>
            <a:ext cx="8077200" cy="4648200"/>
          </a:xfrm>
        </p:spPr>
        <p:txBody>
          <a:bodyPr/>
          <a:lstStyle/>
          <a:p>
            <a:pPr eaLnBrk="1" hangingPunct="1">
              <a:lnSpc>
                <a:spcPct val="90000"/>
              </a:lnSpc>
              <a:defRPr/>
            </a:pPr>
            <a:r>
              <a:rPr lang="en-US" dirty="0" smtClean="0">
                <a:ea typeface="+mn-ea"/>
              </a:rPr>
              <a:t>Raters assign different scores to employees based on factors that are NOT related to performance</a:t>
            </a:r>
          </a:p>
          <a:p>
            <a:pPr eaLnBrk="1" hangingPunct="1">
              <a:lnSpc>
                <a:spcPct val="90000"/>
              </a:lnSpc>
              <a:defRPr/>
            </a:pPr>
            <a:r>
              <a:rPr lang="en-US" dirty="0" smtClean="0">
                <a:ea typeface="+mn-ea"/>
              </a:rPr>
              <a:t>Employees receive different treatment as result of such ratings</a:t>
            </a:r>
          </a:p>
          <a:p>
            <a:pPr eaLnBrk="1" hangingPunct="1">
              <a:lnSpc>
                <a:spcPct val="90000"/>
              </a:lnSpc>
              <a:defRPr/>
            </a:pPr>
            <a:r>
              <a:rPr lang="en-US" dirty="0" smtClean="0">
                <a:ea typeface="+mn-ea"/>
              </a:rPr>
              <a:t>Employees can claim they were intentionally and illegally treated differently due to their status</a:t>
            </a:r>
          </a:p>
          <a:p>
            <a:pPr lvl="1" eaLnBrk="1" hangingPunct="1">
              <a:lnSpc>
                <a:spcPct val="90000"/>
              </a:lnSpc>
              <a:buFontTx/>
              <a:buNone/>
              <a:defRPr/>
            </a:pPr>
            <a:endParaRPr lang="en-US" dirty="0" smtClean="0">
              <a:ea typeface="+mn-ea"/>
            </a:endParaRPr>
          </a:p>
        </p:txBody>
      </p:sp>
      <p:sp>
        <p:nvSpPr>
          <p:cNvPr id="2" name="Slide Number Placeholder 1"/>
          <p:cNvSpPr>
            <a:spLocks noGrp="1"/>
          </p:cNvSpPr>
          <p:nvPr>
            <p:ph type="sldNum" sz="quarter" idx="12"/>
          </p:nvPr>
        </p:nvSpPr>
        <p:spPr/>
        <p:txBody>
          <a:bodyPr/>
          <a:lstStyle/>
          <a:p>
            <a:fld id="{92CF85B6-A42B-4B01-85EA-A1A4E0159E6A}" type="slidenum">
              <a:rPr lang="en-US" smtClean="0"/>
              <a:pPr/>
              <a:t>60</a:t>
            </a:fld>
            <a:endParaRPr lang="en-US"/>
          </a:p>
        </p:txBody>
      </p:sp>
    </p:spTree>
    <p:extLst>
      <p:ext uri="{BB962C8B-B14F-4D97-AF65-F5344CB8AC3E}">
        <p14:creationId xmlns="" xmlns:p14="http://schemas.microsoft.com/office/powerpoint/2010/main" val="377579170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0" y="304800"/>
            <a:ext cx="9144000" cy="1066800"/>
          </a:xfrm>
        </p:spPr>
        <p:txBody>
          <a:bodyPr>
            <a:noAutofit/>
          </a:bodyPr>
          <a:lstStyle/>
          <a:p>
            <a:pPr eaLnBrk="1" hangingPunct="1">
              <a:defRPr/>
            </a:pPr>
            <a:r>
              <a:rPr lang="en-US" dirty="0" smtClean="0"/>
              <a:t>Employee claim of illegal discrimination:</a:t>
            </a:r>
          </a:p>
        </p:txBody>
      </p:sp>
      <p:sp>
        <p:nvSpPr>
          <p:cNvPr id="68611" name="Rectangle 3"/>
          <p:cNvSpPr>
            <a:spLocks noGrp="1" noChangeArrowheads="1"/>
          </p:cNvSpPr>
          <p:nvPr>
            <p:ph idx="1"/>
          </p:nvPr>
        </p:nvSpPr>
        <p:spPr>
          <a:xfrm>
            <a:off x="990600" y="1524000"/>
            <a:ext cx="7391400" cy="4495800"/>
          </a:xfrm>
        </p:spPr>
        <p:txBody>
          <a:bodyPr>
            <a:normAutofit/>
          </a:bodyPr>
          <a:lstStyle/>
          <a:p>
            <a:pPr eaLnBrk="1" hangingPunct="1">
              <a:defRPr/>
            </a:pPr>
            <a:r>
              <a:rPr lang="en-US" dirty="0" smtClean="0">
                <a:ea typeface="+mn-ea"/>
              </a:rPr>
              <a:t>Direct evidence of discrimination, or</a:t>
            </a:r>
          </a:p>
          <a:p>
            <a:pPr eaLnBrk="1" hangingPunct="1">
              <a:defRPr/>
            </a:pPr>
            <a:r>
              <a:rPr lang="en-US" dirty="0" smtClean="0">
                <a:ea typeface="+mn-ea"/>
              </a:rPr>
              <a:t>Evidence regarding the following:</a:t>
            </a:r>
          </a:p>
          <a:p>
            <a:pPr lvl="1" eaLnBrk="1" hangingPunct="1">
              <a:defRPr/>
            </a:pPr>
            <a:r>
              <a:rPr lang="en-US" sz="3200" dirty="0" smtClean="0">
                <a:ea typeface="+mn-ea"/>
              </a:rPr>
              <a:t>Membership in protected class</a:t>
            </a:r>
          </a:p>
          <a:p>
            <a:pPr lvl="1" eaLnBrk="1" hangingPunct="1">
              <a:defRPr/>
            </a:pPr>
            <a:r>
              <a:rPr lang="en-US" sz="3200" dirty="0" smtClean="0">
                <a:ea typeface="+mn-ea"/>
              </a:rPr>
              <a:t>Adverse employment decision</a:t>
            </a:r>
          </a:p>
          <a:p>
            <a:pPr lvl="1" eaLnBrk="1" hangingPunct="1">
              <a:defRPr/>
            </a:pPr>
            <a:r>
              <a:rPr lang="en-US" sz="3200" dirty="0" smtClean="0">
                <a:ea typeface="+mn-ea"/>
              </a:rPr>
              <a:t>Performance level deserved reward/different treatment</a:t>
            </a:r>
          </a:p>
          <a:p>
            <a:pPr lvl="1" eaLnBrk="1" hangingPunct="1">
              <a:defRPr/>
            </a:pPr>
            <a:r>
              <a:rPr lang="en-US" sz="3200" dirty="0" smtClean="0">
                <a:ea typeface="+mn-ea"/>
              </a:rPr>
              <a:t>How others were treated (not in protected class)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61</a:t>
            </a:fld>
            <a:endParaRPr lang="en-US"/>
          </a:p>
        </p:txBody>
      </p:sp>
    </p:spTree>
    <p:extLst>
      <p:ext uri="{BB962C8B-B14F-4D97-AF65-F5344CB8AC3E}">
        <p14:creationId xmlns="" xmlns:p14="http://schemas.microsoft.com/office/powerpoint/2010/main" val="227214171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457200"/>
            <a:ext cx="9144000" cy="914400"/>
          </a:xfrm>
        </p:spPr>
        <p:txBody>
          <a:bodyPr>
            <a:noAutofit/>
          </a:bodyPr>
          <a:lstStyle/>
          <a:p>
            <a:pPr eaLnBrk="1" hangingPunct="1">
              <a:defRPr/>
            </a:pPr>
            <a:r>
              <a:rPr lang="en-US" dirty="0" smtClean="0"/>
              <a:t>Employer response to claim of illegal discrimination</a:t>
            </a:r>
          </a:p>
        </p:txBody>
      </p:sp>
      <p:sp>
        <p:nvSpPr>
          <p:cNvPr id="69635" name="Rectangle 3"/>
          <p:cNvSpPr>
            <a:spLocks noGrp="1" noChangeArrowheads="1"/>
          </p:cNvSpPr>
          <p:nvPr>
            <p:ph idx="1"/>
          </p:nvPr>
        </p:nvSpPr>
        <p:spPr>
          <a:xfrm>
            <a:off x="685800" y="1600200"/>
            <a:ext cx="8001000" cy="4419600"/>
          </a:xfrm>
        </p:spPr>
        <p:txBody>
          <a:bodyPr>
            <a:normAutofit/>
          </a:bodyPr>
          <a:lstStyle/>
          <a:p>
            <a:pPr eaLnBrk="1" hangingPunct="1">
              <a:defRPr/>
            </a:pPr>
            <a:r>
              <a:rPr lang="en-US" dirty="0" smtClean="0">
                <a:ea typeface="+mn-ea"/>
              </a:rPr>
              <a:t>Legitimate and non-discriminatory reason for action</a:t>
            </a:r>
          </a:p>
          <a:p>
            <a:pPr eaLnBrk="1" hangingPunct="1">
              <a:defRPr/>
            </a:pPr>
            <a:r>
              <a:rPr lang="en-US" dirty="0" smtClean="0">
                <a:ea typeface="+mn-ea"/>
              </a:rPr>
              <a:t>Related to performance</a:t>
            </a:r>
          </a:p>
          <a:p>
            <a:pPr eaLnBrk="1" hangingPunct="1">
              <a:defRPr/>
            </a:pPr>
            <a:endParaRPr lang="en-US" dirty="0" smtClean="0">
              <a:ea typeface="+mn-ea"/>
            </a:endParaRPr>
          </a:p>
          <a:p>
            <a:pPr eaLnBrk="1" hangingPunct="1">
              <a:defRPr/>
            </a:pPr>
            <a:r>
              <a:rPr lang="en-US" dirty="0" smtClean="0">
                <a:ea typeface="+mn-ea"/>
              </a:rPr>
              <a:t>Note:  Good performance management system and subsequent performance-related decision, used consistently with all employees, provides defense</a:t>
            </a:r>
          </a:p>
        </p:txBody>
      </p:sp>
      <p:sp>
        <p:nvSpPr>
          <p:cNvPr id="2" name="Slide Number Placeholder 1"/>
          <p:cNvSpPr>
            <a:spLocks noGrp="1"/>
          </p:cNvSpPr>
          <p:nvPr>
            <p:ph type="sldNum" sz="quarter" idx="12"/>
          </p:nvPr>
        </p:nvSpPr>
        <p:spPr/>
        <p:txBody>
          <a:bodyPr/>
          <a:lstStyle/>
          <a:p>
            <a:fld id="{92CF85B6-A42B-4B01-85EA-A1A4E0159E6A}" type="slidenum">
              <a:rPr lang="en-US" smtClean="0"/>
              <a:pPr/>
              <a:t>62</a:t>
            </a:fld>
            <a:endParaRPr lang="en-US"/>
          </a:p>
        </p:txBody>
      </p:sp>
    </p:spTree>
    <p:extLst>
      <p:ext uri="{BB962C8B-B14F-4D97-AF65-F5344CB8AC3E}">
        <p14:creationId xmlns="" xmlns:p14="http://schemas.microsoft.com/office/powerpoint/2010/main" val="33616196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228600"/>
            <a:ext cx="9144000" cy="685800"/>
          </a:xfrm>
        </p:spPr>
        <p:txBody>
          <a:bodyPr>
            <a:noAutofit/>
          </a:bodyPr>
          <a:lstStyle/>
          <a:p>
            <a:pPr eaLnBrk="1" hangingPunct="1">
              <a:defRPr/>
            </a:pPr>
            <a:r>
              <a:rPr lang="en-US" dirty="0" smtClean="0"/>
              <a:t>Laws Affecting PM:</a:t>
            </a:r>
          </a:p>
        </p:txBody>
      </p:sp>
      <p:sp>
        <p:nvSpPr>
          <p:cNvPr id="61443" name="Rectangle 3"/>
          <p:cNvSpPr>
            <a:spLocks noGrp="1" noChangeArrowheads="1"/>
          </p:cNvSpPr>
          <p:nvPr>
            <p:ph sz="half" idx="1"/>
          </p:nvPr>
        </p:nvSpPr>
        <p:spPr>
          <a:xfrm>
            <a:off x="533400" y="1143000"/>
            <a:ext cx="8077200" cy="4648200"/>
          </a:xfrm>
        </p:spPr>
        <p:txBody>
          <a:bodyPr>
            <a:normAutofit fontScale="92500" lnSpcReduction="20000"/>
          </a:bodyPr>
          <a:lstStyle/>
          <a:p>
            <a:pPr marL="463550" indent="0" eaLnBrk="1" hangingPunct="1">
              <a:buFontTx/>
              <a:buNone/>
              <a:defRPr/>
            </a:pPr>
            <a:r>
              <a:rPr lang="en-US" sz="3500" dirty="0" smtClean="0">
                <a:ea typeface="+mn-ea"/>
              </a:rPr>
              <a:t>During past few decades, several countries have passed laws prohibiting discrimination based on:</a:t>
            </a:r>
          </a:p>
          <a:p>
            <a:pPr marL="463550" indent="0" eaLnBrk="1" hangingPunct="1">
              <a:defRPr/>
            </a:pPr>
            <a:r>
              <a:rPr lang="en-US" sz="3000" dirty="0" smtClean="0">
                <a:ea typeface="+mn-ea"/>
              </a:rPr>
              <a:t>Race or Ethnicity</a:t>
            </a:r>
          </a:p>
          <a:p>
            <a:pPr marL="463550" indent="0" eaLnBrk="1" hangingPunct="1">
              <a:defRPr/>
            </a:pPr>
            <a:r>
              <a:rPr lang="en-US" sz="3000" dirty="0" smtClean="0">
                <a:ea typeface="+mn-ea"/>
              </a:rPr>
              <a:t>Sex</a:t>
            </a:r>
          </a:p>
          <a:p>
            <a:pPr marL="463550" indent="0" eaLnBrk="1" hangingPunct="1">
              <a:defRPr/>
            </a:pPr>
            <a:r>
              <a:rPr lang="en-US" sz="3000" dirty="0" smtClean="0">
                <a:ea typeface="+mn-ea"/>
              </a:rPr>
              <a:t>Religion</a:t>
            </a:r>
          </a:p>
          <a:p>
            <a:pPr marL="463550" indent="0" eaLnBrk="1" hangingPunct="1">
              <a:defRPr/>
            </a:pPr>
            <a:r>
              <a:rPr lang="en-US" sz="3000" dirty="0" smtClean="0">
                <a:ea typeface="+mn-ea"/>
              </a:rPr>
              <a:t>National Origin</a:t>
            </a:r>
          </a:p>
          <a:p>
            <a:pPr marL="463550" indent="0" eaLnBrk="1" hangingPunct="1">
              <a:defRPr/>
            </a:pPr>
            <a:r>
              <a:rPr lang="en-US" sz="3000" dirty="0" smtClean="0">
                <a:ea typeface="+mn-ea"/>
              </a:rPr>
              <a:t>Age</a:t>
            </a:r>
          </a:p>
          <a:p>
            <a:pPr marL="463550" indent="0" eaLnBrk="1" hangingPunct="1">
              <a:defRPr/>
            </a:pPr>
            <a:r>
              <a:rPr lang="en-US" sz="3000" dirty="0" smtClean="0">
                <a:ea typeface="+mn-ea"/>
              </a:rPr>
              <a:t>Disability status</a:t>
            </a:r>
          </a:p>
          <a:p>
            <a:pPr marL="463550" indent="0" eaLnBrk="1" hangingPunct="1">
              <a:defRPr/>
            </a:pPr>
            <a:r>
              <a:rPr lang="en-US" sz="3000" dirty="0" smtClean="0">
                <a:ea typeface="+mn-ea"/>
              </a:rPr>
              <a:t>Sexual orientation</a:t>
            </a:r>
          </a:p>
          <a:p>
            <a:pPr marL="463550" indent="0" eaLnBrk="1" hangingPunct="1">
              <a:defRPr/>
            </a:pPr>
            <a:endParaRPr lang="en-US" sz="3000" dirty="0" smtClean="0">
              <a:ea typeface="+mn-ea"/>
            </a:endParaRPr>
          </a:p>
        </p:txBody>
      </p:sp>
      <p:sp>
        <p:nvSpPr>
          <p:cNvPr id="2" name="Slide Number Placeholder 1"/>
          <p:cNvSpPr>
            <a:spLocks noGrp="1"/>
          </p:cNvSpPr>
          <p:nvPr>
            <p:ph type="sldNum" sz="quarter" idx="12"/>
          </p:nvPr>
        </p:nvSpPr>
        <p:spPr/>
        <p:txBody>
          <a:bodyPr/>
          <a:lstStyle/>
          <a:p>
            <a:fld id="{92CF85B6-A42B-4B01-85EA-A1A4E0159E6A}" type="slidenum">
              <a:rPr lang="en-US" smtClean="0"/>
              <a:pPr/>
              <a:t>63</a:t>
            </a:fld>
            <a:endParaRPr lang="en-US"/>
          </a:p>
        </p:txBody>
      </p:sp>
    </p:spTree>
    <p:extLst>
      <p:ext uri="{BB962C8B-B14F-4D97-AF65-F5344CB8AC3E}">
        <p14:creationId xmlns="" xmlns:p14="http://schemas.microsoft.com/office/powerpoint/2010/main" val="11436478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228600"/>
            <a:ext cx="9144000" cy="685800"/>
          </a:xfrm>
        </p:spPr>
        <p:txBody>
          <a:bodyPr>
            <a:noAutofit/>
          </a:bodyPr>
          <a:lstStyle/>
          <a:p>
            <a:pPr eaLnBrk="1" hangingPunct="1">
              <a:defRPr/>
            </a:pPr>
            <a:r>
              <a:rPr lang="en-US" dirty="0" smtClean="0"/>
              <a:t>Laws in the United Kingdom:</a:t>
            </a:r>
          </a:p>
        </p:txBody>
      </p:sp>
      <p:sp>
        <p:nvSpPr>
          <p:cNvPr id="71683" name="Rectangle 3"/>
          <p:cNvSpPr>
            <a:spLocks noGrp="1" noChangeArrowheads="1"/>
          </p:cNvSpPr>
          <p:nvPr>
            <p:ph sz="half" idx="1"/>
          </p:nvPr>
        </p:nvSpPr>
        <p:spPr>
          <a:xfrm>
            <a:off x="914400" y="1143000"/>
            <a:ext cx="8001000" cy="5181600"/>
          </a:xfrm>
        </p:spPr>
        <p:txBody>
          <a:bodyPr/>
          <a:lstStyle/>
          <a:p>
            <a:pPr eaLnBrk="1" hangingPunct="1">
              <a:defRPr/>
            </a:pPr>
            <a:r>
              <a:rPr lang="en-US" sz="3200" dirty="0" smtClean="0">
                <a:ea typeface="+mn-ea"/>
              </a:rPr>
              <a:t>Equal Pay Act of 1970</a:t>
            </a:r>
          </a:p>
          <a:p>
            <a:pPr eaLnBrk="1" hangingPunct="1">
              <a:defRPr/>
            </a:pPr>
            <a:r>
              <a:rPr lang="en-US" sz="3200" dirty="0" smtClean="0">
                <a:ea typeface="+mn-ea"/>
              </a:rPr>
              <a:t>Race Relations Act of 1976</a:t>
            </a:r>
          </a:p>
          <a:p>
            <a:pPr eaLnBrk="1" hangingPunct="1">
              <a:defRPr/>
            </a:pPr>
            <a:r>
              <a:rPr lang="en-US" sz="3200" dirty="0" smtClean="0">
                <a:ea typeface="+mn-ea"/>
              </a:rPr>
              <a:t>Sex Discrimination Act of 1975</a:t>
            </a:r>
          </a:p>
          <a:p>
            <a:pPr eaLnBrk="1" hangingPunct="1">
              <a:defRPr/>
            </a:pPr>
            <a:r>
              <a:rPr lang="en-US" sz="3200" dirty="0" smtClean="0">
                <a:ea typeface="+mn-ea"/>
              </a:rPr>
              <a:t>Disability Discrimination Act of 1995</a:t>
            </a:r>
          </a:p>
          <a:p>
            <a:pPr eaLnBrk="1" hangingPunct="1">
              <a:defRPr/>
            </a:pPr>
            <a:r>
              <a:rPr lang="en-US" sz="3200" dirty="0" smtClean="0">
                <a:ea typeface="+mn-ea"/>
              </a:rPr>
              <a:t>Employment Equality (Sexual Orientation) Regulations 2003</a:t>
            </a:r>
          </a:p>
          <a:p>
            <a:pPr eaLnBrk="1" hangingPunct="1">
              <a:defRPr/>
            </a:pPr>
            <a:r>
              <a:rPr lang="en-US" sz="3200" dirty="0" smtClean="0">
                <a:ea typeface="+mn-ea"/>
              </a:rPr>
              <a:t>Employment Equality (Religion or Belief) Regulations 2003</a:t>
            </a:r>
          </a:p>
        </p:txBody>
      </p:sp>
      <p:sp>
        <p:nvSpPr>
          <p:cNvPr id="2" name="Slide Number Placeholder 1"/>
          <p:cNvSpPr>
            <a:spLocks noGrp="1"/>
          </p:cNvSpPr>
          <p:nvPr>
            <p:ph type="sldNum" sz="quarter" idx="12"/>
          </p:nvPr>
        </p:nvSpPr>
        <p:spPr/>
        <p:txBody>
          <a:bodyPr/>
          <a:lstStyle/>
          <a:p>
            <a:fld id="{92CF85B6-A42B-4B01-85EA-A1A4E0159E6A}" type="slidenum">
              <a:rPr lang="en-US" smtClean="0"/>
              <a:pPr/>
              <a:t>64</a:t>
            </a:fld>
            <a:endParaRPr lang="en-US"/>
          </a:p>
        </p:txBody>
      </p:sp>
    </p:spTree>
    <p:extLst>
      <p:ext uri="{BB962C8B-B14F-4D97-AF65-F5344CB8AC3E}">
        <p14:creationId xmlns="" xmlns:p14="http://schemas.microsoft.com/office/powerpoint/2010/main" val="48856475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2088" y="228600"/>
            <a:ext cx="9144000" cy="685800"/>
          </a:xfrm>
        </p:spPr>
        <p:txBody>
          <a:bodyPr>
            <a:noAutofit/>
          </a:bodyPr>
          <a:lstStyle/>
          <a:p>
            <a:pPr eaLnBrk="1" hangingPunct="1">
              <a:defRPr/>
            </a:pPr>
            <a:r>
              <a:rPr lang="en-US" dirty="0" smtClean="0"/>
              <a:t>Laws in the United States of America</a:t>
            </a:r>
          </a:p>
        </p:txBody>
      </p:sp>
      <p:sp>
        <p:nvSpPr>
          <p:cNvPr id="83971" name="Rectangle 3"/>
          <p:cNvSpPr>
            <a:spLocks noGrp="1" noChangeArrowheads="1"/>
          </p:cNvSpPr>
          <p:nvPr>
            <p:ph idx="1"/>
          </p:nvPr>
        </p:nvSpPr>
        <p:spPr>
          <a:xfrm>
            <a:off x="914400" y="1219200"/>
            <a:ext cx="7772400" cy="4495800"/>
          </a:xfrm>
        </p:spPr>
        <p:txBody>
          <a:bodyPr/>
          <a:lstStyle/>
          <a:p>
            <a:pPr eaLnBrk="1" hangingPunct="1">
              <a:defRPr/>
            </a:pPr>
            <a:r>
              <a:rPr lang="en-US" dirty="0" smtClean="0">
                <a:ea typeface="+mn-ea"/>
              </a:rPr>
              <a:t>Equal Pay Act of 1963</a:t>
            </a:r>
          </a:p>
          <a:p>
            <a:pPr eaLnBrk="1" hangingPunct="1">
              <a:defRPr/>
            </a:pPr>
            <a:r>
              <a:rPr lang="en-US" dirty="0" smtClean="0">
                <a:ea typeface="+mn-ea"/>
              </a:rPr>
              <a:t>Civil Rights Act of 1964</a:t>
            </a:r>
          </a:p>
          <a:p>
            <a:pPr eaLnBrk="1" hangingPunct="1">
              <a:defRPr/>
            </a:pPr>
            <a:r>
              <a:rPr lang="en-US" dirty="0" smtClean="0">
                <a:ea typeface="+mn-ea"/>
              </a:rPr>
              <a:t>Age Discrimination in Employment Act of 1967 (as amended in 1986)</a:t>
            </a:r>
          </a:p>
          <a:p>
            <a:pPr eaLnBrk="1" hangingPunct="1">
              <a:defRPr/>
            </a:pPr>
            <a:r>
              <a:rPr lang="en-US" dirty="0" smtClean="0">
                <a:ea typeface="+mn-ea"/>
              </a:rPr>
              <a:t>Americans with Disabilities Act of 1990</a:t>
            </a:r>
          </a:p>
        </p:txBody>
      </p:sp>
      <p:sp>
        <p:nvSpPr>
          <p:cNvPr id="2" name="Slide Number Placeholder 1"/>
          <p:cNvSpPr>
            <a:spLocks noGrp="1"/>
          </p:cNvSpPr>
          <p:nvPr>
            <p:ph type="sldNum" sz="quarter" idx="12"/>
          </p:nvPr>
        </p:nvSpPr>
        <p:spPr/>
        <p:txBody>
          <a:bodyPr/>
          <a:lstStyle/>
          <a:p>
            <a:fld id="{92CF85B6-A42B-4B01-85EA-A1A4E0159E6A}" type="slidenum">
              <a:rPr lang="en-US" smtClean="0"/>
              <a:pPr/>
              <a:t>65</a:t>
            </a:fld>
            <a:endParaRPr lang="en-US"/>
          </a:p>
        </p:txBody>
      </p:sp>
    </p:spTree>
    <p:extLst>
      <p:ext uri="{BB962C8B-B14F-4D97-AF65-F5344CB8AC3E}">
        <p14:creationId xmlns="" xmlns:p14="http://schemas.microsoft.com/office/powerpoint/2010/main" val="408829769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0" y="381000"/>
            <a:ext cx="9144000" cy="685800"/>
          </a:xfrm>
        </p:spPr>
        <p:txBody>
          <a:bodyPr>
            <a:noAutofit/>
          </a:bodyPr>
          <a:lstStyle/>
          <a:p>
            <a:pPr eaLnBrk="1" hangingPunct="1">
              <a:defRPr/>
            </a:pPr>
            <a:r>
              <a:rPr lang="en-US" dirty="0" smtClean="0"/>
              <a:t>Characteristics of Legally Sound PM Systems</a:t>
            </a:r>
          </a:p>
        </p:txBody>
      </p:sp>
      <p:sp>
        <p:nvSpPr>
          <p:cNvPr id="72707" name="Rectangle 3"/>
          <p:cNvSpPr>
            <a:spLocks noGrp="1" noChangeArrowheads="1"/>
          </p:cNvSpPr>
          <p:nvPr>
            <p:ph idx="1"/>
          </p:nvPr>
        </p:nvSpPr>
        <p:spPr>
          <a:xfrm>
            <a:off x="914400" y="1143000"/>
            <a:ext cx="8001000" cy="3962400"/>
          </a:xfrm>
        </p:spPr>
        <p:txBody>
          <a:bodyPr/>
          <a:lstStyle/>
          <a:p>
            <a:pPr eaLnBrk="1" hangingPunct="1">
              <a:defRPr/>
            </a:pPr>
            <a:r>
              <a:rPr lang="en-US" dirty="0" smtClean="0">
                <a:ea typeface="+mn-ea"/>
              </a:rPr>
              <a:t>Organization</a:t>
            </a:r>
            <a:r>
              <a:rPr lang="en-US" sz="2800" dirty="0" smtClean="0">
                <a:ea typeface="+mn-ea"/>
              </a:rPr>
              <a:t>:</a:t>
            </a:r>
          </a:p>
          <a:p>
            <a:pPr lvl="1" eaLnBrk="1" hangingPunct="1">
              <a:defRPr/>
            </a:pPr>
            <a:r>
              <a:rPr lang="en-US" sz="2400" dirty="0" smtClean="0">
                <a:ea typeface="+mn-ea"/>
                <a:cs typeface="Times New Roman" charset="0"/>
              </a:rPr>
              <a:t>The system is formally explained and communicated to all employees</a:t>
            </a:r>
            <a:r>
              <a:rPr lang="en-US" sz="2400" dirty="0" smtClean="0">
                <a:ea typeface="+mn-ea"/>
              </a:rPr>
              <a:t> </a:t>
            </a:r>
          </a:p>
          <a:p>
            <a:pPr lvl="1" eaLnBrk="1" hangingPunct="1">
              <a:defRPr/>
            </a:pPr>
            <a:r>
              <a:rPr lang="en-US" sz="2400" dirty="0" smtClean="0">
                <a:ea typeface="+mn-ea"/>
                <a:cs typeface="Times New Roman" charset="0"/>
              </a:rPr>
              <a:t>The system includes a formal appeals process</a:t>
            </a:r>
            <a:r>
              <a:rPr lang="en-US" sz="2400" dirty="0" smtClean="0">
                <a:ea typeface="+mn-ea"/>
              </a:rPr>
              <a:t> </a:t>
            </a:r>
          </a:p>
          <a:p>
            <a:pPr lvl="1" eaLnBrk="1" hangingPunct="1">
              <a:defRPr/>
            </a:pPr>
            <a:r>
              <a:rPr lang="en-US" sz="2400" dirty="0" smtClean="0">
                <a:ea typeface="+mn-ea"/>
                <a:cs typeface="Times New Roman" charset="0"/>
              </a:rPr>
              <a:t>Procedures are standardized and uniform for all employees within a job group</a:t>
            </a:r>
            <a:r>
              <a:rPr lang="en-US" sz="2400" dirty="0" smtClean="0">
                <a:ea typeface="+mn-ea"/>
              </a:rPr>
              <a:t> </a:t>
            </a:r>
          </a:p>
          <a:p>
            <a:pPr lvl="1" eaLnBrk="1" hangingPunct="1">
              <a:defRPr/>
            </a:pPr>
            <a:r>
              <a:rPr lang="en-US" sz="2400" dirty="0" smtClean="0">
                <a:ea typeface="+mn-ea"/>
                <a:cs typeface="Times New Roman" charset="0"/>
              </a:rPr>
              <a:t>The system includes procedures to detect potentially discriminatory effects or biases and abuses in the system </a:t>
            </a:r>
          </a:p>
        </p:txBody>
      </p:sp>
      <p:sp>
        <p:nvSpPr>
          <p:cNvPr id="2" name="Slide Number Placeholder 1"/>
          <p:cNvSpPr>
            <a:spLocks noGrp="1"/>
          </p:cNvSpPr>
          <p:nvPr>
            <p:ph type="sldNum" sz="quarter" idx="12"/>
          </p:nvPr>
        </p:nvSpPr>
        <p:spPr/>
        <p:txBody>
          <a:bodyPr/>
          <a:lstStyle/>
          <a:p>
            <a:fld id="{92CF85B6-A42B-4B01-85EA-A1A4E0159E6A}" type="slidenum">
              <a:rPr lang="en-US" smtClean="0"/>
              <a:pPr/>
              <a:t>66</a:t>
            </a:fld>
            <a:endParaRPr lang="en-US"/>
          </a:p>
        </p:txBody>
      </p:sp>
    </p:spTree>
    <p:extLst>
      <p:ext uri="{BB962C8B-B14F-4D97-AF65-F5344CB8AC3E}">
        <p14:creationId xmlns="" xmlns:p14="http://schemas.microsoft.com/office/powerpoint/2010/main" val="322420554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0" y="228600"/>
            <a:ext cx="9144000" cy="685800"/>
          </a:xfrm>
        </p:spPr>
        <p:txBody>
          <a:bodyPr/>
          <a:lstStyle/>
          <a:p>
            <a:pPr eaLnBrk="1" hangingPunct="1">
              <a:defRPr/>
            </a:pPr>
            <a:r>
              <a:rPr lang="en-US" sz="3600" dirty="0" smtClean="0"/>
              <a:t>Characteristics of Legally Sound PM Systems</a:t>
            </a:r>
          </a:p>
        </p:txBody>
      </p:sp>
      <p:sp>
        <p:nvSpPr>
          <p:cNvPr id="73731" name="Rectangle 3"/>
          <p:cNvSpPr>
            <a:spLocks noGrp="1" noChangeArrowheads="1"/>
          </p:cNvSpPr>
          <p:nvPr>
            <p:ph idx="1"/>
          </p:nvPr>
        </p:nvSpPr>
        <p:spPr>
          <a:xfrm>
            <a:off x="533400" y="1219200"/>
            <a:ext cx="8077200" cy="3810000"/>
          </a:xfrm>
        </p:spPr>
        <p:txBody>
          <a:bodyPr/>
          <a:lstStyle/>
          <a:p>
            <a:pPr eaLnBrk="1" hangingPunct="1">
              <a:lnSpc>
                <a:spcPct val="90000"/>
              </a:lnSpc>
              <a:defRPr/>
            </a:pPr>
            <a:r>
              <a:rPr lang="en-US" dirty="0" smtClean="0">
                <a:ea typeface="+mn-ea"/>
              </a:rPr>
              <a:t>Management</a:t>
            </a:r>
          </a:p>
          <a:p>
            <a:pPr lvl="1" eaLnBrk="1" hangingPunct="1">
              <a:lnSpc>
                <a:spcPct val="90000"/>
              </a:lnSpc>
              <a:defRPr/>
            </a:pPr>
            <a:r>
              <a:rPr lang="en-US" sz="2400" dirty="0" smtClean="0">
                <a:ea typeface="+mn-ea"/>
                <a:cs typeface="Times New Roman" charset="0"/>
              </a:rPr>
              <a:t>Supervisors are provided with formal training and information on how to manage the performance of their employees</a:t>
            </a:r>
            <a:r>
              <a:rPr lang="en-US" sz="2400" dirty="0" smtClean="0">
                <a:ea typeface="+mn-ea"/>
              </a:rPr>
              <a:t> </a:t>
            </a:r>
          </a:p>
          <a:p>
            <a:pPr lvl="1" eaLnBrk="1" hangingPunct="1">
              <a:lnSpc>
                <a:spcPct val="90000"/>
              </a:lnSpc>
              <a:defRPr/>
            </a:pPr>
            <a:r>
              <a:rPr lang="en-US" sz="2400" dirty="0" smtClean="0">
                <a:ea typeface="+mn-ea"/>
                <a:cs typeface="Times New Roman" charset="0"/>
              </a:rPr>
              <a:t>Performance information is gathered from multiple, diverse, and unbiased raters</a:t>
            </a:r>
            <a:r>
              <a:rPr lang="en-US" sz="2400" dirty="0" smtClean="0">
                <a:ea typeface="+mn-ea"/>
              </a:rPr>
              <a:t> </a:t>
            </a:r>
          </a:p>
          <a:p>
            <a:pPr lvl="1" eaLnBrk="1" hangingPunct="1">
              <a:lnSpc>
                <a:spcPct val="90000"/>
              </a:lnSpc>
              <a:defRPr/>
            </a:pPr>
            <a:r>
              <a:rPr lang="en-US" sz="2400" dirty="0" smtClean="0">
                <a:ea typeface="+mn-ea"/>
                <a:cs typeface="Times New Roman" charset="0"/>
              </a:rPr>
              <a:t>The system includes thorough and consistent documentation including specific examples of performance based on first-hand knowledge</a:t>
            </a:r>
            <a:r>
              <a:rPr lang="en-US" sz="2400" dirty="0" smtClean="0">
                <a:ea typeface="+mn-ea"/>
              </a:rPr>
              <a:t> </a:t>
            </a:r>
          </a:p>
        </p:txBody>
      </p:sp>
      <p:sp>
        <p:nvSpPr>
          <p:cNvPr id="2" name="Slide Number Placeholder 1"/>
          <p:cNvSpPr>
            <a:spLocks noGrp="1"/>
          </p:cNvSpPr>
          <p:nvPr>
            <p:ph type="sldNum" sz="quarter" idx="12"/>
          </p:nvPr>
        </p:nvSpPr>
        <p:spPr/>
        <p:txBody>
          <a:bodyPr/>
          <a:lstStyle/>
          <a:p>
            <a:fld id="{92CF85B6-A42B-4B01-85EA-A1A4E0159E6A}" type="slidenum">
              <a:rPr lang="en-US" smtClean="0"/>
              <a:pPr/>
              <a:t>67</a:t>
            </a:fld>
            <a:endParaRPr lang="en-US"/>
          </a:p>
        </p:txBody>
      </p:sp>
    </p:spTree>
    <p:extLst>
      <p:ext uri="{BB962C8B-B14F-4D97-AF65-F5344CB8AC3E}">
        <p14:creationId xmlns="" xmlns:p14="http://schemas.microsoft.com/office/powerpoint/2010/main" val="5724586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0" y="457200"/>
            <a:ext cx="9144000" cy="685800"/>
          </a:xfrm>
        </p:spPr>
        <p:txBody>
          <a:bodyPr>
            <a:noAutofit/>
          </a:bodyPr>
          <a:lstStyle/>
          <a:p>
            <a:pPr eaLnBrk="1" hangingPunct="1">
              <a:defRPr/>
            </a:pPr>
            <a:r>
              <a:rPr lang="en-US" dirty="0" smtClean="0"/>
              <a:t>Characteristics of Legally Sound PM Systems</a:t>
            </a:r>
          </a:p>
        </p:txBody>
      </p:sp>
      <p:sp>
        <p:nvSpPr>
          <p:cNvPr id="74755" name="Rectangle 3"/>
          <p:cNvSpPr>
            <a:spLocks noGrp="1" noChangeArrowheads="1"/>
          </p:cNvSpPr>
          <p:nvPr>
            <p:ph idx="1"/>
          </p:nvPr>
        </p:nvSpPr>
        <p:spPr>
          <a:xfrm>
            <a:off x="914400" y="1143000"/>
            <a:ext cx="7772400" cy="4191000"/>
          </a:xfrm>
        </p:spPr>
        <p:txBody>
          <a:bodyPr/>
          <a:lstStyle/>
          <a:p>
            <a:pPr eaLnBrk="1" hangingPunct="1">
              <a:lnSpc>
                <a:spcPct val="90000"/>
              </a:lnSpc>
              <a:defRPr/>
            </a:pPr>
            <a:r>
              <a:rPr lang="en-US" dirty="0" smtClean="0">
                <a:ea typeface="+mn-ea"/>
              </a:rPr>
              <a:t>Employees</a:t>
            </a:r>
          </a:p>
          <a:p>
            <a:pPr lvl="1" eaLnBrk="1" hangingPunct="1">
              <a:lnSpc>
                <a:spcPct val="90000"/>
              </a:lnSpc>
              <a:defRPr/>
            </a:pPr>
            <a:r>
              <a:rPr lang="en-US" sz="2400" dirty="0" smtClean="0">
                <a:ea typeface="+mn-ea"/>
                <a:cs typeface="Times New Roman" charset="0"/>
              </a:rPr>
              <a:t>Performance dimensions and standards are:</a:t>
            </a:r>
          </a:p>
          <a:p>
            <a:pPr lvl="2" eaLnBrk="1" hangingPunct="1">
              <a:lnSpc>
                <a:spcPct val="90000"/>
              </a:lnSpc>
              <a:defRPr/>
            </a:pPr>
            <a:r>
              <a:rPr lang="en-US" sz="2000" dirty="0" smtClean="0">
                <a:ea typeface="+mn-ea"/>
                <a:cs typeface="Times New Roman" charset="0"/>
              </a:rPr>
              <a:t>Clearly defined and explained to the employee, </a:t>
            </a:r>
          </a:p>
          <a:p>
            <a:pPr lvl="2" eaLnBrk="1" hangingPunct="1">
              <a:lnSpc>
                <a:spcPct val="90000"/>
              </a:lnSpc>
              <a:defRPr/>
            </a:pPr>
            <a:r>
              <a:rPr lang="en-US" sz="2000" dirty="0" smtClean="0">
                <a:ea typeface="+mn-ea"/>
                <a:cs typeface="Times New Roman" charset="0"/>
              </a:rPr>
              <a:t>Job-related, and </a:t>
            </a:r>
          </a:p>
          <a:p>
            <a:pPr lvl="2" eaLnBrk="1" hangingPunct="1">
              <a:lnSpc>
                <a:spcPct val="90000"/>
              </a:lnSpc>
              <a:defRPr/>
            </a:pPr>
            <a:r>
              <a:rPr lang="en-US" sz="2000" dirty="0" smtClean="0">
                <a:ea typeface="+mn-ea"/>
                <a:cs typeface="Times New Roman" charset="0"/>
              </a:rPr>
              <a:t>Within the control of the employee</a:t>
            </a:r>
            <a:r>
              <a:rPr lang="en-US" sz="2000" dirty="0" smtClean="0">
                <a:ea typeface="+mn-ea"/>
              </a:rPr>
              <a:t> </a:t>
            </a:r>
          </a:p>
          <a:p>
            <a:pPr lvl="1" eaLnBrk="1" hangingPunct="1">
              <a:lnSpc>
                <a:spcPct val="90000"/>
              </a:lnSpc>
              <a:defRPr/>
            </a:pPr>
            <a:r>
              <a:rPr lang="en-US" sz="2400" dirty="0" smtClean="0">
                <a:ea typeface="+mn-ea"/>
                <a:cs typeface="Times New Roman" charset="0"/>
              </a:rPr>
              <a:t>Employees are given </a:t>
            </a:r>
          </a:p>
          <a:p>
            <a:pPr lvl="2" eaLnBrk="1" hangingPunct="1">
              <a:lnSpc>
                <a:spcPct val="90000"/>
              </a:lnSpc>
              <a:defRPr/>
            </a:pPr>
            <a:r>
              <a:rPr lang="en-US" sz="2000" dirty="0" smtClean="0">
                <a:ea typeface="+mn-ea"/>
                <a:cs typeface="Times New Roman" charset="0"/>
              </a:rPr>
              <a:t>Timely information on performance deficiencies and </a:t>
            </a:r>
          </a:p>
          <a:p>
            <a:pPr lvl="2" eaLnBrk="1" hangingPunct="1">
              <a:lnSpc>
                <a:spcPct val="90000"/>
              </a:lnSpc>
              <a:defRPr/>
            </a:pPr>
            <a:r>
              <a:rPr lang="en-US" sz="2000" dirty="0" smtClean="0">
                <a:ea typeface="+mn-ea"/>
                <a:cs typeface="Times New Roman" charset="0"/>
              </a:rPr>
              <a:t>Opportunities to correct them</a:t>
            </a:r>
            <a:r>
              <a:rPr lang="en-US" sz="2000" dirty="0" smtClean="0">
                <a:ea typeface="+mn-ea"/>
              </a:rPr>
              <a:t> </a:t>
            </a:r>
          </a:p>
          <a:p>
            <a:pPr lvl="1" eaLnBrk="1" hangingPunct="1">
              <a:lnSpc>
                <a:spcPct val="90000"/>
              </a:lnSpc>
              <a:defRPr/>
            </a:pPr>
            <a:r>
              <a:rPr lang="en-US" sz="2400" dirty="0" smtClean="0">
                <a:ea typeface="+mn-ea"/>
                <a:cs typeface="Times New Roman" charset="0"/>
              </a:rPr>
              <a:t>Employees are given a voice in the review process and treated with courtesy and civility throughout the process</a:t>
            </a:r>
            <a:r>
              <a:rPr lang="en-US" sz="2400" dirty="0" smtClean="0">
                <a:ea typeface="+mn-ea"/>
              </a:rPr>
              <a:t> </a:t>
            </a:r>
          </a:p>
        </p:txBody>
      </p:sp>
      <p:sp>
        <p:nvSpPr>
          <p:cNvPr id="2" name="Slide Number Placeholder 1"/>
          <p:cNvSpPr>
            <a:spLocks noGrp="1"/>
          </p:cNvSpPr>
          <p:nvPr>
            <p:ph type="sldNum" sz="quarter" idx="12"/>
          </p:nvPr>
        </p:nvSpPr>
        <p:spPr/>
        <p:txBody>
          <a:bodyPr/>
          <a:lstStyle/>
          <a:p>
            <a:fld id="{92CF85B6-A42B-4B01-85EA-A1A4E0159E6A}" type="slidenum">
              <a:rPr lang="en-US" smtClean="0"/>
              <a:pPr/>
              <a:t>68</a:t>
            </a:fld>
            <a:endParaRPr lang="en-US"/>
          </a:p>
        </p:txBody>
      </p:sp>
    </p:spTree>
    <p:extLst>
      <p:ext uri="{BB962C8B-B14F-4D97-AF65-F5344CB8AC3E}">
        <p14:creationId xmlns="" xmlns:p14="http://schemas.microsoft.com/office/powerpoint/2010/main" val="322015237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a:bodyPr>
          <a:lstStyle/>
          <a:p>
            <a:r>
              <a:rPr lang="en-US" dirty="0" smtClean="0"/>
              <a:t>Ongoing </a:t>
            </a:r>
            <a:r>
              <a:rPr lang="en-US" dirty="0"/>
              <a:t>Monitoring and Evaluation</a:t>
            </a:r>
          </a:p>
          <a:p>
            <a:pPr>
              <a:defRPr/>
            </a:pPr>
            <a:r>
              <a:rPr lang="en-US" dirty="0" smtClean="0"/>
              <a:t>Compensation - Reward Systems</a:t>
            </a:r>
          </a:p>
          <a:p>
            <a:pPr>
              <a:defRPr/>
            </a:pPr>
            <a:r>
              <a:rPr lang="en-US" dirty="0" smtClean="0"/>
              <a:t>Legal Issues</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69</a:t>
            </a:fld>
            <a:endParaRPr lang="en-US"/>
          </a:p>
        </p:txBody>
      </p:sp>
    </p:spTree>
    <p:extLst>
      <p:ext uri="{BB962C8B-B14F-4D97-AF65-F5344CB8AC3E}">
        <p14:creationId xmlns:p14="http://schemas.microsoft.com/office/powerpoint/2010/main" xmlns="" val="118355574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70</a:t>
            </a:fld>
            <a:endParaRPr lang="en-US"/>
          </a:p>
        </p:txBody>
      </p:sp>
    </p:spTree>
    <p:extLst>
      <p:ext uri="{BB962C8B-B14F-4D97-AF65-F5344CB8AC3E}">
        <p14:creationId xmlns:p14="http://schemas.microsoft.com/office/powerpoint/2010/main" xmlns="" val="1625810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TotalTime>
  <Words>2944</Words>
  <Application>Microsoft Office PowerPoint</Application>
  <PresentationFormat>On-screen Show (4:3)</PresentationFormat>
  <Paragraphs>427</Paragraphs>
  <Slides>70</Slides>
  <Notes>1</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Office Theme</vt:lpstr>
      <vt:lpstr>MGT-555  PERFORMANCE AND CAREER MANAGEMENT</vt:lpstr>
      <vt:lpstr>RECAP</vt:lpstr>
      <vt:lpstr>Agenda for Today’s Lecture</vt:lpstr>
      <vt:lpstr>Ongoing Monitoring and Evaluation</vt:lpstr>
      <vt:lpstr>Ongoing Monitoring and Evaluation (Contd.)</vt:lpstr>
      <vt:lpstr>Case Study </vt:lpstr>
      <vt:lpstr>Case Study (Contd.)</vt:lpstr>
      <vt:lpstr>Ongoing Monitoring and Evaluation (Contd.)</vt:lpstr>
      <vt:lpstr>Ongoing Monitoring and Evaluation (Contd.)</vt:lpstr>
      <vt:lpstr>Ongoing Monitoring and Evaluation (Contd.)</vt:lpstr>
      <vt:lpstr>Ongoing Monitoring and Evaluation (Contd.)</vt:lpstr>
      <vt:lpstr>Ongoing Monitoring and Evaluation (Contd.)</vt:lpstr>
      <vt:lpstr>Ongoing Monitoring and Evaluation (Contd.)</vt:lpstr>
      <vt:lpstr>Ongoing Monitoring and Evaluation (Contd.)</vt:lpstr>
      <vt:lpstr>Case Study</vt:lpstr>
      <vt:lpstr>Case Study(Contd.)</vt:lpstr>
      <vt:lpstr>Slide 17</vt:lpstr>
      <vt:lpstr>Compensation- Reward Systems: Overview</vt:lpstr>
      <vt:lpstr>Traditional Pay</vt:lpstr>
      <vt:lpstr>Contingent Pay (CP)</vt:lpstr>
      <vt:lpstr>Reasons for Introducing CP</vt:lpstr>
      <vt:lpstr>CP plans help improve motivation when:</vt:lpstr>
      <vt:lpstr>Possible Problems Associated with CP</vt:lpstr>
      <vt:lpstr>Selecting a CP Plan:  Issues to consider</vt:lpstr>
      <vt:lpstr>A. Culture of organization: Types of organizations</vt:lpstr>
      <vt:lpstr>CP systems for different organizational cultures:</vt:lpstr>
      <vt:lpstr>B: CP Plans to enhance Strategic Directions:</vt:lpstr>
      <vt:lpstr>Putting Pay in Context</vt:lpstr>
      <vt:lpstr>Rewards can include:</vt:lpstr>
      <vt:lpstr>How to Make Rewards Work</vt:lpstr>
      <vt:lpstr>How to Make Rewards Work (continued)</vt:lpstr>
      <vt:lpstr>Pay Structures</vt:lpstr>
      <vt:lpstr>Pay structures</vt:lpstr>
      <vt:lpstr>Job evaluation</vt:lpstr>
      <vt:lpstr>Types of job evaluation methods:</vt:lpstr>
      <vt:lpstr>Job evaluation methods:   Ranking</vt:lpstr>
      <vt:lpstr>Advantages of using Ranking method</vt:lpstr>
      <vt:lpstr>Disadvantages of using Ranking method</vt:lpstr>
      <vt:lpstr>Job evaluation methods:  Classification</vt:lpstr>
      <vt:lpstr>Advantages of using Classification method</vt:lpstr>
      <vt:lpstr>Disadvantages of using Classification method</vt:lpstr>
      <vt:lpstr>Job evaluation methods: Point method</vt:lpstr>
      <vt:lpstr>Advantages of using Point method</vt:lpstr>
      <vt:lpstr>Disadvantages of using Point method</vt:lpstr>
      <vt:lpstr>Does job evaluation method matter?</vt:lpstr>
      <vt:lpstr>Compensation surveys</vt:lpstr>
      <vt:lpstr>Broad-banding:</vt:lpstr>
      <vt:lpstr>Reward Systems: Summary</vt:lpstr>
      <vt:lpstr>Legal Issues: Overview</vt:lpstr>
      <vt:lpstr>Performance Management and the Law</vt:lpstr>
      <vt:lpstr>Performance Management and the Law(contd.)</vt:lpstr>
      <vt:lpstr>Performance Management and the Law(contd.)</vt:lpstr>
      <vt:lpstr>Some Legal Principles Affecting PM: Overview</vt:lpstr>
      <vt:lpstr>Employment-at-will</vt:lpstr>
      <vt:lpstr>Employment-at-will</vt:lpstr>
      <vt:lpstr>Negligence</vt:lpstr>
      <vt:lpstr>Defamation</vt:lpstr>
      <vt:lpstr>Misrepresentation</vt:lpstr>
      <vt:lpstr>Adverse Impact / Unintentional Discrimination</vt:lpstr>
      <vt:lpstr>Illegal Discrimination or Disparate Treatment</vt:lpstr>
      <vt:lpstr>Employee claim of illegal discrimination:</vt:lpstr>
      <vt:lpstr>Employer response to claim of illegal discrimination</vt:lpstr>
      <vt:lpstr>Laws Affecting PM:</vt:lpstr>
      <vt:lpstr>Laws in the United Kingdom:</vt:lpstr>
      <vt:lpstr>Laws in the United States of America</vt:lpstr>
      <vt:lpstr>Characteristics of Legally Sound PM Systems</vt:lpstr>
      <vt:lpstr>Characteristics of Legally Sound PM Systems</vt:lpstr>
      <vt:lpstr>Characteristics of Legally Sound PM Systems</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stdc_lp</cp:lastModifiedBy>
  <cp:revision>39</cp:revision>
  <dcterms:created xsi:type="dcterms:W3CDTF">2014-07-08T05:04:35Z</dcterms:created>
  <dcterms:modified xsi:type="dcterms:W3CDTF">2014-07-13T23:34:31Z</dcterms:modified>
</cp:coreProperties>
</file>