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93" r:id="rId2"/>
    <p:sldId id="295" r:id="rId3"/>
    <p:sldId id="296" r:id="rId4"/>
    <p:sldId id="300" r:id="rId5"/>
    <p:sldId id="348" r:id="rId6"/>
    <p:sldId id="257" r:id="rId7"/>
    <p:sldId id="305"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306" r:id="rId21"/>
    <p:sldId id="307" r:id="rId22"/>
    <p:sldId id="273" r:id="rId23"/>
    <p:sldId id="274" r:id="rId24"/>
    <p:sldId id="275" r:id="rId25"/>
    <p:sldId id="276" r:id="rId26"/>
    <p:sldId id="277" r:id="rId27"/>
    <p:sldId id="278" r:id="rId28"/>
    <p:sldId id="303" r:id="rId29"/>
    <p:sldId id="302"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311" r:id="rId43"/>
    <p:sldId id="312"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326" r:id="rId58"/>
    <p:sldId id="327" r:id="rId59"/>
    <p:sldId id="328" r:id="rId60"/>
    <p:sldId id="329" r:id="rId61"/>
    <p:sldId id="330" r:id="rId62"/>
    <p:sldId id="331" r:id="rId63"/>
    <p:sldId id="332" r:id="rId64"/>
    <p:sldId id="333" r:id="rId65"/>
    <p:sldId id="334" r:id="rId66"/>
    <p:sldId id="347" r:id="rId67"/>
    <p:sldId id="349" r:id="rId68"/>
    <p:sldId id="299"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131CDC-D2C1-4412-A199-111C33400D84}" type="datetimeFigureOut">
              <a:rPr lang="en-US" smtClean="0"/>
              <a:pPr/>
              <a:t>7/13/2014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542824-6C58-4EBC-882D-125F6A35CF8F}" type="slidenum">
              <a:rPr lang="en-US" smtClean="0"/>
              <a:pPr/>
              <a:t>‹#›</a:t>
            </a:fld>
            <a:endParaRPr lang="en-US"/>
          </a:p>
        </p:txBody>
      </p:sp>
    </p:spTree>
    <p:extLst>
      <p:ext uri="{BB962C8B-B14F-4D97-AF65-F5344CB8AC3E}">
        <p14:creationId xmlns="" xmlns:p14="http://schemas.microsoft.com/office/powerpoint/2010/main" val="286798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1FADF2-2D99-4B92-9361-CE8AC6A69B3A}"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604737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2C2AF6-50D3-42BC-AD11-70124308D464}"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1988295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AA40DA-B3A0-43A9-95B1-62AAB0580974}"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2140867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2C4182-8A09-4B73-B93E-1C6E10CE6EEB}" type="datetime1">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1798297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55AB06-930E-4E0D-8B69-02DF2142DDEA}" type="datetime1">
              <a:rPr lang="en-US" smtClean="0"/>
              <a:pPr/>
              <a:t>7/13/2014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301635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3D961C-230E-44C2-809E-635D58413EBC}" type="datetime1">
              <a:rPr lang="en-US" smtClean="0"/>
              <a:pPr/>
              <a:t>7/13/2014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4114766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6DEEED-B1A7-41C6-8BEE-2932EC96F1E1}" type="datetime1">
              <a:rPr lang="en-US" smtClean="0"/>
              <a:pPr/>
              <a:t>7/13/2014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355664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F20F8D-DE69-4CEC-956E-1DEC7B4D9BA0}" type="datetime1">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2144817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88CC2-7A69-4488-8DDE-57E295989764}" type="datetime1">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3230861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0C5BC5-544A-4203-AC05-E3D37F1D8506}"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755734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65B650-6BA8-46C7-9054-8519D63854C4}"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2678922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7A50CF-8663-4022-BC47-9A428DB2E332}" type="datetime1">
              <a:rPr lang="en-US" smtClean="0"/>
              <a:pPr/>
              <a:t>7/13/2014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DA181-FCAB-405C-9272-CF5F47714BAB}" type="slidenum">
              <a:rPr lang="en-US" smtClean="0"/>
              <a:pPr/>
              <a:t>‹#›</a:t>
            </a:fld>
            <a:endParaRPr lang="en-US"/>
          </a:p>
        </p:txBody>
      </p:sp>
    </p:spTree>
    <p:extLst>
      <p:ext uri="{BB962C8B-B14F-4D97-AF65-F5344CB8AC3E}">
        <p14:creationId xmlns="" xmlns:p14="http://schemas.microsoft.com/office/powerpoint/2010/main" val="4072012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- 24</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 xmlns:p14="http://schemas.microsoft.com/office/powerpoint/2010/main" val="2688428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a:bodyPr>
          <a:lstStyle/>
          <a:p>
            <a:r>
              <a:rPr lang="en-US" dirty="0" smtClean="0"/>
              <a:t>Rater Error Training (RET).</a:t>
            </a:r>
          </a:p>
          <a:p>
            <a:r>
              <a:rPr lang="en-US" dirty="0" smtClean="0"/>
              <a:t>Possible Errors in Ratings</a:t>
            </a:r>
          </a:p>
          <a:p>
            <a:pPr lvl="1"/>
            <a:r>
              <a:rPr lang="en-US" dirty="0" smtClean="0"/>
              <a:t>Similar to me Error</a:t>
            </a:r>
          </a:p>
          <a:p>
            <a:pPr lvl="1"/>
            <a:r>
              <a:rPr lang="en-US" dirty="0" smtClean="0"/>
              <a:t>Contrast Error</a:t>
            </a:r>
          </a:p>
          <a:p>
            <a:pPr lvl="1"/>
            <a:r>
              <a:rPr lang="en-US" dirty="0" smtClean="0"/>
              <a:t>Leniency Error</a:t>
            </a:r>
          </a:p>
          <a:p>
            <a:pPr lvl="1"/>
            <a:r>
              <a:rPr lang="en-US" dirty="0" smtClean="0"/>
              <a:t>Severity Error</a:t>
            </a:r>
          </a:p>
          <a:p>
            <a:pPr lvl="1"/>
            <a:r>
              <a:rPr lang="en-US" dirty="0" smtClean="0"/>
              <a:t>Central Tendency Error</a:t>
            </a:r>
          </a:p>
          <a:p>
            <a:pPr lvl="1"/>
            <a:r>
              <a:rPr lang="en-US" dirty="0" smtClean="0"/>
              <a:t>Halo Error</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2</a:t>
            </a:fld>
            <a:endParaRPr lang="en-US"/>
          </a:p>
        </p:txBody>
      </p:sp>
    </p:spTree>
    <p:extLst>
      <p:ext uri="{BB962C8B-B14F-4D97-AF65-F5344CB8AC3E}">
        <p14:creationId xmlns="" xmlns:p14="http://schemas.microsoft.com/office/powerpoint/2010/main" val="11450916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RECAP</a:t>
            </a:r>
            <a:endParaRPr lang="en-US" dirty="0"/>
          </a:p>
        </p:txBody>
      </p:sp>
      <p:sp>
        <p:nvSpPr>
          <p:cNvPr id="3" name="Content Placeholder 2"/>
          <p:cNvSpPr>
            <a:spLocks noGrp="1"/>
          </p:cNvSpPr>
          <p:nvPr>
            <p:ph idx="1"/>
          </p:nvPr>
        </p:nvSpPr>
        <p:spPr/>
        <p:txBody>
          <a:bodyPr>
            <a:normAutofit/>
          </a:bodyPr>
          <a:lstStyle/>
          <a:p>
            <a:r>
              <a:rPr lang="en-US" dirty="0"/>
              <a:t>Possible Errors in Ratings</a:t>
            </a:r>
          </a:p>
          <a:p>
            <a:pPr lvl="1"/>
            <a:r>
              <a:rPr lang="en-US" dirty="0" smtClean="0"/>
              <a:t>Primary </a:t>
            </a:r>
            <a:r>
              <a:rPr lang="en-US" dirty="0"/>
              <a:t>Error</a:t>
            </a:r>
          </a:p>
          <a:p>
            <a:pPr lvl="1"/>
            <a:r>
              <a:rPr lang="en-US" dirty="0" err="1"/>
              <a:t>Recency</a:t>
            </a:r>
            <a:r>
              <a:rPr lang="en-US" dirty="0"/>
              <a:t> Error</a:t>
            </a:r>
          </a:p>
          <a:p>
            <a:pPr lvl="1"/>
            <a:r>
              <a:rPr lang="en-US" dirty="0"/>
              <a:t>Negative Error</a:t>
            </a:r>
          </a:p>
          <a:p>
            <a:pPr lvl="1"/>
            <a:r>
              <a:rPr lang="en-US" dirty="0"/>
              <a:t>First Impression Error</a:t>
            </a:r>
          </a:p>
          <a:p>
            <a:pPr lvl="1"/>
            <a:r>
              <a:rPr lang="en-US" dirty="0"/>
              <a:t>Spillover Error</a:t>
            </a:r>
          </a:p>
          <a:p>
            <a:pPr lvl="1"/>
            <a:r>
              <a:rPr lang="en-US" dirty="0"/>
              <a:t>Stereotype Error</a:t>
            </a:r>
          </a:p>
          <a:p>
            <a:pPr lvl="1"/>
            <a:r>
              <a:rPr lang="en-US" dirty="0"/>
              <a:t>Attribution Error</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3</a:t>
            </a:fld>
            <a:endParaRPr lang="en-US"/>
          </a:p>
        </p:txBody>
      </p:sp>
    </p:spTree>
    <p:extLst>
      <p:ext uri="{BB962C8B-B14F-4D97-AF65-F5344CB8AC3E}">
        <p14:creationId xmlns="" xmlns:p14="http://schemas.microsoft.com/office/powerpoint/2010/main" val="28332104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Today’s Lecture</a:t>
            </a:r>
            <a:endParaRPr lang="en-US" dirty="0"/>
          </a:p>
        </p:txBody>
      </p:sp>
      <p:sp>
        <p:nvSpPr>
          <p:cNvPr id="3" name="Content Placeholder 2"/>
          <p:cNvSpPr>
            <a:spLocks noGrp="1"/>
          </p:cNvSpPr>
          <p:nvPr>
            <p:ph idx="1"/>
          </p:nvPr>
        </p:nvSpPr>
        <p:spPr/>
        <p:txBody>
          <a:bodyPr>
            <a:normAutofit lnSpcReduction="10000"/>
          </a:bodyPr>
          <a:lstStyle/>
          <a:p>
            <a:r>
              <a:rPr lang="en-US" dirty="0"/>
              <a:t>Possible Errors in Ratings</a:t>
            </a:r>
          </a:p>
          <a:p>
            <a:r>
              <a:rPr lang="en-US" dirty="0"/>
              <a:t>Frame of Reference </a:t>
            </a:r>
            <a:r>
              <a:rPr lang="en-US" dirty="0" smtClean="0"/>
              <a:t>Training</a:t>
            </a:r>
          </a:p>
          <a:p>
            <a:r>
              <a:rPr lang="en-US" dirty="0" smtClean="0"/>
              <a:t>Steps in designing a Frame </a:t>
            </a:r>
            <a:r>
              <a:rPr lang="en-US" dirty="0"/>
              <a:t>of Reference Training</a:t>
            </a:r>
          </a:p>
          <a:p>
            <a:r>
              <a:rPr lang="en-US" dirty="0" smtClean="0"/>
              <a:t>Behavior </a:t>
            </a:r>
            <a:r>
              <a:rPr lang="en-US" dirty="0"/>
              <a:t>Observational </a:t>
            </a:r>
            <a:r>
              <a:rPr lang="en-US" dirty="0" smtClean="0"/>
              <a:t>Training</a:t>
            </a:r>
          </a:p>
          <a:p>
            <a:r>
              <a:rPr lang="en-US" dirty="0" smtClean="0"/>
              <a:t>Self Leadership Training</a:t>
            </a:r>
          </a:p>
          <a:p>
            <a:r>
              <a:rPr lang="en-US" dirty="0" smtClean="0"/>
              <a:t>Steps in designing a Self </a:t>
            </a:r>
            <a:r>
              <a:rPr lang="en-US" dirty="0"/>
              <a:t>Leadership </a:t>
            </a:r>
            <a:r>
              <a:rPr lang="en-US" dirty="0" smtClean="0"/>
              <a:t>Training</a:t>
            </a:r>
          </a:p>
          <a:p>
            <a:r>
              <a:rPr lang="en-US" dirty="0" smtClean="0"/>
              <a:t>Self Efficacy Training</a:t>
            </a:r>
          </a:p>
          <a:p>
            <a:endParaRPr lang="en-US" dirty="0" smtClean="0"/>
          </a:p>
        </p:txBody>
      </p:sp>
      <p:sp>
        <p:nvSpPr>
          <p:cNvPr id="4" name="Slide Number Placeholder 3"/>
          <p:cNvSpPr>
            <a:spLocks noGrp="1"/>
          </p:cNvSpPr>
          <p:nvPr>
            <p:ph type="sldNum" sz="quarter" idx="12"/>
          </p:nvPr>
        </p:nvSpPr>
        <p:spPr/>
        <p:txBody>
          <a:bodyPr/>
          <a:lstStyle/>
          <a:p>
            <a:fld id="{B8ADA181-FCAB-405C-9272-CF5F47714BAB}" type="slidenum">
              <a:rPr lang="en-US" smtClean="0"/>
              <a:pPr/>
              <a:t>4</a:t>
            </a:fld>
            <a:endParaRPr lang="en-US"/>
          </a:p>
        </p:txBody>
      </p:sp>
    </p:spTree>
    <p:extLst>
      <p:ext uri="{BB962C8B-B14F-4D97-AF65-F5344CB8AC3E}">
        <p14:creationId xmlns="" xmlns:p14="http://schemas.microsoft.com/office/powerpoint/2010/main" val="4039409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Today’s Lecture</a:t>
            </a:r>
            <a:endParaRPr lang="en-US" dirty="0"/>
          </a:p>
        </p:txBody>
      </p:sp>
      <p:sp>
        <p:nvSpPr>
          <p:cNvPr id="3" name="Content Placeholder 2"/>
          <p:cNvSpPr>
            <a:spLocks noGrp="1"/>
          </p:cNvSpPr>
          <p:nvPr>
            <p:ph idx="1"/>
          </p:nvPr>
        </p:nvSpPr>
        <p:spPr/>
        <p:txBody>
          <a:bodyPr>
            <a:normAutofit/>
          </a:bodyPr>
          <a:lstStyle/>
          <a:p>
            <a:r>
              <a:rPr lang="en-US" dirty="0"/>
              <a:t>Summary Raters Errors</a:t>
            </a:r>
          </a:p>
          <a:p>
            <a:r>
              <a:rPr lang="en-US" dirty="0"/>
              <a:t>Pilot Testing</a:t>
            </a:r>
          </a:p>
          <a:p>
            <a:r>
              <a:rPr lang="en-US" dirty="0"/>
              <a:t>Ongoing Monitoring and Evaluation</a:t>
            </a:r>
          </a:p>
          <a:p>
            <a:endParaRPr lang="en-US" dirty="0" smtClean="0"/>
          </a:p>
        </p:txBody>
      </p:sp>
      <p:sp>
        <p:nvSpPr>
          <p:cNvPr id="4" name="Slide Number Placeholder 3"/>
          <p:cNvSpPr>
            <a:spLocks noGrp="1"/>
          </p:cNvSpPr>
          <p:nvPr>
            <p:ph type="sldNum" sz="quarter" idx="12"/>
          </p:nvPr>
        </p:nvSpPr>
        <p:spPr/>
        <p:txBody>
          <a:bodyPr/>
          <a:lstStyle/>
          <a:p>
            <a:fld id="{B8ADA181-FCAB-405C-9272-CF5F47714BAB}" type="slidenum">
              <a:rPr lang="en-US" smtClean="0"/>
              <a:pPr/>
              <a:t>5</a:t>
            </a:fld>
            <a:endParaRPr lang="en-US"/>
          </a:p>
        </p:txBody>
      </p:sp>
    </p:spTree>
    <p:extLst>
      <p:ext uri="{BB962C8B-B14F-4D97-AF65-F5344CB8AC3E}">
        <p14:creationId xmlns="" xmlns:p14="http://schemas.microsoft.com/office/powerpoint/2010/main" val="23738021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8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219200" y="1938338"/>
            <a:ext cx="6705600" cy="408146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533400" y="228600"/>
            <a:ext cx="7086600" cy="738664"/>
          </a:xfrm>
          <a:prstGeom prst="rect">
            <a:avLst/>
          </a:prstGeom>
          <a:noFill/>
        </p:spPr>
        <p:txBody>
          <a:bodyPr wrap="square" rtlCol="0">
            <a:spAutoFit/>
          </a:bodyPr>
          <a:lstStyle/>
          <a:p>
            <a:pPr algn="ctr"/>
            <a:r>
              <a:rPr lang="en-US" sz="4200" dirty="0" smtClean="0"/>
              <a:t>Possible Errors in Ratings</a:t>
            </a:r>
            <a:endParaRPr lang="en-US" sz="4200" dirty="0"/>
          </a:p>
        </p:txBody>
      </p:sp>
      <p:sp>
        <p:nvSpPr>
          <p:cNvPr id="3" name="Slide Number Placeholder 2"/>
          <p:cNvSpPr>
            <a:spLocks noGrp="1"/>
          </p:cNvSpPr>
          <p:nvPr>
            <p:ph type="sldNum" sz="quarter" idx="12"/>
          </p:nvPr>
        </p:nvSpPr>
        <p:spPr/>
        <p:txBody>
          <a:bodyPr/>
          <a:lstStyle/>
          <a:p>
            <a:fld id="{B8ADA181-FCAB-405C-9272-CF5F47714BAB}" type="slidenum">
              <a:rPr lang="en-US" smtClean="0"/>
              <a:pPr/>
              <a:t>6</a:t>
            </a:fld>
            <a:endParaRPr lang="en-US"/>
          </a:p>
        </p:txBody>
      </p:sp>
    </p:spTree>
    <p:extLst>
      <p:ext uri="{BB962C8B-B14F-4D97-AF65-F5344CB8AC3E}">
        <p14:creationId xmlns="" xmlns:p14="http://schemas.microsoft.com/office/powerpoint/2010/main" val="6271738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Possible Errors in Ratings</a:t>
            </a:r>
          </a:p>
        </p:txBody>
      </p:sp>
      <p:sp>
        <p:nvSpPr>
          <p:cNvPr id="3" name="Content Placeholder 2"/>
          <p:cNvSpPr>
            <a:spLocks noGrp="1"/>
          </p:cNvSpPr>
          <p:nvPr>
            <p:ph idx="1"/>
          </p:nvPr>
        </p:nvSpPr>
        <p:spPr/>
        <p:txBody>
          <a:bodyPr>
            <a:normAutofit fontScale="77500" lnSpcReduction="20000"/>
          </a:bodyPr>
          <a:lstStyle/>
          <a:p>
            <a:pPr algn="just"/>
            <a:r>
              <a:rPr lang="en-US" dirty="0" smtClean="0"/>
              <a:t>The table includes </a:t>
            </a:r>
            <a:r>
              <a:rPr lang="en-US" dirty="0"/>
              <a:t>a summary list of possible errors that raters may make in assigning performance ratings. These errors can be classified as intentional or unintentional to minimize the intentional errors shown in </a:t>
            </a:r>
            <a:r>
              <a:rPr lang="en-US" dirty="0" smtClean="0"/>
              <a:t>table, </a:t>
            </a:r>
            <a:r>
              <a:rPr lang="en-US" dirty="0"/>
              <a:t>we must focus on the rater's motivation. In other words, we must demonstrate to the raters that the benefits of providing accurate ratings outweigh the benefits of intentionally distorting ratings by inflation, deflation, or central tendency. Once again, this goes back to the "What's in it for me?" question. For example, the communication </a:t>
            </a:r>
            <a:r>
              <a:rPr lang="en-US" dirty="0" smtClean="0"/>
              <a:t>program </a:t>
            </a:r>
            <a:r>
              <a:rPr lang="en-US" dirty="0"/>
              <a:t>should include a clear description of the benefits that supervisors can expect to receive if their performance ratings lack intentional distortion. </a:t>
            </a:r>
            <a:endParaRPr lang="en-US" dirty="0" smtClean="0"/>
          </a:p>
        </p:txBody>
      </p:sp>
      <p:sp>
        <p:nvSpPr>
          <p:cNvPr id="4" name="Slide Number Placeholder 3"/>
          <p:cNvSpPr>
            <a:spLocks noGrp="1"/>
          </p:cNvSpPr>
          <p:nvPr>
            <p:ph type="sldNum" sz="quarter" idx="12"/>
          </p:nvPr>
        </p:nvSpPr>
        <p:spPr/>
        <p:txBody>
          <a:bodyPr/>
          <a:lstStyle/>
          <a:p>
            <a:fld id="{B8ADA181-FCAB-405C-9272-CF5F47714BAB}" type="slidenum">
              <a:rPr lang="en-US" smtClean="0"/>
              <a:pPr/>
              <a:t>7</a:t>
            </a:fld>
            <a:endParaRPr lang="en-US"/>
          </a:p>
        </p:txBody>
      </p:sp>
    </p:spTree>
    <p:extLst>
      <p:ext uri="{BB962C8B-B14F-4D97-AF65-F5344CB8AC3E}">
        <p14:creationId xmlns="" xmlns:p14="http://schemas.microsoft.com/office/powerpoint/2010/main" val="6697157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t>RET exposes raters to the different errors and their causes; however being aware of unintentional errors does not mean that supervisors will no longer make these errors.</a:t>
            </a:r>
          </a:p>
          <a:p>
            <a:r>
              <a:rPr lang="en-US" dirty="0" smtClean="0"/>
              <a:t>Awareness is certainly a good first step but we need to go further if we want to minimize unintentional errors.</a:t>
            </a:r>
          </a:p>
          <a:p>
            <a:r>
              <a:rPr lang="en-US" dirty="0" smtClean="0"/>
              <a:t>One fruitful possibility is the implementation of frame of reference training.</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8</a:t>
            </a:fld>
            <a:endParaRPr lang="en-US"/>
          </a:p>
        </p:txBody>
      </p:sp>
    </p:spTree>
    <p:extLst>
      <p:ext uri="{BB962C8B-B14F-4D97-AF65-F5344CB8AC3E}">
        <p14:creationId xmlns="" xmlns:p14="http://schemas.microsoft.com/office/powerpoint/2010/main" val="42877499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 of Reference </a:t>
            </a:r>
            <a:r>
              <a:rPr lang="en-US" dirty="0"/>
              <a:t>T</a:t>
            </a:r>
            <a:r>
              <a:rPr lang="en-US" dirty="0" smtClean="0"/>
              <a:t>raining</a:t>
            </a:r>
            <a:endParaRPr lang="en-US" dirty="0"/>
          </a:p>
        </p:txBody>
      </p:sp>
      <p:sp>
        <p:nvSpPr>
          <p:cNvPr id="3" name="Content Placeholder 2"/>
          <p:cNvSpPr>
            <a:spLocks noGrp="1"/>
          </p:cNvSpPr>
          <p:nvPr>
            <p:ph idx="1"/>
          </p:nvPr>
        </p:nvSpPr>
        <p:spPr/>
        <p:txBody>
          <a:bodyPr/>
          <a:lstStyle/>
          <a:p>
            <a:r>
              <a:rPr lang="en-US" dirty="0" smtClean="0"/>
              <a:t>Frame of reference training helps improve rater accuracy by thoroughly familiarizing raters with the various performance dimensions to be assessed.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9</a:t>
            </a:fld>
            <a:endParaRPr lang="en-US"/>
          </a:p>
        </p:txBody>
      </p:sp>
    </p:spTree>
    <p:extLst>
      <p:ext uri="{BB962C8B-B14F-4D97-AF65-F5344CB8AC3E}">
        <p14:creationId xmlns="" xmlns:p14="http://schemas.microsoft.com/office/powerpoint/2010/main" val="42499646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a:t>
            </a:r>
            <a:r>
              <a:rPr lang="en-US" dirty="0" smtClean="0"/>
              <a:t>Training (Contd.)</a:t>
            </a:r>
            <a:endParaRPr lang="en-US" dirty="0"/>
          </a:p>
        </p:txBody>
      </p:sp>
      <p:sp>
        <p:nvSpPr>
          <p:cNvPr id="3" name="Content Placeholder 2"/>
          <p:cNvSpPr>
            <a:spLocks noGrp="1"/>
          </p:cNvSpPr>
          <p:nvPr>
            <p:ph idx="1"/>
          </p:nvPr>
        </p:nvSpPr>
        <p:spPr/>
        <p:txBody>
          <a:bodyPr/>
          <a:lstStyle/>
          <a:p>
            <a:r>
              <a:rPr lang="en-US" dirty="0"/>
              <a:t>The overall goal is to give raters skill so that they can provide accurate ratings of each employee on each dimensions by </a:t>
            </a:r>
            <a:r>
              <a:rPr lang="en-US" dirty="0" smtClean="0"/>
              <a:t>developing </a:t>
            </a:r>
            <a:r>
              <a:rPr lang="en-US" dirty="0"/>
              <a:t>a common frame of </a:t>
            </a:r>
            <a:r>
              <a:rPr lang="en-US" dirty="0" smtClean="0"/>
              <a:t>reference.</a:t>
            </a:r>
            <a:endParaRPr lang="en-US" dirty="0"/>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10</a:t>
            </a:fld>
            <a:endParaRPr lang="en-US"/>
          </a:p>
        </p:txBody>
      </p:sp>
    </p:spTree>
    <p:extLst>
      <p:ext uri="{BB962C8B-B14F-4D97-AF65-F5344CB8AC3E}">
        <p14:creationId xmlns="" xmlns:p14="http://schemas.microsoft.com/office/powerpoint/2010/main" val="5261269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a:t>
            </a:r>
          </a:p>
        </p:txBody>
      </p:sp>
      <p:sp>
        <p:nvSpPr>
          <p:cNvPr id="3" name="Content Placeholder 2"/>
          <p:cNvSpPr>
            <a:spLocks noGrp="1"/>
          </p:cNvSpPr>
          <p:nvPr>
            <p:ph idx="1"/>
          </p:nvPr>
        </p:nvSpPr>
        <p:spPr/>
        <p:txBody>
          <a:bodyPr>
            <a:normAutofit fontScale="92500"/>
          </a:bodyPr>
          <a:lstStyle/>
          <a:p>
            <a:r>
              <a:rPr lang="en-US" dirty="0"/>
              <a:t>A typical FOR training program includes a discussion of the job description for the individuals being rated and the duties involved</a:t>
            </a:r>
            <a:r>
              <a:rPr lang="en-US" dirty="0" smtClean="0"/>
              <a:t>.</a:t>
            </a:r>
          </a:p>
          <a:p>
            <a:endParaRPr lang="en-US" dirty="0"/>
          </a:p>
          <a:p>
            <a:r>
              <a:rPr lang="en-US" dirty="0" smtClean="0"/>
              <a:t>Raters are then familiarized with the performance dimension to be rated by reviewing the definitions for each dimension and discussing examples of good, average and poor performance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11</a:t>
            </a:fld>
            <a:endParaRPr lang="en-US"/>
          </a:p>
        </p:txBody>
      </p:sp>
    </p:spTree>
    <p:extLst>
      <p:ext uri="{BB962C8B-B14F-4D97-AF65-F5344CB8AC3E}">
        <p14:creationId xmlns="" xmlns:p14="http://schemas.microsoft.com/office/powerpoint/2010/main" val="3766836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a:t>
            </a:r>
          </a:p>
        </p:txBody>
      </p:sp>
      <p:sp>
        <p:nvSpPr>
          <p:cNvPr id="3" name="Content Placeholder 2"/>
          <p:cNvSpPr>
            <a:spLocks noGrp="1"/>
          </p:cNvSpPr>
          <p:nvPr>
            <p:ph idx="1"/>
          </p:nvPr>
        </p:nvSpPr>
        <p:spPr/>
        <p:txBody>
          <a:bodyPr/>
          <a:lstStyle/>
          <a:p>
            <a:r>
              <a:rPr lang="en-US" dirty="0" smtClean="0"/>
              <a:t>Raters are then asked to use the appraisal forms to be used in the actual performance management system to rate fictitious employees usually shown in written or videotaped practice vignettes.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12</a:t>
            </a:fld>
            <a:endParaRPr lang="en-US"/>
          </a:p>
        </p:txBody>
      </p:sp>
    </p:spTree>
    <p:extLst>
      <p:ext uri="{BB962C8B-B14F-4D97-AF65-F5344CB8AC3E}">
        <p14:creationId xmlns="" xmlns:p14="http://schemas.microsoft.com/office/powerpoint/2010/main" val="3495743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a:t>
            </a:r>
          </a:p>
        </p:txBody>
      </p:sp>
      <p:sp>
        <p:nvSpPr>
          <p:cNvPr id="3" name="Content Placeholder 2"/>
          <p:cNvSpPr>
            <a:spLocks noGrp="1"/>
          </p:cNvSpPr>
          <p:nvPr>
            <p:ph idx="1"/>
          </p:nvPr>
        </p:nvSpPr>
        <p:spPr/>
        <p:txBody>
          <a:bodyPr/>
          <a:lstStyle/>
          <a:p>
            <a:r>
              <a:rPr lang="en-US" dirty="0" smtClean="0"/>
              <a:t>The trainees are also asked to write a justification for the ratings.</a:t>
            </a:r>
          </a:p>
          <a:p>
            <a:endParaRPr lang="en-US" dirty="0"/>
          </a:p>
          <a:p>
            <a:r>
              <a:rPr lang="en-US" dirty="0" smtClean="0"/>
              <a:t>Finally the trainer informs the trainee of the correct ratings for each dimension and the reason for such ratings and discusses differences between the correct ratings and those provided by trainees.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13</a:t>
            </a:fld>
            <a:endParaRPr lang="en-US"/>
          </a:p>
        </p:txBody>
      </p:sp>
    </p:spTree>
    <p:extLst>
      <p:ext uri="{BB962C8B-B14F-4D97-AF65-F5344CB8AC3E}">
        <p14:creationId xmlns="" xmlns:p14="http://schemas.microsoft.com/office/powerpoint/2010/main" val="2357760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a:t>
            </a:r>
            <a:r>
              <a:rPr lang="en-US" dirty="0"/>
              <a:t>in Frame of Reference Training </a:t>
            </a:r>
          </a:p>
        </p:txBody>
      </p:sp>
      <p:sp>
        <p:nvSpPr>
          <p:cNvPr id="3" name="Content Placeholder 2"/>
          <p:cNvSpPr>
            <a:spLocks noGrp="1"/>
          </p:cNvSpPr>
          <p:nvPr>
            <p:ph idx="1"/>
          </p:nvPr>
        </p:nvSpPr>
        <p:spPr/>
        <p:txBody>
          <a:bodyPr>
            <a:normAutofit/>
          </a:bodyPr>
          <a:lstStyle/>
          <a:p>
            <a:pPr>
              <a:buNone/>
            </a:pPr>
            <a:r>
              <a:rPr lang="en-US" dirty="0" smtClean="0"/>
              <a:t>Typically, FOR training programs include the following formal steps:</a:t>
            </a:r>
          </a:p>
          <a:p>
            <a:pPr>
              <a:buNone/>
            </a:pPr>
            <a:endParaRPr lang="en-US" dirty="0" smtClean="0"/>
          </a:p>
          <a:p>
            <a:pPr marL="514350" indent="-514350">
              <a:buFont typeface="+mj-lt"/>
              <a:buAutoNum type="arabicPeriod"/>
            </a:pPr>
            <a:r>
              <a:rPr lang="en-US" dirty="0" smtClean="0"/>
              <a:t>Raters are told that they will evaluate the performance of three employees on three separate performance dimensions.</a:t>
            </a:r>
          </a:p>
          <a:p>
            <a:pPr>
              <a:buNone/>
            </a:pPr>
            <a:endParaRPr lang="en-US" dirty="0" smtClean="0"/>
          </a:p>
        </p:txBody>
      </p:sp>
      <p:sp>
        <p:nvSpPr>
          <p:cNvPr id="4" name="Slide Number Placeholder 3"/>
          <p:cNvSpPr>
            <a:spLocks noGrp="1"/>
          </p:cNvSpPr>
          <p:nvPr>
            <p:ph type="sldNum" sz="quarter" idx="12"/>
          </p:nvPr>
        </p:nvSpPr>
        <p:spPr/>
        <p:txBody>
          <a:bodyPr/>
          <a:lstStyle/>
          <a:p>
            <a:fld id="{B8ADA181-FCAB-405C-9272-CF5F47714BAB}" type="slidenum">
              <a:rPr lang="en-US" smtClean="0"/>
              <a:pPr/>
              <a:t>14</a:t>
            </a:fld>
            <a:endParaRPr lang="en-US"/>
          </a:p>
        </p:txBody>
      </p:sp>
    </p:spTree>
    <p:extLst>
      <p:ext uri="{BB962C8B-B14F-4D97-AF65-F5344CB8AC3E}">
        <p14:creationId xmlns="" xmlns:p14="http://schemas.microsoft.com/office/powerpoint/2010/main" val="39029954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Frame of Reference </a:t>
            </a:r>
            <a:r>
              <a:rPr lang="en-US" dirty="0" smtClean="0"/>
              <a:t>Training (Contd.) </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2"/>
            </a:pPr>
            <a:r>
              <a:rPr lang="en-US" dirty="0"/>
              <a:t>Raters are given an appraisal form and instructed to read it as the trainer reads aloud the definition for each of the </a:t>
            </a:r>
            <a:r>
              <a:rPr lang="en-US" dirty="0" smtClean="0"/>
              <a:t>dimensions </a:t>
            </a:r>
            <a:r>
              <a:rPr lang="en-US" dirty="0"/>
              <a:t>and the scale anchors.</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15</a:t>
            </a:fld>
            <a:endParaRPr lang="en-US"/>
          </a:p>
        </p:txBody>
      </p:sp>
    </p:spTree>
    <p:extLst>
      <p:ext uri="{BB962C8B-B14F-4D97-AF65-F5344CB8AC3E}">
        <p14:creationId xmlns="" xmlns:p14="http://schemas.microsoft.com/office/powerpoint/2010/main" val="1514949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Frame of Reference </a:t>
            </a:r>
            <a:r>
              <a:rPr lang="en-US" dirty="0" smtClean="0"/>
              <a:t>Training </a:t>
            </a:r>
            <a:r>
              <a:rPr lang="en-US" dirty="0"/>
              <a:t>(Contd.) </a:t>
            </a:r>
            <a:r>
              <a:rPr lang="en-US" dirty="0" smtClean="0"/>
              <a:t> </a:t>
            </a:r>
            <a:endParaRPr lang="en-US"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startAt="3"/>
            </a:pPr>
            <a:r>
              <a:rPr lang="en-US" dirty="0" smtClean="0"/>
              <a:t>The trainer discusses various employee behaviors that illustrate various performance levels for each rating scale included in the form.</a:t>
            </a:r>
          </a:p>
          <a:p>
            <a:pPr marL="0" indent="0">
              <a:buNone/>
            </a:pPr>
            <a:endParaRPr lang="en-US" dirty="0"/>
          </a:p>
          <a:p>
            <a:pPr marL="0" indent="0">
              <a:buNone/>
            </a:pPr>
            <a:r>
              <a:rPr lang="en-US" dirty="0" smtClean="0"/>
              <a:t>The goal is to create a common performance theory (frame of reference) among raters so that they will agree on the appropriate performance dimension and effectiveness level for different behaviors.</a:t>
            </a:r>
          </a:p>
        </p:txBody>
      </p:sp>
      <p:sp>
        <p:nvSpPr>
          <p:cNvPr id="4" name="Slide Number Placeholder 3"/>
          <p:cNvSpPr>
            <a:spLocks noGrp="1"/>
          </p:cNvSpPr>
          <p:nvPr>
            <p:ph type="sldNum" sz="quarter" idx="12"/>
          </p:nvPr>
        </p:nvSpPr>
        <p:spPr/>
        <p:txBody>
          <a:bodyPr/>
          <a:lstStyle/>
          <a:p>
            <a:fld id="{B8ADA181-FCAB-405C-9272-CF5F47714BAB}" type="slidenum">
              <a:rPr lang="en-US" smtClean="0"/>
              <a:pPr/>
              <a:t>16</a:t>
            </a:fld>
            <a:endParaRPr lang="en-US"/>
          </a:p>
        </p:txBody>
      </p:sp>
    </p:spTree>
    <p:extLst>
      <p:ext uri="{BB962C8B-B14F-4D97-AF65-F5344CB8AC3E}">
        <p14:creationId xmlns="" xmlns:p14="http://schemas.microsoft.com/office/powerpoint/2010/main" val="36996548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Frame of Reference </a:t>
            </a:r>
            <a:r>
              <a:rPr lang="en-US" dirty="0" smtClean="0"/>
              <a:t>Training </a:t>
            </a:r>
            <a:r>
              <a:rPr lang="en-US" dirty="0"/>
              <a:t>(Contd.) </a:t>
            </a:r>
            <a:r>
              <a:rPr lang="en-US" dirty="0" smtClean="0"/>
              <a:t> </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4"/>
            </a:pPr>
            <a:r>
              <a:rPr lang="en-US" dirty="0" smtClean="0"/>
              <a:t>Participants </a:t>
            </a:r>
            <a:r>
              <a:rPr lang="en-US" dirty="0"/>
              <a:t>are shown a videotape of a practice vignette, including behaviors related to the performance dimensions being rated, and are asked to evaluate the employees performance using the scales provided. </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17</a:t>
            </a:fld>
            <a:endParaRPr lang="en-US"/>
          </a:p>
        </p:txBody>
      </p:sp>
    </p:spTree>
    <p:extLst>
      <p:ext uri="{BB962C8B-B14F-4D97-AF65-F5344CB8AC3E}">
        <p14:creationId xmlns="" xmlns:p14="http://schemas.microsoft.com/office/powerpoint/2010/main" val="3957046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Frame of Reference Training (Contd.) </a:t>
            </a:r>
          </a:p>
        </p:txBody>
      </p:sp>
      <p:sp>
        <p:nvSpPr>
          <p:cNvPr id="3" name="Content Placeholder 2"/>
          <p:cNvSpPr>
            <a:spLocks noGrp="1"/>
          </p:cNvSpPr>
          <p:nvPr>
            <p:ph idx="1"/>
          </p:nvPr>
        </p:nvSpPr>
        <p:spPr/>
        <p:txBody>
          <a:bodyPr>
            <a:normAutofit/>
          </a:bodyPr>
          <a:lstStyle/>
          <a:p>
            <a:pPr marL="514350" indent="-514350">
              <a:buFont typeface="+mj-lt"/>
              <a:buAutoNum type="arabicPeriod" startAt="5"/>
            </a:pPr>
            <a:r>
              <a:rPr lang="en-US" dirty="0" smtClean="0"/>
              <a:t>Ratings provided by each participants are shared with the rest of the group and discussed. </a:t>
            </a:r>
          </a:p>
          <a:p>
            <a:pPr marL="0" indent="0">
              <a:buNone/>
            </a:pPr>
            <a:endParaRPr lang="en-US" dirty="0"/>
          </a:p>
          <a:p>
            <a:pPr marL="0" indent="0">
              <a:buNone/>
            </a:pPr>
            <a:r>
              <a:rPr lang="en-US" dirty="0" smtClean="0"/>
              <a:t>The trainer seeks to identify which behaviors participants used to decide on their assigned ratings and to clarify any discrepancies among the ratings.</a:t>
            </a:r>
          </a:p>
        </p:txBody>
      </p:sp>
      <p:sp>
        <p:nvSpPr>
          <p:cNvPr id="4" name="Slide Number Placeholder 3"/>
          <p:cNvSpPr>
            <a:spLocks noGrp="1"/>
          </p:cNvSpPr>
          <p:nvPr>
            <p:ph type="sldNum" sz="quarter" idx="12"/>
          </p:nvPr>
        </p:nvSpPr>
        <p:spPr/>
        <p:txBody>
          <a:bodyPr/>
          <a:lstStyle/>
          <a:p>
            <a:fld id="{B8ADA181-FCAB-405C-9272-CF5F47714BAB}" type="slidenum">
              <a:rPr lang="en-US" smtClean="0"/>
              <a:pPr/>
              <a:t>18</a:t>
            </a:fld>
            <a:endParaRPr lang="en-US"/>
          </a:p>
        </p:txBody>
      </p:sp>
    </p:spTree>
    <p:extLst>
      <p:ext uri="{BB962C8B-B14F-4D97-AF65-F5344CB8AC3E}">
        <p14:creationId xmlns="" xmlns:p14="http://schemas.microsoft.com/office/powerpoint/2010/main" val="2002134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Frame of Reference Training (Contd.) </a:t>
            </a:r>
          </a:p>
        </p:txBody>
      </p:sp>
      <p:sp>
        <p:nvSpPr>
          <p:cNvPr id="3" name="Content Placeholder 2"/>
          <p:cNvSpPr>
            <a:spLocks noGrp="1"/>
          </p:cNvSpPr>
          <p:nvPr>
            <p:ph idx="1"/>
          </p:nvPr>
        </p:nvSpPr>
        <p:spPr/>
        <p:txBody>
          <a:bodyPr/>
          <a:lstStyle/>
          <a:p>
            <a:pPr marL="514350" indent="-514350">
              <a:buFont typeface="+mj-lt"/>
              <a:buAutoNum type="arabicPeriod" startAt="6"/>
            </a:pPr>
            <a:r>
              <a:rPr lang="en-US" dirty="0"/>
              <a:t>The trainer provides feedback to participants, </a:t>
            </a:r>
            <a:r>
              <a:rPr lang="en-US" dirty="0" smtClean="0"/>
              <a:t>explaining </a:t>
            </a:r>
            <a:r>
              <a:rPr lang="en-US" dirty="0"/>
              <a:t>why the employee should receive a certain </a:t>
            </a:r>
            <a:r>
              <a:rPr lang="en-US" dirty="0" smtClean="0"/>
              <a:t>rating (target score) </a:t>
            </a:r>
            <a:r>
              <a:rPr lang="en-US" dirty="0"/>
              <a:t>on each dimension, and shows discrepancies between the target score and the score given by each trainee.</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19</a:t>
            </a:fld>
            <a:endParaRPr lang="en-US"/>
          </a:p>
        </p:txBody>
      </p:sp>
    </p:spTree>
    <p:extLst>
      <p:ext uri="{BB962C8B-B14F-4D97-AF65-F5344CB8AC3E}">
        <p14:creationId xmlns="" xmlns:p14="http://schemas.microsoft.com/office/powerpoint/2010/main" val="1142356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a:t>Consider how the Canadian military uses FOR training.  First, the training </a:t>
            </a:r>
            <a:r>
              <a:rPr lang="en-US" dirty="0" smtClean="0"/>
              <a:t>program </a:t>
            </a:r>
            <a:r>
              <a:rPr lang="en-US" dirty="0"/>
              <a:t>includes a session regarding the importance of performance management </a:t>
            </a:r>
            <a:r>
              <a:rPr lang="en-US" dirty="0" smtClean="0"/>
              <a:t>systems </a:t>
            </a:r>
            <a:r>
              <a:rPr lang="en-US" dirty="0"/>
              <a:t>in the military. In the next session, raters are told that they will be evaluating the performance of four subordinates. They are given the appraisal form to be used and information on each of the scales included in the form. As the trainer reads through each of the scales, participants are encouraged to ask questions. At the same time, the trainer gives examples of behaviors associated with each level of performance. </a:t>
            </a:r>
          </a:p>
        </p:txBody>
      </p:sp>
      <p:sp>
        <p:nvSpPr>
          <p:cNvPr id="4" name="Slide Number Placeholder 3"/>
          <p:cNvSpPr>
            <a:spLocks noGrp="1"/>
          </p:cNvSpPr>
          <p:nvPr>
            <p:ph type="sldNum" sz="quarter" idx="12"/>
          </p:nvPr>
        </p:nvSpPr>
        <p:spPr/>
        <p:txBody>
          <a:bodyPr/>
          <a:lstStyle/>
          <a:p>
            <a:fld id="{B8ADA181-FCAB-405C-9272-CF5F47714BAB}" type="slidenum">
              <a:rPr lang="en-US" smtClean="0"/>
              <a:pPr/>
              <a:t>20</a:t>
            </a:fld>
            <a:endParaRPr lang="en-US"/>
          </a:p>
        </p:txBody>
      </p:sp>
    </p:spTree>
    <p:extLst>
      <p:ext uri="{BB962C8B-B14F-4D97-AF65-F5344CB8AC3E}">
        <p14:creationId xmlns="" xmlns:p14="http://schemas.microsoft.com/office/powerpoint/2010/main" val="31461648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 (Contd</a:t>
            </a:r>
            <a:r>
              <a:rPr lang="en-US" dirty="0"/>
              <a:t>.) </a:t>
            </a:r>
          </a:p>
        </p:txBody>
      </p:sp>
      <p:sp>
        <p:nvSpPr>
          <p:cNvPr id="3" name="Content Placeholder 2"/>
          <p:cNvSpPr>
            <a:spLocks noGrp="1"/>
          </p:cNvSpPr>
          <p:nvPr>
            <p:ph idx="1"/>
          </p:nvPr>
        </p:nvSpPr>
        <p:spPr/>
        <p:txBody>
          <a:bodyPr>
            <a:noAutofit/>
          </a:bodyPr>
          <a:lstStyle/>
          <a:p>
            <a:r>
              <a:rPr lang="en-US" sz="2500" dirty="0"/>
              <a:t>The trainer thus makes sure that the trainees come to a common frame of reference </a:t>
            </a:r>
            <a:r>
              <a:rPr lang="en-US" sz="2500" dirty="0" smtClean="0"/>
              <a:t>concerning </a:t>
            </a:r>
            <a:r>
              <a:rPr lang="en-US" sz="2500" dirty="0"/>
              <a:t>what behaviors constitute the different levels of performance. Participants are shown a videotape of a soldier and they are asked to evaluate the performance using the appraisal form explained earlier. Next, the ratings are discussed as a group, focusing on the behaviors exhibited in the videotape and the ratings that would be most appropriate in each case. This process is repeated several times. Finally, the participants are given three more samples of behavior to rate, as displayed by three hypothetical soldiers, and they receive feedback on how well they evaluated each soldier. </a:t>
            </a:r>
          </a:p>
          <a:p>
            <a:endParaRPr lang="en-US" sz="2500"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21</a:t>
            </a:fld>
            <a:endParaRPr lang="en-US"/>
          </a:p>
        </p:txBody>
      </p:sp>
    </p:spTree>
    <p:extLst>
      <p:ext uri="{BB962C8B-B14F-4D97-AF65-F5344CB8AC3E}">
        <p14:creationId xmlns="" xmlns:p14="http://schemas.microsoft.com/office/powerpoint/2010/main" val="36713231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 </a:t>
            </a:r>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It is evident by now that FOR training can take quite a bit of time and effort to develop and administer it but it is well worth it.</a:t>
            </a:r>
          </a:p>
          <a:p>
            <a:endParaRPr lang="en-US" dirty="0" smtClean="0"/>
          </a:p>
          <a:p>
            <a:r>
              <a:rPr lang="en-US" dirty="0" smtClean="0"/>
              <a:t>Specifically as a consequence of implementing this type of training, raters not only are more likely to provide consistent and more accurate ratings but they are also more likely to help employees design effective developmental plans.</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22</a:t>
            </a:fld>
            <a:endParaRPr lang="en-US"/>
          </a:p>
        </p:txBody>
      </p:sp>
    </p:spTree>
    <p:extLst>
      <p:ext uri="{BB962C8B-B14F-4D97-AF65-F5344CB8AC3E}">
        <p14:creationId xmlns="" xmlns:p14="http://schemas.microsoft.com/office/powerpoint/2010/main" val="1425057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Frame </a:t>
            </a:r>
            <a:r>
              <a:rPr lang="en-US" dirty="0"/>
              <a:t>of Reference Training (Contd.) </a:t>
            </a:r>
          </a:p>
        </p:txBody>
      </p:sp>
      <p:sp>
        <p:nvSpPr>
          <p:cNvPr id="3" name="Content Placeholder 2"/>
          <p:cNvSpPr>
            <a:spLocks noGrp="1"/>
          </p:cNvSpPr>
          <p:nvPr>
            <p:ph idx="1"/>
          </p:nvPr>
        </p:nvSpPr>
        <p:spPr/>
        <p:txBody>
          <a:bodyPr/>
          <a:lstStyle/>
          <a:p>
            <a:r>
              <a:rPr lang="en-US" dirty="0" smtClean="0"/>
              <a:t>This is because sharing a common view of what constitutes good performance allows supervisors to provide employees with better guidelines to employ to reach such performance levels.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23</a:t>
            </a:fld>
            <a:endParaRPr lang="en-US"/>
          </a:p>
        </p:txBody>
      </p:sp>
    </p:spTree>
    <p:extLst>
      <p:ext uri="{BB962C8B-B14F-4D97-AF65-F5344CB8AC3E}">
        <p14:creationId xmlns="" xmlns:p14="http://schemas.microsoft.com/office/powerpoint/2010/main" val="8576500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Observational </a:t>
            </a:r>
            <a:r>
              <a:rPr lang="en-US" dirty="0"/>
              <a:t>T</a:t>
            </a:r>
            <a:r>
              <a:rPr lang="en-US" dirty="0" smtClean="0"/>
              <a:t>raining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Behavior observational training is another type of program implemented to minimize unintentional rating errors. </a:t>
            </a:r>
          </a:p>
          <a:p>
            <a:endParaRPr lang="en-US" dirty="0"/>
          </a:p>
          <a:p>
            <a:r>
              <a:rPr lang="en-US" dirty="0" smtClean="0"/>
              <a:t>BO training focuses on how raters observe, store, recall and use information about performance. </a:t>
            </a:r>
          </a:p>
          <a:p>
            <a:endParaRPr lang="en-US" dirty="0"/>
          </a:p>
          <a:p>
            <a:r>
              <a:rPr lang="en-US" dirty="0" smtClean="0"/>
              <a:t>Fundamentally, this type of training improves raters skill at observing performance.</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24</a:t>
            </a:fld>
            <a:endParaRPr lang="en-US"/>
          </a:p>
        </p:txBody>
      </p:sp>
    </p:spTree>
    <p:extLst>
      <p:ext uri="{BB962C8B-B14F-4D97-AF65-F5344CB8AC3E}">
        <p14:creationId xmlns="" xmlns:p14="http://schemas.microsoft.com/office/powerpoint/2010/main" val="25362587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Behavior Observational </a:t>
            </a:r>
            <a:r>
              <a:rPr lang="en-US" dirty="0" smtClean="0"/>
              <a:t>Training (Contd.)</a:t>
            </a:r>
            <a:endParaRPr lang="en-US" dirty="0"/>
          </a:p>
        </p:txBody>
      </p:sp>
      <p:sp>
        <p:nvSpPr>
          <p:cNvPr id="3" name="Content Placeholder 2"/>
          <p:cNvSpPr>
            <a:spLocks noGrp="1"/>
          </p:cNvSpPr>
          <p:nvPr>
            <p:ph idx="1"/>
          </p:nvPr>
        </p:nvSpPr>
        <p:spPr/>
        <p:txBody>
          <a:bodyPr>
            <a:normAutofit lnSpcReduction="10000"/>
          </a:bodyPr>
          <a:lstStyle/>
          <a:p>
            <a:r>
              <a:rPr lang="en-US" dirty="0" smtClean="0"/>
              <a:t>For example, one type of BO training showing raters how to use observational aids such as notes or diaries. </a:t>
            </a:r>
          </a:p>
          <a:p>
            <a:r>
              <a:rPr lang="en-US" dirty="0" smtClean="0"/>
              <a:t>These observational aids </a:t>
            </a:r>
            <a:r>
              <a:rPr lang="en-US" dirty="0"/>
              <a:t>h</a:t>
            </a:r>
            <a:r>
              <a:rPr lang="en-US" dirty="0" smtClean="0"/>
              <a:t>elp raters record a pre established numbers of behaviors on each performance dimensions. </a:t>
            </a:r>
          </a:p>
          <a:p>
            <a:r>
              <a:rPr lang="en-US" dirty="0" smtClean="0"/>
              <a:t>Using these aids helps raters increase the sample of incidents observed and recorded during a specific time period.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25</a:t>
            </a:fld>
            <a:endParaRPr lang="en-US"/>
          </a:p>
        </p:txBody>
      </p:sp>
    </p:spTree>
    <p:extLst>
      <p:ext uri="{BB962C8B-B14F-4D97-AF65-F5344CB8AC3E}">
        <p14:creationId xmlns="" xmlns:p14="http://schemas.microsoft.com/office/powerpoint/2010/main" val="4950209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Behavior Observational Training (Contd.)</a:t>
            </a:r>
          </a:p>
        </p:txBody>
      </p:sp>
      <p:sp>
        <p:nvSpPr>
          <p:cNvPr id="3" name="Content Placeholder 2"/>
          <p:cNvSpPr>
            <a:spLocks noGrp="1"/>
          </p:cNvSpPr>
          <p:nvPr>
            <p:ph idx="1"/>
          </p:nvPr>
        </p:nvSpPr>
        <p:spPr/>
        <p:txBody>
          <a:bodyPr/>
          <a:lstStyle/>
          <a:p>
            <a:r>
              <a:rPr lang="en-US" dirty="0"/>
              <a:t>In addition an aid such as diary is an effective way to standardize the observation of behavior and record of critical incidents throughout the review period</a:t>
            </a:r>
            <a:r>
              <a:rPr lang="en-US" dirty="0" smtClean="0"/>
              <a:t>.</a:t>
            </a:r>
          </a:p>
          <a:p>
            <a:endParaRPr lang="en-US" dirty="0"/>
          </a:p>
          <a:p>
            <a:r>
              <a:rPr lang="en-US" dirty="0" smtClean="0"/>
              <a:t>In addition , it serves as a memory aid when filling out evaluation forms.</a:t>
            </a:r>
            <a:endParaRPr lang="en-US" dirty="0"/>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26</a:t>
            </a:fld>
            <a:endParaRPr lang="en-US"/>
          </a:p>
        </p:txBody>
      </p:sp>
    </p:spTree>
    <p:extLst>
      <p:ext uri="{BB962C8B-B14F-4D97-AF65-F5344CB8AC3E}">
        <p14:creationId xmlns="" xmlns:p14="http://schemas.microsoft.com/office/powerpoint/2010/main" val="15234267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Behavior Observational Training (Contd.)</a:t>
            </a:r>
          </a:p>
        </p:txBody>
      </p:sp>
      <p:sp>
        <p:nvSpPr>
          <p:cNvPr id="3" name="Content Placeholder 2"/>
          <p:cNvSpPr>
            <a:spLocks noGrp="1"/>
          </p:cNvSpPr>
          <p:nvPr>
            <p:ph idx="1"/>
          </p:nvPr>
        </p:nvSpPr>
        <p:spPr/>
        <p:txBody>
          <a:bodyPr/>
          <a:lstStyle/>
          <a:p>
            <a:r>
              <a:rPr lang="en-US" dirty="0" smtClean="0"/>
              <a:t>Memory aids are beneficial because rating based on memory alone, without notes or diaries, are likely to be distorted due to factors of social context (</a:t>
            </a:r>
            <a:r>
              <a:rPr lang="en-US" dirty="0" err="1" smtClean="0"/>
              <a:t>e.g</a:t>
            </a:r>
            <a:r>
              <a:rPr lang="en-US" dirty="0" smtClean="0"/>
              <a:t> friendship bias) and time (</a:t>
            </a:r>
            <a:r>
              <a:rPr lang="en-US" dirty="0" err="1" smtClean="0"/>
              <a:t>i.e</a:t>
            </a:r>
            <a:r>
              <a:rPr lang="en-US" dirty="0" smtClean="0"/>
              <a:t> duration of supervisor-subordinate relationship).</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27</a:t>
            </a:fld>
            <a:endParaRPr lang="en-US"/>
          </a:p>
        </p:txBody>
      </p:sp>
    </p:spTree>
    <p:extLst>
      <p:ext uri="{BB962C8B-B14F-4D97-AF65-F5344CB8AC3E}">
        <p14:creationId xmlns="" xmlns:p14="http://schemas.microsoft.com/office/powerpoint/2010/main" val="42443449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a:t>Consider how BO training is implemented by the Canadian military. The Canadian military has found that a combination of FOR and BO training works best. Earlier, we described how the Canadian military uses FOR training. BO training is added to the FOR training program. In addition to FOR training, there are sessions on the importance of behavioral observation and common behavioral observation errors, including first impression, stereotypes, and halo effects.</a:t>
            </a:r>
          </a:p>
        </p:txBody>
      </p:sp>
      <p:sp>
        <p:nvSpPr>
          <p:cNvPr id="4" name="Slide Number Placeholder 3"/>
          <p:cNvSpPr>
            <a:spLocks noGrp="1"/>
          </p:cNvSpPr>
          <p:nvPr>
            <p:ph type="sldNum" sz="quarter" idx="12"/>
          </p:nvPr>
        </p:nvSpPr>
        <p:spPr/>
        <p:txBody>
          <a:bodyPr/>
          <a:lstStyle/>
          <a:p>
            <a:fld id="{B8ADA181-FCAB-405C-9272-CF5F47714BAB}" type="slidenum">
              <a:rPr lang="en-US" smtClean="0"/>
              <a:pPr/>
              <a:t>28</a:t>
            </a:fld>
            <a:endParaRPr lang="en-US"/>
          </a:p>
        </p:txBody>
      </p:sp>
    </p:spTree>
    <p:extLst>
      <p:ext uri="{BB962C8B-B14F-4D97-AF65-F5344CB8AC3E}">
        <p14:creationId xmlns="" xmlns:p14="http://schemas.microsoft.com/office/powerpoint/2010/main" val="10396768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 (Contd</a:t>
            </a:r>
            <a:r>
              <a:rPr lang="en-US" dirty="0"/>
              <a:t>.)</a:t>
            </a:r>
          </a:p>
        </p:txBody>
      </p:sp>
      <p:sp>
        <p:nvSpPr>
          <p:cNvPr id="3" name="Content Placeholder 2"/>
          <p:cNvSpPr>
            <a:spLocks noGrp="1"/>
          </p:cNvSpPr>
          <p:nvPr>
            <p:ph idx="1"/>
          </p:nvPr>
        </p:nvSpPr>
        <p:spPr/>
        <p:txBody>
          <a:bodyPr>
            <a:normAutofit fontScale="85000" lnSpcReduction="10000"/>
          </a:bodyPr>
          <a:lstStyle/>
          <a:p>
            <a:pPr algn="just"/>
            <a:r>
              <a:rPr lang="en-US" dirty="0"/>
              <a:t>Finally, the participants are trained in the importance of keeping diaries and taking notes on their subordinates throughout the year. Furthermore, the trainer explains the criteria for each performance dimension and provides written descriptions of the different levels of performance. The participants are given a chance to practice keeping a diary while watching the vignettes used in the FOR training section of the training program. After watching each vignette, participants are given tips on note taking and recording behaviors as well as the resulting outcomes.</a:t>
            </a:r>
          </a:p>
        </p:txBody>
      </p:sp>
      <p:sp>
        <p:nvSpPr>
          <p:cNvPr id="4" name="Slide Number Placeholder 3"/>
          <p:cNvSpPr>
            <a:spLocks noGrp="1"/>
          </p:cNvSpPr>
          <p:nvPr>
            <p:ph type="sldNum" sz="quarter" idx="12"/>
          </p:nvPr>
        </p:nvSpPr>
        <p:spPr/>
        <p:txBody>
          <a:bodyPr/>
          <a:lstStyle/>
          <a:p>
            <a:fld id="{B8ADA181-FCAB-405C-9272-CF5F47714BAB}" type="slidenum">
              <a:rPr lang="en-US" smtClean="0"/>
              <a:pPr/>
              <a:t>29</a:t>
            </a:fld>
            <a:endParaRPr lang="en-US"/>
          </a:p>
        </p:txBody>
      </p:sp>
    </p:spTree>
    <p:extLst>
      <p:ext uri="{BB962C8B-B14F-4D97-AF65-F5344CB8AC3E}">
        <p14:creationId xmlns="" xmlns:p14="http://schemas.microsoft.com/office/powerpoint/2010/main" val="4578214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Leadership </a:t>
            </a:r>
            <a:r>
              <a:rPr lang="en-US" dirty="0"/>
              <a:t>T</a:t>
            </a:r>
            <a:r>
              <a:rPr lang="en-US" dirty="0" smtClean="0"/>
              <a:t>raining</a:t>
            </a:r>
            <a:endParaRPr lang="en-US" dirty="0"/>
          </a:p>
        </p:txBody>
      </p:sp>
      <p:sp>
        <p:nvSpPr>
          <p:cNvPr id="3" name="Content Placeholder 2"/>
          <p:cNvSpPr>
            <a:spLocks noGrp="1"/>
          </p:cNvSpPr>
          <p:nvPr>
            <p:ph idx="1"/>
          </p:nvPr>
        </p:nvSpPr>
        <p:spPr/>
        <p:txBody>
          <a:bodyPr>
            <a:normAutofit/>
          </a:bodyPr>
          <a:lstStyle/>
          <a:p>
            <a:r>
              <a:rPr lang="en-US" dirty="0" smtClean="0"/>
              <a:t>The goal of self leadership is to improve a raters confidence in her ability to manage performance. </a:t>
            </a:r>
          </a:p>
          <a:p>
            <a:endParaRPr lang="en-US" dirty="0"/>
          </a:p>
          <a:p>
            <a:r>
              <a:rPr lang="en-US" dirty="0" smtClean="0"/>
              <a:t>SL training include positive self talk, mental imagery, and positive beliefs and thought patterns.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30</a:t>
            </a:fld>
            <a:endParaRPr lang="en-US"/>
          </a:p>
        </p:txBody>
      </p:sp>
    </p:spTree>
    <p:extLst>
      <p:ext uri="{BB962C8B-B14F-4D97-AF65-F5344CB8AC3E}">
        <p14:creationId xmlns="" xmlns:p14="http://schemas.microsoft.com/office/powerpoint/2010/main" val="24701834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a:t>
            </a:r>
            <a:r>
              <a:rPr lang="en-US" dirty="0" smtClean="0"/>
              <a:t>Training (Contd.)</a:t>
            </a:r>
            <a:endParaRPr lang="en-US" dirty="0"/>
          </a:p>
        </p:txBody>
      </p:sp>
      <p:sp>
        <p:nvSpPr>
          <p:cNvPr id="3" name="Content Placeholder 2"/>
          <p:cNvSpPr>
            <a:spLocks noGrp="1"/>
          </p:cNvSpPr>
          <p:nvPr>
            <p:ph idx="1"/>
          </p:nvPr>
        </p:nvSpPr>
        <p:spPr/>
        <p:txBody>
          <a:bodyPr/>
          <a:lstStyle/>
          <a:p>
            <a:r>
              <a:rPr lang="en-US" dirty="0"/>
              <a:t>The assumption is that if there is increased self direction, self motivation, and confidence, there will be increased accuracy.</a:t>
            </a:r>
          </a:p>
          <a:p>
            <a:endParaRPr lang="en-US" dirty="0" smtClean="0"/>
          </a:p>
          <a:p>
            <a:r>
              <a:rPr lang="en-US" dirty="0" smtClean="0"/>
              <a:t>Overall , Self leadership emphasizes intrinsic (</a:t>
            </a:r>
            <a:r>
              <a:rPr lang="en-US" dirty="0" err="1" smtClean="0"/>
              <a:t>i.e</a:t>
            </a:r>
            <a:r>
              <a:rPr lang="en-US" dirty="0" smtClean="0"/>
              <a:t> internal) sources of behavioral standards and emphasizes doing things for their intrinsic value.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31</a:t>
            </a:fld>
            <a:endParaRPr lang="en-US"/>
          </a:p>
        </p:txBody>
      </p:sp>
    </p:spTree>
    <p:extLst>
      <p:ext uri="{BB962C8B-B14F-4D97-AF65-F5344CB8AC3E}">
        <p14:creationId xmlns="" xmlns:p14="http://schemas.microsoft.com/office/powerpoint/2010/main" val="39094765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Training (Contd.)</a:t>
            </a:r>
          </a:p>
        </p:txBody>
      </p:sp>
      <p:sp>
        <p:nvSpPr>
          <p:cNvPr id="3" name="Content Placeholder 2"/>
          <p:cNvSpPr>
            <a:spLocks noGrp="1"/>
          </p:cNvSpPr>
          <p:nvPr>
            <p:ph idx="1"/>
          </p:nvPr>
        </p:nvSpPr>
        <p:spPr/>
        <p:txBody>
          <a:bodyPr/>
          <a:lstStyle/>
          <a:p>
            <a:r>
              <a:rPr lang="en-US" dirty="0" smtClean="0"/>
              <a:t>SL training has become a popular tool in the context of performance management systems and as a type of training program beneficial for supervisors even when they are not necessarily involved in a performance management system.</a:t>
            </a:r>
            <a:endParaRPr lang="en-US" dirty="0"/>
          </a:p>
        </p:txBody>
      </p:sp>
      <p:sp>
        <p:nvSpPr>
          <p:cNvPr id="5" name="Slide Number Placeholder 4"/>
          <p:cNvSpPr>
            <a:spLocks noGrp="1"/>
          </p:cNvSpPr>
          <p:nvPr>
            <p:ph type="sldNum" sz="quarter" idx="12"/>
          </p:nvPr>
        </p:nvSpPr>
        <p:spPr/>
        <p:txBody>
          <a:bodyPr/>
          <a:lstStyle/>
          <a:p>
            <a:fld id="{B8ADA181-FCAB-405C-9272-CF5F47714BAB}" type="slidenum">
              <a:rPr lang="en-US" smtClean="0"/>
              <a:pPr/>
              <a:t>32</a:t>
            </a:fld>
            <a:endParaRPr lang="en-US"/>
          </a:p>
        </p:txBody>
      </p:sp>
    </p:spTree>
    <p:extLst>
      <p:ext uri="{BB962C8B-B14F-4D97-AF65-F5344CB8AC3E}">
        <p14:creationId xmlns="" xmlns:p14="http://schemas.microsoft.com/office/powerpoint/2010/main" val="3438917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Training (Contd.)</a:t>
            </a:r>
          </a:p>
        </p:txBody>
      </p:sp>
      <p:sp>
        <p:nvSpPr>
          <p:cNvPr id="3" name="Content Placeholder 2"/>
          <p:cNvSpPr>
            <a:spLocks noGrp="1"/>
          </p:cNvSpPr>
          <p:nvPr>
            <p:ph idx="1"/>
          </p:nvPr>
        </p:nvSpPr>
        <p:spPr/>
        <p:txBody>
          <a:bodyPr/>
          <a:lstStyle/>
          <a:p>
            <a:r>
              <a:rPr lang="en-US" dirty="0" smtClean="0"/>
              <a:t>Several studies have shown that SL training can be effective in enhancing mental processes and increasing self efficacy (</a:t>
            </a:r>
            <a:r>
              <a:rPr lang="en-US" dirty="0" err="1" smtClean="0"/>
              <a:t>i.e</a:t>
            </a:r>
            <a:r>
              <a:rPr lang="en-US" dirty="0" smtClean="0"/>
              <a:t> belief that one can do something if one tries).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33</a:t>
            </a:fld>
            <a:endParaRPr lang="en-US"/>
          </a:p>
        </p:txBody>
      </p:sp>
    </p:spTree>
    <p:extLst>
      <p:ext uri="{BB962C8B-B14F-4D97-AF65-F5344CB8AC3E}">
        <p14:creationId xmlns="" xmlns:p14="http://schemas.microsoft.com/office/powerpoint/2010/main" val="5558548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a:t>
            </a:r>
            <a:r>
              <a:rPr lang="en-US" dirty="0"/>
              <a:t>in Designing a Self Leadership </a:t>
            </a:r>
            <a:r>
              <a:rPr lang="en-US" dirty="0" smtClean="0"/>
              <a:t>Training</a:t>
            </a:r>
            <a:endParaRPr lang="en-US" dirty="0"/>
          </a:p>
        </p:txBody>
      </p:sp>
      <p:sp>
        <p:nvSpPr>
          <p:cNvPr id="3" name="Content Placeholder 2"/>
          <p:cNvSpPr>
            <a:spLocks noGrp="1"/>
          </p:cNvSpPr>
          <p:nvPr>
            <p:ph idx="1"/>
          </p:nvPr>
        </p:nvSpPr>
        <p:spPr/>
        <p:txBody>
          <a:bodyPr>
            <a:normAutofit/>
          </a:bodyPr>
          <a:lstStyle/>
          <a:p>
            <a:pPr>
              <a:buNone/>
            </a:pPr>
            <a:r>
              <a:rPr lang="en-US" dirty="0" smtClean="0"/>
              <a:t>Designing a SL program involves the following steps:</a:t>
            </a:r>
          </a:p>
          <a:p>
            <a:pPr marL="514350" indent="-514350">
              <a:buFont typeface="+mj-lt"/>
              <a:buAutoNum type="arabicPeriod"/>
            </a:pPr>
            <a:r>
              <a:rPr lang="en-US" dirty="0" smtClean="0"/>
              <a:t>Observe and record existing beliefs and assumptions, self talk, and mental imagery patterns.</a:t>
            </a:r>
          </a:p>
          <a:p>
            <a:pPr marL="914400" lvl="1" indent="-514350"/>
            <a:r>
              <a:rPr lang="en-US" dirty="0" smtClean="0"/>
              <a:t>For Example; what are the beliefs about the performance management systems?, how do managers visualize their role in the performance management system? , </a:t>
            </a:r>
          </a:p>
        </p:txBody>
      </p:sp>
      <p:sp>
        <p:nvSpPr>
          <p:cNvPr id="4" name="Slide Number Placeholder 3"/>
          <p:cNvSpPr>
            <a:spLocks noGrp="1"/>
          </p:cNvSpPr>
          <p:nvPr>
            <p:ph type="sldNum" sz="quarter" idx="12"/>
          </p:nvPr>
        </p:nvSpPr>
        <p:spPr/>
        <p:txBody>
          <a:bodyPr/>
          <a:lstStyle/>
          <a:p>
            <a:fld id="{B8ADA181-FCAB-405C-9272-CF5F47714BAB}" type="slidenum">
              <a:rPr lang="en-US" smtClean="0"/>
              <a:pPr/>
              <a:t>34</a:t>
            </a:fld>
            <a:endParaRPr lang="en-US"/>
          </a:p>
        </p:txBody>
      </p:sp>
    </p:spTree>
    <p:extLst>
      <p:ext uri="{BB962C8B-B14F-4D97-AF65-F5344CB8AC3E}">
        <p14:creationId xmlns="" xmlns:p14="http://schemas.microsoft.com/office/powerpoint/2010/main" val="3203610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Designing a Self Leadership Training</a:t>
            </a:r>
          </a:p>
        </p:txBody>
      </p:sp>
      <p:sp>
        <p:nvSpPr>
          <p:cNvPr id="3" name="Content Placeholder 2"/>
          <p:cNvSpPr>
            <a:spLocks noGrp="1"/>
          </p:cNvSpPr>
          <p:nvPr>
            <p:ph idx="1"/>
          </p:nvPr>
        </p:nvSpPr>
        <p:spPr/>
        <p:txBody>
          <a:bodyPr/>
          <a:lstStyle/>
          <a:p>
            <a:pPr marL="514350" indent="-514350">
              <a:buFont typeface="+mj-lt"/>
              <a:buAutoNum type="arabicPeriod" startAt="2"/>
            </a:pPr>
            <a:r>
              <a:rPr lang="en-US" dirty="0"/>
              <a:t>Analyze the functionality and constructiveness of the belief, self talk, and imagery patterns uncovered in step 1.</a:t>
            </a:r>
          </a:p>
          <a:p>
            <a:pPr lvl="1"/>
            <a:r>
              <a:rPr lang="en-US" dirty="0" smtClean="0"/>
              <a:t>For example;</a:t>
            </a:r>
          </a:p>
          <a:p>
            <a:pPr lvl="2"/>
            <a:r>
              <a:rPr lang="en-US" dirty="0" smtClean="0"/>
              <a:t>Are the beliefs about the system detrimental to the system’s expected success?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35</a:t>
            </a:fld>
            <a:endParaRPr lang="en-US"/>
          </a:p>
        </p:txBody>
      </p:sp>
    </p:spTree>
    <p:extLst>
      <p:ext uri="{BB962C8B-B14F-4D97-AF65-F5344CB8AC3E}">
        <p14:creationId xmlns="" xmlns:p14="http://schemas.microsoft.com/office/powerpoint/2010/main" val="17184440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Designing a Self Leadership Training</a:t>
            </a:r>
          </a:p>
        </p:txBody>
      </p:sp>
      <p:sp>
        <p:nvSpPr>
          <p:cNvPr id="3" name="Content Placeholder 2"/>
          <p:cNvSpPr>
            <a:spLocks noGrp="1"/>
          </p:cNvSpPr>
          <p:nvPr>
            <p:ph idx="1"/>
          </p:nvPr>
        </p:nvSpPr>
        <p:spPr/>
        <p:txBody>
          <a:bodyPr>
            <a:normAutofit/>
          </a:bodyPr>
          <a:lstStyle/>
          <a:p>
            <a:pPr marL="514350" indent="-514350">
              <a:buFont typeface="+mj-lt"/>
              <a:buAutoNum type="arabicPeriod" startAt="3"/>
            </a:pPr>
            <a:r>
              <a:rPr lang="en-US" dirty="0" smtClean="0"/>
              <a:t>Identify or develop more functional or constructive beliefs and assumptions, self verbalizations and mental images to substitutes for dysfunctional ones.</a:t>
            </a:r>
          </a:p>
          <a:p>
            <a:pPr marL="914400" lvl="1" indent="-514350"/>
            <a:r>
              <a:rPr lang="en-US" dirty="0" smtClean="0"/>
              <a:t>For example;</a:t>
            </a:r>
          </a:p>
          <a:p>
            <a:pPr marL="1314450" lvl="2" indent="-514350"/>
            <a:r>
              <a:rPr lang="en-US" dirty="0" smtClean="0"/>
              <a:t>Develop images of employees being satisfied as opposed to defensive and confrontational after receiving performance feedback from their supervisors.</a:t>
            </a:r>
          </a:p>
        </p:txBody>
      </p:sp>
      <p:sp>
        <p:nvSpPr>
          <p:cNvPr id="4" name="Slide Number Placeholder 3"/>
          <p:cNvSpPr>
            <a:spLocks noGrp="1"/>
          </p:cNvSpPr>
          <p:nvPr>
            <p:ph type="sldNum" sz="quarter" idx="12"/>
          </p:nvPr>
        </p:nvSpPr>
        <p:spPr/>
        <p:txBody>
          <a:bodyPr/>
          <a:lstStyle/>
          <a:p>
            <a:fld id="{B8ADA181-FCAB-405C-9272-CF5F47714BAB}" type="slidenum">
              <a:rPr lang="en-US" smtClean="0"/>
              <a:pPr/>
              <a:t>36</a:t>
            </a:fld>
            <a:endParaRPr lang="en-US"/>
          </a:p>
        </p:txBody>
      </p:sp>
    </p:spTree>
    <p:extLst>
      <p:ext uri="{BB962C8B-B14F-4D97-AF65-F5344CB8AC3E}">
        <p14:creationId xmlns="" xmlns:p14="http://schemas.microsoft.com/office/powerpoint/2010/main" val="2001044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Designing a Self Leadership Training</a:t>
            </a:r>
          </a:p>
        </p:txBody>
      </p:sp>
      <p:sp>
        <p:nvSpPr>
          <p:cNvPr id="3" name="Content Placeholder 2"/>
          <p:cNvSpPr>
            <a:spLocks noGrp="1"/>
          </p:cNvSpPr>
          <p:nvPr>
            <p:ph idx="1"/>
          </p:nvPr>
        </p:nvSpPr>
        <p:spPr/>
        <p:txBody>
          <a:bodyPr/>
          <a:lstStyle/>
          <a:p>
            <a:pPr marL="514350" indent="-514350">
              <a:buFont typeface="+mj-lt"/>
              <a:buAutoNum type="arabicPeriod" startAt="4"/>
            </a:pPr>
            <a:r>
              <a:rPr lang="en-US" dirty="0"/>
              <a:t>Substitute the more functional thinking for the dysfunctional thoughts experienced in actual situations</a:t>
            </a:r>
            <a:r>
              <a:rPr lang="en-US" dirty="0" smtClean="0"/>
              <a:t>.</a:t>
            </a:r>
          </a:p>
          <a:p>
            <a:pPr marL="914400" lvl="1" indent="-514350"/>
            <a:r>
              <a:rPr lang="en-US" dirty="0" smtClean="0"/>
              <a:t>For example;</a:t>
            </a:r>
          </a:p>
          <a:p>
            <a:pPr lvl="2" indent="-342900"/>
            <a:r>
              <a:rPr lang="en-US" dirty="0" smtClean="0"/>
              <a:t>More constructive assumptions, ways of talking to oneself, and mental images of the likely outcome of a performance discussion with an employee can be worked out and written down on paper.</a:t>
            </a:r>
            <a:endParaRPr lang="en-US" dirty="0"/>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37</a:t>
            </a:fld>
            <a:endParaRPr lang="en-US"/>
          </a:p>
        </p:txBody>
      </p:sp>
    </p:spTree>
    <p:extLst>
      <p:ext uri="{BB962C8B-B14F-4D97-AF65-F5344CB8AC3E}">
        <p14:creationId xmlns="" xmlns:p14="http://schemas.microsoft.com/office/powerpoint/2010/main" val="19780875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Designing a Self Leadership Training</a:t>
            </a:r>
          </a:p>
        </p:txBody>
      </p:sp>
      <p:sp>
        <p:nvSpPr>
          <p:cNvPr id="3" name="Content Placeholder 2"/>
          <p:cNvSpPr>
            <a:spLocks noGrp="1"/>
          </p:cNvSpPr>
          <p:nvPr>
            <p:ph idx="1"/>
          </p:nvPr>
        </p:nvSpPr>
        <p:spPr/>
        <p:txBody>
          <a:bodyPr/>
          <a:lstStyle/>
          <a:p>
            <a:pPr marL="514350" indent="-514350">
              <a:buFont typeface="+mj-lt"/>
              <a:buAutoNum type="arabicPeriod" startAt="5"/>
            </a:pPr>
            <a:r>
              <a:rPr lang="en-US" dirty="0"/>
              <a:t>Continue monitoring and maintaining beliefs, self verbalization, and mental images over time.</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38</a:t>
            </a:fld>
            <a:endParaRPr lang="en-US"/>
          </a:p>
        </p:txBody>
      </p:sp>
    </p:spTree>
    <p:extLst>
      <p:ext uri="{BB962C8B-B14F-4D97-AF65-F5344CB8AC3E}">
        <p14:creationId xmlns="" xmlns:p14="http://schemas.microsoft.com/office/powerpoint/2010/main" val="40265724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Efficacy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t>A related type of training program is labelled self- efficacy training for raters (SET-R).</a:t>
            </a:r>
          </a:p>
          <a:p>
            <a:endParaRPr lang="en-US" dirty="0"/>
          </a:p>
          <a:p>
            <a:r>
              <a:rPr lang="en-US" dirty="0" smtClean="0"/>
              <a:t>The goal of this type of training is to decrease a rater’s discomfort with the interpersonal demands of performance management and to enhance a manager’s belief that he has the necessary skills to manage employee’s performance.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39</a:t>
            </a:fld>
            <a:endParaRPr lang="en-US"/>
          </a:p>
        </p:txBody>
      </p:sp>
    </p:spTree>
    <p:extLst>
      <p:ext uri="{BB962C8B-B14F-4D97-AF65-F5344CB8AC3E}">
        <p14:creationId xmlns="" xmlns:p14="http://schemas.microsoft.com/office/powerpoint/2010/main" val="17539338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a:t>
            </a:r>
            <a:r>
              <a:rPr lang="en-US" dirty="0" smtClean="0"/>
              <a:t>Training (Contd.)</a:t>
            </a:r>
            <a:endParaRPr lang="en-US" dirty="0"/>
          </a:p>
        </p:txBody>
      </p:sp>
      <p:sp>
        <p:nvSpPr>
          <p:cNvPr id="3" name="Content Placeholder 2"/>
          <p:cNvSpPr>
            <a:spLocks noGrp="1"/>
          </p:cNvSpPr>
          <p:nvPr>
            <p:ph idx="1"/>
          </p:nvPr>
        </p:nvSpPr>
        <p:spPr/>
        <p:txBody>
          <a:bodyPr>
            <a:normAutofit/>
          </a:bodyPr>
          <a:lstStyle/>
          <a:p>
            <a:pPr>
              <a:buNone/>
            </a:pPr>
            <a:r>
              <a:rPr lang="en-US" dirty="0" smtClean="0"/>
              <a:t>The self efficacy training for raters includes the following steps:</a:t>
            </a:r>
          </a:p>
          <a:p>
            <a:pPr marL="514350" indent="-514350">
              <a:buFont typeface="+mj-lt"/>
              <a:buAutoNum type="arabicPeriod"/>
            </a:pPr>
            <a:endParaRPr lang="en-US" dirty="0" smtClean="0"/>
          </a:p>
          <a:p>
            <a:pPr marL="514350" indent="-514350">
              <a:buFont typeface="+mj-lt"/>
              <a:buAutoNum type="arabicPeriod"/>
            </a:pPr>
            <a:r>
              <a:rPr lang="en-US" dirty="0" smtClean="0"/>
              <a:t>Raters watch a video tape of a various success experience including a manager conducting a successful performance review meeting with a subordinates.</a:t>
            </a:r>
          </a:p>
        </p:txBody>
      </p:sp>
      <p:sp>
        <p:nvSpPr>
          <p:cNvPr id="4" name="Slide Number Placeholder 3"/>
          <p:cNvSpPr>
            <a:spLocks noGrp="1"/>
          </p:cNvSpPr>
          <p:nvPr>
            <p:ph type="sldNum" sz="quarter" idx="12"/>
          </p:nvPr>
        </p:nvSpPr>
        <p:spPr/>
        <p:txBody>
          <a:bodyPr/>
          <a:lstStyle/>
          <a:p>
            <a:fld id="{B8ADA181-FCAB-405C-9272-CF5F47714BAB}" type="slidenum">
              <a:rPr lang="en-US" smtClean="0"/>
              <a:pPr/>
              <a:t>40</a:t>
            </a:fld>
            <a:endParaRPr lang="en-US"/>
          </a:p>
        </p:txBody>
      </p:sp>
    </p:spTree>
    <p:extLst>
      <p:ext uri="{BB962C8B-B14F-4D97-AF65-F5344CB8AC3E}">
        <p14:creationId xmlns="" xmlns:p14="http://schemas.microsoft.com/office/powerpoint/2010/main" val="7819743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Training (Contd.)</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2"/>
            </a:pPr>
            <a:r>
              <a:rPr lang="en-US" dirty="0"/>
              <a:t>Raters engage in a follow up discussion of the specific behaviors observed in the videotape that contributes to the meeting success</a:t>
            </a:r>
            <a:r>
              <a:rPr lang="en-US" dirty="0" smtClean="0"/>
              <a:t>.</a:t>
            </a:r>
          </a:p>
          <a:p>
            <a:r>
              <a:rPr lang="en-US" dirty="0" smtClean="0"/>
              <a:t>This follow up discussion has dual goals;</a:t>
            </a:r>
          </a:p>
          <a:p>
            <a:pPr marL="914400" lvl="1" indent="-514350">
              <a:buFont typeface="+mj-lt"/>
              <a:buAutoNum type="arabicPeriod"/>
            </a:pPr>
            <a:r>
              <a:rPr lang="en-US" dirty="0" smtClean="0"/>
              <a:t>Focusing the raters attention on the techniques used by the videotaped manager to convey negative feedback</a:t>
            </a:r>
          </a:p>
          <a:p>
            <a:pPr marL="914400" lvl="1" indent="-514350">
              <a:buFont typeface="+mj-lt"/>
              <a:buAutoNum type="arabicPeriod"/>
            </a:pPr>
            <a:r>
              <a:rPr lang="en-US" dirty="0" smtClean="0"/>
              <a:t>Allowing for an opportunity to persuade raters that they too would be able to conduct such a successful meeting.</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41</a:t>
            </a:fld>
            <a:endParaRPr lang="en-US"/>
          </a:p>
        </p:txBody>
      </p:sp>
    </p:spTree>
    <p:extLst>
      <p:ext uri="{BB962C8B-B14F-4D97-AF65-F5344CB8AC3E}">
        <p14:creationId xmlns="" xmlns:p14="http://schemas.microsoft.com/office/powerpoint/2010/main" val="23366827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Training (Contd.)</a:t>
            </a:r>
          </a:p>
        </p:txBody>
      </p:sp>
      <p:sp>
        <p:nvSpPr>
          <p:cNvPr id="3" name="Content Placeholder 2"/>
          <p:cNvSpPr>
            <a:spLocks noGrp="1"/>
          </p:cNvSpPr>
          <p:nvPr>
            <p:ph idx="1"/>
          </p:nvPr>
        </p:nvSpPr>
        <p:spPr/>
        <p:txBody>
          <a:bodyPr/>
          <a:lstStyle/>
          <a:p>
            <a:pPr marL="514350" indent="-514350">
              <a:buFont typeface="+mj-lt"/>
              <a:buAutoNum type="arabicPeriod" startAt="3"/>
            </a:pPr>
            <a:r>
              <a:rPr lang="en-US" dirty="0"/>
              <a:t>Raters participate in a role play exercise that requires providing feedback to an employee. This role play exercise is repeated until raters demonstrate an appropriate level of mastery.</a:t>
            </a:r>
          </a:p>
          <a:p>
            <a:endParaRPr lang="en-US" dirty="0"/>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42</a:t>
            </a:fld>
            <a:endParaRPr lang="en-US"/>
          </a:p>
        </p:txBody>
      </p:sp>
    </p:spTree>
    <p:extLst>
      <p:ext uri="{BB962C8B-B14F-4D97-AF65-F5344CB8AC3E}">
        <p14:creationId xmlns="" xmlns:p14="http://schemas.microsoft.com/office/powerpoint/2010/main" val="32531040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Raters Errors</a:t>
            </a:r>
            <a:endParaRPr lang="en-US" dirty="0"/>
          </a:p>
        </p:txBody>
      </p:sp>
      <p:sp>
        <p:nvSpPr>
          <p:cNvPr id="3" name="Content Placeholder 2"/>
          <p:cNvSpPr>
            <a:spLocks noGrp="1"/>
          </p:cNvSpPr>
          <p:nvPr>
            <p:ph idx="1"/>
          </p:nvPr>
        </p:nvSpPr>
        <p:spPr/>
        <p:txBody>
          <a:bodyPr/>
          <a:lstStyle/>
          <a:p>
            <a:r>
              <a:rPr lang="en-US" dirty="0" smtClean="0"/>
              <a:t>In summary raters are likely to make both intentional and unintentional errors when providing performance information.</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43</a:t>
            </a:fld>
            <a:endParaRPr lang="en-US"/>
          </a:p>
        </p:txBody>
      </p:sp>
    </p:spTree>
    <p:extLst>
      <p:ext uri="{BB962C8B-B14F-4D97-AF65-F5344CB8AC3E}">
        <p14:creationId xmlns="" xmlns:p14="http://schemas.microsoft.com/office/powerpoint/2010/main" val="7360628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a:t>
            </a:r>
            <a:r>
              <a:rPr lang="en-US" dirty="0" smtClean="0"/>
              <a:t>Errors (Contd</a:t>
            </a:r>
            <a:r>
              <a:rPr lang="en-US" dirty="0"/>
              <a:t>.)</a:t>
            </a:r>
          </a:p>
        </p:txBody>
      </p:sp>
      <p:sp>
        <p:nvSpPr>
          <p:cNvPr id="3" name="Content Placeholder 2"/>
          <p:cNvSpPr>
            <a:spLocks noGrp="1"/>
          </p:cNvSpPr>
          <p:nvPr>
            <p:ph idx="1"/>
          </p:nvPr>
        </p:nvSpPr>
        <p:spPr/>
        <p:txBody>
          <a:bodyPr/>
          <a:lstStyle/>
          <a:p>
            <a:r>
              <a:rPr lang="en-US" dirty="0" smtClean="0"/>
              <a:t>Intentional errors are largely due to motivational issues.</a:t>
            </a:r>
          </a:p>
          <a:p>
            <a:endParaRPr lang="en-US" dirty="0" smtClean="0"/>
          </a:p>
          <a:p>
            <a:r>
              <a:rPr lang="en-US" dirty="0" smtClean="0"/>
              <a:t>In some cases raters see more benefit in distorting ratings than in providing accurate information.</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44</a:t>
            </a:fld>
            <a:endParaRPr lang="en-US"/>
          </a:p>
        </p:txBody>
      </p:sp>
    </p:spTree>
    <p:extLst>
      <p:ext uri="{BB962C8B-B14F-4D97-AF65-F5344CB8AC3E}">
        <p14:creationId xmlns="" xmlns:p14="http://schemas.microsoft.com/office/powerpoint/2010/main" val="32447395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Unintentional errors are largely due to cognitive biases that are the product of the complex tasks of observing, encoding, storing and retrieving performance information.</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45</a:t>
            </a:fld>
            <a:endParaRPr lang="en-US"/>
          </a:p>
        </p:txBody>
      </p:sp>
    </p:spTree>
    <p:extLst>
      <p:ext uri="{BB962C8B-B14F-4D97-AF65-F5344CB8AC3E}">
        <p14:creationId xmlns="" xmlns:p14="http://schemas.microsoft.com/office/powerpoint/2010/main" val="1123616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Through the combined use of good communication plan and various training programs, ratings errors can be substantially minimized.</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46</a:t>
            </a:fld>
            <a:endParaRPr lang="en-US"/>
          </a:p>
        </p:txBody>
      </p:sp>
    </p:spTree>
    <p:extLst>
      <p:ext uri="{BB962C8B-B14F-4D97-AF65-F5344CB8AC3E}">
        <p14:creationId xmlns="" xmlns:p14="http://schemas.microsoft.com/office/powerpoint/2010/main" val="37309545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Regarding the communication plan, it is important that it include convincing reasons that it is more advantageous to provide accurate than inaccurate performance information.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47</a:t>
            </a:fld>
            <a:endParaRPr lang="en-US"/>
          </a:p>
        </p:txBody>
      </p:sp>
    </p:spTree>
    <p:extLst>
      <p:ext uri="{BB962C8B-B14F-4D97-AF65-F5344CB8AC3E}">
        <p14:creationId xmlns="" xmlns:p14="http://schemas.microsoft.com/office/powerpoint/2010/main" val="35781386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Regarding training programs, these often focus on describing the errors that raters usually make (RET programs).</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48</a:t>
            </a:fld>
            <a:endParaRPr lang="en-US"/>
          </a:p>
        </p:txBody>
      </p:sp>
    </p:spTree>
    <p:extLst>
      <p:ext uri="{BB962C8B-B14F-4D97-AF65-F5344CB8AC3E}">
        <p14:creationId xmlns="" xmlns:p14="http://schemas.microsoft.com/office/powerpoint/2010/main" val="21636477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In addition they should allow raters to generate a common frame of reference to be used in evaluating performance as well as offer raters tools to improve observation and memory skills and help mitigate the discomfort generated by the interpersonal demands of the performance management process.</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49</a:t>
            </a:fld>
            <a:endParaRPr lang="en-US"/>
          </a:p>
        </p:txBody>
      </p:sp>
    </p:spTree>
    <p:extLst>
      <p:ext uri="{BB962C8B-B14F-4D97-AF65-F5344CB8AC3E}">
        <p14:creationId xmlns="" xmlns:p14="http://schemas.microsoft.com/office/powerpoint/2010/main" val="24804117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FOR training is particularly beneficial when performance measurement emphasizes behaviors.</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50</a:t>
            </a:fld>
            <a:endParaRPr lang="en-US"/>
          </a:p>
        </p:txBody>
      </p:sp>
    </p:spTree>
    <p:extLst>
      <p:ext uri="{BB962C8B-B14F-4D97-AF65-F5344CB8AC3E}">
        <p14:creationId xmlns="" xmlns:p14="http://schemas.microsoft.com/office/powerpoint/2010/main" val="36509538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On the other hand BO training is particularly beneficial when performance measurement emphasizes results because raters learn not only how to observe behaviors but also how these behaviors are linked to results.</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51</a:t>
            </a:fld>
            <a:endParaRPr lang="en-US"/>
          </a:p>
        </p:txBody>
      </p:sp>
    </p:spTree>
    <p:extLst>
      <p:ext uri="{BB962C8B-B14F-4D97-AF65-F5344CB8AC3E}">
        <p14:creationId xmlns="" xmlns:p14="http://schemas.microsoft.com/office/powerpoint/2010/main" val="19455084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Testing</a:t>
            </a:r>
            <a:endParaRPr lang="en-US" dirty="0"/>
          </a:p>
        </p:txBody>
      </p:sp>
      <p:sp>
        <p:nvSpPr>
          <p:cNvPr id="3" name="Content Placeholder 2"/>
          <p:cNvSpPr>
            <a:spLocks noGrp="1"/>
          </p:cNvSpPr>
          <p:nvPr>
            <p:ph idx="1"/>
          </p:nvPr>
        </p:nvSpPr>
        <p:spPr/>
        <p:txBody>
          <a:bodyPr>
            <a:normAutofit/>
          </a:bodyPr>
          <a:lstStyle/>
          <a:p>
            <a:r>
              <a:rPr lang="en-US" dirty="0" smtClean="0"/>
              <a:t>Before the performance management system is implemented formally, it is a good idea to test a version of the entire system so that adjustments and revisions can be made as needed.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52</a:t>
            </a:fld>
            <a:endParaRPr lang="en-US"/>
          </a:p>
        </p:txBody>
      </p:sp>
    </p:spTree>
    <p:extLst>
      <p:ext uri="{BB962C8B-B14F-4D97-AF65-F5344CB8AC3E}">
        <p14:creationId xmlns="" xmlns:p14="http://schemas.microsoft.com/office/powerpoint/2010/main" val="356264775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a:t>
            </a:r>
            <a:r>
              <a:rPr lang="en-US" dirty="0" smtClean="0"/>
              <a:t>Testing (Contd.)</a:t>
            </a:r>
            <a:endParaRPr lang="en-US" dirty="0"/>
          </a:p>
        </p:txBody>
      </p:sp>
      <p:sp>
        <p:nvSpPr>
          <p:cNvPr id="3" name="Content Placeholder 2"/>
          <p:cNvSpPr>
            <a:spLocks noGrp="1"/>
          </p:cNvSpPr>
          <p:nvPr>
            <p:ph idx="1"/>
          </p:nvPr>
        </p:nvSpPr>
        <p:spPr/>
        <p:txBody>
          <a:bodyPr/>
          <a:lstStyle/>
          <a:p>
            <a:r>
              <a:rPr lang="en-US" dirty="0"/>
              <a:t>In pilot testing of the system, evaluations are not recorded in the employees files, however, the system is implemented in its entirety from beginning to end, including all the steps that would be included if the system had actually been implemented. </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53</a:t>
            </a:fld>
            <a:endParaRPr lang="en-US"/>
          </a:p>
        </p:txBody>
      </p:sp>
    </p:spTree>
    <p:extLst>
      <p:ext uri="{BB962C8B-B14F-4D97-AF65-F5344CB8AC3E}">
        <p14:creationId xmlns="" xmlns:p14="http://schemas.microsoft.com/office/powerpoint/2010/main" val="37780353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In other words;</a:t>
            </a:r>
          </a:p>
          <a:p>
            <a:pPr lvl="1"/>
            <a:r>
              <a:rPr lang="en-US" dirty="0" smtClean="0"/>
              <a:t>Meetings take place between manager and employee.</a:t>
            </a:r>
          </a:p>
          <a:p>
            <a:pPr lvl="1"/>
            <a:r>
              <a:rPr lang="en-US" dirty="0" smtClean="0"/>
              <a:t>Performance data are gathered</a:t>
            </a:r>
          </a:p>
          <a:p>
            <a:pPr lvl="1"/>
            <a:r>
              <a:rPr lang="en-US" dirty="0" smtClean="0"/>
              <a:t>Developmental plans are designed</a:t>
            </a:r>
          </a:p>
          <a:p>
            <a:pPr lvl="1"/>
            <a:r>
              <a:rPr lang="en-US" dirty="0" smtClean="0"/>
              <a:t>And feedback is provided.</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54</a:t>
            </a:fld>
            <a:endParaRPr lang="en-US"/>
          </a:p>
        </p:txBody>
      </p:sp>
    </p:spTree>
    <p:extLst>
      <p:ext uri="{BB962C8B-B14F-4D97-AF65-F5344CB8AC3E}">
        <p14:creationId xmlns="" xmlns:p14="http://schemas.microsoft.com/office/powerpoint/2010/main" val="7364288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The most important aspect of the pilot test is that all the participants maintain records noting any difficulties they encountered, ranging from problems with the appraisal form and how performance is measured and the feedback is received.</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55</a:t>
            </a:fld>
            <a:endParaRPr lang="en-US"/>
          </a:p>
        </p:txBody>
      </p:sp>
    </p:spTree>
    <p:extLst>
      <p:ext uri="{BB962C8B-B14F-4D97-AF65-F5344CB8AC3E}">
        <p14:creationId xmlns="" xmlns:p14="http://schemas.microsoft.com/office/powerpoint/2010/main" val="15357253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The pilot test allows for the identification and early correction of any flaws before the system is implemented throughout the organization.</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56</a:t>
            </a:fld>
            <a:endParaRPr lang="en-US"/>
          </a:p>
        </p:txBody>
      </p:sp>
    </p:spTree>
    <p:extLst>
      <p:ext uri="{BB962C8B-B14F-4D97-AF65-F5344CB8AC3E}">
        <p14:creationId xmlns="" xmlns:p14="http://schemas.microsoft.com/office/powerpoint/2010/main" val="275554552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normAutofit/>
          </a:bodyPr>
          <a:lstStyle/>
          <a:p>
            <a:r>
              <a:rPr lang="en-US" dirty="0" smtClean="0"/>
              <a:t>We should not assume that the performance management system will necessarily be executed or that it will produce the anticipated results.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57</a:t>
            </a:fld>
            <a:endParaRPr lang="en-US"/>
          </a:p>
        </p:txBody>
      </p:sp>
    </p:spTree>
    <p:extLst>
      <p:ext uri="{BB962C8B-B14F-4D97-AF65-F5344CB8AC3E}">
        <p14:creationId xmlns="" xmlns:p14="http://schemas.microsoft.com/office/powerpoint/2010/main" val="33230243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a:t>The pilot testing allows us to gain information from the perspective of the system user on how well the system works, to learn about any difficulties and un </a:t>
            </a:r>
            <a:r>
              <a:rPr lang="en-US" dirty="0" smtClean="0"/>
              <a:t>foreseen </a:t>
            </a:r>
            <a:r>
              <a:rPr lang="en-US" dirty="0"/>
              <a:t>obstacles, to collect recommendation on how to improve all aspects of the system.</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58</a:t>
            </a:fld>
            <a:endParaRPr lang="en-US"/>
          </a:p>
        </p:txBody>
      </p:sp>
    </p:spTree>
    <p:extLst>
      <p:ext uri="{BB962C8B-B14F-4D97-AF65-F5344CB8AC3E}">
        <p14:creationId xmlns="" xmlns:p14="http://schemas.microsoft.com/office/powerpoint/2010/main" val="28814934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An important decision is to be made is the selection of group of employees with whom the system will be tested. </a:t>
            </a:r>
          </a:p>
          <a:p>
            <a:r>
              <a:rPr lang="en-US" dirty="0" smtClean="0"/>
              <a:t>In choosing this group, we need to understand that the managers who will be participating should be willing to invest the resources required to do the pilot test.</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59</a:t>
            </a:fld>
            <a:endParaRPr lang="en-US"/>
          </a:p>
        </p:txBody>
      </p:sp>
    </p:spTree>
    <p:extLst>
      <p:ext uri="{BB962C8B-B14F-4D97-AF65-F5344CB8AC3E}">
        <p14:creationId xmlns="" xmlns:p14="http://schemas.microsoft.com/office/powerpoint/2010/main" val="267426188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Pilot test provide crucial information to be used in improving the system before it is actually put in place.</a:t>
            </a:r>
          </a:p>
          <a:p>
            <a:r>
              <a:rPr lang="en-US" dirty="0" smtClean="0"/>
              <a:t>Pilot testing the system can provide huge savings and identify potential problems before they  become irreversible and the credibility of system is ruined permanently.</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60</a:t>
            </a:fld>
            <a:endParaRPr lang="en-US"/>
          </a:p>
        </p:txBody>
      </p:sp>
    </p:spTree>
    <p:extLst>
      <p:ext uri="{BB962C8B-B14F-4D97-AF65-F5344CB8AC3E}">
        <p14:creationId xmlns="" xmlns:p14="http://schemas.microsoft.com/office/powerpoint/2010/main" val="55788217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noAutofit/>
          </a:bodyPr>
          <a:lstStyle/>
          <a:p>
            <a:pPr algn="just"/>
            <a:r>
              <a:rPr lang="en-US" sz="2200" dirty="0"/>
              <a:t>Consider the case of the Washington State Patrol . In 1997 the organization realized that several changes were occurring in its </a:t>
            </a:r>
            <a:r>
              <a:rPr lang="en-US" sz="2200" dirty="0" smtClean="0"/>
              <a:t>department</a:t>
            </a:r>
            <a:r>
              <a:rPr lang="en-US" sz="2200" dirty="0"/>
              <a:t>, as well as in patrol departments in other states, that prompted the revision of its performance management system. It established a committee to develop the new appraisals. Before implementing the system, the state patrol pilot tested it in two </a:t>
            </a:r>
            <a:r>
              <a:rPr lang="en-US" sz="2200" dirty="0" smtClean="0"/>
              <a:t>districts</a:t>
            </a:r>
            <a:r>
              <a:rPr lang="en-US" sz="2200" dirty="0"/>
              <a:t>. First, the committee prepared a training chapter that included a </a:t>
            </a:r>
            <a:r>
              <a:rPr lang="en-US" sz="2200" dirty="0" smtClean="0"/>
              <a:t>pre-appraisal </a:t>
            </a:r>
            <a:r>
              <a:rPr lang="en-US" sz="2200" dirty="0"/>
              <a:t>work group meeting. In this meeting, employees discussed their roles and expectations surrounding the performance management system and applied those discussions to a common goal. The training also focused on how new developments in the patrol led to the new elements in the performance management system. </a:t>
            </a:r>
          </a:p>
        </p:txBody>
      </p:sp>
      <p:sp>
        <p:nvSpPr>
          <p:cNvPr id="4" name="Slide Number Placeholder 3"/>
          <p:cNvSpPr>
            <a:spLocks noGrp="1"/>
          </p:cNvSpPr>
          <p:nvPr>
            <p:ph type="sldNum" sz="quarter" idx="12"/>
          </p:nvPr>
        </p:nvSpPr>
        <p:spPr/>
        <p:txBody>
          <a:bodyPr/>
          <a:lstStyle/>
          <a:p>
            <a:fld id="{9419F115-8EF2-4F59-B966-9311F78F53C8}" type="slidenum">
              <a:rPr lang="en-US" smtClean="0"/>
              <a:pPr/>
              <a:t>61</a:t>
            </a:fld>
            <a:endParaRPr lang="en-US"/>
          </a:p>
        </p:txBody>
      </p:sp>
    </p:spTree>
    <p:extLst>
      <p:ext uri="{BB962C8B-B14F-4D97-AF65-F5344CB8AC3E}">
        <p14:creationId xmlns="" xmlns:p14="http://schemas.microsoft.com/office/powerpoint/2010/main" val="182165106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a:t>
            </a:r>
            <a:r>
              <a:rPr lang="en-US" dirty="0"/>
              <a:t>(Contd.)</a:t>
            </a:r>
          </a:p>
        </p:txBody>
      </p:sp>
      <p:sp>
        <p:nvSpPr>
          <p:cNvPr id="3" name="Content Placeholder 2"/>
          <p:cNvSpPr>
            <a:spLocks noGrp="1"/>
          </p:cNvSpPr>
          <p:nvPr>
            <p:ph idx="1"/>
          </p:nvPr>
        </p:nvSpPr>
        <p:spPr/>
        <p:txBody>
          <a:bodyPr>
            <a:normAutofit fontScale="85000" lnSpcReduction="20000"/>
          </a:bodyPr>
          <a:lstStyle/>
          <a:p>
            <a:pPr algn="just"/>
            <a:r>
              <a:rPr lang="en-US" dirty="0" smtClean="0"/>
              <a:t>During </a:t>
            </a:r>
            <a:r>
              <a:rPr lang="en-US" dirty="0"/>
              <a:t>the training, the trainers encouraged the participants to ask questions regarding the shift to the new approach. The trainers then used the feedback received in these sessions to fix specific operational issues before introducing the training to the entire agency. After the appraisal process was fine-tuned, it was submitted for the approval of the troopers' and sergeants' associations. A select number of individuals across the districts received "train the trainer" training. Finally, the system was instituted agency-wide. Each of these steps allowed for the identification of potential barriers that could have pre-vented the system from being successful.</a:t>
            </a:r>
          </a:p>
        </p:txBody>
      </p:sp>
      <p:sp>
        <p:nvSpPr>
          <p:cNvPr id="4" name="Slide Number Placeholder 3"/>
          <p:cNvSpPr>
            <a:spLocks noGrp="1"/>
          </p:cNvSpPr>
          <p:nvPr>
            <p:ph type="sldNum" sz="quarter" idx="12"/>
          </p:nvPr>
        </p:nvSpPr>
        <p:spPr/>
        <p:txBody>
          <a:bodyPr/>
          <a:lstStyle/>
          <a:p>
            <a:fld id="{9419F115-8EF2-4F59-B966-9311F78F53C8}" type="slidenum">
              <a:rPr lang="en-US" smtClean="0"/>
              <a:pPr/>
              <a:t>62</a:t>
            </a:fld>
            <a:endParaRPr lang="en-US"/>
          </a:p>
        </p:txBody>
      </p:sp>
    </p:spTree>
    <p:extLst>
      <p:ext uri="{BB962C8B-B14F-4D97-AF65-F5344CB8AC3E}">
        <p14:creationId xmlns="" xmlns:p14="http://schemas.microsoft.com/office/powerpoint/2010/main" val="251370451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Usman\Desktop\DESK TOP 11 JAN 2014\vIRTUAL UNI COMSATS\Performance Management\scans\192.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419F115-8EF2-4F59-B966-9311F78F53C8}" type="slidenum">
              <a:rPr lang="en-US" smtClean="0"/>
              <a:pPr/>
              <a:t>63</a:t>
            </a:fld>
            <a:endParaRPr lang="en-US"/>
          </a:p>
        </p:txBody>
      </p:sp>
    </p:spTree>
    <p:extLst>
      <p:ext uri="{BB962C8B-B14F-4D97-AF65-F5344CB8AC3E}">
        <p14:creationId xmlns="" xmlns:p14="http://schemas.microsoft.com/office/powerpoint/2010/main" val="333841901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Ongoing Monitoring and Evaluation</a:t>
            </a:r>
            <a:endParaRPr lang="en-US" dirty="0"/>
          </a:p>
        </p:txBody>
      </p:sp>
      <p:sp>
        <p:nvSpPr>
          <p:cNvPr id="3" name="Content Placeholder 2"/>
          <p:cNvSpPr>
            <a:spLocks noGrp="1"/>
          </p:cNvSpPr>
          <p:nvPr>
            <p:ph idx="1"/>
          </p:nvPr>
        </p:nvSpPr>
        <p:spPr/>
        <p:txBody>
          <a:bodyPr>
            <a:normAutofit/>
          </a:bodyPr>
          <a:lstStyle/>
          <a:p>
            <a:r>
              <a:rPr lang="en-US" dirty="0" smtClean="0"/>
              <a:t>When the testing is over and the performance management system has been implemented organization wide, it is important to use clear measurements to monitor and evaluate the system.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64</a:t>
            </a:fld>
            <a:endParaRPr lang="en-US"/>
          </a:p>
        </p:txBody>
      </p:sp>
    </p:spTree>
    <p:extLst>
      <p:ext uri="{BB962C8B-B14F-4D97-AF65-F5344CB8AC3E}">
        <p14:creationId xmlns="" xmlns:p14="http://schemas.microsoft.com/office/powerpoint/2010/main" val="41820345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a:t>
            </a:r>
            <a:r>
              <a:rPr lang="en-US" dirty="0" smtClean="0"/>
              <a:t>Evaluation (Contd.)</a:t>
            </a:r>
            <a:endParaRPr lang="en-US" dirty="0"/>
          </a:p>
        </p:txBody>
      </p:sp>
      <p:sp>
        <p:nvSpPr>
          <p:cNvPr id="3" name="Content Placeholder 2"/>
          <p:cNvSpPr>
            <a:spLocks noGrp="1"/>
          </p:cNvSpPr>
          <p:nvPr>
            <p:ph idx="1"/>
          </p:nvPr>
        </p:nvSpPr>
        <p:spPr/>
        <p:txBody>
          <a:bodyPr/>
          <a:lstStyle/>
          <a:p>
            <a:r>
              <a:rPr lang="en-US" dirty="0"/>
              <a:t>In a nutshell, a decision is to be made about how to evaluate the systems effectiveness, how to evaluate the extent to which the system is being implemented as planned, and how to evaluate the extent to which it is producing the intended results.</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65</a:t>
            </a:fld>
            <a:endParaRPr lang="en-US"/>
          </a:p>
        </p:txBody>
      </p:sp>
    </p:spTree>
    <p:extLst>
      <p:ext uri="{BB962C8B-B14F-4D97-AF65-F5344CB8AC3E}">
        <p14:creationId xmlns="" xmlns:p14="http://schemas.microsoft.com/office/powerpoint/2010/main" val="267003707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lnSpcReduction="10000"/>
          </a:bodyPr>
          <a:lstStyle/>
          <a:p>
            <a:r>
              <a:rPr lang="en-US" dirty="0"/>
              <a:t>Possible Errors in Ratings</a:t>
            </a:r>
          </a:p>
          <a:p>
            <a:r>
              <a:rPr lang="en-US" dirty="0"/>
              <a:t>Frame of Reference Training</a:t>
            </a:r>
          </a:p>
          <a:p>
            <a:r>
              <a:rPr lang="en-US" dirty="0"/>
              <a:t>Steps in designing a Frame of Reference Training</a:t>
            </a:r>
          </a:p>
          <a:p>
            <a:r>
              <a:rPr lang="en-US" dirty="0"/>
              <a:t>Behavior Observational Training</a:t>
            </a:r>
          </a:p>
          <a:p>
            <a:r>
              <a:rPr lang="en-US" dirty="0"/>
              <a:t>Self Leadership Training</a:t>
            </a:r>
          </a:p>
          <a:p>
            <a:r>
              <a:rPr lang="en-US" dirty="0"/>
              <a:t>Steps in designing a Self Leadership Training</a:t>
            </a:r>
          </a:p>
          <a:p>
            <a:r>
              <a:rPr lang="en-US" dirty="0"/>
              <a:t>Self Efficacy Training</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66</a:t>
            </a:fld>
            <a:endParaRPr lang="en-US"/>
          </a:p>
        </p:txBody>
      </p:sp>
    </p:spTree>
    <p:extLst>
      <p:ext uri="{BB962C8B-B14F-4D97-AF65-F5344CB8AC3E}">
        <p14:creationId xmlns="" xmlns:p14="http://schemas.microsoft.com/office/powerpoint/2010/main" val="413517153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a:t>Summary Raters Errors</a:t>
            </a:r>
          </a:p>
          <a:p>
            <a:r>
              <a:rPr lang="en-US" dirty="0"/>
              <a:t>Pilot Testing</a:t>
            </a:r>
          </a:p>
          <a:p>
            <a:r>
              <a:rPr lang="en-US"/>
              <a:t>Ongoing Monitoring and Evaluation</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67</a:t>
            </a:fld>
            <a:endParaRPr lang="en-US"/>
          </a:p>
        </p:txBody>
      </p:sp>
    </p:spTree>
    <p:extLst>
      <p:ext uri="{BB962C8B-B14F-4D97-AF65-F5344CB8AC3E}">
        <p14:creationId xmlns="" xmlns:p14="http://schemas.microsoft.com/office/powerpoint/2010/main" val="118355574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68</a:t>
            </a:fld>
            <a:endParaRPr lang="en-US"/>
          </a:p>
        </p:txBody>
      </p:sp>
    </p:spTree>
    <p:extLst>
      <p:ext uri="{BB962C8B-B14F-4D97-AF65-F5344CB8AC3E}">
        <p14:creationId xmlns="" xmlns:p14="http://schemas.microsoft.com/office/powerpoint/2010/main" val="1625810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3199</Words>
  <Application>Microsoft Office PowerPoint</Application>
  <PresentationFormat>On-screen Show (4:3)</PresentationFormat>
  <Paragraphs>280</Paragraphs>
  <Slides>68</Slides>
  <Notes>0</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Office Theme</vt:lpstr>
      <vt:lpstr>MGT-555  PERFORMANCE AND CAREER MANAGEMENT</vt:lpstr>
      <vt:lpstr>RECAP</vt:lpstr>
      <vt:lpstr>RECAP</vt:lpstr>
      <vt:lpstr>Agenda for Today’s Lecture</vt:lpstr>
      <vt:lpstr>Agenda for Today’s Lecture</vt:lpstr>
      <vt:lpstr>Slide 6</vt:lpstr>
      <vt:lpstr>Possible Errors in Ratings</vt:lpstr>
      <vt:lpstr>Rater Error Training</vt:lpstr>
      <vt:lpstr>Frame of Reference Training</vt:lpstr>
      <vt:lpstr>Frame of Reference Training (Contd.)</vt:lpstr>
      <vt:lpstr>Frame of Reference Training (Contd.)</vt:lpstr>
      <vt:lpstr>Frame of Reference Training (Contd.)</vt:lpstr>
      <vt:lpstr>Frame of Reference Training (Contd.)</vt:lpstr>
      <vt:lpstr>Steps in Frame of Reference Training </vt:lpstr>
      <vt:lpstr>Steps in Frame of Reference Training (Contd.) </vt:lpstr>
      <vt:lpstr>Steps in Frame of Reference Training (Contd.)  </vt:lpstr>
      <vt:lpstr>Steps in Frame of Reference Training (Contd.)  </vt:lpstr>
      <vt:lpstr>Steps in Frame of Reference Training (Contd.) </vt:lpstr>
      <vt:lpstr>Steps in Frame of Reference Training (Contd.) </vt:lpstr>
      <vt:lpstr>Case Study</vt:lpstr>
      <vt:lpstr>Case Study (Contd.) </vt:lpstr>
      <vt:lpstr>Frame of Reference Training (Contd.) </vt:lpstr>
      <vt:lpstr>Frame of Reference Training (Contd.) </vt:lpstr>
      <vt:lpstr>Behavior Observational Training</vt:lpstr>
      <vt:lpstr>Behavior Observational Training (Contd.)</vt:lpstr>
      <vt:lpstr>Behavior Observational Training (Contd.)</vt:lpstr>
      <vt:lpstr>Behavior Observational Training (Contd.)</vt:lpstr>
      <vt:lpstr>Case Study</vt:lpstr>
      <vt:lpstr>Case Study (Contd.)</vt:lpstr>
      <vt:lpstr>Self Leadership Training</vt:lpstr>
      <vt:lpstr>Self Leadership Training (Contd.)</vt:lpstr>
      <vt:lpstr>Self Leadership Training (Contd.)</vt:lpstr>
      <vt:lpstr>Self Leadership Training (Contd.)</vt:lpstr>
      <vt:lpstr>Steps in Designing a Self Leadership Training</vt:lpstr>
      <vt:lpstr>Steps in Designing a Self Leadership Training</vt:lpstr>
      <vt:lpstr>Steps in Designing a Self Leadership Training</vt:lpstr>
      <vt:lpstr>Steps in Designing a Self Leadership Training</vt:lpstr>
      <vt:lpstr>Steps in Designing a Self Leadership Training</vt:lpstr>
      <vt:lpstr>Self- Efficacy Training</vt:lpstr>
      <vt:lpstr>Self- Efficacy Training (Contd.)</vt:lpstr>
      <vt:lpstr>Self- Efficacy Training (Contd.)</vt:lpstr>
      <vt:lpstr>Self- Efficacy Training (Contd.)</vt:lpstr>
      <vt:lpstr>Raters Errors</vt:lpstr>
      <vt:lpstr>Raters Errors (Contd.)</vt:lpstr>
      <vt:lpstr>Raters Errors (Contd.)</vt:lpstr>
      <vt:lpstr>Raters Errors (Contd.)</vt:lpstr>
      <vt:lpstr>Raters Errors (Contd.)</vt:lpstr>
      <vt:lpstr>Raters Errors (Contd.)</vt:lpstr>
      <vt:lpstr>Raters Errors (Contd.)</vt:lpstr>
      <vt:lpstr>Raters Errors (Contd.)</vt:lpstr>
      <vt:lpstr>Raters Errors (Contd.)</vt:lpstr>
      <vt:lpstr>Pilot Testing</vt:lpstr>
      <vt:lpstr>Pilot Testing (Contd.)</vt:lpstr>
      <vt:lpstr>Pilot Testing (Contd.)</vt:lpstr>
      <vt:lpstr>Pilot Testing (Contd.)</vt:lpstr>
      <vt:lpstr>Pilot Testing (Contd.)</vt:lpstr>
      <vt:lpstr>Pilot Testing (Contd.)</vt:lpstr>
      <vt:lpstr>Pilot Testing (Contd.)</vt:lpstr>
      <vt:lpstr>Pilot Testing (Contd.)</vt:lpstr>
      <vt:lpstr>Pilot Testing (Contd.)</vt:lpstr>
      <vt:lpstr>Case Study</vt:lpstr>
      <vt:lpstr>Case Study (Contd.)</vt:lpstr>
      <vt:lpstr>Slide 63</vt:lpstr>
      <vt:lpstr>Ongoing Monitoring and Evaluation</vt:lpstr>
      <vt:lpstr>Ongoing Monitoring and Evaluation (Contd.)</vt:lpstr>
      <vt:lpstr>Summary of Today’s Lecture</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stdc_lp</cp:lastModifiedBy>
  <cp:revision>33</cp:revision>
  <dcterms:created xsi:type="dcterms:W3CDTF">2014-07-08T05:04:35Z</dcterms:created>
  <dcterms:modified xsi:type="dcterms:W3CDTF">2014-07-13T22:18:27Z</dcterms:modified>
</cp:coreProperties>
</file>