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312" r:id="rId2"/>
    <p:sldId id="321" r:id="rId3"/>
    <p:sldId id="317" r:id="rId4"/>
    <p:sldId id="318" r:id="rId5"/>
    <p:sldId id="284" r:id="rId6"/>
    <p:sldId id="285" r:id="rId7"/>
    <p:sldId id="286" r:id="rId8"/>
    <p:sldId id="287" r:id="rId9"/>
    <p:sldId id="288" r:id="rId10"/>
    <p:sldId id="289" r:id="rId11"/>
    <p:sldId id="290" r:id="rId12"/>
    <p:sldId id="257" r:id="rId13"/>
    <p:sldId id="296" r:id="rId14"/>
    <p:sldId id="258" r:id="rId15"/>
    <p:sldId id="297" r:id="rId16"/>
    <p:sldId id="259" r:id="rId17"/>
    <p:sldId id="298" r:id="rId18"/>
    <p:sldId id="291" r:id="rId19"/>
    <p:sldId id="299" r:id="rId20"/>
    <p:sldId id="292" r:id="rId21"/>
    <p:sldId id="300" r:id="rId22"/>
    <p:sldId id="260" r:id="rId23"/>
    <p:sldId id="301" r:id="rId24"/>
    <p:sldId id="293" r:id="rId25"/>
    <p:sldId id="302" r:id="rId26"/>
    <p:sldId id="261" r:id="rId27"/>
    <p:sldId id="303" r:id="rId28"/>
    <p:sldId id="262" r:id="rId29"/>
    <p:sldId id="304" r:id="rId30"/>
    <p:sldId id="263" r:id="rId31"/>
    <p:sldId id="305" r:id="rId32"/>
    <p:sldId id="294" r:id="rId33"/>
    <p:sldId id="306" r:id="rId34"/>
    <p:sldId id="264" r:id="rId35"/>
    <p:sldId id="307" r:id="rId36"/>
    <p:sldId id="308" r:id="rId37"/>
    <p:sldId id="309" r:id="rId38"/>
    <p:sldId id="310" r:id="rId39"/>
    <p:sldId id="295" r:id="rId40"/>
    <p:sldId id="311" r:id="rId41"/>
    <p:sldId id="319" r:id="rId42"/>
    <p:sldId id="320" r:id="rId43"/>
    <p:sldId id="316"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0F1778-D2B8-4A0C-A44A-2059065761FF}" type="datetimeFigureOut">
              <a:rPr lang="en-US" smtClean="0"/>
              <a:t>7/12/2014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488A1B-544A-407D-9F0C-0972CFEB2C20}"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33DEE8D-B6B2-4AD2-9A8D-88E31F207071}" type="datetime1">
              <a:rPr lang="en-US" smtClean="0"/>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D7E60E-6FA9-45AC-A10A-50D7DCED9ED4}" type="slidenum">
              <a:rPr lang="en-US" smtClean="0"/>
              <a:pPr/>
              <a:t>‹#›</a:t>
            </a:fld>
            <a:endParaRPr lang="en-US"/>
          </a:p>
        </p:txBody>
      </p:sp>
    </p:spTree>
    <p:extLst>
      <p:ext uri="{BB962C8B-B14F-4D97-AF65-F5344CB8AC3E}">
        <p14:creationId xmlns:p14="http://schemas.microsoft.com/office/powerpoint/2010/main" xmlns="" val="4189965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3A5A53-1426-4E01-B920-4C5F5A069EFA}" type="datetime1">
              <a:rPr lang="en-US" smtClean="0"/>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D7E60E-6FA9-45AC-A10A-50D7DCED9ED4}" type="slidenum">
              <a:rPr lang="en-US" smtClean="0"/>
              <a:pPr/>
              <a:t>‹#›</a:t>
            </a:fld>
            <a:endParaRPr lang="en-US"/>
          </a:p>
        </p:txBody>
      </p:sp>
    </p:spTree>
    <p:extLst>
      <p:ext uri="{BB962C8B-B14F-4D97-AF65-F5344CB8AC3E}">
        <p14:creationId xmlns:p14="http://schemas.microsoft.com/office/powerpoint/2010/main" xmlns="" val="218313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E984A6-6D8A-4B3C-9DD2-6D4E2E0B17BA}" type="datetime1">
              <a:rPr lang="en-US" smtClean="0"/>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D7E60E-6FA9-45AC-A10A-50D7DCED9ED4}" type="slidenum">
              <a:rPr lang="en-US" smtClean="0"/>
              <a:pPr/>
              <a:t>‹#›</a:t>
            </a:fld>
            <a:endParaRPr lang="en-US"/>
          </a:p>
        </p:txBody>
      </p:sp>
    </p:spTree>
    <p:extLst>
      <p:ext uri="{BB962C8B-B14F-4D97-AF65-F5344CB8AC3E}">
        <p14:creationId xmlns:p14="http://schemas.microsoft.com/office/powerpoint/2010/main" xmlns="" val="1314184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65CC884-415A-424C-AE34-81A2CA0AFDF4}" type="datetime1">
              <a:rPr lang="en-US" smtClean="0"/>
              <a:t>7/12/2014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D7E60E-6FA9-45AC-A10A-50D7DCED9ED4}" type="slidenum">
              <a:rPr lang="en-US" smtClean="0"/>
              <a:pPr/>
              <a:t>‹#›</a:t>
            </a:fld>
            <a:endParaRPr lang="en-US"/>
          </a:p>
        </p:txBody>
      </p:sp>
    </p:spTree>
    <p:extLst>
      <p:ext uri="{BB962C8B-B14F-4D97-AF65-F5344CB8AC3E}">
        <p14:creationId xmlns:p14="http://schemas.microsoft.com/office/powerpoint/2010/main" xmlns="" val="3241163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F1BC59D-2D77-4867-970D-26632CAC39FE}" type="datetime1">
              <a:rPr lang="en-US" smtClean="0"/>
              <a:t>7/12/2014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0D7E60E-6FA9-45AC-A10A-50D7DCED9ED4}" type="slidenum">
              <a:rPr lang="en-US" smtClean="0"/>
              <a:pPr/>
              <a:t>‹#›</a:t>
            </a:fld>
            <a:endParaRPr lang="en-US"/>
          </a:p>
        </p:txBody>
      </p:sp>
    </p:spTree>
    <p:extLst>
      <p:ext uri="{BB962C8B-B14F-4D97-AF65-F5344CB8AC3E}">
        <p14:creationId xmlns:p14="http://schemas.microsoft.com/office/powerpoint/2010/main" xmlns="" val="12513395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063AE88-F3B9-4AFB-9665-4325A748262F}" type="datetime1">
              <a:rPr lang="en-US" smtClean="0"/>
              <a:t>7/12/2014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D7E60E-6FA9-45AC-A10A-50D7DCED9ED4}" type="slidenum">
              <a:rPr lang="en-US" smtClean="0"/>
              <a:pPr/>
              <a:t>‹#›</a:t>
            </a:fld>
            <a:endParaRPr lang="en-US"/>
          </a:p>
        </p:txBody>
      </p:sp>
    </p:spTree>
    <p:extLst>
      <p:ext uri="{BB962C8B-B14F-4D97-AF65-F5344CB8AC3E}">
        <p14:creationId xmlns:p14="http://schemas.microsoft.com/office/powerpoint/2010/main" xmlns="" val="3496120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3569FA-365A-499F-83E6-FC8DF65A54ED}" type="datetime1">
              <a:rPr lang="en-US" smtClean="0"/>
              <a:t>7/12/2014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D7E60E-6FA9-45AC-A10A-50D7DCED9ED4}" type="slidenum">
              <a:rPr lang="en-US" smtClean="0"/>
              <a:pPr/>
              <a:t>‹#›</a:t>
            </a:fld>
            <a:endParaRPr lang="en-US"/>
          </a:p>
        </p:txBody>
      </p:sp>
    </p:spTree>
    <p:extLst>
      <p:ext uri="{BB962C8B-B14F-4D97-AF65-F5344CB8AC3E}">
        <p14:creationId xmlns:p14="http://schemas.microsoft.com/office/powerpoint/2010/main" xmlns="" val="2409515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CADD4C-0A80-4D46-B2CB-9175A5CA60D9}" type="datetime1">
              <a:rPr lang="en-US" smtClean="0"/>
              <a:t>7/12/2014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D7E60E-6FA9-45AC-A10A-50D7DCED9ED4}" type="slidenum">
              <a:rPr lang="en-US" smtClean="0"/>
              <a:pPr/>
              <a:t>‹#›</a:t>
            </a:fld>
            <a:endParaRPr lang="en-US"/>
          </a:p>
        </p:txBody>
      </p:sp>
    </p:spTree>
    <p:extLst>
      <p:ext uri="{BB962C8B-B14F-4D97-AF65-F5344CB8AC3E}">
        <p14:creationId xmlns:p14="http://schemas.microsoft.com/office/powerpoint/2010/main" xmlns="" val="344165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708BED-4B18-46F9-900F-DC61E64E6128}" type="datetime1">
              <a:rPr lang="en-US" smtClean="0"/>
              <a:t>7/12/2014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D7E60E-6FA9-45AC-A10A-50D7DCED9ED4}" type="slidenum">
              <a:rPr lang="en-US" smtClean="0"/>
              <a:pPr/>
              <a:t>‹#›</a:t>
            </a:fld>
            <a:endParaRPr lang="en-US"/>
          </a:p>
        </p:txBody>
      </p:sp>
    </p:spTree>
    <p:extLst>
      <p:ext uri="{BB962C8B-B14F-4D97-AF65-F5344CB8AC3E}">
        <p14:creationId xmlns:p14="http://schemas.microsoft.com/office/powerpoint/2010/main" xmlns="" val="27540871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8E8FF9-3EA0-46A5-A0F8-AF19B6518CC6}" type="datetime1">
              <a:rPr lang="en-US" smtClean="0"/>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D7E60E-6FA9-45AC-A10A-50D7DCED9ED4}" type="slidenum">
              <a:rPr lang="en-US" smtClean="0"/>
              <a:pPr/>
              <a:t>‹#›</a:t>
            </a:fld>
            <a:endParaRPr lang="en-US"/>
          </a:p>
        </p:txBody>
      </p:sp>
    </p:spTree>
    <p:extLst>
      <p:ext uri="{BB962C8B-B14F-4D97-AF65-F5344CB8AC3E}">
        <p14:creationId xmlns:p14="http://schemas.microsoft.com/office/powerpoint/2010/main" xmlns="" val="652051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A0E83D-09E7-4A03-976D-74FF2C322982}" type="datetime1">
              <a:rPr lang="en-US" smtClean="0"/>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D7E60E-6FA9-45AC-A10A-50D7DCED9ED4}" type="slidenum">
              <a:rPr lang="en-US" smtClean="0"/>
              <a:pPr/>
              <a:t>‹#›</a:t>
            </a:fld>
            <a:endParaRPr lang="en-US"/>
          </a:p>
        </p:txBody>
      </p:sp>
    </p:spTree>
    <p:extLst>
      <p:ext uri="{BB962C8B-B14F-4D97-AF65-F5344CB8AC3E}">
        <p14:creationId xmlns:p14="http://schemas.microsoft.com/office/powerpoint/2010/main" xmlns="" val="22361546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A5EDAC-43DB-4CB0-AD4C-30304AD8043B}" type="datetime1">
              <a:rPr lang="en-US" smtClean="0"/>
              <a:t>7/12/2014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D7E60E-6FA9-45AC-A10A-50D7DCED9ED4}" type="slidenum">
              <a:rPr lang="en-US" smtClean="0"/>
              <a:pPr/>
              <a:t>‹#›</a:t>
            </a:fld>
            <a:endParaRPr lang="en-US"/>
          </a:p>
        </p:txBody>
      </p:sp>
    </p:spTree>
    <p:extLst>
      <p:ext uri="{BB962C8B-B14F-4D97-AF65-F5344CB8AC3E}">
        <p14:creationId xmlns:p14="http://schemas.microsoft.com/office/powerpoint/2010/main" xmlns="" val="1341377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dirty="0" smtClean="0"/>
              <a:t>MGT-555 </a:t>
            </a:r>
            <a:br>
              <a:rPr lang="en-US" dirty="0" smtClean="0"/>
            </a:br>
            <a:r>
              <a:rPr lang="en-US" dirty="0" smtClean="0"/>
              <a:t>PERFORMANCE AND CAREET </a:t>
            </a:r>
            <a:br>
              <a:rPr lang="en-US" dirty="0" smtClean="0"/>
            </a:br>
            <a:r>
              <a:rPr lang="en-US" dirty="0" smtClean="0"/>
              <a:t>MANAGEMENT</a:t>
            </a:r>
            <a:endParaRPr lang="en-US" dirty="0"/>
          </a:p>
        </p:txBody>
      </p:sp>
      <p:sp>
        <p:nvSpPr>
          <p:cNvPr id="3" name="Subtitle 2"/>
          <p:cNvSpPr>
            <a:spLocks noGrp="1"/>
          </p:cNvSpPr>
          <p:nvPr>
            <p:ph type="subTitle" idx="1"/>
          </p:nvPr>
        </p:nvSpPr>
        <p:spPr>
          <a:xfrm>
            <a:off x="1752600" y="4648200"/>
            <a:ext cx="6400800" cy="762000"/>
          </a:xfrm>
        </p:spPr>
        <p:txBody>
          <a:bodyPr/>
          <a:lstStyle/>
          <a:p>
            <a:r>
              <a:rPr lang="en-US" dirty="0" smtClean="0">
                <a:solidFill>
                  <a:schemeClr val="tx1"/>
                </a:solidFill>
              </a:rPr>
              <a:t>LECTURE NO - 23</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14829250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p:txBody>
          <a:bodyPr/>
          <a:lstStyle/>
          <a:p>
            <a:r>
              <a:rPr lang="en-US" dirty="0" smtClean="0"/>
              <a:t>Appeals Process</a:t>
            </a:r>
          </a:p>
          <a:p>
            <a:r>
              <a:rPr lang="en-US" dirty="0" smtClean="0"/>
              <a:t>Types of Issues</a:t>
            </a:r>
          </a:p>
          <a:p>
            <a:pPr lvl="1"/>
            <a:r>
              <a:rPr lang="en-US" dirty="0" smtClean="0"/>
              <a:t>Judgmental</a:t>
            </a:r>
          </a:p>
          <a:p>
            <a:pPr lvl="1"/>
            <a:r>
              <a:rPr lang="en-US" dirty="0" smtClean="0"/>
              <a:t>Administrative</a:t>
            </a:r>
          </a:p>
          <a:p>
            <a:r>
              <a:rPr lang="en-US" dirty="0" smtClean="0"/>
              <a:t>Training programs for the acquisition of required skills</a:t>
            </a:r>
          </a:p>
          <a:p>
            <a:r>
              <a:rPr lang="en-US" dirty="0" smtClean="0"/>
              <a:t>Content Areas for rater training program</a:t>
            </a:r>
          </a:p>
          <a:p>
            <a:r>
              <a:rPr lang="en-US" dirty="0" smtClean="0"/>
              <a:t>Rater Error Training (RET)</a:t>
            </a:r>
          </a:p>
          <a:p>
            <a:endParaRPr lang="en-US" dirty="0" smtClean="0"/>
          </a:p>
          <a:p>
            <a:endParaRPr lang="en-US" dirty="0" smtClean="0"/>
          </a:p>
          <a:p>
            <a:pPr lvl="1"/>
            <a:endParaRPr lang="en-US" dirty="0" smtClean="0"/>
          </a:p>
          <a:p>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2</a:t>
            </a:fld>
            <a:endParaRPr lang="en-US"/>
          </a:p>
        </p:txBody>
      </p:sp>
    </p:spTree>
    <p:extLst>
      <p:ext uri="{BB962C8B-B14F-4D97-AF65-F5344CB8AC3E}">
        <p14:creationId xmlns:p14="http://schemas.microsoft.com/office/powerpoint/2010/main" xmlns="" val="14569489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Today’s Lecture</a:t>
            </a:r>
            <a:endParaRPr lang="en-US" dirty="0"/>
          </a:p>
        </p:txBody>
      </p:sp>
      <p:sp>
        <p:nvSpPr>
          <p:cNvPr id="3" name="Content Placeholder 2"/>
          <p:cNvSpPr>
            <a:spLocks noGrp="1"/>
          </p:cNvSpPr>
          <p:nvPr>
            <p:ph idx="1"/>
          </p:nvPr>
        </p:nvSpPr>
        <p:spPr/>
        <p:txBody>
          <a:bodyPr>
            <a:normAutofit/>
          </a:bodyPr>
          <a:lstStyle/>
          <a:p>
            <a:r>
              <a:rPr lang="en-US" dirty="0" smtClean="0"/>
              <a:t>Rater Error Training (RET).</a:t>
            </a:r>
          </a:p>
          <a:p>
            <a:r>
              <a:rPr lang="en-US" dirty="0" smtClean="0"/>
              <a:t>Possible Errors in Ratings</a:t>
            </a:r>
          </a:p>
          <a:p>
            <a:pPr lvl="1"/>
            <a:r>
              <a:rPr lang="en-US" dirty="0" smtClean="0"/>
              <a:t>Similar to me Error</a:t>
            </a:r>
          </a:p>
          <a:p>
            <a:pPr lvl="1"/>
            <a:r>
              <a:rPr lang="en-US" dirty="0" smtClean="0"/>
              <a:t>Contrast Error</a:t>
            </a:r>
          </a:p>
          <a:p>
            <a:pPr lvl="1"/>
            <a:r>
              <a:rPr lang="en-US" dirty="0" smtClean="0"/>
              <a:t>Leniency Error</a:t>
            </a:r>
          </a:p>
          <a:p>
            <a:pPr lvl="1"/>
            <a:r>
              <a:rPr lang="en-US" dirty="0" smtClean="0"/>
              <a:t>Severity Error</a:t>
            </a:r>
          </a:p>
          <a:p>
            <a:pPr lvl="1"/>
            <a:r>
              <a:rPr lang="en-US" dirty="0" smtClean="0"/>
              <a:t>Central Tendency Error</a:t>
            </a:r>
          </a:p>
          <a:p>
            <a:pPr lvl="1"/>
            <a:r>
              <a:rPr lang="en-US" dirty="0" smtClean="0"/>
              <a:t>Halo Error</a:t>
            </a:r>
          </a:p>
          <a:p>
            <a:pPr lvl="1"/>
            <a:endParaRPr lang="en-US" dirty="0" smtClean="0"/>
          </a:p>
          <a:p>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3</a:t>
            </a:fld>
            <a:endParaRPr lang="en-US"/>
          </a:p>
        </p:txBody>
      </p:sp>
    </p:spTree>
    <p:extLst>
      <p:ext uri="{BB962C8B-B14F-4D97-AF65-F5344CB8AC3E}">
        <p14:creationId xmlns:p14="http://schemas.microsoft.com/office/powerpoint/2010/main" xmlns="" val="9694312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 of Today’s </a:t>
            </a:r>
            <a:r>
              <a:rPr lang="en-US" dirty="0" smtClean="0"/>
              <a:t>Lecture (Contd.)</a:t>
            </a:r>
            <a:endParaRPr lang="en-US" dirty="0"/>
          </a:p>
        </p:txBody>
      </p:sp>
      <p:sp>
        <p:nvSpPr>
          <p:cNvPr id="3" name="Content Placeholder 2"/>
          <p:cNvSpPr>
            <a:spLocks noGrp="1"/>
          </p:cNvSpPr>
          <p:nvPr>
            <p:ph idx="1"/>
          </p:nvPr>
        </p:nvSpPr>
        <p:spPr/>
        <p:txBody>
          <a:bodyPr>
            <a:normAutofit/>
          </a:bodyPr>
          <a:lstStyle/>
          <a:p>
            <a:r>
              <a:rPr lang="en-US" dirty="0"/>
              <a:t>Possible Errors in Ratings</a:t>
            </a:r>
          </a:p>
          <a:p>
            <a:pPr lvl="1"/>
            <a:r>
              <a:rPr lang="en-US" dirty="0" smtClean="0"/>
              <a:t>Primary </a:t>
            </a:r>
            <a:r>
              <a:rPr lang="en-US" dirty="0"/>
              <a:t>Error</a:t>
            </a:r>
          </a:p>
          <a:p>
            <a:pPr lvl="1"/>
            <a:r>
              <a:rPr lang="en-US" dirty="0" err="1"/>
              <a:t>Recency</a:t>
            </a:r>
            <a:r>
              <a:rPr lang="en-US" dirty="0"/>
              <a:t> Error</a:t>
            </a:r>
          </a:p>
          <a:p>
            <a:pPr lvl="1"/>
            <a:r>
              <a:rPr lang="en-US" dirty="0"/>
              <a:t>Negative Error</a:t>
            </a:r>
          </a:p>
          <a:p>
            <a:pPr lvl="1"/>
            <a:r>
              <a:rPr lang="en-US" dirty="0"/>
              <a:t>First Impression Error</a:t>
            </a:r>
          </a:p>
          <a:p>
            <a:pPr lvl="1"/>
            <a:r>
              <a:rPr lang="en-US" dirty="0"/>
              <a:t>Spillover Error</a:t>
            </a:r>
          </a:p>
          <a:p>
            <a:pPr lvl="1"/>
            <a:r>
              <a:rPr lang="en-US" dirty="0"/>
              <a:t>Stereotype Error</a:t>
            </a:r>
          </a:p>
          <a:p>
            <a:pPr lvl="1"/>
            <a:r>
              <a:rPr lang="en-US" dirty="0"/>
              <a:t>Attribution Error</a:t>
            </a:r>
          </a:p>
          <a:p>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4</a:t>
            </a:fld>
            <a:endParaRPr lang="en-US"/>
          </a:p>
        </p:txBody>
      </p:sp>
    </p:spTree>
    <p:extLst>
      <p:ext uri="{BB962C8B-B14F-4D97-AF65-F5344CB8AC3E}">
        <p14:creationId xmlns:p14="http://schemas.microsoft.com/office/powerpoint/2010/main" xmlns="" val="6350668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 error training</a:t>
            </a:r>
            <a:endParaRPr lang="en-US" dirty="0"/>
          </a:p>
        </p:txBody>
      </p:sp>
      <p:sp>
        <p:nvSpPr>
          <p:cNvPr id="3" name="Content Placeholder 2"/>
          <p:cNvSpPr>
            <a:spLocks noGrp="1"/>
          </p:cNvSpPr>
          <p:nvPr>
            <p:ph idx="1"/>
          </p:nvPr>
        </p:nvSpPr>
        <p:spPr/>
        <p:txBody>
          <a:bodyPr>
            <a:normAutofit/>
          </a:bodyPr>
          <a:lstStyle/>
          <a:p>
            <a:r>
              <a:rPr lang="en-US" dirty="0" smtClean="0"/>
              <a:t>Many  performance management system are plagued with rater errors. </a:t>
            </a:r>
          </a:p>
          <a:p>
            <a:r>
              <a:rPr lang="en-US" dirty="0" smtClean="0"/>
              <a:t>The goal of rater error training is to make raters aware of what rating errors they are likely to make and help them develop strategies to minimize those errors. </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5</a:t>
            </a:fld>
            <a:endParaRPr lang="en-US"/>
          </a:p>
        </p:txBody>
      </p:sp>
    </p:spTree>
    <p:extLst>
      <p:ext uri="{BB962C8B-B14F-4D97-AF65-F5344CB8AC3E}">
        <p14:creationId xmlns:p14="http://schemas.microsoft.com/office/powerpoint/2010/main" xmlns="" val="20573655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 error training (Contd.)</a:t>
            </a:r>
            <a:endParaRPr lang="en-US" dirty="0"/>
          </a:p>
        </p:txBody>
      </p:sp>
      <p:sp>
        <p:nvSpPr>
          <p:cNvPr id="3" name="Content Placeholder 2"/>
          <p:cNvSpPr>
            <a:spLocks noGrp="1"/>
          </p:cNvSpPr>
          <p:nvPr>
            <p:ph idx="1"/>
          </p:nvPr>
        </p:nvSpPr>
        <p:spPr/>
        <p:txBody>
          <a:bodyPr/>
          <a:lstStyle/>
          <a:p>
            <a:r>
              <a:rPr lang="en-US" dirty="0"/>
              <a:t>The goal of RET is to increase rating accuracy by making raters aware of unintentional errors they are likely to make.</a:t>
            </a:r>
          </a:p>
          <a:p>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6</a:t>
            </a:fld>
            <a:endParaRPr lang="en-US"/>
          </a:p>
        </p:txBody>
      </p:sp>
    </p:spTree>
    <p:extLst>
      <p:ext uri="{BB962C8B-B14F-4D97-AF65-F5344CB8AC3E}">
        <p14:creationId xmlns:p14="http://schemas.microsoft.com/office/powerpoint/2010/main" xmlns="" val="2351146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 error training (Contd.)</a:t>
            </a:r>
            <a:endParaRPr lang="en-US" dirty="0"/>
          </a:p>
        </p:txBody>
      </p:sp>
      <p:sp>
        <p:nvSpPr>
          <p:cNvPr id="3" name="Content Placeholder 2"/>
          <p:cNvSpPr>
            <a:spLocks noGrp="1"/>
          </p:cNvSpPr>
          <p:nvPr>
            <p:ph idx="1"/>
          </p:nvPr>
        </p:nvSpPr>
        <p:spPr/>
        <p:txBody>
          <a:bodyPr>
            <a:normAutofit/>
          </a:bodyPr>
          <a:lstStyle/>
          <a:p>
            <a:r>
              <a:rPr lang="en-US" dirty="0" smtClean="0"/>
              <a:t>RET typically includes definition of the most typical errors and a description of possible causes for those errors. </a:t>
            </a:r>
          </a:p>
          <a:p>
            <a:endParaRPr lang="en-US" dirty="0" smtClean="0"/>
          </a:p>
          <a:p>
            <a:r>
              <a:rPr lang="en-US" dirty="0" smtClean="0"/>
              <a:t>Such programs also allow trainees to view examples of common errors and to review suggestions on how to avoid making errors. </a:t>
            </a:r>
          </a:p>
        </p:txBody>
      </p:sp>
      <p:sp>
        <p:nvSpPr>
          <p:cNvPr id="4" name="Slide Number Placeholder 3"/>
          <p:cNvSpPr>
            <a:spLocks noGrp="1"/>
          </p:cNvSpPr>
          <p:nvPr>
            <p:ph type="sldNum" sz="quarter" idx="12"/>
          </p:nvPr>
        </p:nvSpPr>
        <p:spPr/>
        <p:txBody>
          <a:bodyPr/>
          <a:lstStyle/>
          <a:p>
            <a:fld id="{59BCFC47-E453-4D43-8523-A6AC9388D00A}" type="slidenum">
              <a:rPr lang="en-US" smtClean="0"/>
              <a:pPr/>
              <a:t>7</a:t>
            </a:fld>
            <a:endParaRPr lang="en-US"/>
          </a:p>
        </p:txBody>
      </p:sp>
    </p:spTree>
    <p:extLst>
      <p:ext uri="{BB962C8B-B14F-4D97-AF65-F5344CB8AC3E}">
        <p14:creationId xmlns:p14="http://schemas.microsoft.com/office/powerpoint/2010/main" xmlns="" val="5404499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 error training (Contd.)</a:t>
            </a:r>
            <a:endParaRPr lang="en-US" dirty="0"/>
          </a:p>
        </p:txBody>
      </p:sp>
      <p:sp>
        <p:nvSpPr>
          <p:cNvPr id="3" name="Content Placeholder 2"/>
          <p:cNvSpPr>
            <a:spLocks noGrp="1"/>
          </p:cNvSpPr>
          <p:nvPr>
            <p:ph idx="1"/>
          </p:nvPr>
        </p:nvSpPr>
        <p:spPr/>
        <p:txBody>
          <a:bodyPr/>
          <a:lstStyle/>
          <a:p>
            <a:r>
              <a:rPr lang="en-US" dirty="0" smtClean="0"/>
              <a:t>This can be done by showing videotaped vignettes designed to elicit rating error and asking trainees to fill out appraisal forms regarding the situations that they observed on the videotapes.</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8</a:t>
            </a:fld>
            <a:endParaRPr lang="en-US"/>
          </a:p>
        </p:txBody>
      </p:sp>
    </p:spTree>
    <p:extLst>
      <p:ext uri="{BB962C8B-B14F-4D97-AF65-F5344CB8AC3E}">
        <p14:creationId xmlns:p14="http://schemas.microsoft.com/office/powerpoint/2010/main" xmlns="" val="41926465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 error training (Contd.)</a:t>
            </a:r>
            <a:endParaRPr lang="en-US" dirty="0"/>
          </a:p>
        </p:txBody>
      </p:sp>
      <p:sp>
        <p:nvSpPr>
          <p:cNvPr id="3" name="Content Placeholder 2"/>
          <p:cNvSpPr>
            <a:spLocks noGrp="1"/>
          </p:cNvSpPr>
          <p:nvPr>
            <p:ph idx="1"/>
          </p:nvPr>
        </p:nvSpPr>
        <p:spPr/>
        <p:txBody>
          <a:bodyPr/>
          <a:lstStyle/>
          <a:p>
            <a:r>
              <a:rPr lang="en-US" dirty="0"/>
              <a:t>Finally, a comparison is made between the ratings provided by the trainees and the correct ratings. </a:t>
            </a:r>
            <a:endParaRPr lang="en-US" dirty="0" smtClean="0"/>
          </a:p>
          <a:p>
            <a:endParaRPr lang="en-US" dirty="0" smtClean="0"/>
          </a:p>
          <a:p>
            <a:r>
              <a:rPr lang="en-US" dirty="0" smtClean="0"/>
              <a:t>The </a:t>
            </a:r>
            <a:r>
              <a:rPr lang="en-US" dirty="0"/>
              <a:t>trainer then explain why the error took place, which specific errors were made, and ways to overcome the errors in the future.</a:t>
            </a:r>
          </a:p>
          <a:p>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9</a:t>
            </a:fld>
            <a:endParaRPr lang="en-US"/>
          </a:p>
        </p:txBody>
      </p:sp>
    </p:spTree>
    <p:extLst>
      <p:ext uri="{BB962C8B-B14F-4D97-AF65-F5344CB8AC3E}">
        <p14:creationId xmlns:p14="http://schemas.microsoft.com/office/powerpoint/2010/main" xmlns="" val="8734654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 error training (Contd.)</a:t>
            </a:r>
            <a:endParaRPr lang="en-US" dirty="0"/>
          </a:p>
        </p:txBody>
      </p:sp>
      <p:sp>
        <p:nvSpPr>
          <p:cNvPr id="3" name="Content Placeholder 2"/>
          <p:cNvSpPr>
            <a:spLocks noGrp="1"/>
          </p:cNvSpPr>
          <p:nvPr>
            <p:ph idx="1"/>
          </p:nvPr>
        </p:nvSpPr>
        <p:spPr/>
        <p:txBody>
          <a:bodyPr/>
          <a:lstStyle/>
          <a:p>
            <a:r>
              <a:rPr lang="en-US" dirty="0" smtClean="0"/>
              <a:t>RET does not guarantee increased accuracy.</a:t>
            </a:r>
          </a:p>
          <a:p>
            <a:endParaRPr lang="en-US" dirty="0"/>
          </a:p>
          <a:p>
            <a:r>
              <a:rPr lang="en-US" dirty="0" smtClean="0"/>
              <a:t>Raters do become aware of the possible errors they can make but, because many of the errors are unintentional, simple awareness of the errors does not mean that errors will not be made.</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10</a:t>
            </a:fld>
            <a:endParaRPr lang="en-US"/>
          </a:p>
        </p:txBody>
      </p:sp>
    </p:spTree>
    <p:extLst>
      <p:ext uri="{BB962C8B-B14F-4D97-AF65-F5344CB8AC3E}">
        <p14:creationId xmlns:p14="http://schemas.microsoft.com/office/powerpoint/2010/main" xmlns="" val="38073536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Possible Errors in Ratings</a:t>
            </a:r>
          </a:p>
        </p:txBody>
      </p:sp>
      <p:sp>
        <p:nvSpPr>
          <p:cNvPr id="3" name="Content Placeholder 2"/>
          <p:cNvSpPr>
            <a:spLocks noGrp="1"/>
          </p:cNvSpPr>
          <p:nvPr>
            <p:ph idx="1"/>
          </p:nvPr>
        </p:nvSpPr>
        <p:spPr/>
        <p:txBody>
          <a:bodyPr>
            <a:normAutofit/>
          </a:bodyPr>
          <a:lstStyle/>
          <a:p>
            <a:r>
              <a:rPr lang="en-US" dirty="0" smtClean="0"/>
              <a:t>Nevertheless, It may be useful to expose raters to the range of possible errors. </a:t>
            </a:r>
          </a:p>
          <a:p>
            <a:pPr>
              <a:buNone/>
            </a:pPr>
            <a:endParaRPr lang="en-US" dirty="0" smtClean="0"/>
          </a:p>
        </p:txBody>
      </p:sp>
      <p:sp>
        <p:nvSpPr>
          <p:cNvPr id="4" name="Slide Number Placeholder 3"/>
          <p:cNvSpPr>
            <a:spLocks noGrp="1"/>
          </p:cNvSpPr>
          <p:nvPr>
            <p:ph type="sldNum" sz="quarter" idx="12"/>
          </p:nvPr>
        </p:nvSpPr>
        <p:spPr/>
        <p:txBody>
          <a:bodyPr/>
          <a:lstStyle/>
          <a:p>
            <a:fld id="{59BCFC47-E453-4D43-8523-A6AC9388D00A}" type="slidenum">
              <a:rPr lang="en-US" smtClean="0"/>
              <a:pPr/>
              <a:t>11</a:t>
            </a:fld>
            <a:endParaRPr lang="en-US"/>
          </a:p>
        </p:txBody>
      </p:sp>
    </p:spTree>
    <p:extLst>
      <p:ext uri="{BB962C8B-B14F-4D97-AF65-F5344CB8AC3E}">
        <p14:creationId xmlns:p14="http://schemas.microsoft.com/office/powerpoint/2010/main" xmlns="" val="14241600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Similar to me Error</a:t>
            </a:r>
            <a:endParaRPr lang="en-US" dirty="0"/>
          </a:p>
        </p:txBody>
      </p:sp>
      <p:sp>
        <p:nvSpPr>
          <p:cNvPr id="3" name="Content Placeholder 2"/>
          <p:cNvSpPr>
            <a:spLocks noGrp="1"/>
          </p:cNvSpPr>
          <p:nvPr>
            <p:ph idx="1"/>
          </p:nvPr>
        </p:nvSpPr>
        <p:spPr/>
        <p:txBody>
          <a:bodyPr/>
          <a:lstStyle/>
          <a:p>
            <a:pPr>
              <a:buNone/>
            </a:pPr>
            <a:r>
              <a:rPr lang="en-US" dirty="0"/>
              <a:t>These errors include the following:</a:t>
            </a:r>
          </a:p>
          <a:p>
            <a:endParaRPr lang="en-US" dirty="0"/>
          </a:p>
          <a:p>
            <a:r>
              <a:rPr lang="en-US" dirty="0"/>
              <a:t>Similar to me error: </a:t>
            </a:r>
          </a:p>
          <a:p>
            <a:pPr lvl="1"/>
            <a:r>
              <a:rPr lang="en-US" dirty="0"/>
              <a:t>Similarity leads to attention, so we tend to favor those who are similar to us</a:t>
            </a:r>
            <a:r>
              <a:rPr lang="en-US" dirty="0" smtClean="0"/>
              <a:t>.</a:t>
            </a:r>
          </a:p>
        </p:txBody>
      </p:sp>
      <p:sp>
        <p:nvSpPr>
          <p:cNvPr id="4" name="Slide Number Placeholder 3"/>
          <p:cNvSpPr>
            <a:spLocks noGrp="1"/>
          </p:cNvSpPr>
          <p:nvPr>
            <p:ph type="sldNum" sz="quarter" idx="12"/>
          </p:nvPr>
        </p:nvSpPr>
        <p:spPr/>
        <p:txBody>
          <a:bodyPr/>
          <a:lstStyle/>
          <a:p>
            <a:fld id="{90D7E60E-6FA9-45AC-A10A-50D7DCED9ED4}" type="slidenum">
              <a:rPr lang="en-US" smtClean="0"/>
              <a:pPr/>
              <a:t>12</a:t>
            </a:fld>
            <a:endParaRPr lang="en-US"/>
          </a:p>
        </p:txBody>
      </p:sp>
    </p:spTree>
    <p:extLst>
      <p:ext uri="{BB962C8B-B14F-4D97-AF65-F5344CB8AC3E}">
        <p14:creationId xmlns:p14="http://schemas.microsoft.com/office/powerpoint/2010/main" xmlns="" val="27940168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Similar to me </a:t>
            </a:r>
            <a:r>
              <a:rPr lang="en-US" dirty="0" smtClean="0"/>
              <a:t>Error (Contd.)</a:t>
            </a:r>
            <a:endParaRPr lang="en-US" dirty="0"/>
          </a:p>
        </p:txBody>
      </p:sp>
      <p:sp>
        <p:nvSpPr>
          <p:cNvPr id="3" name="Content Placeholder 2"/>
          <p:cNvSpPr>
            <a:spLocks noGrp="1"/>
          </p:cNvSpPr>
          <p:nvPr>
            <p:ph idx="1"/>
          </p:nvPr>
        </p:nvSpPr>
        <p:spPr/>
        <p:txBody>
          <a:bodyPr/>
          <a:lstStyle/>
          <a:p>
            <a:pPr marL="342900" lvl="1" indent="-342900"/>
            <a:r>
              <a:rPr lang="en-US" dirty="0"/>
              <a:t>Consequently in some cases, supervisors are more likely to give higher performance ratings to those employees who are perceived to be more similar to them in terms of </a:t>
            </a:r>
            <a:r>
              <a:rPr lang="en-US" dirty="0" smtClean="0"/>
              <a:t>;</a:t>
            </a:r>
          </a:p>
          <a:p>
            <a:pPr marL="742950" lvl="2" indent="-342900"/>
            <a:r>
              <a:rPr lang="en-US" dirty="0" smtClean="0"/>
              <a:t>Attitudes</a:t>
            </a:r>
          </a:p>
          <a:p>
            <a:pPr marL="742950" lvl="2" indent="-342900"/>
            <a:r>
              <a:rPr lang="en-US" dirty="0" smtClean="0"/>
              <a:t>Preferences</a:t>
            </a:r>
          </a:p>
          <a:p>
            <a:pPr marL="742950" lvl="2" indent="-342900"/>
            <a:r>
              <a:rPr lang="en-US" dirty="0" smtClean="0"/>
              <a:t>Personality</a:t>
            </a:r>
          </a:p>
          <a:p>
            <a:pPr marL="742950" lvl="2" indent="-342900"/>
            <a:r>
              <a:rPr lang="en-US" dirty="0" smtClean="0"/>
              <a:t>Demographic variables</a:t>
            </a:r>
          </a:p>
          <a:p>
            <a:pPr marL="1200150" lvl="3" indent="-342900"/>
            <a:r>
              <a:rPr lang="en-US" dirty="0" smtClean="0"/>
              <a:t>Race</a:t>
            </a:r>
          </a:p>
          <a:p>
            <a:pPr marL="1200150" lvl="3" indent="-342900"/>
            <a:r>
              <a:rPr lang="en-US" dirty="0" smtClean="0"/>
              <a:t>Gender</a:t>
            </a:r>
          </a:p>
          <a:p>
            <a:pPr marL="857250" lvl="3" indent="0">
              <a:buNone/>
            </a:pPr>
            <a:endParaRPr lang="en-US" dirty="0"/>
          </a:p>
          <a:p>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13</a:t>
            </a:fld>
            <a:endParaRPr lang="en-US"/>
          </a:p>
        </p:txBody>
      </p:sp>
    </p:spTree>
    <p:extLst>
      <p:ext uri="{BB962C8B-B14F-4D97-AF65-F5344CB8AC3E}">
        <p14:creationId xmlns:p14="http://schemas.microsoft.com/office/powerpoint/2010/main" xmlns="" val="34742650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Contrast Error</a:t>
            </a:r>
            <a:endParaRPr lang="en-US" dirty="0"/>
          </a:p>
        </p:txBody>
      </p:sp>
      <p:sp>
        <p:nvSpPr>
          <p:cNvPr id="3" name="Content Placeholder 2"/>
          <p:cNvSpPr>
            <a:spLocks noGrp="1"/>
          </p:cNvSpPr>
          <p:nvPr>
            <p:ph idx="1"/>
          </p:nvPr>
        </p:nvSpPr>
        <p:spPr/>
        <p:txBody>
          <a:bodyPr/>
          <a:lstStyle/>
          <a:p>
            <a:r>
              <a:rPr lang="en-US" dirty="0"/>
              <a:t>Contrast error: </a:t>
            </a:r>
            <a:endParaRPr lang="en-US" dirty="0" smtClean="0"/>
          </a:p>
          <a:p>
            <a:pPr lvl="1"/>
            <a:r>
              <a:rPr lang="en-US" dirty="0" smtClean="0"/>
              <a:t>Contrast </a:t>
            </a:r>
            <a:r>
              <a:rPr lang="en-US" dirty="0"/>
              <a:t>error occurs when, even if an absolute measurement system is in place, supervisors compare individuals with one another instead of against predetermined standards.</a:t>
            </a:r>
          </a:p>
          <a:p>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14</a:t>
            </a:fld>
            <a:endParaRPr lang="en-US"/>
          </a:p>
        </p:txBody>
      </p:sp>
    </p:spTree>
    <p:extLst>
      <p:ext uri="{BB962C8B-B14F-4D97-AF65-F5344CB8AC3E}">
        <p14:creationId xmlns:p14="http://schemas.microsoft.com/office/powerpoint/2010/main" xmlns="" val="8512505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Contrast Error (Contd.)</a:t>
            </a:r>
          </a:p>
        </p:txBody>
      </p:sp>
      <p:sp>
        <p:nvSpPr>
          <p:cNvPr id="3" name="Content Placeholder 2"/>
          <p:cNvSpPr>
            <a:spLocks noGrp="1"/>
          </p:cNvSpPr>
          <p:nvPr>
            <p:ph idx="1"/>
          </p:nvPr>
        </p:nvSpPr>
        <p:spPr/>
        <p:txBody>
          <a:bodyPr/>
          <a:lstStyle/>
          <a:p>
            <a:r>
              <a:rPr lang="en-US" dirty="0" smtClean="0"/>
              <a:t>For example;</a:t>
            </a:r>
          </a:p>
          <a:p>
            <a:pPr lvl="1"/>
            <a:r>
              <a:rPr lang="en-US" dirty="0" smtClean="0"/>
              <a:t>When a supervisor rates an individual of only average performance, the rating may actually be higher than deserved if other individuals rated by the same supervisor display substandard performance levels, the average performer may seem to be better in comparison to the others.</a:t>
            </a:r>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15</a:t>
            </a:fld>
            <a:endParaRPr lang="en-US"/>
          </a:p>
        </p:txBody>
      </p:sp>
    </p:spTree>
    <p:extLst>
      <p:ext uri="{BB962C8B-B14F-4D97-AF65-F5344CB8AC3E}">
        <p14:creationId xmlns:p14="http://schemas.microsoft.com/office/powerpoint/2010/main" xmlns="" val="25114375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Leniency </a:t>
            </a:r>
            <a:r>
              <a:rPr lang="en-US" dirty="0" smtClean="0"/>
              <a:t>Error</a:t>
            </a:r>
            <a:endParaRPr lang="en-US" dirty="0"/>
          </a:p>
        </p:txBody>
      </p:sp>
      <p:sp>
        <p:nvSpPr>
          <p:cNvPr id="3" name="Content Placeholder 2"/>
          <p:cNvSpPr>
            <a:spLocks noGrp="1"/>
          </p:cNvSpPr>
          <p:nvPr>
            <p:ph idx="1"/>
          </p:nvPr>
        </p:nvSpPr>
        <p:spPr/>
        <p:txBody>
          <a:bodyPr>
            <a:normAutofit/>
          </a:bodyPr>
          <a:lstStyle/>
          <a:p>
            <a:r>
              <a:rPr lang="en-US" dirty="0" smtClean="0"/>
              <a:t>Leniency error: </a:t>
            </a:r>
          </a:p>
          <a:p>
            <a:pPr lvl="1"/>
            <a:r>
              <a:rPr lang="en-US" dirty="0" smtClean="0"/>
              <a:t>Leniency error occurs when raters assign high ratings to most or all employees. In other words, leniency involves artificial rating inflation.</a:t>
            </a:r>
          </a:p>
        </p:txBody>
      </p:sp>
      <p:sp>
        <p:nvSpPr>
          <p:cNvPr id="4" name="Slide Number Placeholder 3"/>
          <p:cNvSpPr>
            <a:spLocks noGrp="1"/>
          </p:cNvSpPr>
          <p:nvPr>
            <p:ph type="sldNum" sz="quarter" idx="12"/>
          </p:nvPr>
        </p:nvSpPr>
        <p:spPr/>
        <p:txBody>
          <a:bodyPr/>
          <a:lstStyle/>
          <a:p>
            <a:fld id="{90D7E60E-6FA9-45AC-A10A-50D7DCED9ED4}" type="slidenum">
              <a:rPr lang="en-US" smtClean="0"/>
              <a:pPr/>
              <a:t>16</a:t>
            </a:fld>
            <a:endParaRPr lang="en-US"/>
          </a:p>
        </p:txBody>
      </p:sp>
    </p:spTree>
    <p:extLst>
      <p:ext uri="{BB962C8B-B14F-4D97-AF65-F5344CB8AC3E}">
        <p14:creationId xmlns:p14="http://schemas.microsoft.com/office/powerpoint/2010/main" xmlns="" val="23826731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Leniency </a:t>
            </a:r>
            <a:r>
              <a:rPr lang="en-US" dirty="0" smtClean="0"/>
              <a:t>Error (Contd</a:t>
            </a:r>
            <a:r>
              <a:rPr lang="en-US" dirty="0"/>
              <a:t>.)</a:t>
            </a:r>
          </a:p>
        </p:txBody>
      </p:sp>
      <p:sp>
        <p:nvSpPr>
          <p:cNvPr id="3" name="Content Placeholder 2"/>
          <p:cNvSpPr>
            <a:spLocks noGrp="1"/>
          </p:cNvSpPr>
          <p:nvPr>
            <p:ph idx="1"/>
          </p:nvPr>
        </p:nvSpPr>
        <p:spPr/>
        <p:txBody>
          <a:bodyPr/>
          <a:lstStyle/>
          <a:p>
            <a:pPr lvl="1"/>
            <a:r>
              <a:rPr lang="en-US" dirty="0" smtClean="0"/>
              <a:t>Leniency is mostly an international error caused by;</a:t>
            </a:r>
          </a:p>
          <a:p>
            <a:pPr lvl="2"/>
            <a:r>
              <a:rPr lang="en-US" dirty="0" smtClean="0"/>
              <a:t>a desire to maximize the merit raise / rewards </a:t>
            </a:r>
          </a:p>
          <a:p>
            <a:pPr lvl="2"/>
            <a:r>
              <a:rPr lang="en-US" dirty="0" smtClean="0"/>
              <a:t>to encourage employees </a:t>
            </a:r>
          </a:p>
          <a:p>
            <a:pPr lvl="2"/>
            <a:r>
              <a:rPr lang="en-US" dirty="0" smtClean="0"/>
              <a:t>to avoid creating a written record of poor performance</a:t>
            </a:r>
          </a:p>
          <a:p>
            <a:pPr lvl="2"/>
            <a:r>
              <a:rPr lang="en-US" dirty="0" smtClean="0"/>
              <a:t>To avoid a confrontation with the employees</a:t>
            </a:r>
          </a:p>
          <a:p>
            <a:pPr lvl="2"/>
            <a:r>
              <a:rPr lang="en-US" dirty="0" smtClean="0"/>
              <a:t>To promote an undesired employee out of unit</a:t>
            </a:r>
          </a:p>
          <a:p>
            <a:pPr lvl="2"/>
            <a:r>
              <a:rPr lang="en-US" dirty="0" smtClean="0"/>
              <a:t>Or to make the manager look good to his </a:t>
            </a:r>
            <a:r>
              <a:rPr lang="en-US" dirty="0" smtClean="0"/>
              <a:t>employees.</a:t>
            </a:r>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17</a:t>
            </a:fld>
            <a:endParaRPr lang="en-US"/>
          </a:p>
        </p:txBody>
      </p:sp>
    </p:spTree>
    <p:extLst>
      <p:ext uri="{BB962C8B-B14F-4D97-AF65-F5344CB8AC3E}">
        <p14:creationId xmlns:p14="http://schemas.microsoft.com/office/powerpoint/2010/main" xmlns="" val="38349850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Severity </a:t>
            </a:r>
            <a:r>
              <a:rPr lang="en-US" dirty="0" smtClean="0"/>
              <a:t>Error</a:t>
            </a:r>
            <a:endParaRPr lang="en-US" dirty="0"/>
          </a:p>
        </p:txBody>
      </p:sp>
      <p:sp>
        <p:nvSpPr>
          <p:cNvPr id="3" name="Content Placeholder 2"/>
          <p:cNvSpPr>
            <a:spLocks noGrp="1"/>
          </p:cNvSpPr>
          <p:nvPr>
            <p:ph idx="1"/>
          </p:nvPr>
        </p:nvSpPr>
        <p:spPr/>
        <p:txBody>
          <a:bodyPr>
            <a:normAutofit/>
          </a:bodyPr>
          <a:lstStyle/>
          <a:p>
            <a:r>
              <a:rPr lang="en-US" dirty="0"/>
              <a:t>Severity error: </a:t>
            </a:r>
            <a:endParaRPr lang="en-US" dirty="0" smtClean="0"/>
          </a:p>
          <a:p>
            <a:pPr lvl="1"/>
            <a:r>
              <a:rPr lang="en-US" dirty="0" smtClean="0"/>
              <a:t>Severity </a:t>
            </a:r>
            <a:r>
              <a:rPr lang="en-US" dirty="0"/>
              <a:t>error occurs when raters assign low ratings to most or all employees. </a:t>
            </a:r>
            <a:endParaRPr lang="en-US" dirty="0" smtClean="0"/>
          </a:p>
          <a:p>
            <a:pPr lvl="1"/>
            <a:r>
              <a:rPr lang="en-US" dirty="0" smtClean="0"/>
              <a:t>That is, </a:t>
            </a:r>
            <a:r>
              <a:rPr lang="en-US" dirty="0"/>
              <a:t>severity rating involves artificial rating deflation.</a:t>
            </a:r>
          </a:p>
          <a:p>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18</a:t>
            </a:fld>
            <a:endParaRPr lang="en-US"/>
          </a:p>
        </p:txBody>
      </p:sp>
    </p:spTree>
    <p:extLst>
      <p:ext uri="{BB962C8B-B14F-4D97-AF65-F5344CB8AC3E}">
        <p14:creationId xmlns:p14="http://schemas.microsoft.com/office/powerpoint/2010/main" xmlns="" val="16884520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Severity </a:t>
            </a:r>
            <a:r>
              <a:rPr lang="en-US" dirty="0" smtClean="0"/>
              <a:t>Error (Contd.)</a:t>
            </a:r>
            <a:endParaRPr lang="en-US" dirty="0"/>
          </a:p>
        </p:txBody>
      </p:sp>
      <p:sp>
        <p:nvSpPr>
          <p:cNvPr id="3" name="Content Placeholder 2"/>
          <p:cNvSpPr>
            <a:spLocks noGrp="1"/>
          </p:cNvSpPr>
          <p:nvPr>
            <p:ph idx="1"/>
          </p:nvPr>
        </p:nvSpPr>
        <p:spPr/>
        <p:txBody>
          <a:bodyPr/>
          <a:lstStyle/>
          <a:p>
            <a:pPr lvl="1"/>
            <a:r>
              <a:rPr lang="en-US" dirty="0" smtClean="0"/>
              <a:t>It is caused by the supervisor’s desire;</a:t>
            </a:r>
          </a:p>
          <a:p>
            <a:pPr lvl="2"/>
            <a:r>
              <a:rPr lang="en-US" dirty="0" smtClean="0"/>
              <a:t>To shock employees</a:t>
            </a:r>
          </a:p>
          <a:p>
            <a:pPr lvl="2"/>
            <a:r>
              <a:rPr lang="en-US" dirty="0" smtClean="0"/>
              <a:t>To teach employees a lesson</a:t>
            </a:r>
          </a:p>
          <a:p>
            <a:pPr lvl="2"/>
            <a:r>
              <a:rPr lang="en-US" dirty="0" smtClean="0"/>
              <a:t>To send employee a message that the employee should consider leaving</a:t>
            </a:r>
          </a:p>
          <a:p>
            <a:pPr lvl="2"/>
            <a:r>
              <a:rPr lang="en-US" dirty="0" smtClean="0"/>
              <a:t>Or to build a record of poor performance</a:t>
            </a:r>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19</a:t>
            </a:fld>
            <a:endParaRPr lang="en-US"/>
          </a:p>
        </p:txBody>
      </p:sp>
    </p:spTree>
    <p:extLst>
      <p:ext uri="{BB962C8B-B14F-4D97-AF65-F5344CB8AC3E}">
        <p14:creationId xmlns:p14="http://schemas.microsoft.com/office/powerpoint/2010/main" xmlns="" val="36072784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Central </a:t>
            </a:r>
            <a:r>
              <a:rPr lang="en-US" dirty="0" smtClean="0"/>
              <a:t>Tendency Error</a:t>
            </a:r>
            <a:endParaRPr lang="en-US" dirty="0"/>
          </a:p>
        </p:txBody>
      </p:sp>
      <p:sp>
        <p:nvSpPr>
          <p:cNvPr id="3" name="Content Placeholder 2"/>
          <p:cNvSpPr>
            <a:spLocks noGrp="1"/>
          </p:cNvSpPr>
          <p:nvPr>
            <p:ph idx="1"/>
          </p:nvPr>
        </p:nvSpPr>
        <p:spPr/>
        <p:txBody>
          <a:bodyPr/>
          <a:lstStyle/>
          <a:p>
            <a:r>
              <a:rPr lang="en-US" dirty="0"/>
              <a:t>Central tendency error: </a:t>
            </a:r>
            <a:endParaRPr lang="en-US" dirty="0" smtClean="0"/>
          </a:p>
          <a:p>
            <a:pPr lvl="1"/>
            <a:r>
              <a:rPr lang="en-US" dirty="0" smtClean="0"/>
              <a:t>Central </a:t>
            </a:r>
            <a:r>
              <a:rPr lang="en-US" dirty="0"/>
              <a:t>tendency error occurs when raters use only the most or all employees are rated as average. </a:t>
            </a:r>
            <a:endParaRPr lang="en-US" dirty="0" smtClean="0"/>
          </a:p>
          <a:p>
            <a:pPr lvl="1"/>
            <a:r>
              <a:rPr lang="en-US" dirty="0" smtClean="0"/>
              <a:t>This </a:t>
            </a:r>
            <a:r>
              <a:rPr lang="en-US" dirty="0"/>
              <a:t>is also an international type of error and is mainly caused by a supervisors desire to play it safe.</a:t>
            </a:r>
          </a:p>
          <a:p>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20</a:t>
            </a:fld>
            <a:endParaRPr lang="en-US"/>
          </a:p>
        </p:txBody>
      </p:sp>
    </p:spTree>
    <p:extLst>
      <p:ext uri="{BB962C8B-B14F-4D97-AF65-F5344CB8AC3E}">
        <p14:creationId xmlns:p14="http://schemas.microsoft.com/office/powerpoint/2010/main" xmlns="" val="38135565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Central Tendency </a:t>
            </a:r>
            <a:r>
              <a:rPr lang="en-US" dirty="0" smtClean="0"/>
              <a:t>Error (Contd.)</a:t>
            </a:r>
            <a:endParaRPr lang="en-US" dirty="0"/>
          </a:p>
        </p:txBody>
      </p:sp>
      <p:sp>
        <p:nvSpPr>
          <p:cNvPr id="3" name="Content Placeholder 2"/>
          <p:cNvSpPr>
            <a:spLocks noGrp="1"/>
          </p:cNvSpPr>
          <p:nvPr>
            <p:ph idx="1"/>
          </p:nvPr>
        </p:nvSpPr>
        <p:spPr/>
        <p:txBody>
          <a:bodyPr/>
          <a:lstStyle/>
          <a:p>
            <a:pPr lvl="1"/>
            <a:r>
              <a:rPr lang="en-US" dirty="0" smtClean="0"/>
              <a:t>One negative consequence of this error is that it is hard  to make performance based distinctions among employees rated by the same rater.</a:t>
            </a:r>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21</a:t>
            </a:fld>
            <a:endParaRPr lang="en-US"/>
          </a:p>
        </p:txBody>
      </p:sp>
    </p:spTree>
    <p:extLst>
      <p:ext uri="{BB962C8B-B14F-4D97-AF65-F5344CB8AC3E}">
        <p14:creationId xmlns:p14="http://schemas.microsoft.com/office/powerpoint/2010/main" xmlns="" val="14703468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Halo </a:t>
            </a:r>
            <a:r>
              <a:rPr lang="en-US" dirty="0" smtClean="0"/>
              <a:t>Error</a:t>
            </a:r>
            <a:endParaRPr lang="en-US" dirty="0"/>
          </a:p>
        </p:txBody>
      </p:sp>
      <p:sp>
        <p:nvSpPr>
          <p:cNvPr id="3" name="Content Placeholder 2"/>
          <p:cNvSpPr>
            <a:spLocks noGrp="1"/>
          </p:cNvSpPr>
          <p:nvPr>
            <p:ph idx="1"/>
          </p:nvPr>
        </p:nvSpPr>
        <p:spPr/>
        <p:txBody>
          <a:bodyPr>
            <a:normAutofit/>
          </a:bodyPr>
          <a:lstStyle/>
          <a:p>
            <a:r>
              <a:rPr lang="en-US" dirty="0" smtClean="0"/>
              <a:t>Halo error: </a:t>
            </a:r>
          </a:p>
          <a:p>
            <a:pPr lvl="1"/>
            <a:r>
              <a:rPr lang="en-US" dirty="0" smtClean="0"/>
              <a:t>Halo error occurs when raters fail to distinguish among the different aspects of performance being rated. </a:t>
            </a:r>
          </a:p>
          <a:p>
            <a:pPr lvl="1"/>
            <a:r>
              <a:rPr lang="en-US" dirty="0" smtClean="0"/>
              <a:t>If an employee receives a high score on one dimension, she also receives high score on all others dimensions, even though the performance may not be even across all other dimensions.</a:t>
            </a:r>
          </a:p>
        </p:txBody>
      </p:sp>
      <p:sp>
        <p:nvSpPr>
          <p:cNvPr id="4" name="Slide Number Placeholder 3"/>
          <p:cNvSpPr>
            <a:spLocks noGrp="1"/>
          </p:cNvSpPr>
          <p:nvPr>
            <p:ph type="sldNum" sz="quarter" idx="12"/>
          </p:nvPr>
        </p:nvSpPr>
        <p:spPr/>
        <p:txBody>
          <a:bodyPr/>
          <a:lstStyle/>
          <a:p>
            <a:fld id="{90D7E60E-6FA9-45AC-A10A-50D7DCED9ED4}" type="slidenum">
              <a:rPr lang="en-US" smtClean="0"/>
              <a:pPr/>
              <a:t>22</a:t>
            </a:fld>
            <a:endParaRPr lang="en-US"/>
          </a:p>
        </p:txBody>
      </p:sp>
    </p:spTree>
    <p:extLst>
      <p:ext uri="{BB962C8B-B14F-4D97-AF65-F5344CB8AC3E}">
        <p14:creationId xmlns:p14="http://schemas.microsoft.com/office/powerpoint/2010/main" xmlns="" val="15286402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Halo </a:t>
            </a:r>
            <a:r>
              <a:rPr lang="en-US" dirty="0" smtClean="0"/>
              <a:t>Error (Contd.)</a:t>
            </a:r>
            <a:endParaRPr lang="en-US" dirty="0"/>
          </a:p>
        </p:txBody>
      </p:sp>
      <p:sp>
        <p:nvSpPr>
          <p:cNvPr id="3" name="Content Placeholder 2"/>
          <p:cNvSpPr>
            <a:spLocks noGrp="1"/>
          </p:cNvSpPr>
          <p:nvPr>
            <p:ph idx="1"/>
          </p:nvPr>
        </p:nvSpPr>
        <p:spPr/>
        <p:txBody>
          <a:bodyPr/>
          <a:lstStyle/>
          <a:p>
            <a:r>
              <a:rPr lang="en-US" dirty="0" smtClean="0"/>
              <a:t>For example;</a:t>
            </a:r>
          </a:p>
          <a:p>
            <a:pPr lvl="1"/>
            <a:r>
              <a:rPr lang="en-US" dirty="0" smtClean="0"/>
              <a:t>If an employee has a perfect attendance record, then the rater may give her a high mark on dedication and productivity.</a:t>
            </a:r>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23</a:t>
            </a:fld>
            <a:endParaRPr lang="en-US"/>
          </a:p>
        </p:txBody>
      </p:sp>
    </p:spTree>
    <p:extLst>
      <p:ext uri="{BB962C8B-B14F-4D97-AF65-F5344CB8AC3E}">
        <p14:creationId xmlns:p14="http://schemas.microsoft.com/office/powerpoint/2010/main" xmlns="" val="26169092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Primacy </a:t>
            </a:r>
            <a:r>
              <a:rPr lang="en-US" dirty="0" smtClean="0"/>
              <a:t>Error</a:t>
            </a:r>
            <a:endParaRPr lang="en-US" dirty="0"/>
          </a:p>
        </p:txBody>
      </p:sp>
      <p:sp>
        <p:nvSpPr>
          <p:cNvPr id="3" name="Content Placeholder 2"/>
          <p:cNvSpPr>
            <a:spLocks noGrp="1"/>
          </p:cNvSpPr>
          <p:nvPr>
            <p:ph idx="1"/>
          </p:nvPr>
        </p:nvSpPr>
        <p:spPr/>
        <p:txBody>
          <a:bodyPr>
            <a:normAutofit lnSpcReduction="10000"/>
          </a:bodyPr>
          <a:lstStyle/>
          <a:p>
            <a:r>
              <a:rPr lang="en-US" dirty="0"/>
              <a:t>Primacy error: </a:t>
            </a:r>
          </a:p>
          <a:p>
            <a:pPr lvl="1"/>
            <a:r>
              <a:rPr lang="en-US" dirty="0" smtClean="0"/>
              <a:t>Primacy </a:t>
            </a:r>
            <a:r>
              <a:rPr lang="en-US" dirty="0"/>
              <a:t>error occurs when performance evaluation is influenced mainly by information collected during the initial phases of the review period. </a:t>
            </a:r>
          </a:p>
          <a:p>
            <a:pPr lvl="1"/>
            <a:r>
              <a:rPr lang="en-US" dirty="0"/>
              <a:t>Raters form an overall impression about the </a:t>
            </a:r>
            <a:r>
              <a:rPr lang="en-US" dirty="0" err="1"/>
              <a:t>ratee</a:t>
            </a:r>
            <a:r>
              <a:rPr lang="en-US" dirty="0"/>
              <a:t> on the basis of some </a:t>
            </a:r>
            <a:r>
              <a:rPr lang="en-US" dirty="0" smtClean="0"/>
              <a:t>particular </a:t>
            </a:r>
            <a:r>
              <a:rPr lang="en-US" dirty="0"/>
              <a:t>characteristics of the </a:t>
            </a:r>
            <a:r>
              <a:rPr lang="en-US" dirty="0" err="1"/>
              <a:t>ratee</a:t>
            </a:r>
            <a:r>
              <a:rPr lang="en-US" dirty="0"/>
              <a:t> identified by them. The identified qualities and features may not provide adequate base for appraisal.</a:t>
            </a:r>
          </a:p>
        </p:txBody>
      </p:sp>
      <p:sp>
        <p:nvSpPr>
          <p:cNvPr id="4" name="Slide Number Placeholder 3"/>
          <p:cNvSpPr>
            <a:spLocks noGrp="1"/>
          </p:cNvSpPr>
          <p:nvPr>
            <p:ph type="sldNum" sz="quarter" idx="12"/>
          </p:nvPr>
        </p:nvSpPr>
        <p:spPr/>
        <p:txBody>
          <a:bodyPr/>
          <a:lstStyle/>
          <a:p>
            <a:fld id="{90D7E60E-6FA9-45AC-A10A-50D7DCED9ED4}" type="slidenum">
              <a:rPr lang="en-US" smtClean="0"/>
              <a:pPr/>
              <a:t>24</a:t>
            </a:fld>
            <a:endParaRPr lang="en-US"/>
          </a:p>
        </p:txBody>
      </p:sp>
    </p:spTree>
    <p:extLst>
      <p:ext uri="{BB962C8B-B14F-4D97-AF65-F5344CB8AC3E}">
        <p14:creationId xmlns:p14="http://schemas.microsoft.com/office/powerpoint/2010/main" xmlns="" val="31620317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Primacy </a:t>
            </a:r>
            <a:r>
              <a:rPr lang="en-US" dirty="0" smtClean="0"/>
              <a:t>Error (Contd.)</a:t>
            </a:r>
            <a:endParaRPr lang="en-US" dirty="0"/>
          </a:p>
        </p:txBody>
      </p:sp>
      <p:sp>
        <p:nvSpPr>
          <p:cNvPr id="3" name="Content Placeholder 2"/>
          <p:cNvSpPr>
            <a:spLocks noGrp="1"/>
          </p:cNvSpPr>
          <p:nvPr>
            <p:ph idx="1"/>
          </p:nvPr>
        </p:nvSpPr>
        <p:spPr/>
        <p:txBody>
          <a:bodyPr/>
          <a:lstStyle/>
          <a:p>
            <a:pPr marL="342900" lvl="1" indent="-342900">
              <a:buFont typeface="Arial" panose="020B0604020202020204" pitchFamily="34" charset="0"/>
              <a:buChar char="•"/>
            </a:pPr>
            <a:r>
              <a:rPr lang="en-US" sz="3200" dirty="0"/>
              <a:t>For example, </a:t>
            </a:r>
            <a:endParaRPr lang="en-US" sz="3200" dirty="0" smtClean="0"/>
          </a:p>
          <a:p>
            <a:pPr marL="742950" lvl="2" indent="-342900"/>
            <a:r>
              <a:rPr lang="en-US" sz="3200" dirty="0" smtClean="0"/>
              <a:t>In </a:t>
            </a:r>
            <a:r>
              <a:rPr lang="en-US" sz="3200" dirty="0"/>
              <a:t>rating communication skills, the supervisor gives more weight to incidents involving communication that took place toward the beginning of the review period as opposed to incidents taking place at all others time.</a:t>
            </a:r>
          </a:p>
          <a:p>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25</a:t>
            </a:fld>
            <a:endParaRPr lang="en-US"/>
          </a:p>
        </p:txBody>
      </p:sp>
    </p:spTree>
    <p:extLst>
      <p:ext uri="{BB962C8B-B14F-4D97-AF65-F5344CB8AC3E}">
        <p14:creationId xmlns:p14="http://schemas.microsoft.com/office/powerpoint/2010/main" xmlns="" val="21348689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Recency</a:t>
            </a:r>
            <a:r>
              <a:rPr lang="en-US" dirty="0"/>
              <a:t> </a:t>
            </a:r>
            <a:r>
              <a:rPr lang="en-US" dirty="0" smtClean="0"/>
              <a:t>Error</a:t>
            </a:r>
            <a:endParaRPr lang="en-US" dirty="0"/>
          </a:p>
        </p:txBody>
      </p:sp>
      <p:sp>
        <p:nvSpPr>
          <p:cNvPr id="3" name="Content Placeholder 2"/>
          <p:cNvSpPr>
            <a:spLocks noGrp="1"/>
          </p:cNvSpPr>
          <p:nvPr>
            <p:ph idx="1"/>
          </p:nvPr>
        </p:nvSpPr>
        <p:spPr/>
        <p:txBody>
          <a:bodyPr>
            <a:normAutofit/>
          </a:bodyPr>
          <a:lstStyle/>
          <a:p>
            <a:r>
              <a:rPr lang="en-US" dirty="0" err="1" smtClean="0"/>
              <a:t>Recency</a:t>
            </a:r>
            <a:r>
              <a:rPr lang="en-US" dirty="0" smtClean="0"/>
              <a:t> error: </a:t>
            </a:r>
          </a:p>
          <a:p>
            <a:pPr lvl="1"/>
            <a:r>
              <a:rPr lang="en-US" dirty="0"/>
              <a:t>Inaccuracy or flaw </a:t>
            </a:r>
            <a:r>
              <a:rPr lang="en-US" dirty="0" smtClean="0"/>
              <a:t>in performance </a:t>
            </a:r>
            <a:r>
              <a:rPr lang="en-US" dirty="0"/>
              <a:t> </a:t>
            </a:r>
            <a:r>
              <a:rPr lang="en-US" dirty="0" smtClean="0"/>
              <a:t>appraisal </a:t>
            </a:r>
            <a:r>
              <a:rPr lang="en-US" dirty="0"/>
              <a:t>caused by the evaluator's </a:t>
            </a:r>
            <a:r>
              <a:rPr lang="en-US" dirty="0" smtClean="0"/>
              <a:t>reliance</a:t>
            </a:r>
            <a:r>
              <a:rPr lang="en-US" dirty="0"/>
              <a:t> on the most recent </a:t>
            </a:r>
            <a:r>
              <a:rPr lang="en-US" dirty="0" smtClean="0"/>
              <a:t>occurrences</a:t>
            </a:r>
            <a:r>
              <a:rPr lang="en-US" dirty="0"/>
              <a:t> of the </a:t>
            </a:r>
            <a:r>
              <a:rPr lang="en-US" dirty="0" smtClean="0"/>
              <a:t>employee’s behavior</a:t>
            </a:r>
            <a:r>
              <a:rPr lang="en-US" dirty="0" smtClean="0"/>
              <a:t>.</a:t>
            </a:r>
            <a:r>
              <a:rPr lang="en-US" dirty="0"/>
              <a:t/>
            </a:r>
            <a:br>
              <a:rPr lang="en-US" dirty="0"/>
            </a:br>
            <a:endParaRPr lang="en-US" dirty="0" smtClean="0"/>
          </a:p>
          <a:p>
            <a:pPr lvl="1"/>
            <a:r>
              <a:rPr lang="en-US" dirty="0" err="1" smtClean="0"/>
              <a:t>Recency</a:t>
            </a:r>
            <a:r>
              <a:rPr lang="en-US" dirty="0" smtClean="0"/>
              <a:t> error occurs when performance evaluation is influenced mainly by information gathered during the last portion of the review period. </a:t>
            </a:r>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26</a:t>
            </a:fld>
            <a:endParaRPr lang="en-US"/>
          </a:p>
        </p:txBody>
      </p:sp>
    </p:spTree>
    <p:extLst>
      <p:ext uri="{BB962C8B-B14F-4D97-AF65-F5344CB8AC3E}">
        <p14:creationId xmlns:p14="http://schemas.microsoft.com/office/powerpoint/2010/main" xmlns="" val="11503916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Recency</a:t>
            </a:r>
            <a:r>
              <a:rPr lang="en-US" dirty="0"/>
              <a:t> </a:t>
            </a:r>
            <a:r>
              <a:rPr lang="en-US" dirty="0" smtClean="0"/>
              <a:t>Error (Contd.)</a:t>
            </a:r>
            <a:endParaRPr lang="en-US" dirty="0"/>
          </a:p>
        </p:txBody>
      </p:sp>
      <p:sp>
        <p:nvSpPr>
          <p:cNvPr id="3" name="Content Placeholder 2"/>
          <p:cNvSpPr>
            <a:spLocks noGrp="1"/>
          </p:cNvSpPr>
          <p:nvPr>
            <p:ph idx="1"/>
          </p:nvPr>
        </p:nvSpPr>
        <p:spPr/>
        <p:txBody>
          <a:bodyPr/>
          <a:lstStyle/>
          <a:p>
            <a:pPr marL="342900" lvl="1" indent="-342900">
              <a:buFont typeface="Arial" panose="020B0604020202020204" pitchFamily="34" charset="0"/>
              <a:buChar char="•"/>
            </a:pPr>
            <a:r>
              <a:rPr lang="en-US" sz="3200" dirty="0"/>
              <a:t>That is the opposite of </a:t>
            </a:r>
            <a:r>
              <a:rPr lang="en-US" sz="3200" dirty="0" smtClean="0"/>
              <a:t>primacy </a:t>
            </a:r>
            <a:r>
              <a:rPr lang="en-US" sz="3200" dirty="0"/>
              <a:t>error: </a:t>
            </a:r>
            <a:endParaRPr lang="en-US" sz="3200" dirty="0" smtClean="0"/>
          </a:p>
          <a:p>
            <a:pPr marL="742950" lvl="2" indent="-342900"/>
            <a:r>
              <a:rPr lang="en-US" sz="3200" dirty="0" smtClean="0"/>
              <a:t>raters </a:t>
            </a:r>
            <a:r>
              <a:rPr lang="en-US" sz="3200" dirty="0"/>
              <a:t>are more heavily influenced by behaviors taking </a:t>
            </a:r>
            <a:r>
              <a:rPr lang="en-US" sz="3200" dirty="0" smtClean="0"/>
              <a:t>place </a:t>
            </a:r>
            <a:r>
              <a:rPr lang="en-US" sz="3200" dirty="0"/>
              <a:t>towards the end of review period instead of giving equal importance and paying attention to incidents </a:t>
            </a:r>
            <a:r>
              <a:rPr lang="en-US" sz="3200" dirty="0" smtClean="0"/>
              <a:t>occurring </a:t>
            </a:r>
            <a:r>
              <a:rPr lang="en-US" sz="3200" dirty="0"/>
              <a:t>throughout the entire review period.</a:t>
            </a:r>
          </a:p>
          <a:p>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27</a:t>
            </a:fld>
            <a:endParaRPr lang="en-US"/>
          </a:p>
        </p:txBody>
      </p:sp>
    </p:spTree>
    <p:extLst>
      <p:ext uri="{BB962C8B-B14F-4D97-AF65-F5344CB8AC3E}">
        <p14:creationId xmlns:p14="http://schemas.microsoft.com/office/powerpoint/2010/main" xmlns="" val="39454384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Negative </a:t>
            </a:r>
            <a:r>
              <a:rPr lang="en-US" dirty="0" smtClean="0"/>
              <a:t>Error</a:t>
            </a:r>
            <a:endParaRPr lang="en-US" dirty="0"/>
          </a:p>
        </p:txBody>
      </p:sp>
      <p:sp>
        <p:nvSpPr>
          <p:cNvPr id="3" name="Content Placeholder 2"/>
          <p:cNvSpPr>
            <a:spLocks noGrp="1"/>
          </p:cNvSpPr>
          <p:nvPr>
            <p:ph idx="1"/>
          </p:nvPr>
        </p:nvSpPr>
        <p:spPr/>
        <p:txBody>
          <a:bodyPr>
            <a:normAutofit/>
          </a:bodyPr>
          <a:lstStyle/>
          <a:p>
            <a:r>
              <a:rPr lang="en-US" dirty="0" smtClean="0"/>
              <a:t>Negative error: </a:t>
            </a:r>
          </a:p>
          <a:p>
            <a:pPr lvl="1"/>
            <a:r>
              <a:rPr lang="en-US" dirty="0" smtClean="0"/>
              <a:t>Negative error occurs when raters place more weight on negative information than on positive or neutral information. </a:t>
            </a:r>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28</a:t>
            </a:fld>
            <a:endParaRPr lang="en-US"/>
          </a:p>
        </p:txBody>
      </p:sp>
    </p:spTree>
    <p:extLst>
      <p:ext uri="{BB962C8B-B14F-4D97-AF65-F5344CB8AC3E}">
        <p14:creationId xmlns:p14="http://schemas.microsoft.com/office/powerpoint/2010/main" xmlns="" val="7192688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Negative </a:t>
            </a:r>
            <a:r>
              <a:rPr lang="en-US" dirty="0" smtClean="0"/>
              <a:t>Error (Contd.)</a:t>
            </a:r>
            <a:endParaRPr lang="en-US" dirty="0"/>
          </a:p>
        </p:txBody>
      </p:sp>
      <p:sp>
        <p:nvSpPr>
          <p:cNvPr id="3" name="Content Placeholder 2"/>
          <p:cNvSpPr>
            <a:spLocks noGrp="1"/>
          </p:cNvSpPr>
          <p:nvPr>
            <p:ph idx="1"/>
          </p:nvPr>
        </p:nvSpPr>
        <p:spPr/>
        <p:txBody>
          <a:bodyPr/>
          <a:lstStyle/>
          <a:p>
            <a:r>
              <a:rPr lang="en-US" dirty="0"/>
              <a:t>For example, </a:t>
            </a:r>
            <a:endParaRPr lang="en-US" dirty="0" smtClean="0"/>
          </a:p>
          <a:p>
            <a:pPr lvl="1"/>
            <a:r>
              <a:rPr lang="en-US" dirty="0" smtClean="0"/>
              <a:t>A </a:t>
            </a:r>
            <a:r>
              <a:rPr lang="en-US" dirty="0"/>
              <a:t>rater may have observed one negative interaction between the employee and a customer and several positive interactions in which customers expectations were surpassed</a:t>
            </a:r>
            <a:r>
              <a:rPr lang="en-US" dirty="0" smtClean="0"/>
              <a:t>.</a:t>
            </a:r>
          </a:p>
          <a:p>
            <a:pPr lvl="1"/>
            <a:r>
              <a:rPr lang="en-US" dirty="0" smtClean="0"/>
              <a:t>The rater may focus on the one negative incident in rating the “customer service” dimension.</a:t>
            </a:r>
            <a:endParaRPr lang="en-US" dirty="0"/>
          </a:p>
          <a:p>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29</a:t>
            </a:fld>
            <a:endParaRPr lang="en-US"/>
          </a:p>
        </p:txBody>
      </p:sp>
    </p:spTree>
    <p:extLst>
      <p:ext uri="{BB962C8B-B14F-4D97-AF65-F5344CB8AC3E}">
        <p14:creationId xmlns:p14="http://schemas.microsoft.com/office/powerpoint/2010/main" xmlns="" val="199385553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a:t>
            </a:r>
            <a:r>
              <a:rPr lang="en-US" dirty="0" smtClean="0"/>
              <a:t>Impression Error</a:t>
            </a:r>
            <a:endParaRPr lang="en-US" dirty="0"/>
          </a:p>
        </p:txBody>
      </p:sp>
      <p:sp>
        <p:nvSpPr>
          <p:cNvPr id="3" name="Content Placeholder 2"/>
          <p:cNvSpPr>
            <a:spLocks noGrp="1"/>
          </p:cNvSpPr>
          <p:nvPr>
            <p:ph idx="1"/>
          </p:nvPr>
        </p:nvSpPr>
        <p:spPr/>
        <p:txBody>
          <a:bodyPr>
            <a:normAutofit/>
          </a:bodyPr>
          <a:lstStyle/>
          <a:p>
            <a:r>
              <a:rPr lang="en-US" dirty="0" smtClean="0"/>
              <a:t>First impression error: </a:t>
            </a:r>
          </a:p>
          <a:p>
            <a:pPr lvl="1"/>
            <a:r>
              <a:rPr lang="en-US" dirty="0" smtClean="0"/>
              <a:t>First impression error occurs when raters make an initial favorable or unfavorable judgment about an employee and then ignore subsequent information that does not support the initial impression.</a:t>
            </a:r>
          </a:p>
        </p:txBody>
      </p:sp>
      <p:sp>
        <p:nvSpPr>
          <p:cNvPr id="4" name="Slide Number Placeholder 3"/>
          <p:cNvSpPr>
            <a:spLocks noGrp="1"/>
          </p:cNvSpPr>
          <p:nvPr>
            <p:ph type="sldNum" sz="quarter" idx="12"/>
          </p:nvPr>
        </p:nvSpPr>
        <p:spPr/>
        <p:txBody>
          <a:bodyPr/>
          <a:lstStyle/>
          <a:p>
            <a:fld id="{90D7E60E-6FA9-45AC-A10A-50D7DCED9ED4}" type="slidenum">
              <a:rPr lang="en-US" smtClean="0"/>
              <a:pPr/>
              <a:t>30</a:t>
            </a:fld>
            <a:endParaRPr lang="en-US"/>
          </a:p>
        </p:txBody>
      </p:sp>
    </p:spTree>
    <p:extLst>
      <p:ext uri="{BB962C8B-B14F-4D97-AF65-F5344CB8AC3E}">
        <p14:creationId xmlns:p14="http://schemas.microsoft.com/office/powerpoint/2010/main" xmlns="" val="69728037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Impression </a:t>
            </a:r>
            <a:r>
              <a:rPr lang="en-US" dirty="0" smtClean="0"/>
              <a:t>Error (Contd.)</a:t>
            </a:r>
            <a:endParaRPr lang="en-US" dirty="0"/>
          </a:p>
        </p:txBody>
      </p:sp>
      <p:sp>
        <p:nvSpPr>
          <p:cNvPr id="3" name="Content Placeholder 2"/>
          <p:cNvSpPr>
            <a:spLocks noGrp="1"/>
          </p:cNvSpPr>
          <p:nvPr>
            <p:ph idx="1"/>
          </p:nvPr>
        </p:nvSpPr>
        <p:spPr/>
        <p:txBody>
          <a:bodyPr/>
          <a:lstStyle/>
          <a:p>
            <a:r>
              <a:rPr lang="en-US" dirty="0" smtClean="0"/>
              <a:t>This type of error can be confounded with the “similar to me error” because first impression are likely to be based on the degree of similarity; the more similar the person is to the supervisor, the more positive the first impression will be.</a:t>
            </a:r>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31</a:t>
            </a:fld>
            <a:endParaRPr lang="en-US"/>
          </a:p>
        </p:txBody>
      </p:sp>
    </p:spTree>
    <p:extLst>
      <p:ext uri="{BB962C8B-B14F-4D97-AF65-F5344CB8AC3E}">
        <p14:creationId xmlns:p14="http://schemas.microsoft.com/office/powerpoint/2010/main" xmlns="" val="350395592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Spillover </a:t>
            </a:r>
            <a:r>
              <a:rPr lang="en-US" dirty="0" smtClean="0"/>
              <a:t>Error</a:t>
            </a:r>
            <a:endParaRPr lang="en-US" dirty="0"/>
          </a:p>
        </p:txBody>
      </p:sp>
      <p:sp>
        <p:nvSpPr>
          <p:cNvPr id="3" name="Content Placeholder 2"/>
          <p:cNvSpPr>
            <a:spLocks noGrp="1"/>
          </p:cNvSpPr>
          <p:nvPr>
            <p:ph idx="1"/>
          </p:nvPr>
        </p:nvSpPr>
        <p:spPr/>
        <p:txBody>
          <a:bodyPr>
            <a:normAutofit/>
          </a:bodyPr>
          <a:lstStyle/>
          <a:p>
            <a:r>
              <a:rPr lang="en-US" dirty="0"/>
              <a:t>Spillover error: </a:t>
            </a:r>
            <a:endParaRPr lang="en-US" dirty="0" smtClean="0"/>
          </a:p>
          <a:p>
            <a:pPr lvl="1"/>
            <a:r>
              <a:rPr lang="en-US" dirty="0" smtClean="0"/>
              <a:t>Spillover </a:t>
            </a:r>
            <a:r>
              <a:rPr lang="en-US" dirty="0"/>
              <a:t>error occurs when a scores from previous review periods unjustly influence current ratings. </a:t>
            </a:r>
            <a:endParaRPr lang="en-US" dirty="0" smtClean="0"/>
          </a:p>
          <a:p>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32</a:t>
            </a:fld>
            <a:endParaRPr lang="en-US"/>
          </a:p>
        </p:txBody>
      </p:sp>
    </p:spTree>
    <p:extLst>
      <p:ext uri="{BB962C8B-B14F-4D97-AF65-F5344CB8AC3E}">
        <p14:creationId xmlns:p14="http://schemas.microsoft.com/office/powerpoint/2010/main" xmlns="" val="53766785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Spillover </a:t>
            </a:r>
            <a:r>
              <a:rPr lang="en-US" dirty="0" smtClean="0"/>
              <a:t>Error (Contd.)</a:t>
            </a:r>
            <a:endParaRPr lang="en-US" dirty="0"/>
          </a:p>
        </p:txBody>
      </p:sp>
      <p:sp>
        <p:nvSpPr>
          <p:cNvPr id="3" name="Content Placeholder 2"/>
          <p:cNvSpPr>
            <a:spLocks noGrp="1"/>
          </p:cNvSpPr>
          <p:nvPr>
            <p:ph idx="1"/>
          </p:nvPr>
        </p:nvSpPr>
        <p:spPr/>
        <p:txBody>
          <a:bodyPr/>
          <a:lstStyle/>
          <a:p>
            <a:pPr marL="0" indent="-400050"/>
            <a:r>
              <a:rPr lang="en-US" dirty="0"/>
              <a:t>For example, </a:t>
            </a:r>
          </a:p>
          <a:p>
            <a:pPr marL="400050" lvl="1" indent="-400050"/>
            <a:r>
              <a:rPr lang="en-US" dirty="0" smtClean="0"/>
              <a:t>A </a:t>
            </a:r>
            <a:r>
              <a:rPr lang="en-US" dirty="0"/>
              <a:t>supervisor makes the assumption that an employee who has an excellent performer in the previous period ought to be an excellent performer also during the current period and provides performance ratings consistent with this belief.</a:t>
            </a:r>
          </a:p>
          <a:p>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33</a:t>
            </a:fld>
            <a:endParaRPr lang="en-US"/>
          </a:p>
        </p:txBody>
      </p:sp>
    </p:spTree>
    <p:extLst>
      <p:ext uri="{BB962C8B-B14F-4D97-AF65-F5344CB8AC3E}">
        <p14:creationId xmlns:p14="http://schemas.microsoft.com/office/powerpoint/2010/main" xmlns="" val="398767101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Stereotype </a:t>
            </a:r>
            <a:r>
              <a:rPr lang="en-US" dirty="0" smtClean="0"/>
              <a:t>Error</a:t>
            </a:r>
            <a:endParaRPr lang="en-US" dirty="0"/>
          </a:p>
        </p:txBody>
      </p:sp>
      <p:sp>
        <p:nvSpPr>
          <p:cNvPr id="3" name="Content Placeholder 2"/>
          <p:cNvSpPr>
            <a:spLocks noGrp="1"/>
          </p:cNvSpPr>
          <p:nvPr>
            <p:ph idx="1"/>
          </p:nvPr>
        </p:nvSpPr>
        <p:spPr/>
        <p:txBody>
          <a:bodyPr>
            <a:normAutofit/>
          </a:bodyPr>
          <a:lstStyle/>
          <a:p>
            <a:r>
              <a:rPr lang="en-US" dirty="0" smtClean="0"/>
              <a:t>Stereotype error: </a:t>
            </a:r>
          </a:p>
          <a:p>
            <a:pPr lvl="1"/>
            <a:r>
              <a:rPr lang="en-US" dirty="0" smtClean="0"/>
              <a:t>Stereotype error occurs when a supervisor has an oversimplified view of individuals based on group membership. </a:t>
            </a:r>
          </a:p>
          <a:p>
            <a:pPr lvl="1"/>
            <a:r>
              <a:rPr lang="en-US" dirty="0" smtClean="0"/>
              <a:t>That is, supervisor may have a belief the certain groups of employees are unassertive in their communication style. </a:t>
            </a:r>
          </a:p>
        </p:txBody>
      </p:sp>
      <p:sp>
        <p:nvSpPr>
          <p:cNvPr id="4" name="Slide Number Placeholder 3"/>
          <p:cNvSpPr>
            <a:spLocks noGrp="1"/>
          </p:cNvSpPr>
          <p:nvPr>
            <p:ph type="sldNum" sz="quarter" idx="12"/>
          </p:nvPr>
        </p:nvSpPr>
        <p:spPr/>
        <p:txBody>
          <a:bodyPr/>
          <a:lstStyle/>
          <a:p>
            <a:fld id="{90D7E60E-6FA9-45AC-A10A-50D7DCED9ED4}" type="slidenum">
              <a:rPr lang="en-US" smtClean="0"/>
              <a:pPr/>
              <a:t>34</a:t>
            </a:fld>
            <a:endParaRPr lang="en-US"/>
          </a:p>
        </p:txBody>
      </p:sp>
    </p:spTree>
    <p:extLst>
      <p:ext uri="{BB962C8B-B14F-4D97-AF65-F5344CB8AC3E}">
        <p14:creationId xmlns:p14="http://schemas.microsoft.com/office/powerpoint/2010/main" xmlns="" val="248111121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Stereotype </a:t>
            </a:r>
            <a:r>
              <a:rPr lang="en-US" dirty="0" smtClean="0"/>
              <a:t>Error (Contd.)</a:t>
            </a:r>
            <a:endParaRPr lang="en-US" dirty="0"/>
          </a:p>
        </p:txBody>
      </p:sp>
      <p:sp>
        <p:nvSpPr>
          <p:cNvPr id="3" name="Content Placeholder 2"/>
          <p:cNvSpPr>
            <a:spLocks noGrp="1"/>
          </p:cNvSpPr>
          <p:nvPr>
            <p:ph idx="1"/>
          </p:nvPr>
        </p:nvSpPr>
        <p:spPr/>
        <p:txBody>
          <a:bodyPr/>
          <a:lstStyle/>
          <a:p>
            <a:pPr marL="457200" lvl="1" indent="-457200"/>
            <a:r>
              <a:rPr lang="en-US" dirty="0"/>
              <a:t>In rating women, therefore, he may automatically describe communication as being “unassertive” without actually having any behavioral evidence to support the rating.</a:t>
            </a:r>
          </a:p>
          <a:p>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35</a:t>
            </a:fld>
            <a:endParaRPr lang="en-US"/>
          </a:p>
        </p:txBody>
      </p:sp>
    </p:spTree>
    <p:extLst>
      <p:ext uri="{BB962C8B-B14F-4D97-AF65-F5344CB8AC3E}">
        <p14:creationId xmlns:p14="http://schemas.microsoft.com/office/powerpoint/2010/main" xmlns="" val="352317207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Stereotype Error (Contd.)</a:t>
            </a:r>
          </a:p>
        </p:txBody>
      </p:sp>
      <p:sp>
        <p:nvSpPr>
          <p:cNvPr id="3" name="Content Placeholder 2"/>
          <p:cNvSpPr>
            <a:spLocks noGrp="1"/>
          </p:cNvSpPr>
          <p:nvPr>
            <p:ph idx="1"/>
          </p:nvPr>
        </p:nvSpPr>
        <p:spPr/>
        <p:txBody>
          <a:bodyPr/>
          <a:lstStyle/>
          <a:p>
            <a:r>
              <a:rPr lang="en-US" dirty="0" smtClean="0"/>
              <a:t>This type of error can also lead to biased evaluations of performance when an individual (</a:t>
            </a:r>
            <a:r>
              <a:rPr lang="en-US" dirty="0" err="1" smtClean="0"/>
              <a:t>e.g</a:t>
            </a:r>
            <a:r>
              <a:rPr lang="en-US" dirty="0" smtClean="0"/>
              <a:t> women) violates stereotypical norms by working in an occupation that does not fit the stereotype (</a:t>
            </a:r>
            <a:r>
              <a:rPr lang="en-US" dirty="0" err="1" smtClean="0"/>
              <a:t>e.g</a:t>
            </a:r>
            <a:r>
              <a:rPr lang="en-US" dirty="0" smtClean="0"/>
              <a:t> assembly of airplane parts).</a:t>
            </a:r>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36</a:t>
            </a:fld>
            <a:endParaRPr lang="en-US"/>
          </a:p>
        </p:txBody>
      </p:sp>
    </p:spTree>
    <p:extLst>
      <p:ext uri="{BB962C8B-B14F-4D97-AF65-F5344CB8AC3E}">
        <p14:creationId xmlns:p14="http://schemas.microsoft.com/office/powerpoint/2010/main" xmlns="" val="22152904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Stereotype Error (Contd.)</a:t>
            </a:r>
          </a:p>
        </p:txBody>
      </p:sp>
      <p:sp>
        <p:nvSpPr>
          <p:cNvPr id="3" name="Content Placeholder 2"/>
          <p:cNvSpPr>
            <a:spLocks noGrp="1"/>
          </p:cNvSpPr>
          <p:nvPr>
            <p:ph idx="1"/>
          </p:nvPr>
        </p:nvSpPr>
        <p:spPr/>
        <p:txBody>
          <a:bodyPr/>
          <a:lstStyle/>
          <a:p>
            <a:r>
              <a:rPr lang="en-US" dirty="0" smtClean="0"/>
              <a:t>This type of error can also lead to consistently lower performance ratings for members of certain groups.</a:t>
            </a:r>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37</a:t>
            </a:fld>
            <a:endParaRPr lang="en-US"/>
          </a:p>
        </p:txBody>
      </p:sp>
    </p:spTree>
    <p:extLst>
      <p:ext uri="{BB962C8B-B14F-4D97-AF65-F5344CB8AC3E}">
        <p14:creationId xmlns:p14="http://schemas.microsoft.com/office/powerpoint/2010/main" xmlns="" val="313210542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Stereotype Error (Contd.)</a:t>
            </a:r>
          </a:p>
        </p:txBody>
      </p:sp>
      <p:sp>
        <p:nvSpPr>
          <p:cNvPr id="3" name="Content Placeholder 2"/>
          <p:cNvSpPr>
            <a:spLocks noGrp="1"/>
          </p:cNvSpPr>
          <p:nvPr>
            <p:ph idx="1"/>
          </p:nvPr>
        </p:nvSpPr>
        <p:spPr/>
        <p:txBody>
          <a:bodyPr/>
          <a:lstStyle/>
          <a:p>
            <a:r>
              <a:rPr lang="en-US" dirty="0" smtClean="0"/>
              <a:t>For example;</a:t>
            </a:r>
          </a:p>
          <a:p>
            <a:pPr lvl="1"/>
            <a:r>
              <a:rPr lang="en-US" dirty="0" smtClean="0"/>
              <a:t>A study including an identical sample of black or white workers found that white supervisors gave superior ratings to white workers relative to black workers than did black supervisors.</a:t>
            </a:r>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38</a:t>
            </a:fld>
            <a:endParaRPr lang="en-US"/>
          </a:p>
        </p:txBody>
      </p:sp>
    </p:spTree>
    <p:extLst>
      <p:ext uri="{BB962C8B-B14F-4D97-AF65-F5344CB8AC3E}">
        <p14:creationId xmlns:p14="http://schemas.microsoft.com/office/powerpoint/2010/main" xmlns="" val="148454611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Attribution </a:t>
            </a:r>
            <a:r>
              <a:rPr lang="en-US" dirty="0" smtClean="0"/>
              <a:t>Error</a:t>
            </a:r>
            <a:endParaRPr lang="en-US" dirty="0"/>
          </a:p>
        </p:txBody>
      </p:sp>
      <p:sp>
        <p:nvSpPr>
          <p:cNvPr id="3" name="Content Placeholder 2"/>
          <p:cNvSpPr>
            <a:spLocks noGrp="1"/>
          </p:cNvSpPr>
          <p:nvPr>
            <p:ph idx="1"/>
          </p:nvPr>
        </p:nvSpPr>
        <p:spPr/>
        <p:txBody>
          <a:bodyPr>
            <a:normAutofit/>
          </a:bodyPr>
          <a:lstStyle/>
          <a:p>
            <a:r>
              <a:rPr lang="en-US" dirty="0"/>
              <a:t>Attribution error: </a:t>
            </a:r>
            <a:endParaRPr lang="en-US" dirty="0" smtClean="0"/>
          </a:p>
          <a:p>
            <a:pPr lvl="1"/>
            <a:r>
              <a:rPr lang="en-US" dirty="0" smtClean="0"/>
              <a:t>The </a:t>
            </a:r>
            <a:r>
              <a:rPr lang="en-US" dirty="0"/>
              <a:t>attribution error takes place when </a:t>
            </a:r>
            <a:r>
              <a:rPr lang="en-US" dirty="0" smtClean="0"/>
              <a:t>a </a:t>
            </a:r>
            <a:r>
              <a:rPr lang="en-US" dirty="0"/>
              <a:t>supervisor attributes poor performance to an employees dispositional tendencies instead of features of the situation. </a:t>
            </a:r>
            <a:endParaRPr lang="en-US" dirty="0" smtClean="0"/>
          </a:p>
          <a:p>
            <a:pPr lvl="1"/>
            <a:r>
              <a:rPr lang="en-US" dirty="0" smtClean="0"/>
              <a:t>In </a:t>
            </a:r>
            <a:r>
              <a:rPr lang="en-US" dirty="0"/>
              <a:t>other words, different supervisors may place different relative importance on the environment in which the employee works in making performance evaluations.</a:t>
            </a:r>
          </a:p>
          <a:p>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39</a:t>
            </a:fld>
            <a:endParaRPr lang="en-US"/>
          </a:p>
        </p:txBody>
      </p:sp>
    </p:spTree>
    <p:extLst>
      <p:ext uri="{BB962C8B-B14F-4D97-AF65-F5344CB8AC3E}">
        <p14:creationId xmlns:p14="http://schemas.microsoft.com/office/powerpoint/2010/main" xmlns="" val="182132528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Attribution </a:t>
            </a:r>
            <a:r>
              <a:rPr lang="en-US" dirty="0" smtClean="0"/>
              <a:t>Error (Contd.)</a:t>
            </a:r>
            <a:endParaRPr lang="en-US" dirty="0"/>
          </a:p>
        </p:txBody>
      </p:sp>
      <p:sp>
        <p:nvSpPr>
          <p:cNvPr id="3" name="Content Placeholder 2"/>
          <p:cNvSpPr>
            <a:spLocks noGrp="1"/>
          </p:cNvSpPr>
          <p:nvPr>
            <p:ph idx="1"/>
          </p:nvPr>
        </p:nvSpPr>
        <p:spPr/>
        <p:txBody>
          <a:bodyPr/>
          <a:lstStyle/>
          <a:p>
            <a:r>
              <a:rPr lang="en-US" dirty="0" smtClean="0"/>
              <a:t>If supervisor make incorrect inferences about the employee’s dispositions and ignore situational characteristics, actions taken to improve performance may fail because the same situational constraints may still be present (</a:t>
            </a:r>
            <a:r>
              <a:rPr lang="en-US" dirty="0" err="1" smtClean="0"/>
              <a:t>e.g</a:t>
            </a:r>
            <a:r>
              <a:rPr lang="en-US" dirty="0" smtClean="0"/>
              <a:t> obsolete equipment)</a:t>
            </a:r>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40</a:t>
            </a:fld>
            <a:endParaRPr lang="en-US"/>
          </a:p>
        </p:txBody>
      </p:sp>
    </p:spTree>
    <p:extLst>
      <p:ext uri="{BB962C8B-B14F-4D97-AF65-F5344CB8AC3E}">
        <p14:creationId xmlns:p14="http://schemas.microsoft.com/office/powerpoint/2010/main" xmlns="" val="421876228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Today’s Lecture</a:t>
            </a:r>
          </a:p>
        </p:txBody>
      </p:sp>
      <p:sp>
        <p:nvSpPr>
          <p:cNvPr id="3" name="Content Placeholder 2"/>
          <p:cNvSpPr>
            <a:spLocks noGrp="1"/>
          </p:cNvSpPr>
          <p:nvPr>
            <p:ph idx="1"/>
          </p:nvPr>
        </p:nvSpPr>
        <p:spPr/>
        <p:txBody>
          <a:bodyPr>
            <a:normAutofit/>
          </a:bodyPr>
          <a:lstStyle/>
          <a:p>
            <a:r>
              <a:rPr lang="en-US" dirty="0" smtClean="0"/>
              <a:t>Rater Error Training (RET).</a:t>
            </a:r>
          </a:p>
          <a:p>
            <a:r>
              <a:rPr lang="en-US" dirty="0" smtClean="0"/>
              <a:t>Possible Errors in Ratings</a:t>
            </a:r>
          </a:p>
          <a:p>
            <a:pPr lvl="1"/>
            <a:r>
              <a:rPr lang="en-US" dirty="0" smtClean="0"/>
              <a:t>Similar to me Error</a:t>
            </a:r>
          </a:p>
          <a:p>
            <a:pPr lvl="1"/>
            <a:r>
              <a:rPr lang="en-US" dirty="0" smtClean="0"/>
              <a:t>Contrast Error</a:t>
            </a:r>
          </a:p>
          <a:p>
            <a:pPr lvl="1"/>
            <a:r>
              <a:rPr lang="en-US" dirty="0" smtClean="0"/>
              <a:t>Leniency Error</a:t>
            </a:r>
          </a:p>
          <a:p>
            <a:pPr lvl="1"/>
            <a:r>
              <a:rPr lang="en-US" dirty="0" smtClean="0"/>
              <a:t>Severity Error</a:t>
            </a:r>
          </a:p>
          <a:p>
            <a:pPr lvl="1"/>
            <a:r>
              <a:rPr lang="en-US" dirty="0" smtClean="0"/>
              <a:t>Central Tendency Error</a:t>
            </a:r>
          </a:p>
          <a:p>
            <a:pPr lvl="1"/>
            <a:r>
              <a:rPr lang="en-US" dirty="0" smtClean="0"/>
              <a:t>Halo Error</a:t>
            </a:r>
          </a:p>
          <a:p>
            <a:pPr lvl="1"/>
            <a:endParaRPr lang="en-US" dirty="0" smtClean="0"/>
          </a:p>
          <a:p>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41</a:t>
            </a:fld>
            <a:endParaRPr lang="en-US"/>
          </a:p>
        </p:txBody>
      </p:sp>
    </p:spTree>
    <p:extLst>
      <p:ext uri="{BB962C8B-B14F-4D97-AF65-F5344CB8AC3E}">
        <p14:creationId xmlns:p14="http://schemas.microsoft.com/office/powerpoint/2010/main" xmlns="" val="18638846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Summary of Today’s </a:t>
            </a:r>
            <a:r>
              <a:rPr lang="en-US" dirty="0" smtClean="0"/>
              <a:t>Lecture (Contd.)</a:t>
            </a:r>
            <a:endParaRPr lang="en-US" dirty="0"/>
          </a:p>
        </p:txBody>
      </p:sp>
      <p:sp>
        <p:nvSpPr>
          <p:cNvPr id="3" name="Content Placeholder 2"/>
          <p:cNvSpPr>
            <a:spLocks noGrp="1"/>
          </p:cNvSpPr>
          <p:nvPr>
            <p:ph idx="1"/>
          </p:nvPr>
        </p:nvSpPr>
        <p:spPr/>
        <p:txBody>
          <a:bodyPr>
            <a:normAutofit/>
          </a:bodyPr>
          <a:lstStyle/>
          <a:p>
            <a:r>
              <a:rPr lang="en-US" dirty="0"/>
              <a:t>Possible Errors in Ratings</a:t>
            </a:r>
          </a:p>
          <a:p>
            <a:pPr lvl="1"/>
            <a:r>
              <a:rPr lang="en-US" dirty="0" smtClean="0"/>
              <a:t>Primary </a:t>
            </a:r>
            <a:r>
              <a:rPr lang="en-US" dirty="0"/>
              <a:t>Error</a:t>
            </a:r>
          </a:p>
          <a:p>
            <a:pPr lvl="1"/>
            <a:r>
              <a:rPr lang="en-US" dirty="0" err="1"/>
              <a:t>Recency</a:t>
            </a:r>
            <a:r>
              <a:rPr lang="en-US" dirty="0"/>
              <a:t> Error</a:t>
            </a:r>
          </a:p>
          <a:p>
            <a:pPr lvl="1"/>
            <a:r>
              <a:rPr lang="en-US" dirty="0"/>
              <a:t>Negative Error</a:t>
            </a:r>
          </a:p>
          <a:p>
            <a:pPr lvl="1"/>
            <a:r>
              <a:rPr lang="en-US" dirty="0"/>
              <a:t>First Impression Error</a:t>
            </a:r>
          </a:p>
          <a:p>
            <a:pPr lvl="1"/>
            <a:r>
              <a:rPr lang="en-US" dirty="0"/>
              <a:t>Spillover Error</a:t>
            </a:r>
          </a:p>
          <a:p>
            <a:pPr lvl="1"/>
            <a:r>
              <a:rPr lang="en-US" dirty="0"/>
              <a:t>Stereotype Error</a:t>
            </a:r>
          </a:p>
          <a:p>
            <a:pPr lvl="1"/>
            <a:r>
              <a:rPr lang="en-US" dirty="0"/>
              <a:t>Attribution Error</a:t>
            </a:r>
          </a:p>
          <a:p>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42</a:t>
            </a:fld>
            <a:endParaRPr lang="en-US"/>
          </a:p>
        </p:txBody>
      </p:sp>
    </p:spTree>
    <p:extLst>
      <p:ext uri="{BB962C8B-B14F-4D97-AF65-F5344CB8AC3E}">
        <p14:creationId xmlns:p14="http://schemas.microsoft.com/office/powerpoint/2010/main" xmlns="" val="336044790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33D5A49D-0805-498E-8602-F27DEDAC7663}" type="slidenum">
              <a:rPr lang="en-US" smtClean="0"/>
              <a:pPr/>
              <a:t>43</a:t>
            </a:fld>
            <a:endParaRPr lang="en-US"/>
          </a:p>
        </p:txBody>
      </p:sp>
    </p:spTree>
    <p:extLst>
      <p:ext uri="{BB962C8B-B14F-4D97-AF65-F5344CB8AC3E}">
        <p14:creationId xmlns:p14="http://schemas.microsoft.com/office/powerpoint/2010/main" xmlns="" val="136205282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676</TotalTime>
  <Words>1607</Words>
  <Application>Microsoft Office PowerPoint</Application>
  <PresentationFormat>On-screen Show (4:3)</PresentationFormat>
  <Paragraphs>217</Paragraphs>
  <Slides>43</Slides>
  <Notes>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MGT-555  PERFORMANCE AND CAREET  MANAGEMENT</vt:lpstr>
      <vt:lpstr>RECAP</vt:lpstr>
      <vt:lpstr>Agenda of Today’s Lecture</vt:lpstr>
      <vt:lpstr>Agenda of Today’s Lecture (Contd.)</vt:lpstr>
      <vt:lpstr>Rater error training</vt:lpstr>
      <vt:lpstr>Rater error training (Contd.)</vt:lpstr>
      <vt:lpstr>Rater error training (Contd.)</vt:lpstr>
      <vt:lpstr>Rater error training (Contd.)</vt:lpstr>
      <vt:lpstr>Rater error training (Contd.)</vt:lpstr>
      <vt:lpstr>Rater error training (Contd.)</vt:lpstr>
      <vt:lpstr>Possible Errors in Ratings</vt:lpstr>
      <vt:lpstr>Similar to me Error</vt:lpstr>
      <vt:lpstr>Similar to me Error (Contd.)</vt:lpstr>
      <vt:lpstr>  Contrast Error</vt:lpstr>
      <vt:lpstr>Contrast Error (Contd.)</vt:lpstr>
      <vt:lpstr>Leniency Error</vt:lpstr>
      <vt:lpstr>Leniency Error (Contd.)</vt:lpstr>
      <vt:lpstr>Severity Error</vt:lpstr>
      <vt:lpstr>Severity Error (Contd.)</vt:lpstr>
      <vt:lpstr>Central Tendency Error</vt:lpstr>
      <vt:lpstr>Central Tendency Error (Contd.)</vt:lpstr>
      <vt:lpstr>Halo Error</vt:lpstr>
      <vt:lpstr>Halo Error (Contd.)</vt:lpstr>
      <vt:lpstr>Primacy Error</vt:lpstr>
      <vt:lpstr>Primacy Error (Contd.)</vt:lpstr>
      <vt:lpstr>Recency Error</vt:lpstr>
      <vt:lpstr>Recency Error (Contd.)</vt:lpstr>
      <vt:lpstr>Negative Error</vt:lpstr>
      <vt:lpstr>Negative Error (Contd.)</vt:lpstr>
      <vt:lpstr>First Impression Error</vt:lpstr>
      <vt:lpstr>First Impression Error (Contd.)</vt:lpstr>
      <vt:lpstr>Spillover Error</vt:lpstr>
      <vt:lpstr>Spillover Error (Contd.)</vt:lpstr>
      <vt:lpstr>Stereotype Error</vt:lpstr>
      <vt:lpstr>Stereotype Error (Contd.)</vt:lpstr>
      <vt:lpstr>Stereotype Error (Contd.)</vt:lpstr>
      <vt:lpstr>Stereotype Error (Contd.)</vt:lpstr>
      <vt:lpstr>Stereotype Error (Contd.)</vt:lpstr>
      <vt:lpstr>Attribution Error</vt:lpstr>
      <vt:lpstr>Attribution Error (Contd.)</vt:lpstr>
      <vt:lpstr>Summary of Today’s Lecture</vt:lpstr>
      <vt:lpstr>Summary of Today’s Lecture (Contd.)</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NTS</cp:lastModifiedBy>
  <cp:revision>149</cp:revision>
  <dcterms:created xsi:type="dcterms:W3CDTF">2014-07-06T15:36:55Z</dcterms:created>
  <dcterms:modified xsi:type="dcterms:W3CDTF">2014-07-12T12:42:21Z</dcterms:modified>
</cp:coreProperties>
</file>