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8" r:id="rId2"/>
    <p:sldId id="289" r:id="rId3"/>
    <p:sldId id="290" r:id="rId4"/>
    <p:sldId id="286" r:id="rId5"/>
    <p:sldId id="257" r:id="rId6"/>
    <p:sldId id="28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1" r:id="rId30"/>
    <p:sldId id="285" r:id="rId31"/>
    <p:sldId id="282" r:id="rId32"/>
    <p:sldId id="284" r:id="rId33"/>
    <p:sldId id="283" r:id="rId34"/>
    <p:sldId id="293" r:id="rId35"/>
    <p:sldId id="29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93EBF05-189B-4BBC-8344-A8A2CADC7DBF}" type="datetimeFigureOut">
              <a:rPr lang="en-US" smtClean="0"/>
              <a:pPr/>
              <a:t>7/12/2014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B8024C-9F98-4122-A2BD-E95AE93BA9E6}" type="slidenum">
              <a:rPr lang="en-US" smtClean="0"/>
              <a:pPr/>
              <a:t>‹#›</a:t>
            </a:fld>
            <a:endParaRPr lang="en-US"/>
          </a:p>
        </p:txBody>
      </p:sp>
    </p:spTree>
    <p:extLst>
      <p:ext uri="{BB962C8B-B14F-4D97-AF65-F5344CB8AC3E}">
        <p14:creationId xmlns:p14="http://schemas.microsoft.com/office/powerpoint/2010/main" xmlns="" val="208742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79877F-8980-4420-8BA3-593A0E564335}"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1575054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77DA18-059D-4843-9F1B-DD409DCBBA72}"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1273216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E3305E-03BF-40EA-8169-2D6AB7A14FA8}"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756288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2C92E2-3D71-43FA-AB0E-E49EE6E38E3C}"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4192411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5E034D-FA3B-4569-9B4C-F965EC537867}" type="datetime1">
              <a:rPr lang="en-US" smtClean="0"/>
              <a:pPr/>
              <a:t>7/12/2014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3985007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12B41D-3105-4ABE-8969-02DA9C038968}" type="datetime1">
              <a:rPr lang="en-US" smtClean="0"/>
              <a:pPr/>
              <a:t>7/12/2014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1679668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E6E1DC-21C4-4E9E-8AA8-2FAC95954131}" type="datetime1">
              <a:rPr lang="en-US" smtClean="0"/>
              <a:pPr/>
              <a:t>7/12/2014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56606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16604E-981A-4078-B74D-FE136BA2556A}"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2686757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BAE27D-2E91-4D88-BD3D-7B26708FF817}" type="datetime1">
              <a:rPr lang="en-US" smtClean="0"/>
              <a:pPr/>
              <a:t>7/12/2014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39642024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B3AB32-476F-43C3-AE6F-012EE4B11E0C}"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284357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E20179-4BD7-45B5-A676-69B6D7202F2C}" type="datetime1">
              <a:rPr lang="en-US" smtClean="0"/>
              <a:pPr/>
              <a:t>7/12/2014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4049282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B4B9A9-612E-4B02-A858-7ED5D12A56C4}" type="datetime1">
              <a:rPr lang="en-US" smtClean="0"/>
              <a:pPr/>
              <a:t>7/12/2014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BCFC47-E453-4D43-8523-A6AC9388D00A}" type="slidenum">
              <a:rPr lang="en-US" smtClean="0"/>
              <a:pPr/>
              <a:t>‹#›</a:t>
            </a:fld>
            <a:endParaRPr lang="en-US"/>
          </a:p>
        </p:txBody>
      </p:sp>
    </p:spTree>
    <p:extLst>
      <p:ext uri="{BB962C8B-B14F-4D97-AF65-F5344CB8AC3E}">
        <p14:creationId xmlns:p14="http://schemas.microsoft.com/office/powerpoint/2010/main" xmlns="" val="2924452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- 22</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35177419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Communication Plan</a:t>
            </a:r>
          </a:p>
          <a:p>
            <a:r>
              <a:rPr lang="en-US" dirty="0" smtClean="0"/>
              <a:t>Good Communication Plan</a:t>
            </a:r>
          </a:p>
          <a:p>
            <a:r>
              <a:rPr lang="en-US" dirty="0" smtClean="0"/>
              <a:t>Communication Bias</a:t>
            </a:r>
          </a:p>
          <a:p>
            <a:r>
              <a:rPr lang="en-US" dirty="0" smtClean="0"/>
              <a:t>Types of Bias</a:t>
            </a:r>
          </a:p>
          <a:p>
            <a:pPr lvl="1"/>
            <a:r>
              <a:rPr lang="en-US" dirty="0" smtClean="0"/>
              <a:t>Selective Exposure</a:t>
            </a:r>
          </a:p>
          <a:p>
            <a:pPr lvl="1"/>
            <a:r>
              <a:rPr lang="en-US" dirty="0" smtClean="0"/>
              <a:t>Selective Perception</a:t>
            </a:r>
          </a:p>
          <a:p>
            <a:pPr lvl="1"/>
            <a:r>
              <a:rPr lang="en-US" dirty="0" smtClean="0"/>
              <a:t>Selective Retention</a:t>
            </a:r>
          </a:p>
          <a:p>
            <a:r>
              <a:rPr lang="en-US" dirty="0" smtClean="0"/>
              <a:t>Ways to minimize negative impact of Biases</a:t>
            </a:r>
          </a:p>
          <a:p>
            <a:r>
              <a:rPr lang="en-US" dirty="0" smtClean="0"/>
              <a:t>Appeals Process</a:t>
            </a:r>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721756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Appeals Process</a:t>
            </a:r>
          </a:p>
          <a:p>
            <a:r>
              <a:rPr lang="en-US" dirty="0" smtClean="0"/>
              <a:t>Types of Issues</a:t>
            </a:r>
          </a:p>
          <a:p>
            <a:pPr lvl="1"/>
            <a:r>
              <a:rPr lang="en-US" dirty="0" smtClean="0"/>
              <a:t>Judgmental</a:t>
            </a:r>
          </a:p>
          <a:p>
            <a:pPr lvl="1"/>
            <a:r>
              <a:rPr lang="en-US" dirty="0" smtClean="0"/>
              <a:t>Administrative</a:t>
            </a:r>
          </a:p>
          <a:p>
            <a:r>
              <a:rPr lang="en-US" dirty="0" smtClean="0"/>
              <a:t>Training programs for the acquisition of required skills</a:t>
            </a:r>
          </a:p>
          <a:p>
            <a:r>
              <a:rPr lang="en-US" dirty="0" smtClean="0"/>
              <a:t>Content Areas for rater training program</a:t>
            </a:r>
          </a:p>
          <a:p>
            <a:r>
              <a:rPr lang="en-US" dirty="0" smtClean="0"/>
              <a:t>Rater Error Training (RET)</a:t>
            </a:r>
          </a:p>
          <a:p>
            <a:endParaRPr lang="en-US" dirty="0" smtClean="0"/>
          </a:p>
          <a:p>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a:t>
            </a:fld>
            <a:endParaRPr lang="en-US"/>
          </a:p>
        </p:txBody>
      </p:sp>
    </p:spTree>
    <p:extLst>
      <p:ext uri="{BB962C8B-B14F-4D97-AF65-F5344CB8AC3E}">
        <p14:creationId xmlns:p14="http://schemas.microsoft.com/office/powerpoint/2010/main" xmlns="" val="2673836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a:t>
            </a:r>
            <a:endParaRPr lang="en-US" dirty="0"/>
          </a:p>
        </p:txBody>
      </p:sp>
      <p:sp>
        <p:nvSpPr>
          <p:cNvPr id="3" name="Content Placeholder 2"/>
          <p:cNvSpPr>
            <a:spLocks noGrp="1"/>
          </p:cNvSpPr>
          <p:nvPr>
            <p:ph idx="1"/>
          </p:nvPr>
        </p:nvSpPr>
        <p:spPr/>
        <p:txBody>
          <a:bodyPr/>
          <a:lstStyle/>
          <a:p>
            <a:r>
              <a:rPr lang="en-US" dirty="0" smtClean="0"/>
              <a:t>In addition to implementing a communication process, support for the performance management system can be gained by implementing an appeals process.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4</a:t>
            </a:fld>
            <a:endParaRPr lang="en-US"/>
          </a:p>
        </p:txBody>
      </p:sp>
    </p:spTree>
    <p:extLst>
      <p:ext uri="{BB962C8B-B14F-4D97-AF65-F5344CB8AC3E}">
        <p14:creationId xmlns:p14="http://schemas.microsoft.com/office/powerpoint/2010/main" xmlns="" val="38653488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The inclusion of appeal process is important in gaining employee acceptance for the performance management system because it allows employees to understand that, if there is a disagreement regarding performance ratings or any resulting decisions, then such disagreement can be resolved in an amicable and non retaliatory way.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5</a:t>
            </a:fld>
            <a:endParaRPr lang="en-US"/>
          </a:p>
        </p:txBody>
      </p:sp>
    </p:spTree>
    <p:extLst>
      <p:ext uri="{BB962C8B-B14F-4D97-AF65-F5344CB8AC3E}">
        <p14:creationId xmlns:p14="http://schemas.microsoft.com/office/powerpoint/2010/main" xmlns="" val="501728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The inclusion of an appeals process increases perception of the system as fair.</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a:t>
            </a:fld>
            <a:endParaRPr lang="en-US"/>
          </a:p>
        </p:txBody>
      </p:sp>
    </p:spTree>
    <p:extLst>
      <p:ext uri="{BB962C8B-B14F-4D97-AF65-F5344CB8AC3E}">
        <p14:creationId xmlns:p14="http://schemas.microsoft.com/office/powerpoint/2010/main" xmlns="" val="13798700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When the appeal process is in place, employees have the ability to question two types of issues: </a:t>
            </a:r>
          </a:p>
          <a:p>
            <a:pPr lvl="1"/>
            <a:r>
              <a:rPr lang="en-US" dirty="0" smtClean="0"/>
              <a:t>Judgmental and </a:t>
            </a:r>
          </a:p>
          <a:p>
            <a:pPr lvl="1"/>
            <a:r>
              <a:rPr lang="en-US" dirty="0"/>
              <a:t>A</a:t>
            </a:r>
            <a:r>
              <a:rPr lang="en-US" dirty="0" smtClean="0"/>
              <a:t>dministrative.</a:t>
            </a:r>
          </a:p>
        </p:txBody>
      </p:sp>
      <p:sp>
        <p:nvSpPr>
          <p:cNvPr id="4" name="Slide Number Placeholder 3"/>
          <p:cNvSpPr>
            <a:spLocks noGrp="1"/>
          </p:cNvSpPr>
          <p:nvPr>
            <p:ph type="sldNum" sz="quarter" idx="12"/>
          </p:nvPr>
        </p:nvSpPr>
        <p:spPr/>
        <p:txBody>
          <a:bodyPr/>
          <a:lstStyle/>
          <a:p>
            <a:fld id="{59BCFC47-E453-4D43-8523-A6AC9388D00A}" type="slidenum">
              <a:rPr lang="en-US" smtClean="0"/>
              <a:pPr/>
              <a:t>7</a:t>
            </a:fld>
            <a:endParaRPr lang="en-US"/>
          </a:p>
        </p:txBody>
      </p:sp>
    </p:spTree>
    <p:extLst>
      <p:ext uri="{BB962C8B-B14F-4D97-AF65-F5344CB8AC3E}">
        <p14:creationId xmlns:p14="http://schemas.microsoft.com/office/powerpoint/2010/main" xmlns="" val="3772546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Judgmental issues</a:t>
            </a:r>
          </a:p>
        </p:txBody>
      </p:sp>
      <p:sp>
        <p:nvSpPr>
          <p:cNvPr id="3" name="Content Placeholder 2"/>
          <p:cNvSpPr>
            <a:spLocks noGrp="1"/>
          </p:cNvSpPr>
          <p:nvPr>
            <p:ph idx="1"/>
          </p:nvPr>
        </p:nvSpPr>
        <p:spPr/>
        <p:txBody>
          <a:bodyPr/>
          <a:lstStyle/>
          <a:p>
            <a:r>
              <a:rPr lang="en-US" dirty="0"/>
              <a:t>Judgmental issues: </a:t>
            </a:r>
            <a:endParaRPr lang="en-US" dirty="0" smtClean="0"/>
          </a:p>
          <a:p>
            <a:pPr lvl="1"/>
            <a:r>
              <a:rPr lang="en-US" dirty="0" smtClean="0"/>
              <a:t>These issues center </a:t>
            </a:r>
            <a:r>
              <a:rPr lang="en-US" dirty="0"/>
              <a:t>on the validity of the </a:t>
            </a:r>
            <a:r>
              <a:rPr lang="en-US" dirty="0" smtClean="0"/>
              <a:t>performance evaluation. </a:t>
            </a:r>
          </a:p>
          <a:p>
            <a:pPr lvl="1"/>
            <a:r>
              <a:rPr lang="en-US" dirty="0" smtClean="0"/>
              <a:t>For </a:t>
            </a:r>
            <a:r>
              <a:rPr lang="en-US" dirty="0"/>
              <a:t>example, an employee may believe that a managers performance rating for that employee do not reflect his actual performance.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8</a:t>
            </a:fld>
            <a:endParaRPr lang="en-US"/>
          </a:p>
        </p:txBody>
      </p:sp>
    </p:spTree>
    <p:extLst>
      <p:ext uri="{BB962C8B-B14F-4D97-AF65-F5344CB8AC3E}">
        <p14:creationId xmlns:p14="http://schemas.microsoft.com/office/powerpoint/2010/main" xmlns="" val="35907951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Issues</a:t>
            </a:r>
            <a:endParaRPr lang="en-US" dirty="0"/>
          </a:p>
        </p:txBody>
      </p:sp>
      <p:sp>
        <p:nvSpPr>
          <p:cNvPr id="3" name="Content Placeholder 2"/>
          <p:cNvSpPr>
            <a:spLocks noGrp="1"/>
          </p:cNvSpPr>
          <p:nvPr>
            <p:ph idx="1"/>
          </p:nvPr>
        </p:nvSpPr>
        <p:spPr/>
        <p:txBody>
          <a:bodyPr/>
          <a:lstStyle/>
          <a:p>
            <a:r>
              <a:rPr lang="en-US" dirty="0" smtClean="0"/>
              <a:t>Administrative issues: </a:t>
            </a:r>
          </a:p>
          <a:p>
            <a:pPr lvl="1"/>
            <a:r>
              <a:rPr lang="en-US" dirty="0" smtClean="0"/>
              <a:t>These issues involve where the polices and procedures were followed. </a:t>
            </a:r>
          </a:p>
          <a:p>
            <a:pPr lvl="1"/>
            <a:r>
              <a:rPr lang="en-US" dirty="0" smtClean="0"/>
              <a:t>For example, an employee may argue that her supervisor did not meet with her as frequently as he had with her coworkers and that the feedback she is receiving about her performance is not as thorough as that received by her coworkers.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9</a:t>
            </a:fld>
            <a:endParaRPr lang="en-US"/>
          </a:p>
        </p:txBody>
      </p:sp>
    </p:spTree>
    <p:extLst>
      <p:ext uri="{BB962C8B-B14F-4D97-AF65-F5344CB8AC3E}">
        <p14:creationId xmlns:p14="http://schemas.microsoft.com/office/powerpoint/2010/main" xmlns="" val="28940603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Typically when the appeal is first filled, the HR department serves as a mediator between the employee and the supervisor. </a:t>
            </a:r>
          </a:p>
          <a:p>
            <a:r>
              <a:rPr lang="en-US" dirty="0" smtClean="0"/>
              <a:t>An appeal sent to HR department is usually called a level 1 or level A appeal.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10</a:t>
            </a:fld>
            <a:endParaRPr lang="en-US"/>
          </a:p>
        </p:txBody>
      </p:sp>
    </p:spTree>
    <p:extLst>
      <p:ext uri="{BB962C8B-B14F-4D97-AF65-F5344CB8AC3E}">
        <p14:creationId xmlns:p14="http://schemas.microsoft.com/office/powerpoint/2010/main" xmlns="" val="2065179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a:t>The HR department is in a good position to judge whether the polices and procedures have been implemented correctly and also has good information about various jobs, level of performance expected, and level of performance of other employee within the unit and the organization. </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11</a:t>
            </a:fld>
            <a:endParaRPr lang="en-US"/>
          </a:p>
        </p:txBody>
      </p:sp>
    </p:spTree>
    <p:extLst>
      <p:ext uri="{BB962C8B-B14F-4D97-AF65-F5344CB8AC3E}">
        <p14:creationId xmlns:p14="http://schemas.microsoft.com/office/powerpoint/2010/main" xmlns="" val="37759290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The HR department gathers the necessary facts and brings them to the attention of either the </a:t>
            </a:r>
            <a:r>
              <a:rPr lang="en-US" dirty="0" smtClean="0"/>
              <a:t>rater </a:t>
            </a:r>
            <a:r>
              <a:rPr lang="en-US" dirty="0" smtClean="0"/>
              <a:t>to encourage reconsideration of the decision that caused the appeal or to complainant to explain </a:t>
            </a:r>
            <a:r>
              <a:rPr lang="en-US" dirty="0" smtClean="0"/>
              <a:t>that</a:t>
            </a:r>
            <a:r>
              <a:rPr lang="en-US" dirty="0" smtClean="0"/>
              <a:t> </a:t>
            </a:r>
            <a:r>
              <a:rPr lang="en-US" dirty="0" smtClean="0"/>
              <a:t>there have been no biases or violations.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12</a:t>
            </a:fld>
            <a:endParaRPr lang="en-US"/>
          </a:p>
        </p:txBody>
      </p:sp>
    </p:spTree>
    <p:extLst>
      <p:ext uri="{BB962C8B-B14F-4D97-AF65-F5344CB8AC3E}">
        <p14:creationId xmlns:p14="http://schemas.microsoft.com/office/powerpoint/2010/main" xmlns="" val="11965449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a:t>In other words, the HR department either suggests corrective actions to the supervisor or informs the employee that the decisions or the procedures were correct.</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13</a:t>
            </a:fld>
            <a:endParaRPr lang="en-US"/>
          </a:p>
        </p:txBody>
      </p:sp>
    </p:spTree>
    <p:extLst>
      <p:ext uri="{BB962C8B-B14F-4D97-AF65-F5344CB8AC3E}">
        <p14:creationId xmlns:p14="http://schemas.microsoft.com/office/powerpoint/2010/main" xmlns="" val="9243813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If the supervisor does not believe corrective action should be taken or if the employee does not accept the HR decision, and the appeal continues, then an outside and unbiased arbitrator makes a final and binding resolution.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14</a:t>
            </a:fld>
            <a:endParaRPr lang="en-US"/>
          </a:p>
        </p:txBody>
      </p:sp>
    </p:spTree>
    <p:extLst>
      <p:ext uri="{BB962C8B-B14F-4D97-AF65-F5344CB8AC3E}">
        <p14:creationId xmlns:p14="http://schemas.microsoft.com/office/powerpoint/2010/main" xmlns="" val="2152728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usually called a Level 2 or Level B appeal.</a:t>
            </a:r>
          </a:p>
          <a:p>
            <a:endParaRPr lang="en-US" dirty="0"/>
          </a:p>
          <a:p>
            <a:r>
              <a:rPr lang="en-US" dirty="0" smtClean="0"/>
              <a:t>This arbitrator can consists of a panel of peers and managers.</a:t>
            </a:r>
          </a:p>
          <a:p>
            <a:endParaRPr lang="en-US" dirty="0"/>
          </a:p>
          <a:p>
            <a:r>
              <a:rPr lang="en-US" dirty="0" smtClean="0"/>
              <a:t>The panel reviews the case, asks questions, interviews witnesses, researches precedents, and reviews policy.</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15</a:t>
            </a:fld>
            <a:endParaRPr lang="en-US"/>
          </a:p>
        </p:txBody>
      </p:sp>
    </p:spTree>
    <p:extLst>
      <p:ext uri="{BB962C8B-B14F-4D97-AF65-F5344CB8AC3E}">
        <p14:creationId xmlns:p14="http://schemas.microsoft.com/office/powerpoint/2010/main" xmlns="" val="2545969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Then they simply take a vote to make the decision.</a:t>
            </a:r>
          </a:p>
          <a:p>
            <a:endParaRPr lang="en-US" dirty="0"/>
          </a:p>
          <a:p>
            <a:r>
              <a:rPr lang="en-US" dirty="0" smtClean="0"/>
              <a:t>In some cases, the vote manager (vice president or higher level) who takes the panel’s vote into consideration in making the final decision.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16</a:t>
            </a:fld>
            <a:endParaRPr lang="en-US"/>
          </a:p>
        </p:txBody>
      </p:sp>
    </p:spTree>
    <p:extLst>
      <p:ext uri="{BB962C8B-B14F-4D97-AF65-F5344CB8AC3E}">
        <p14:creationId xmlns:p14="http://schemas.microsoft.com/office/powerpoint/2010/main" xmlns="" val="16456198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man\Desktop\DESK TOP 11 JAN 2014\vIRTUAL UNI COMSATS\Performance Management\scans\18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17</a:t>
            </a:fld>
            <a:endParaRPr lang="en-US"/>
          </a:p>
        </p:txBody>
      </p:sp>
    </p:spTree>
    <p:extLst>
      <p:ext uri="{BB962C8B-B14F-4D97-AF65-F5344CB8AC3E}">
        <p14:creationId xmlns:p14="http://schemas.microsoft.com/office/powerpoint/2010/main" xmlns="" val="38943917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Usman\Desktop\DESK TOP 11 JAN 2014\vIRTUAL UNI COMSATS\Performance Management\scans\183.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609600"/>
            <a:ext cx="9144000" cy="57149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18</a:t>
            </a:fld>
            <a:endParaRPr lang="en-US"/>
          </a:p>
        </p:txBody>
      </p:sp>
    </p:spTree>
    <p:extLst>
      <p:ext uri="{BB962C8B-B14F-4D97-AF65-F5344CB8AC3E}">
        <p14:creationId xmlns:p14="http://schemas.microsoft.com/office/powerpoint/2010/main" xmlns="" val="53040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Usman\Desktop\DESK TOP 11 JAN 2014\vIRTUAL UNI COMSATS\Performance Management\scans\180.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447800"/>
            <a:ext cx="9144000" cy="358139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19</a:t>
            </a:fld>
            <a:endParaRPr lang="en-US"/>
          </a:p>
        </p:txBody>
      </p:sp>
    </p:spTree>
    <p:extLst>
      <p:ext uri="{BB962C8B-B14F-4D97-AF65-F5344CB8AC3E}">
        <p14:creationId xmlns:p14="http://schemas.microsoft.com/office/powerpoint/2010/main" xmlns="" val="4225809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Usman\Desktop\DESK TOP 11 JAN 2014\vIRTUAL UNI COMSATS\Performance Management\scans\182.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 y="2438400"/>
            <a:ext cx="8915400" cy="2286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59BCFC47-E453-4D43-8523-A6AC9388D00A}" type="slidenum">
              <a:rPr lang="en-US" smtClean="0"/>
              <a:pPr/>
              <a:t>20</a:t>
            </a:fld>
            <a:endParaRPr lang="en-US"/>
          </a:p>
        </p:txBody>
      </p:sp>
    </p:spTree>
    <p:extLst>
      <p:ext uri="{BB962C8B-B14F-4D97-AF65-F5344CB8AC3E}">
        <p14:creationId xmlns:p14="http://schemas.microsoft.com/office/powerpoint/2010/main" xmlns="" val="25498538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programs for the acquisition of required skills</a:t>
            </a:r>
            <a:endParaRPr lang="en-US" dirty="0"/>
          </a:p>
        </p:txBody>
      </p:sp>
      <p:sp>
        <p:nvSpPr>
          <p:cNvPr id="3" name="Content Placeholder 2"/>
          <p:cNvSpPr>
            <a:spLocks noGrp="1"/>
          </p:cNvSpPr>
          <p:nvPr>
            <p:ph idx="1"/>
          </p:nvPr>
        </p:nvSpPr>
        <p:spPr/>
        <p:txBody>
          <a:bodyPr/>
          <a:lstStyle/>
          <a:p>
            <a:r>
              <a:rPr lang="en-US" dirty="0" smtClean="0"/>
              <a:t>Training the raters is another step necessary in preparing for the launching of the performance management system.</a:t>
            </a:r>
          </a:p>
        </p:txBody>
      </p:sp>
      <p:sp>
        <p:nvSpPr>
          <p:cNvPr id="4" name="Slide Number Placeholder 3"/>
          <p:cNvSpPr>
            <a:spLocks noGrp="1"/>
          </p:cNvSpPr>
          <p:nvPr>
            <p:ph type="sldNum" sz="quarter" idx="12"/>
          </p:nvPr>
        </p:nvSpPr>
        <p:spPr/>
        <p:txBody>
          <a:bodyPr/>
          <a:lstStyle/>
          <a:p>
            <a:fld id="{59BCFC47-E453-4D43-8523-A6AC9388D00A}" type="slidenum">
              <a:rPr lang="en-US" smtClean="0"/>
              <a:pPr/>
              <a:t>21</a:t>
            </a:fld>
            <a:endParaRPr lang="en-US"/>
          </a:p>
        </p:txBody>
      </p:sp>
    </p:spTree>
    <p:extLst>
      <p:ext uri="{BB962C8B-B14F-4D97-AF65-F5344CB8AC3E}">
        <p14:creationId xmlns:p14="http://schemas.microsoft.com/office/powerpoint/2010/main" xmlns="" val="1767843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programs for the acquisition of required skills (Contd.)</a:t>
            </a:r>
            <a:endParaRPr lang="en-US" dirty="0"/>
          </a:p>
        </p:txBody>
      </p:sp>
      <p:sp>
        <p:nvSpPr>
          <p:cNvPr id="3" name="Content Placeholder 2"/>
          <p:cNvSpPr>
            <a:spLocks noGrp="1"/>
          </p:cNvSpPr>
          <p:nvPr>
            <p:ph idx="1"/>
          </p:nvPr>
        </p:nvSpPr>
        <p:spPr/>
        <p:txBody>
          <a:bodyPr/>
          <a:lstStyle/>
          <a:p>
            <a:r>
              <a:rPr lang="en-US" dirty="0"/>
              <a:t>Training not only provides participation in the performance management system with needed skills and tools to do a good job </a:t>
            </a:r>
            <a:r>
              <a:rPr lang="en-US" dirty="0" smtClean="0"/>
              <a:t>by implementing </a:t>
            </a:r>
            <a:r>
              <a:rPr lang="en-US" dirty="0"/>
              <a:t>it but also helps increase satisfaction with the system.</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22</a:t>
            </a:fld>
            <a:endParaRPr lang="en-US"/>
          </a:p>
        </p:txBody>
      </p:sp>
    </p:spTree>
    <p:extLst>
      <p:ext uri="{BB962C8B-B14F-4D97-AF65-F5344CB8AC3E}">
        <p14:creationId xmlns:p14="http://schemas.microsoft.com/office/powerpoint/2010/main" xmlns="" val="13122458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Content areas that can be included in rater training programs</a:t>
            </a:r>
          </a:p>
          <a:p>
            <a:pPr marL="914400" lvl="1" indent="-514350">
              <a:buFont typeface="+mj-lt"/>
              <a:buAutoNum type="arabicPeriod"/>
            </a:pPr>
            <a:r>
              <a:rPr lang="en-US" dirty="0" smtClean="0"/>
              <a:t>Reasons for implementing the performance management system</a:t>
            </a:r>
          </a:p>
          <a:p>
            <a:pPr marL="914400" lvl="1" indent="-514350">
              <a:buFont typeface="+mj-lt"/>
              <a:buAutoNum type="arabicPeriod"/>
            </a:pPr>
            <a:r>
              <a:rPr lang="en-US" dirty="0" smtClean="0"/>
              <a:t>Information on appraisal form and system mechanics</a:t>
            </a:r>
          </a:p>
          <a:p>
            <a:pPr marL="914400" lvl="1" indent="-514350">
              <a:buFont typeface="+mj-lt"/>
              <a:buAutoNum type="arabicPeriod"/>
            </a:pPr>
            <a:r>
              <a:rPr lang="en-US" dirty="0" smtClean="0"/>
              <a:t>How to identify and rank job activities</a:t>
            </a:r>
          </a:p>
          <a:p>
            <a:pPr marL="914400" lvl="1" indent="-514350">
              <a:buFont typeface="+mj-lt"/>
              <a:buAutoNum type="arabicPeriod"/>
            </a:pPr>
            <a:r>
              <a:rPr lang="en-US" dirty="0" smtClean="0"/>
              <a:t>How to observe, record, and measure performance</a:t>
            </a:r>
          </a:p>
          <a:p>
            <a:pPr marL="914400" lvl="1" indent="-514350">
              <a:buFont typeface="+mj-lt"/>
              <a:buAutoNum type="arabicPeriod"/>
            </a:pPr>
            <a:r>
              <a:rPr lang="en-US" dirty="0" smtClean="0"/>
              <a:t>How to minimize rating errors</a:t>
            </a:r>
          </a:p>
          <a:p>
            <a:pPr marL="914400" lvl="1" indent="-514350">
              <a:buFont typeface="+mj-lt"/>
              <a:buAutoNum type="arabicPeriod"/>
            </a:pPr>
            <a:r>
              <a:rPr lang="en-US" dirty="0" smtClean="0"/>
              <a:t>How to conduct an  appraisal interview</a:t>
            </a:r>
          </a:p>
          <a:p>
            <a:pPr marL="914400" lvl="1" indent="-514350">
              <a:buFont typeface="+mj-lt"/>
              <a:buAutoNum type="arabicPeriod"/>
            </a:pPr>
            <a:r>
              <a:rPr lang="en-US" dirty="0" smtClean="0"/>
              <a:t>How to train, counsel, and coach</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23</a:t>
            </a:fld>
            <a:endParaRPr lang="en-US"/>
          </a:p>
        </p:txBody>
      </p:sp>
    </p:spTree>
    <p:extLst>
      <p:ext uri="{BB962C8B-B14F-4D97-AF65-F5344CB8AC3E}">
        <p14:creationId xmlns:p14="http://schemas.microsoft.com/office/powerpoint/2010/main" xmlns="" val="15852406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lstStyle/>
          <a:p>
            <a:r>
              <a:rPr lang="en-US" dirty="0" smtClean="0"/>
              <a:t>In-fact the above are common components of the communication plan in which all organizational members participate not just the raters.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24</a:t>
            </a:fld>
            <a:endParaRPr lang="en-US"/>
          </a:p>
        </p:txBody>
      </p:sp>
    </p:spTree>
    <p:extLst>
      <p:ext uri="{BB962C8B-B14F-4D97-AF65-F5344CB8AC3E}">
        <p14:creationId xmlns:p14="http://schemas.microsoft.com/office/powerpoint/2010/main" xmlns="" val="27372325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Content area 3-5;</a:t>
            </a:r>
          </a:p>
          <a:p>
            <a:pPr marL="914400" lvl="1" indent="-514350">
              <a:buFont typeface="+mj-lt"/>
              <a:buAutoNum type="arabicPeriod"/>
            </a:pPr>
            <a:r>
              <a:rPr lang="en-US" dirty="0"/>
              <a:t>How to identify and rank job activities</a:t>
            </a:r>
          </a:p>
          <a:p>
            <a:pPr marL="914400" lvl="1" indent="-514350">
              <a:buFont typeface="+mj-lt"/>
              <a:buAutoNum type="arabicPeriod"/>
            </a:pPr>
            <a:r>
              <a:rPr lang="en-US" dirty="0"/>
              <a:t>How to observe, record, and measure performance</a:t>
            </a:r>
          </a:p>
          <a:p>
            <a:pPr marL="914400" lvl="1" indent="-514350">
              <a:buFont typeface="+mj-lt"/>
              <a:buAutoNum type="arabicPeriod"/>
            </a:pPr>
            <a:r>
              <a:rPr lang="en-US" dirty="0"/>
              <a:t>How to minimize rating </a:t>
            </a:r>
            <a:r>
              <a:rPr lang="en-US" dirty="0" smtClean="0"/>
              <a:t>errors</a:t>
            </a:r>
          </a:p>
          <a:p>
            <a:pPr marL="400050" lvl="1" indent="0">
              <a:buNone/>
            </a:pPr>
            <a:endParaRPr lang="en-US" dirty="0" smtClean="0"/>
          </a:p>
          <a:p>
            <a:pPr lvl="1"/>
            <a:r>
              <a:rPr lang="en-US" dirty="0" smtClean="0"/>
              <a:t>Involve the general issue of </a:t>
            </a:r>
          </a:p>
          <a:p>
            <a:pPr lvl="2"/>
            <a:r>
              <a:rPr lang="en-US" dirty="0" smtClean="0"/>
              <a:t>identifying, </a:t>
            </a:r>
          </a:p>
          <a:p>
            <a:pPr lvl="2"/>
            <a:r>
              <a:rPr lang="en-US" dirty="0" smtClean="0"/>
              <a:t>observing, </a:t>
            </a:r>
          </a:p>
          <a:p>
            <a:pPr lvl="2"/>
            <a:r>
              <a:rPr lang="en-US" dirty="0" smtClean="0"/>
              <a:t>recording and </a:t>
            </a:r>
          </a:p>
          <a:p>
            <a:pPr lvl="2"/>
            <a:r>
              <a:rPr lang="en-US" dirty="0" smtClean="0"/>
              <a:t>evaluating performance.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25</a:t>
            </a:fld>
            <a:endParaRPr lang="en-US"/>
          </a:p>
        </p:txBody>
      </p:sp>
    </p:spTree>
    <p:extLst>
      <p:ext uri="{BB962C8B-B14F-4D97-AF65-F5344CB8AC3E}">
        <p14:creationId xmlns:p14="http://schemas.microsoft.com/office/powerpoint/2010/main" xmlns="" val="257882189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lstStyle/>
          <a:p>
            <a:r>
              <a:rPr lang="en-US" dirty="0" smtClean="0"/>
              <a:t>Content area 6, 7;</a:t>
            </a:r>
          </a:p>
          <a:p>
            <a:pPr marL="914400" lvl="1" indent="-514350">
              <a:buFont typeface="+mj-lt"/>
              <a:buAutoNum type="arabicPeriod"/>
            </a:pPr>
            <a:r>
              <a:rPr lang="en-US" dirty="0"/>
              <a:t>How to conduct an  appraisal interview</a:t>
            </a:r>
          </a:p>
          <a:p>
            <a:pPr marL="914400" lvl="1" indent="-514350">
              <a:buFont typeface="+mj-lt"/>
              <a:buAutoNum type="arabicPeriod"/>
            </a:pPr>
            <a:r>
              <a:rPr lang="en-US" dirty="0"/>
              <a:t>How to train, counsel, and </a:t>
            </a:r>
            <a:r>
              <a:rPr lang="en-US" dirty="0" smtClean="0"/>
              <a:t>coach</a:t>
            </a:r>
          </a:p>
          <a:p>
            <a:pPr marL="400050" lvl="1" indent="0">
              <a:buNone/>
            </a:pPr>
            <a:endParaRPr lang="en-US" dirty="0" smtClean="0"/>
          </a:p>
          <a:p>
            <a:pPr lvl="1"/>
            <a:r>
              <a:rPr lang="en-US" dirty="0" smtClean="0"/>
              <a:t>Involve the general issue of how to interact with the employees receiving performance information.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26</a:t>
            </a:fld>
            <a:endParaRPr lang="en-US"/>
          </a:p>
        </p:txBody>
      </p:sp>
    </p:spTree>
    <p:extLst>
      <p:ext uri="{BB962C8B-B14F-4D97-AF65-F5344CB8AC3E}">
        <p14:creationId xmlns:p14="http://schemas.microsoft.com/office/powerpoint/2010/main" xmlns="" val="61664590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27</a:t>
            </a:fld>
            <a:endParaRPr lang="en-US"/>
          </a:p>
        </p:txBody>
      </p:sp>
    </p:spTree>
    <p:extLst>
      <p:ext uri="{BB962C8B-B14F-4D97-AF65-F5344CB8AC3E}">
        <p14:creationId xmlns:p14="http://schemas.microsoft.com/office/powerpoint/2010/main" xmlns="" val="40736139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The goal of RET is to increase rating accuracy by making raters aware of unintentional errors they are likely to make.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28</a:t>
            </a:fld>
            <a:endParaRPr lang="en-US"/>
          </a:p>
        </p:txBody>
      </p:sp>
    </p:spTree>
    <p:extLst>
      <p:ext uri="{BB962C8B-B14F-4D97-AF65-F5344CB8AC3E}">
        <p14:creationId xmlns:p14="http://schemas.microsoft.com/office/powerpoint/2010/main" xmlns="" val="1843518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RET typically includes definition of the most typical errors and a description of possible causes for those errors. </a:t>
            </a:r>
          </a:p>
          <a:p>
            <a:endParaRPr lang="en-US" dirty="0" smtClean="0"/>
          </a:p>
          <a:p>
            <a:r>
              <a:rPr lang="en-US" dirty="0" smtClean="0"/>
              <a:t>Such programs also allow trainees to view examples of common errors and to review suggestions on how to avoid making errors.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29</a:t>
            </a:fld>
            <a:endParaRPr lang="en-US"/>
          </a:p>
        </p:txBody>
      </p:sp>
    </p:spTree>
    <p:extLst>
      <p:ext uri="{BB962C8B-B14F-4D97-AF65-F5344CB8AC3E}">
        <p14:creationId xmlns:p14="http://schemas.microsoft.com/office/powerpoint/2010/main" xmlns="" val="32327284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This can be done by showing videotaped vignettes designed to elicit rating error and asking trainees to fill out appraisal forms regarding the situations that they observed on the videotapes.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30</a:t>
            </a:fld>
            <a:endParaRPr lang="en-US"/>
          </a:p>
        </p:txBody>
      </p:sp>
    </p:spTree>
    <p:extLst>
      <p:ext uri="{BB962C8B-B14F-4D97-AF65-F5344CB8AC3E}">
        <p14:creationId xmlns:p14="http://schemas.microsoft.com/office/powerpoint/2010/main" xmlns="" val="41252579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Finally, a comparison is made between the ratings provided by the trainees and the correct ratings. </a:t>
            </a:r>
            <a:endParaRPr lang="en-US" dirty="0" smtClean="0"/>
          </a:p>
          <a:p>
            <a:endParaRPr lang="en-US" dirty="0" smtClean="0"/>
          </a:p>
          <a:p>
            <a:r>
              <a:rPr lang="en-US" dirty="0" smtClean="0"/>
              <a:t>The </a:t>
            </a:r>
            <a:r>
              <a:rPr lang="en-US" dirty="0"/>
              <a:t>trainer then explain why the error took place, which specific errors were made, and ways to overcome the errors in the future.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31</a:t>
            </a:fld>
            <a:endParaRPr lang="en-US"/>
          </a:p>
        </p:txBody>
      </p:sp>
    </p:spTree>
    <p:extLst>
      <p:ext uri="{BB962C8B-B14F-4D97-AF65-F5344CB8AC3E}">
        <p14:creationId xmlns:p14="http://schemas.microsoft.com/office/powerpoint/2010/main" xmlns="" val="38758003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RET does not guarantee increased accuracy.</a:t>
            </a:r>
          </a:p>
          <a:p>
            <a:endParaRPr lang="en-US" dirty="0"/>
          </a:p>
          <a:p>
            <a:r>
              <a:rPr lang="en-US" dirty="0" smtClean="0"/>
              <a:t>Raters do become aware of the possible errors they can make but, because many of the errors are unintentional, simple awareness of the errors does not mean that errors will not be made.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32</a:t>
            </a:fld>
            <a:endParaRPr lang="en-US"/>
          </a:p>
        </p:txBody>
      </p:sp>
    </p:spTree>
    <p:extLst>
      <p:ext uri="{BB962C8B-B14F-4D97-AF65-F5344CB8AC3E}">
        <p14:creationId xmlns:p14="http://schemas.microsoft.com/office/powerpoint/2010/main" xmlns="" val="22067124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Nevertheless, It may be useful to expose raters to the range of possible errors. </a:t>
            </a:r>
          </a:p>
          <a:p>
            <a:pPr>
              <a:buNone/>
            </a:pPr>
            <a:endParaRPr lang="en-US" dirty="0" smtClean="0"/>
          </a:p>
        </p:txBody>
      </p:sp>
      <p:sp>
        <p:nvSpPr>
          <p:cNvPr id="4" name="Slide Number Placeholder 3"/>
          <p:cNvSpPr>
            <a:spLocks noGrp="1"/>
          </p:cNvSpPr>
          <p:nvPr>
            <p:ph type="sldNum" sz="quarter" idx="12"/>
          </p:nvPr>
        </p:nvSpPr>
        <p:spPr/>
        <p:txBody>
          <a:bodyPr/>
          <a:lstStyle/>
          <a:p>
            <a:fld id="{59BCFC47-E453-4D43-8523-A6AC9388D00A}" type="slidenum">
              <a:rPr lang="en-US" smtClean="0"/>
              <a:pPr/>
              <a:t>33</a:t>
            </a:fld>
            <a:endParaRPr lang="en-US"/>
          </a:p>
        </p:txBody>
      </p:sp>
    </p:spTree>
    <p:extLst>
      <p:ext uri="{BB962C8B-B14F-4D97-AF65-F5344CB8AC3E}">
        <p14:creationId xmlns:p14="http://schemas.microsoft.com/office/powerpoint/2010/main" xmlns="" val="41658177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Today’s Lecture</a:t>
            </a:r>
          </a:p>
        </p:txBody>
      </p:sp>
      <p:sp>
        <p:nvSpPr>
          <p:cNvPr id="3" name="Content Placeholder 2"/>
          <p:cNvSpPr>
            <a:spLocks noGrp="1"/>
          </p:cNvSpPr>
          <p:nvPr>
            <p:ph idx="1"/>
          </p:nvPr>
        </p:nvSpPr>
        <p:spPr/>
        <p:txBody>
          <a:bodyPr/>
          <a:lstStyle/>
          <a:p>
            <a:r>
              <a:rPr lang="en-US" dirty="0" smtClean="0"/>
              <a:t>Appeals Process</a:t>
            </a:r>
          </a:p>
          <a:p>
            <a:r>
              <a:rPr lang="en-US" dirty="0" smtClean="0"/>
              <a:t>Types of Issues</a:t>
            </a:r>
          </a:p>
          <a:p>
            <a:pPr lvl="1"/>
            <a:r>
              <a:rPr lang="en-US" dirty="0" smtClean="0"/>
              <a:t>Judgmental</a:t>
            </a:r>
          </a:p>
          <a:p>
            <a:pPr lvl="1"/>
            <a:r>
              <a:rPr lang="en-US" dirty="0" smtClean="0"/>
              <a:t>Administrative</a:t>
            </a:r>
          </a:p>
          <a:p>
            <a:r>
              <a:rPr lang="en-US" dirty="0" smtClean="0"/>
              <a:t>Training programs for the acquisition of required skills</a:t>
            </a:r>
          </a:p>
          <a:p>
            <a:r>
              <a:rPr lang="en-US" dirty="0" smtClean="0"/>
              <a:t>Content Areas for rater training program</a:t>
            </a:r>
          </a:p>
          <a:p>
            <a:r>
              <a:rPr lang="en-US" dirty="0" smtClean="0"/>
              <a:t>Rater Error Training (RET)</a:t>
            </a:r>
          </a:p>
          <a:p>
            <a:endParaRPr lang="en-US" dirty="0" smtClean="0"/>
          </a:p>
          <a:p>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34</a:t>
            </a:fld>
            <a:endParaRPr lang="en-US"/>
          </a:p>
        </p:txBody>
      </p:sp>
    </p:spTree>
    <p:extLst>
      <p:ext uri="{BB962C8B-B14F-4D97-AF65-F5344CB8AC3E}">
        <p14:creationId xmlns:p14="http://schemas.microsoft.com/office/powerpoint/2010/main" xmlns="" val="32142142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35</a:t>
            </a:fld>
            <a:endParaRPr lang="en-US"/>
          </a:p>
        </p:txBody>
      </p:sp>
    </p:spTree>
    <p:extLst>
      <p:ext uri="{BB962C8B-B14F-4D97-AF65-F5344CB8AC3E}">
        <p14:creationId xmlns:p14="http://schemas.microsoft.com/office/powerpoint/2010/main" xmlns="" val="1351362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334</TotalTime>
  <Words>1182</Words>
  <Application>Microsoft Office PowerPoint</Application>
  <PresentationFormat>On-screen Show (4:3)</PresentationFormat>
  <Paragraphs>160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MGT-555  PERFORMANCE AND CAREER MANAGEMENT</vt:lpstr>
      <vt:lpstr>RECAP</vt:lpstr>
      <vt:lpstr>Agenda of Today’s Lecture</vt:lpstr>
      <vt:lpstr>Appeals Process</vt:lpstr>
      <vt:lpstr>Appeals process (Contd.)</vt:lpstr>
      <vt:lpstr>Appeals process (Contd.)</vt:lpstr>
      <vt:lpstr>Appeals process (Contd.)</vt:lpstr>
      <vt:lpstr>Judgmental issues</vt:lpstr>
      <vt:lpstr>Administrative Issues</vt:lpstr>
      <vt:lpstr>Appeals process (Contd.)</vt:lpstr>
      <vt:lpstr>Appeals process (Contd.)</vt:lpstr>
      <vt:lpstr>Appeals process (Contd.)</vt:lpstr>
      <vt:lpstr>Appeals process (Contd.)</vt:lpstr>
      <vt:lpstr>Appeals process (Contd.)</vt:lpstr>
      <vt:lpstr>Appeals process (Contd.)</vt:lpstr>
      <vt:lpstr>Appeals process (Contd.)</vt:lpstr>
      <vt:lpstr>Slide 17</vt:lpstr>
      <vt:lpstr>Slide 18</vt:lpstr>
      <vt:lpstr>Slide 19</vt:lpstr>
      <vt:lpstr>Slide 20</vt:lpstr>
      <vt:lpstr>Training programs for the acquisition of required skills</vt:lpstr>
      <vt:lpstr>Training programs for the acquisition of required skills (Contd.)</vt:lpstr>
      <vt:lpstr>Content Areas</vt:lpstr>
      <vt:lpstr>Content Areas (Contd.)</vt:lpstr>
      <vt:lpstr>Content Areas (Contd.)</vt:lpstr>
      <vt:lpstr>Content Areas (Contd.)</vt:lpstr>
      <vt:lpstr>Rater error training</vt:lpstr>
      <vt:lpstr>Rater error training (Contd.)</vt:lpstr>
      <vt:lpstr>Rater error training (Contd.)</vt:lpstr>
      <vt:lpstr>Rater error training (Contd.)</vt:lpstr>
      <vt:lpstr>Rater error training (Contd.)</vt:lpstr>
      <vt:lpstr>Rater error training (Contd.)</vt:lpstr>
      <vt:lpstr>Rater error training (Contd.)</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29</cp:revision>
  <dcterms:created xsi:type="dcterms:W3CDTF">2014-07-06T15:37:56Z</dcterms:created>
  <dcterms:modified xsi:type="dcterms:W3CDTF">2014-07-12T11:26:47Z</dcterms:modified>
</cp:coreProperties>
</file>