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39" r:id="rId2"/>
    <p:sldId id="340" r:id="rId3"/>
    <p:sldId id="341" r:id="rId4"/>
    <p:sldId id="310" r:id="rId5"/>
    <p:sldId id="311" r:id="rId6"/>
    <p:sldId id="312" r:id="rId7"/>
    <p:sldId id="313" r:id="rId8"/>
    <p:sldId id="314" r:id="rId9"/>
    <p:sldId id="315" r:id="rId10"/>
    <p:sldId id="316" r:id="rId11"/>
    <p:sldId id="344" r:id="rId12"/>
    <p:sldId id="345" r:id="rId13"/>
    <p:sldId id="346" r:id="rId14"/>
    <p:sldId id="347" r:id="rId15"/>
    <p:sldId id="350" r:id="rId16"/>
    <p:sldId id="321" r:id="rId17"/>
    <p:sldId id="322" r:id="rId18"/>
    <p:sldId id="323" r:id="rId19"/>
    <p:sldId id="324" r:id="rId20"/>
    <p:sldId id="325" r:id="rId21"/>
    <p:sldId id="326" r:id="rId22"/>
    <p:sldId id="327" r:id="rId23"/>
    <p:sldId id="328" r:id="rId24"/>
    <p:sldId id="329" r:id="rId25"/>
    <p:sldId id="330" r:id="rId26"/>
    <p:sldId id="317" r:id="rId27"/>
    <p:sldId id="331" r:id="rId28"/>
    <p:sldId id="305" r:id="rId29"/>
    <p:sldId id="332" r:id="rId30"/>
    <p:sldId id="306" r:id="rId31"/>
    <p:sldId id="333" r:id="rId32"/>
    <p:sldId id="307" r:id="rId33"/>
    <p:sldId id="334" r:id="rId34"/>
    <p:sldId id="308" r:id="rId35"/>
    <p:sldId id="335" r:id="rId36"/>
    <p:sldId id="336" r:id="rId37"/>
    <p:sldId id="337" r:id="rId38"/>
    <p:sldId id="342" r:id="rId39"/>
    <p:sldId id="343"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F4F9A0-8203-48A8-9601-EF18BF453352}" type="datetimeFigureOut">
              <a:rPr lang="en-US" smtClean="0"/>
              <a:pPr/>
              <a:t>7/12/2014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3AB9B5-F4DB-4045-830B-577A0DD01CFA}" type="slidenum">
              <a:rPr lang="en-US" smtClean="0"/>
              <a:pPr/>
              <a:t>‹#›</a:t>
            </a:fld>
            <a:endParaRPr lang="en-US"/>
          </a:p>
        </p:txBody>
      </p:sp>
    </p:spTree>
    <p:extLst>
      <p:ext uri="{BB962C8B-B14F-4D97-AF65-F5344CB8AC3E}">
        <p14:creationId xmlns:p14="http://schemas.microsoft.com/office/powerpoint/2010/main" xmlns="" val="694997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1027AA-E7B3-471E-9039-5ABF7A4F3F8E}"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72C434-02A0-4990-B961-1C1886B0333C}"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91E09D-19DC-4975-912B-70D1ECB62E8B}"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B4CCB5-EA4C-444F-9AAF-1F8A0B01695C}" type="datetime1">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5C89F9-DD4A-4FFD-876A-EEB2C5E3B3CF}" type="datetime1">
              <a:rPr lang="en-US" smtClean="0"/>
              <a:pPr/>
              <a:t>7/12/2014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3765F8-AD87-4779-B827-2AC4CCA864E2}" type="datetime1">
              <a:rPr lang="en-US" smtClean="0"/>
              <a:pPr/>
              <a:t>7/12/2014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4EACAB-4E06-4926-87A7-45C6ADF72287}" type="datetime1">
              <a:rPr lang="en-US" smtClean="0"/>
              <a:pPr/>
              <a:t>7/12/2014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19954A-1098-4C42-B1A1-36994FE37819}" type="datetime1">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641A9-0393-44D4-91F3-BC2816FDB4D9}" type="datetime1">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9D988B-DFE7-48E9-8F89-FA7D956097A7}"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F0A26A-357E-4781-8352-0DE59ABB7615}"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C05590-50D6-49C7-984E-06F64CD25427}" type="datetime1">
              <a:rPr lang="en-US" smtClean="0"/>
              <a:pPr/>
              <a:t>7/12/2014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3CC8CF-38C9-4EF3-80B8-4301D3C3D54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a:t>
            </a:r>
            <a:br>
              <a:rPr lang="en-US" dirty="0" smtClean="0"/>
            </a:br>
            <a:r>
              <a:rPr lang="en-US" dirty="0" smtClean="0"/>
              <a:t>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- 21</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5177419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a:t>Training Programs Coverage</a:t>
            </a:r>
          </a:p>
          <a:p>
            <a:r>
              <a:rPr lang="en-US" dirty="0" smtClean="0"/>
              <a:t>Case </a:t>
            </a:r>
            <a:r>
              <a:rPr lang="en-US" dirty="0"/>
              <a:t>study </a:t>
            </a:r>
          </a:p>
          <a:p>
            <a:r>
              <a:rPr lang="en-US" dirty="0" smtClean="0"/>
              <a:t>IMPLEMENTING </a:t>
            </a:r>
            <a:r>
              <a:rPr lang="en-US" dirty="0"/>
              <a:t>A PERFORMANCE MANAGEMENT SYSTEM</a:t>
            </a:r>
          </a:p>
          <a:p>
            <a:r>
              <a:rPr lang="en-US" dirty="0"/>
              <a:t>Preparation process for Implementation</a:t>
            </a:r>
          </a:p>
          <a:p>
            <a:r>
              <a:rPr lang="en-US" dirty="0"/>
              <a:t>Communication Plan</a:t>
            </a:r>
          </a:p>
          <a:p>
            <a:r>
              <a:rPr lang="en-US" dirty="0"/>
              <a:t>Good Communication Plan</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721756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dirty="0" smtClean="0"/>
              <a:t>Communication Plan</a:t>
            </a:r>
          </a:p>
          <a:p>
            <a:r>
              <a:rPr lang="en-US" dirty="0" smtClean="0"/>
              <a:t>Good Communication Plan</a:t>
            </a:r>
          </a:p>
          <a:p>
            <a:r>
              <a:rPr lang="en-US" dirty="0" smtClean="0"/>
              <a:t>Communication Bias</a:t>
            </a:r>
          </a:p>
          <a:p>
            <a:r>
              <a:rPr lang="en-US" dirty="0" smtClean="0"/>
              <a:t>Types of Bias</a:t>
            </a:r>
          </a:p>
          <a:p>
            <a:pPr lvl="1"/>
            <a:r>
              <a:rPr lang="en-US" dirty="0"/>
              <a:t>Selective Exposure</a:t>
            </a:r>
          </a:p>
          <a:p>
            <a:pPr lvl="1"/>
            <a:r>
              <a:rPr lang="en-US" dirty="0"/>
              <a:t>Selective Perception</a:t>
            </a:r>
          </a:p>
          <a:p>
            <a:pPr lvl="1"/>
            <a:r>
              <a:rPr lang="en-US" dirty="0"/>
              <a:t>Selective Retention</a:t>
            </a:r>
          </a:p>
          <a:p>
            <a:r>
              <a:rPr lang="en-US" dirty="0"/>
              <a:t>Ways to minimize negative impact of </a:t>
            </a:r>
            <a:r>
              <a:rPr lang="en-US" dirty="0" smtClean="0"/>
              <a:t>Biases</a:t>
            </a:r>
          </a:p>
          <a:p>
            <a:r>
              <a:rPr lang="en-US" dirty="0" smtClean="0"/>
              <a:t>Appeals Process</a:t>
            </a:r>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a:t>
            </a:fld>
            <a:endParaRPr lang="en-US"/>
          </a:p>
        </p:txBody>
      </p:sp>
    </p:spTree>
    <p:extLst>
      <p:ext uri="{BB962C8B-B14F-4D97-AF65-F5344CB8AC3E}">
        <p14:creationId xmlns:p14="http://schemas.microsoft.com/office/powerpoint/2010/main" xmlns="" val="26738367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plan</a:t>
            </a:r>
            <a:endParaRPr lang="en-US" dirty="0"/>
          </a:p>
        </p:txBody>
      </p:sp>
      <p:sp>
        <p:nvSpPr>
          <p:cNvPr id="3" name="Content Placeholder 2"/>
          <p:cNvSpPr>
            <a:spLocks noGrp="1"/>
          </p:cNvSpPr>
          <p:nvPr>
            <p:ph idx="1"/>
          </p:nvPr>
        </p:nvSpPr>
        <p:spPr/>
        <p:txBody>
          <a:bodyPr/>
          <a:lstStyle/>
          <a:p>
            <a:r>
              <a:rPr lang="en-US" dirty="0" smtClean="0"/>
              <a:t>Having more and better knowledge of performance management system leads to greater employee acceptance and satisfaction. </a:t>
            </a:r>
          </a:p>
          <a:p>
            <a:endParaRPr lang="en-US" dirty="0"/>
          </a:p>
          <a:p>
            <a:r>
              <a:rPr lang="en-US" dirty="0" smtClean="0"/>
              <a:t>Organizations often design a communication plan to ensure that information regarding the performance management system is widely disseminated in the organization.</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4</a:t>
            </a:fld>
            <a:endParaRPr lang="en-US"/>
          </a:p>
        </p:txBody>
      </p:sp>
    </p:spTree>
    <p:extLst>
      <p:ext uri="{BB962C8B-B14F-4D97-AF65-F5344CB8AC3E}">
        <p14:creationId xmlns:p14="http://schemas.microsoft.com/office/powerpoint/2010/main" xmlns="" val="11798871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A good communication plan answers the following questions:</a:t>
            </a:r>
          </a:p>
          <a:p>
            <a:endParaRPr lang="en-US" dirty="0" smtClean="0"/>
          </a:p>
          <a:p>
            <a:r>
              <a:rPr lang="en-US" dirty="0" smtClean="0"/>
              <a:t>What is performance management? </a:t>
            </a:r>
          </a:p>
          <a:p>
            <a:pPr lvl="1"/>
            <a:r>
              <a:rPr lang="en-US" dirty="0" smtClean="0"/>
              <a:t>Answering this question involves providing general information about performance management, how performance management systems are implemented in other organizations, and the general goal of performance management systems. </a:t>
            </a:r>
          </a:p>
        </p:txBody>
      </p:sp>
      <p:sp>
        <p:nvSpPr>
          <p:cNvPr id="4" name="Slide Number Placeholder 3"/>
          <p:cNvSpPr>
            <a:spLocks noGrp="1"/>
          </p:cNvSpPr>
          <p:nvPr>
            <p:ph type="sldNum" sz="quarter" idx="12"/>
          </p:nvPr>
        </p:nvSpPr>
        <p:spPr/>
        <p:txBody>
          <a:bodyPr/>
          <a:lstStyle/>
          <a:p>
            <a:fld id="{DFD005D5-393B-4829-B0ED-539C432BE36D}" type="slidenum">
              <a:rPr lang="en-US" smtClean="0"/>
              <a:pPr/>
              <a:t>5</a:t>
            </a:fld>
            <a:endParaRPr lang="en-US"/>
          </a:p>
        </p:txBody>
      </p:sp>
    </p:spTree>
    <p:extLst>
      <p:ext uri="{BB962C8B-B14F-4D97-AF65-F5344CB8AC3E}">
        <p14:creationId xmlns:p14="http://schemas.microsoft.com/office/powerpoint/2010/main" xmlns="" val="32453701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lstStyle/>
          <a:p>
            <a:r>
              <a:rPr lang="en-US" dirty="0" smtClean="0"/>
              <a:t>How does performance management fit into our strategy? </a:t>
            </a:r>
          </a:p>
          <a:p>
            <a:pPr lvl="1"/>
            <a:r>
              <a:rPr lang="en-US" dirty="0" smtClean="0"/>
              <a:t>To answer this question, we should provide information on the relationship between performance management and strategic planning. Information is provided on how the performance management system will help accomplish strategic goals.</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6</a:t>
            </a:fld>
            <a:endParaRPr lang="en-US"/>
          </a:p>
        </p:txBody>
      </p:sp>
    </p:spTree>
    <p:extLst>
      <p:ext uri="{BB962C8B-B14F-4D97-AF65-F5344CB8AC3E}">
        <p14:creationId xmlns:p14="http://schemas.microsoft.com/office/powerpoint/2010/main" xmlns="" val="31494829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normAutofit/>
          </a:bodyPr>
          <a:lstStyle/>
          <a:p>
            <a:r>
              <a:rPr lang="en-US" dirty="0" smtClean="0"/>
              <a:t>What’s in it for me? </a:t>
            </a:r>
          </a:p>
          <a:p>
            <a:pPr lvl="1"/>
            <a:r>
              <a:rPr lang="en-US" dirty="0" smtClean="0"/>
              <a:t>A good communication plan describes the benefit of implementing performance management for all those involved.</a:t>
            </a:r>
          </a:p>
        </p:txBody>
      </p:sp>
      <p:sp>
        <p:nvSpPr>
          <p:cNvPr id="4" name="Slide Number Placeholder 3"/>
          <p:cNvSpPr>
            <a:spLocks noGrp="1"/>
          </p:cNvSpPr>
          <p:nvPr>
            <p:ph type="sldNum" sz="quarter" idx="12"/>
          </p:nvPr>
        </p:nvSpPr>
        <p:spPr/>
        <p:txBody>
          <a:bodyPr/>
          <a:lstStyle/>
          <a:p>
            <a:fld id="{DFD005D5-393B-4829-B0ED-539C432BE36D}" type="slidenum">
              <a:rPr lang="en-US" smtClean="0"/>
              <a:pPr/>
              <a:t>7</a:t>
            </a:fld>
            <a:endParaRPr lang="en-US"/>
          </a:p>
        </p:txBody>
      </p:sp>
    </p:spTree>
    <p:extLst>
      <p:ext uri="{BB962C8B-B14F-4D97-AF65-F5344CB8AC3E}">
        <p14:creationId xmlns:p14="http://schemas.microsoft.com/office/powerpoint/2010/main" xmlns="" val="2888077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lstStyle/>
          <a:p>
            <a:r>
              <a:rPr lang="en-US" dirty="0" smtClean="0"/>
              <a:t>How does it work? </a:t>
            </a:r>
          </a:p>
          <a:p>
            <a:pPr lvl="1"/>
            <a:r>
              <a:rPr lang="en-US" dirty="0" smtClean="0"/>
              <a:t>Answering this question entails giving a detailed description of performance management process and time line: for example, when meetings will take place, what the purpose of each meeting are, and when decisions about rewards will be made</a:t>
            </a:r>
          </a:p>
          <a:p>
            <a:pPr>
              <a:buNone/>
            </a:pPr>
            <a:r>
              <a:rPr lang="en-US" dirty="0" smtClean="0"/>
              <a:t>.</a:t>
            </a:r>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8</a:t>
            </a:fld>
            <a:endParaRPr lang="en-US"/>
          </a:p>
        </p:txBody>
      </p:sp>
    </p:spTree>
    <p:extLst>
      <p:ext uri="{BB962C8B-B14F-4D97-AF65-F5344CB8AC3E}">
        <p14:creationId xmlns:p14="http://schemas.microsoft.com/office/powerpoint/2010/main" xmlns="" val="2495940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normAutofit/>
          </a:bodyPr>
          <a:lstStyle/>
          <a:p>
            <a:r>
              <a:rPr lang="en-US" dirty="0" smtClean="0"/>
              <a:t>What are my responsibilities? </a:t>
            </a:r>
          </a:p>
          <a:p>
            <a:pPr lvl="1"/>
            <a:r>
              <a:rPr lang="en-US" dirty="0" smtClean="0"/>
              <a:t>The communication plan should include information on the role and responsibilities of each person involved at each stage of process. </a:t>
            </a:r>
          </a:p>
          <a:p>
            <a:pPr lvl="1"/>
            <a:r>
              <a:rPr lang="en-US" dirty="0" smtClean="0"/>
              <a:t>For example, it includes a description of the employees and supervisors main responsibilities in the performance management process.</a:t>
            </a:r>
          </a:p>
        </p:txBody>
      </p:sp>
      <p:sp>
        <p:nvSpPr>
          <p:cNvPr id="4" name="Slide Number Placeholder 3"/>
          <p:cNvSpPr>
            <a:spLocks noGrp="1"/>
          </p:cNvSpPr>
          <p:nvPr>
            <p:ph type="sldNum" sz="quarter" idx="12"/>
          </p:nvPr>
        </p:nvSpPr>
        <p:spPr/>
        <p:txBody>
          <a:bodyPr/>
          <a:lstStyle/>
          <a:p>
            <a:fld id="{DFD005D5-393B-4829-B0ED-539C432BE36D}" type="slidenum">
              <a:rPr lang="en-US" smtClean="0"/>
              <a:pPr/>
              <a:t>9</a:t>
            </a:fld>
            <a:endParaRPr lang="en-US"/>
          </a:p>
        </p:txBody>
      </p:sp>
    </p:spTree>
    <p:extLst>
      <p:ext uri="{BB962C8B-B14F-4D97-AF65-F5344CB8AC3E}">
        <p14:creationId xmlns:p14="http://schemas.microsoft.com/office/powerpoint/2010/main" xmlns="" val="10936213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lstStyle/>
          <a:p>
            <a:r>
              <a:rPr lang="en-US" dirty="0" smtClean="0"/>
              <a:t>How is performance management related to other initiatives? </a:t>
            </a:r>
          </a:p>
          <a:p>
            <a:pPr lvl="1"/>
            <a:r>
              <a:rPr lang="en-US" dirty="0" smtClean="0"/>
              <a:t>The communication plan should </a:t>
            </a:r>
            <a:r>
              <a:rPr lang="en-US" dirty="0" smtClean="0"/>
              <a:t>provide </a:t>
            </a:r>
            <a:r>
              <a:rPr lang="en-US" dirty="0" smtClean="0"/>
              <a:t>information </a:t>
            </a:r>
            <a:r>
              <a:rPr lang="en-US" dirty="0" smtClean="0"/>
              <a:t>on the relationship between performance management and </a:t>
            </a:r>
            <a:r>
              <a:rPr lang="en-US" dirty="0" smtClean="0"/>
              <a:t>other systems</a:t>
            </a:r>
            <a:r>
              <a:rPr lang="en-US" dirty="0" smtClean="0"/>
              <a:t>, such as training, promotion, and succession planning. </a:t>
            </a:r>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10</a:t>
            </a:fld>
            <a:endParaRPr lang="en-US"/>
          </a:p>
        </p:txBody>
      </p:sp>
    </p:spTree>
    <p:extLst>
      <p:ext uri="{BB962C8B-B14F-4D97-AF65-F5344CB8AC3E}">
        <p14:creationId xmlns:p14="http://schemas.microsoft.com/office/powerpoint/2010/main" xmlns="" val="6554387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a:t>Consider the performance management system for the position of Senior Executive-Service (SES) in the United States Department of </a:t>
            </a:r>
            <a:r>
              <a:rPr lang="en-US" dirty="0" smtClean="0"/>
              <a:t>Justice. SES </a:t>
            </a:r>
            <a:r>
              <a:rPr lang="en-US" dirty="0"/>
              <a:t>members serve in key leadership positions directly below the top presidential appointees. SES members link the appointees to the rest of the federal government, and they are charged with overseeing various governmental activities in 75 federal agencies. The communication plan </a:t>
            </a:r>
            <a:r>
              <a:rPr lang="en-US" dirty="0" smtClean="0"/>
              <a:t>states that </a:t>
            </a:r>
            <a:r>
              <a:rPr lang="en-US" dirty="0"/>
              <a:t>the Department of Justice </a:t>
            </a:r>
            <a:r>
              <a:rPr lang="en-US" dirty="0" smtClean="0"/>
              <a:t>implemented a </a:t>
            </a:r>
            <a:r>
              <a:rPr lang="en-US" dirty="0"/>
              <a:t>performance management system </a:t>
            </a:r>
            <a:r>
              <a:rPr lang="en-US" dirty="0" smtClean="0"/>
              <a:t>which is </a:t>
            </a:r>
            <a:r>
              <a:rPr lang="en-US" dirty="0"/>
              <a:t>described in a document divided into three chapters: </a:t>
            </a:r>
            <a:endParaRPr lang="en-US" dirty="0" smtClean="0"/>
          </a:p>
          <a:p>
            <a:pPr algn="just"/>
            <a:r>
              <a:rPr lang="en-US" dirty="0" smtClean="0"/>
              <a:t>Chapter </a:t>
            </a:r>
            <a:r>
              <a:rPr lang="en-US" dirty="0"/>
              <a:t>1, "General Information," </a:t>
            </a:r>
            <a:endParaRPr lang="en-US" dirty="0" smtClean="0"/>
          </a:p>
          <a:p>
            <a:pPr algn="just"/>
            <a:r>
              <a:rPr lang="en-US" dirty="0" smtClean="0"/>
              <a:t>Chapter </a:t>
            </a:r>
            <a:r>
              <a:rPr lang="en-US" dirty="0"/>
              <a:t>2, "Performance Appraisal for the Senior Executive Service," and </a:t>
            </a:r>
            <a:endParaRPr lang="en-US" dirty="0" smtClean="0"/>
          </a:p>
          <a:p>
            <a:pPr algn="just"/>
            <a:r>
              <a:rPr lang="en-US" dirty="0" smtClean="0"/>
              <a:t>Chapter </a:t>
            </a:r>
            <a:r>
              <a:rPr lang="en-US" dirty="0"/>
              <a:t>3, "Actions Based on Less Than Fully </a:t>
            </a:r>
            <a:r>
              <a:rPr lang="en-US" dirty="0" smtClean="0"/>
              <a:t>Successful  Performance."  </a:t>
            </a:r>
            <a:endParaRPr lang="en-US" dirty="0"/>
          </a:p>
          <a:p>
            <a:pPr algn="just"/>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11</a:t>
            </a:fld>
            <a:endParaRPr lang="en-US"/>
          </a:p>
        </p:txBody>
      </p:sp>
    </p:spTree>
    <p:extLst>
      <p:ext uri="{BB962C8B-B14F-4D97-AF65-F5344CB8AC3E}">
        <p14:creationId xmlns:p14="http://schemas.microsoft.com/office/powerpoint/2010/main" xmlns="" val="14520472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Case Study (contd.)</a:t>
            </a:r>
            <a:endParaRPr lang="en-US" dirty="0"/>
          </a:p>
        </p:txBody>
      </p:sp>
      <p:sp>
        <p:nvSpPr>
          <p:cNvPr id="3" name="Content Placeholder 2"/>
          <p:cNvSpPr>
            <a:spLocks noGrp="1"/>
          </p:cNvSpPr>
          <p:nvPr>
            <p:ph idx="1"/>
          </p:nvPr>
        </p:nvSpPr>
        <p:spPr/>
        <p:txBody>
          <a:bodyPr>
            <a:normAutofit fontScale="77500" lnSpcReduction="20000"/>
          </a:bodyPr>
          <a:lstStyle/>
          <a:p>
            <a:pPr algn="just">
              <a:buNone/>
            </a:pPr>
            <a:r>
              <a:rPr lang="en-US" dirty="0" smtClean="0"/>
              <a:t>     This </a:t>
            </a:r>
            <a:r>
              <a:rPr lang="en-US" dirty="0"/>
              <a:t>is how their plan answered each of the questions, discussed </a:t>
            </a:r>
            <a:r>
              <a:rPr lang="en-US" dirty="0" smtClean="0"/>
              <a:t>before: </a:t>
            </a:r>
            <a:endParaRPr lang="en-US" dirty="0" smtClean="0"/>
          </a:p>
          <a:p>
            <a:pPr algn="just"/>
            <a:r>
              <a:rPr lang="en-US" dirty="0" smtClean="0"/>
              <a:t>• </a:t>
            </a:r>
            <a:r>
              <a:rPr lang="en-US" dirty="0"/>
              <a:t>What is performance management? Chapter 1 states the reasons for the </a:t>
            </a:r>
            <a:r>
              <a:rPr lang="en-US" dirty="0" smtClean="0"/>
              <a:t>department's </a:t>
            </a:r>
            <a:r>
              <a:rPr lang="en-US" dirty="0"/>
              <a:t>implementing a performance management system and </a:t>
            </a:r>
            <a:r>
              <a:rPr lang="en-US" dirty="0" smtClean="0"/>
              <a:t>discuses </a:t>
            </a:r>
            <a:r>
              <a:rPr lang="en-US" dirty="0"/>
              <a:t>what it is expected to accomplish. For example, the chapter notes that performance </a:t>
            </a:r>
            <a:r>
              <a:rPr lang="en-US" dirty="0" smtClean="0"/>
              <a:t>management </a:t>
            </a:r>
            <a:r>
              <a:rPr lang="en-US" dirty="0"/>
              <a:t>aims at promoting efficient and effective attainment of the department's </a:t>
            </a:r>
            <a:r>
              <a:rPr lang="en-US" dirty="0" smtClean="0"/>
              <a:t>mission</a:t>
            </a:r>
            <a:r>
              <a:rPr lang="en-US" dirty="0"/>
              <a:t>, program objectives, and strategic planning initiatives, and it also aims at </a:t>
            </a:r>
            <a:r>
              <a:rPr lang="en-US" dirty="0" smtClean="0"/>
              <a:t>motivating </a:t>
            </a:r>
            <a:r>
              <a:rPr lang="en-US" dirty="0"/>
              <a:t>high levels of achievement and accountability. This chapter also includes definitions of several key terms, including performance management system, </a:t>
            </a:r>
            <a:r>
              <a:rPr lang="en-US" dirty="0" smtClean="0"/>
              <a:t>performance</a:t>
            </a:r>
            <a:r>
              <a:rPr lang="en-US" dirty="0"/>
              <a:t>, progress review, rating levels, and annual summary rating. </a:t>
            </a:r>
            <a:endParaRPr lang="en-US" dirty="0" smtClean="0"/>
          </a:p>
        </p:txBody>
      </p:sp>
      <p:sp>
        <p:nvSpPr>
          <p:cNvPr id="4" name="Slide Number Placeholder 3"/>
          <p:cNvSpPr>
            <a:spLocks noGrp="1"/>
          </p:cNvSpPr>
          <p:nvPr>
            <p:ph type="sldNum" sz="quarter" idx="12"/>
          </p:nvPr>
        </p:nvSpPr>
        <p:spPr/>
        <p:txBody>
          <a:bodyPr/>
          <a:lstStyle/>
          <a:p>
            <a:fld id="{DFD005D5-393B-4829-B0ED-539C432BE36D}" type="slidenum">
              <a:rPr lang="en-US" smtClean="0"/>
              <a:pPr/>
              <a:t>12</a:t>
            </a:fld>
            <a:endParaRPr lang="en-US"/>
          </a:p>
        </p:txBody>
      </p:sp>
    </p:spTree>
    <p:extLst>
      <p:ext uri="{BB962C8B-B14F-4D97-AF65-F5344CB8AC3E}">
        <p14:creationId xmlns:p14="http://schemas.microsoft.com/office/powerpoint/2010/main" xmlns="" val="18946369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Case Study (contd.)</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a:t>• How does performance management fit into our strategy? Chapter 2 begins with a list of principles that guide the system, including, "The Department of Justice </a:t>
            </a:r>
            <a:r>
              <a:rPr lang="en-US" dirty="0" smtClean="0"/>
              <a:t>federal </a:t>
            </a:r>
            <a:r>
              <a:rPr lang="en-US" dirty="0"/>
              <a:t>leaders and managers create a climate for excellence by communicating their vision, values and expectations clearly." It goes on to detail all of the ways in which leaders in the agency do this. In addition, in a memorandum that was sent with the chapters, the director of the Office of Personnel Management (OPM) included this quote from President George W. Bush: "We are not here to mark time, but to make progress, to achieve results, and to leave a record of excellence." The director then describes how the system would be used to implement the key principles of the president's administration.</a:t>
            </a:r>
          </a:p>
          <a:p>
            <a:pPr algn="just"/>
            <a:endParaRPr lang="en-US" dirty="0"/>
          </a:p>
          <a:p>
            <a:pPr algn="just"/>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13</a:t>
            </a:fld>
            <a:endParaRPr lang="en-US"/>
          </a:p>
        </p:txBody>
      </p:sp>
    </p:spTree>
    <p:extLst>
      <p:ext uri="{BB962C8B-B14F-4D97-AF65-F5344CB8AC3E}">
        <p14:creationId xmlns:p14="http://schemas.microsoft.com/office/powerpoint/2010/main" xmlns="" val="19601587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Case Study (contd.)</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a:t>• What's in it for me? Throughout the memo, there is clear information on how the performance management system will help the SES members be more effective leaders so that the president's mission can be achieved. </a:t>
            </a:r>
            <a:endParaRPr lang="en-US" dirty="0" smtClean="0"/>
          </a:p>
          <a:p>
            <a:pPr algn="just"/>
            <a:r>
              <a:rPr lang="en-US" dirty="0" smtClean="0"/>
              <a:t>•' </a:t>
            </a:r>
            <a:r>
              <a:rPr lang="en-US" dirty="0"/>
              <a:t>How does it work? Chapter 2 outlines the steps in a performance management process, detailing the managers' responsibilities at each step. For example, it out-lines the performance dimensions, the rating categories, and how to assign an over-all rating. </a:t>
            </a:r>
          </a:p>
        </p:txBody>
      </p:sp>
      <p:sp>
        <p:nvSpPr>
          <p:cNvPr id="4" name="Slide Number Placeholder 3"/>
          <p:cNvSpPr>
            <a:spLocks noGrp="1"/>
          </p:cNvSpPr>
          <p:nvPr>
            <p:ph type="sldNum" sz="quarter" idx="12"/>
          </p:nvPr>
        </p:nvSpPr>
        <p:spPr/>
        <p:txBody>
          <a:bodyPr/>
          <a:lstStyle/>
          <a:p>
            <a:fld id="{DFD005D5-393B-4829-B0ED-539C432BE36D}" type="slidenum">
              <a:rPr lang="en-US" smtClean="0"/>
              <a:pPr/>
              <a:t>14</a:t>
            </a:fld>
            <a:endParaRPr lang="en-US"/>
          </a:p>
        </p:txBody>
      </p:sp>
    </p:spTree>
    <p:extLst>
      <p:ext uri="{BB962C8B-B14F-4D97-AF65-F5344CB8AC3E}">
        <p14:creationId xmlns:p14="http://schemas.microsoft.com/office/powerpoint/2010/main" xmlns="" val="24022368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Case Study (contd.)</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a:t>• </a:t>
            </a:r>
            <a:r>
              <a:rPr lang="en-US" dirty="0" smtClean="0"/>
              <a:t>• What are my responsibilities? The communication plan outlines the responsibilities of the SES members as well as their rating official, the person in charge of rating their performance. The plan emphasizes that leaders must create a culture </a:t>
            </a:r>
            <a:r>
              <a:rPr lang="en-US" dirty="0" smtClean="0"/>
              <a:t>performing </a:t>
            </a:r>
            <a:r>
              <a:rPr lang="en-US" dirty="0" smtClean="0"/>
              <a:t>at a high level by continually communicating expectations and rewarding </a:t>
            </a:r>
            <a:r>
              <a:rPr lang="en-US" dirty="0" smtClean="0"/>
              <a:t>high achieving </a:t>
            </a:r>
            <a:r>
              <a:rPr lang="en-US" dirty="0" smtClean="0"/>
              <a:t>performers. </a:t>
            </a:r>
          </a:p>
          <a:p>
            <a:pPr algn="just"/>
            <a:r>
              <a:rPr lang="en-US" dirty="0" smtClean="0"/>
              <a:t>• How is performance management related to other initiatives? The communication plan touches briefly on the importance of linking system outcomes to </a:t>
            </a:r>
            <a:r>
              <a:rPr lang="en-US" dirty="0" smtClean="0"/>
              <a:t>performance based </a:t>
            </a:r>
            <a:r>
              <a:rPr lang="en-US" dirty="0" smtClean="0"/>
              <a:t>pay. The importance of training to maximize performance is also considered. </a:t>
            </a:r>
          </a:p>
          <a:p>
            <a:pPr algn="just"/>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15</a:t>
            </a:fld>
            <a:endParaRPr lang="en-US"/>
          </a:p>
        </p:txBody>
      </p:sp>
    </p:spTree>
    <p:extLst>
      <p:ext uri="{BB962C8B-B14F-4D97-AF65-F5344CB8AC3E}">
        <p14:creationId xmlns:p14="http://schemas.microsoft.com/office/powerpoint/2010/main" xmlns="" val="24976480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lstStyle/>
          <a:p>
            <a:r>
              <a:rPr lang="en-US" dirty="0" smtClean="0"/>
              <a:t>In summary the communication plan implemented by the Department of Justice is extremely detailed and provides answers to most , if not all of the key questions that should be addressed by a good communication plan.</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16</a:t>
            </a:fld>
            <a:endParaRPr lang="en-US"/>
          </a:p>
        </p:txBody>
      </p:sp>
    </p:spTree>
    <p:extLst>
      <p:ext uri="{BB962C8B-B14F-4D97-AF65-F5344CB8AC3E}">
        <p14:creationId xmlns:p14="http://schemas.microsoft.com/office/powerpoint/2010/main" xmlns="" val="372334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Bias</a:t>
            </a:r>
            <a:endParaRPr lang="en-US" dirty="0"/>
          </a:p>
        </p:txBody>
      </p:sp>
      <p:sp>
        <p:nvSpPr>
          <p:cNvPr id="3" name="Content Placeholder 2"/>
          <p:cNvSpPr>
            <a:spLocks noGrp="1"/>
          </p:cNvSpPr>
          <p:nvPr>
            <p:ph idx="1"/>
          </p:nvPr>
        </p:nvSpPr>
        <p:spPr/>
        <p:txBody>
          <a:bodyPr/>
          <a:lstStyle/>
          <a:p>
            <a:r>
              <a:rPr lang="en-US" dirty="0" smtClean="0"/>
              <a:t>However, even if a communication plan answers all or most of the important questions, the fact that the information has been made available does not necessarily mean the communication plan will be successful in gaining acceptance.</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17</a:t>
            </a:fld>
            <a:endParaRPr lang="en-US"/>
          </a:p>
        </p:txBody>
      </p:sp>
    </p:spTree>
    <p:extLst>
      <p:ext uri="{BB962C8B-B14F-4D97-AF65-F5344CB8AC3E}">
        <p14:creationId xmlns:p14="http://schemas.microsoft.com/office/powerpoint/2010/main" xmlns="" val="10324421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a:t>
            </a:r>
            <a:r>
              <a:rPr lang="en-US" dirty="0" smtClean="0"/>
              <a:t>Bias (Contd.)</a:t>
            </a:r>
            <a:endParaRPr lang="en-US" dirty="0"/>
          </a:p>
        </p:txBody>
      </p:sp>
      <p:sp>
        <p:nvSpPr>
          <p:cNvPr id="3" name="Content Placeholder 2"/>
          <p:cNvSpPr>
            <a:spLocks noGrp="1"/>
          </p:cNvSpPr>
          <p:nvPr>
            <p:ph idx="1"/>
          </p:nvPr>
        </p:nvSpPr>
        <p:spPr/>
        <p:txBody>
          <a:bodyPr/>
          <a:lstStyle/>
          <a:p>
            <a:r>
              <a:rPr lang="en-US" dirty="0" smtClean="0"/>
              <a:t>This is because people have cognitive biases that affect what information is taken in and how it is processed.</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18</a:t>
            </a:fld>
            <a:endParaRPr lang="en-US"/>
          </a:p>
        </p:txBody>
      </p:sp>
    </p:spTree>
    <p:extLst>
      <p:ext uri="{BB962C8B-B14F-4D97-AF65-F5344CB8AC3E}">
        <p14:creationId xmlns:p14="http://schemas.microsoft.com/office/powerpoint/2010/main" xmlns="" val="32957868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Bias (Contd.)</a:t>
            </a:r>
          </a:p>
        </p:txBody>
      </p:sp>
      <p:sp>
        <p:nvSpPr>
          <p:cNvPr id="3" name="Content Placeholder 2"/>
          <p:cNvSpPr>
            <a:spLocks noGrp="1"/>
          </p:cNvSpPr>
          <p:nvPr>
            <p:ph idx="1"/>
          </p:nvPr>
        </p:nvSpPr>
        <p:spPr/>
        <p:txBody>
          <a:bodyPr/>
          <a:lstStyle/>
          <a:p>
            <a:r>
              <a:rPr lang="en-US" dirty="0" smtClean="0"/>
              <a:t>Specifically there are three types of biases that affect the effectiveness of a communication plan, regardless of how well it has been implemented. </a:t>
            </a:r>
          </a:p>
          <a:p>
            <a:r>
              <a:rPr lang="en-US" dirty="0" smtClean="0"/>
              <a:t>These are;</a:t>
            </a:r>
          </a:p>
          <a:p>
            <a:pPr lvl="1"/>
            <a:r>
              <a:rPr lang="en-US" dirty="0" smtClean="0"/>
              <a:t>Selective Exposure</a:t>
            </a:r>
          </a:p>
          <a:p>
            <a:pPr lvl="1"/>
            <a:r>
              <a:rPr lang="en-US" dirty="0" smtClean="0"/>
              <a:t>Selective Perception</a:t>
            </a:r>
          </a:p>
          <a:p>
            <a:pPr lvl="1"/>
            <a:r>
              <a:rPr lang="en-US" dirty="0" smtClean="0"/>
              <a:t>Selective Retention</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19</a:t>
            </a:fld>
            <a:endParaRPr lang="en-US"/>
          </a:p>
        </p:txBody>
      </p:sp>
    </p:spTree>
    <p:extLst>
      <p:ext uri="{BB962C8B-B14F-4D97-AF65-F5344CB8AC3E}">
        <p14:creationId xmlns:p14="http://schemas.microsoft.com/office/powerpoint/2010/main" xmlns="" val="41500507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Selective Exposure</a:t>
            </a:r>
            <a:endParaRPr lang="en-US" dirty="0"/>
          </a:p>
        </p:txBody>
      </p:sp>
      <p:sp>
        <p:nvSpPr>
          <p:cNvPr id="3" name="Content Placeholder 2"/>
          <p:cNvSpPr>
            <a:spLocks noGrp="1"/>
          </p:cNvSpPr>
          <p:nvPr>
            <p:ph idx="1"/>
          </p:nvPr>
        </p:nvSpPr>
        <p:spPr/>
        <p:txBody>
          <a:bodyPr>
            <a:normAutofit lnSpcReduction="10000"/>
          </a:bodyPr>
          <a:lstStyle/>
          <a:p>
            <a:r>
              <a:rPr lang="en-US" dirty="0" smtClean="0"/>
              <a:t>It is a tendency to expose our minds only to ideas with which we already agree.</a:t>
            </a:r>
          </a:p>
          <a:p>
            <a:endParaRPr lang="en-US" dirty="0"/>
          </a:p>
          <a:p>
            <a:r>
              <a:rPr lang="en-US" dirty="0" smtClean="0"/>
              <a:t>Those employees who already agree that performance management is a good idea may become involved in the communication plan activities including reading about the system and attending meetings describing how the system works.</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20</a:t>
            </a:fld>
            <a:endParaRPr lang="en-US"/>
          </a:p>
        </p:txBody>
      </p:sp>
    </p:spTree>
    <p:extLst>
      <p:ext uri="{BB962C8B-B14F-4D97-AF65-F5344CB8AC3E}">
        <p14:creationId xmlns:p14="http://schemas.microsoft.com/office/powerpoint/2010/main" xmlns="" val="29704462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Selective </a:t>
            </a:r>
            <a:r>
              <a:rPr lang="en-US" dirty="0" smtClean="0"/>
              <a:t>Exposure (Contd.)</a:t>
            </a:r>
            <a:endParaRPr lang="en-US" dirty="0"/>
          </a:p>
        </p:txBody>
      </p:sp>
      <p:sp>
        <p:nvSpPr>
          <p:cNvPr id="3" name="Content Placeholder 2"/>
          <p:cNvSpPr>
            <a:spLocks noGrp="1"/>
          </p:cNvSpPr>
          <p:nvPr>
            <p:ph idx="1"/>
          </p:nvPr>
        </p:nvSpPr>
        <p:spPr/>
        <p:txBody>
          <a:bodyPr/>
          <a:lstStyle/>
          <a:p>
            <a:r>
              <a:rPr lang="en-US" dirty="0" smtClean="0"/>
              <a:t>On the other hand, those who do not see much value in performance management may choose not to read information about it and </a:t>
            </a:r>
            <a:r>
              <a:rPr lang="en-US" dirty="0" smtClean="0"/>
              <a:t>do </a:t>
            </a:r>
            <a:r>
              <a:rPr lang="en-US" dirty="0" smtClean="0"/>
              <a:t>not </a:t>
            </a:r>
            <a:r>
              <a:rPr lang="en-US" dirty="0" smtClean="0"/>
              <a:t>attend </a:t>
            </a:r>
            <a:r>
              <a:rPr lang="en-US" dirty="0" smtClean="0"/>
              <a:t>meetings related to performance management.</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21</a:t>
            </a:fld>
            <a:endParaRPr lang="en-US"/>
          </a:p>
        </p:txBody>
      </p:sp>
    </p:spTree>
    <p:extLst>
      <p:ext uri="{BB962C8B-B14F-4D97-AF65-F5344CB8AC3E}">
        <p14:creationId xmlns:p14="http://schemas.microsoft.com/office/powerpoint/2010/main" xmlns="" val="1545569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Selective Perception</a:t>
            </a:r>
            <a:endParaRPr lang="en-US" dirty="0"/>
          </a:p>
        </p:txBody>
      </p:sp>
      <p:sp>
        <p:nvSpPr>
          <p:cNvPr id="3" name="Content Placeholder 2"/>
          <p:cNvSpPr>
            <a:spLocks noGrp="1"/>
          </p:cNvSpPr>
          <p:nvPr>
            <p:ph idx="1"/>
          </p:nvPr>
        </p:nvSpPr>
        <p:spPr/>
        <p:txBody>
          <a:bodyPr/>
          <a:lstStyle/>
          <a:p>
            <a:r>
              <a:rPr lang="en-US" dirty="0" smtClean="0"/>
              <a:t>Second, selective perception is a tendency to perceive a piece of information as meaning what we would like it to mean even though the information as intended by the communicator, may mean the exact opposite. </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22</a:t>
            </a:fld>
            <a:endParaRPr lang="en-US"/>
          </a:p>
        </p:txBody>
      </p:sp>
    </p:spTree>
    <p:extLst>
      <p:ext uri="{BB962C8B-B14F-4D97-AF65-F5344CB8AC3E}">
        <p14:creationId xmlns:p14="http://schemas.microsoft.com/office/powerpoint/2010/main" xmlns="" val="32459630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Selective </a:t>
            </a:r>
            <a:r>
              <a:rPr lang="en-US" dirty="0" smtClean="0"/>
              <a:t>Perception (Contd.)</a:t>
            </a:r>
            <a:endParaRPr lang="en-US" dirty="0"/>
          </a:p>
        </p:txBody>
      </p:sp>
      <p:sp>
        <p:nvSpPr>
          <p:cNvPr id="3" name="Content Placeholder 2"/>
          <p:cNvSpPr>
            <a:spLocks noGrp="1"/>
          </p:cNvSpPr>
          <p:nvPr>
            <p:ph idx="1"/>
          </p:nvPr>
        </p:nvSpPr>
        <p:spPr/>
        <p:txBody>
          <a:bodyPr/>
          <a:lstStyle/>
          <a:p>
            <a:r>
              <a:rPr lang="en-US" dirty="0" smtClean="0"/>
              <a:t>Someone who believes performance management is about only rewards and punishment may incorrectly interpret that receiving a pay increase or bonus.</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23</a:t>
            </a:fld>
            <a:endParaRPr lang="en-US"/>
          </a:p>
        </p:txBody>
      </p:sp>
    </p:spTree>
    <p:extLst>
      <p:ext uri="{BB962C8B-B14F-4D97-AF65-F5344CB8AC3E}">
        <p14:creationId xmlns:p14="http://schemas.microsoft.com/office/powerpoint/2010/main" xmlns="" val="17786559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Selective Retention</a:t>
            </a:r>
            <a:endParaRPr lang="en-US" dirty="0"/>
          </a:p>
        </p:txBody>
      </p:sp>
      <p:sp>
        <p:nvSpPr>
          <p:cNvPr id="3" name="Content Placeholder 2"/>
          <p:cNvSpPr>
            <a:spLocks noGrp="1"/>
          </p:cNvSpPr>
          <p:nvPr>
            <p:ph idx="1"/>
          </p:nvPr>
        </p:nvSpPr>
        <p:spPr/>
        <p:txBody>
          <a:bodyPr>
            <a:normAutofit lnSpcReduction="10000"/>
          </a:bodyPr>
          <a:lstStyle/>
          <a:p>
            <a:r>
              <a:rPr lang="en-US" dirty="0" smtClean="0"/>
              <a:t>Third selective retention is a tendency to remember only those pieces of information with which we already agree.</a:t>
            </a:r>
          </a:p>
          <a:p>
            <a:endParaRPr lang="en-US" dirty="0"/>
          </a:p>
          <a:p>
            <a:r>
              <a:rPr lang="en-US" dirty="0" smtClean="0"/>
              <a:t>If an employee perceives his employer as vindictive, that employee is not likely to remember information about how the appeals process works or about other fair and equitable aspects of the system.</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24</a:t>
            </a:fld>
            <a:endParaRPr lang="en-US"/>
          </a:p>
        </p:txBody>
      </p:sp>
    </p:spTree>
    <p:extLst>
      <p:ext uri="{BB962C8B-B14F-4D97-AF65-F5344CB8AC3E}">
        <p14:creationId xmlns:p14="http://schemas.microsoft.com/office/powerpoint/2010/main" xmlns="" val="1285848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Selective </a:t>
            </a:r>
            <a:r>
              <a:rPr lang="en-US" dirty="0" smtClean="0"/>
              <a:t>Retention (Contd.)</a:t>
            </a:r>
            <a:endParaRPr lang="en-US" dirty="0"/>
          </a:p>
        </p:txBody>
      </p:sp>
      <p:sp>
        <p:nvSpPr>
          <p:cNvPr id="3" name="Content Placeholder 2"/>
          <p:cNvSpPr>
            <a:spLocks noGrp="1"/>
          </p:cNvSpPr>
          <p:nvPr>
            <p:ph idx="1"/>
          </p:nvPr>
        </p:nvSpPr>
        <p:spPr/>
        <p:txBody>
          <a:bodyPr/>
          <a:lstStyle/>
          <a:p>
            <a:r>
              <a:rPr lang="en-US" dirty="0" smtClean="0"/>
              <a:t>Selective Exposure, Selective Perception, Selective Retention biases are pervasive and could easily render the communication plan ineffective.</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25</a:t>
            </a:fld>
            <a:endParaRPr lang="en-US"/>
          </a:p>
        </p:txBody>
      </p:sp>
    </p:spTree>
    <p:extLst>
      <p:ext uri="{BB962C8B-B14F-4D97-AF65-F5344CB8AC3E}">
        <p14:creationId xmlns:p14="http://schemas.microsoft.com/office/powerpoint/2010/main" xmlns="" val="34817167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Ways to minimize negative impact of Biases</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There are several ways to minimize the negative impact of these biases and therefore, help gain support for the system.</a:t>
            </a:r>
          </a:p>
          <a:p>
            <a:endParaRPr lang="en-US" dirty="0" smtClean="0"/>
          </a:p>
          <a:p>
            <a:r>
              <a:rPr lang="en-US" dirty="0" smtClean="0"/>
              <a:t>Involve employees: </a:t>
            </a:r>
            <a:endParaRPr lang="en-US" dirty="0"/>
          </a:p>
          <a:p>
            <a:pPr lvl="1"/>
            <a:r>
              <a:rPr lang="en-US" dirty="0" smtClean="0"/>
              <a:t>Involve employee in the design of the system. People support what they create. </a:t>
            </a:r>
          </a:p>
          <a:p>
            <a:pPr lvl="1"/>
            <a:r>
              <a:rPr lang="en-US" dirty="0" smtClean="0"/>
              <a:t>The higher the level of participation is in designing the system, the greater the support for the system will be.</a:t>
            </a:r>
          </a:p>
          <a:p>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26</a:t>
            </a:fld>
            <a:endParaRPr lang="en-US"/>
          </a:p>
        </p:txBody>
      </p:sp>
    </p:spTree>
    <p:extLst>
      <p:ext uri="{BB962C8B-B14F-4D97-AF65-F5344CB8AC3E}">
        <p14:creationId xmlns:p14="http://schemas.microsoft.com/office/powerpoint/2010/main" xmlns="" val="40301462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a:t>
            </a:r>
            <a:r>
              <a:rPr lang="en-US" dirty="0" smtClean="0"/>
              <a:t>Biases (Contd.)</a:t>
            </a:r>
            <a:endParaRPr lang="en-US" dirty="0"/>
          </a:p>
        </p:txBody>
      </p:sp>
      <p:sp>
        <p:nvSpPr>
          <p:cNvPr id="3" name="Content Placeholder 2"/>
          <p:cNvSpPr>
            <a:spLocks noGrp="1"/>
          </p:cNvSpPr>
          <p:nvPr>
            <p:ph idx="1"/>
          </p:nvPr>
        </p:nvSpPr>
        <p:spPr/>
        <p:txBody>
          <a:bodyPr/>
          <a:lstStyle/>
          <a:p>
            <a:r>
              <a:rPr lang="en-US" dirty="0"/>
              <a:t>Understand employee needs: </a:t>
            </a:r>
            <a:endParaRPr lang="en-US" dirty="0" smtClean="0"/>
          </a:p>
          <a:p>
            <a:pPr lvl="1"/>
            <a:r>
              <a:rPr lang="en-US" dirty="0" smtClean="0"/>
              <a:t>Understand </a:t>
            </a:r>
            <a:r>
              <a:rPr lang="en-US" dirty="0"/>
              <a:t>the needs of employees and identify ways in which these needs can be met through performance management.</a:t>
            </a:r>
          </a:p>
        </p:txBody>
      </p:sp>
      <p:sp>
        <p:nvSpPr>
          <p:cNvPr id="4" name="Slide Number Placeholder 3"/>
          <p:cNvSpPr>
            <a:spLocks noGrp="1"/>
          </p:cNvSpPr>
          <p:nvPr>
            <p:ph type="sldNum" sz="quarter" idx="12"/>
          </p:nvPr>
        </p:nvSpPr>
        <p:spPr/>
        <p:txBody>
          <a:bodyPr/>
          <a:lstStyle/>
          <a:p>
            <a:fld id="{E63CC8CF-38C9-4EF3-80B8-4301D3C3D541}" type="slidenum">
              <a:rPr lang="en-US" smtClean="0"/>
              <a:pPr/>
              <a:t>27</a:t>
            </a:fld>
            <a:endParaRPr lang="en-US"/>
          </a:p>
        </p:txBody>
      </p:sp>
    </p:spTree>
    <p:extLst>
      <p:ext uri="{BB962C8B-B14F-4D97-AF65-F5344CB8AC3E}">
        <p14:creationId xmlns:p14="http://schemas.microsoft.com/office/powerpoint/2010/main" xmlns="" val="37578053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normAutofit/>
          </a:bodyPr>
          <a:lstStyle/>
          <a:p>
            <a:r>
              <a:rPr lang="en-US" dirty="0" smtClean="0"/>
              <a:t>Strike first: </a:t>
            </a:r>
          </a:p>
          <a:p>
            <a:pPr lvl="1"/>
            <a:r>
              <a:rPr lang="en-US" dirty="0" smtClean="0"/>
              <a:t>Create a positive attitude toward the new performance system, before any negative attitude and rumors are created. </a:t>
            </a:r>
          </a:p>
          <a:p>
            <a:pPr lvl="1"/>
            <a:r>
              <a:rPr lang="en-US" dirty="0" smtClean="0"/>
              <a:t>Make communication realistic and do not set up expectation you cannot deliver.</a:t>
            </a:r>
          </a:p>
        </p:txBody>
      </p:sp>
      <p:sp>
        <p:nvSpPr>
          <p:cNvPr id="4" name="Slide Number Placeholder 3"/>
          <p:cNvSpPr>
            <a:spLocks noGrp="1"/>
          </p:cNvSpPr>
          <p:nvPr>
            <p:ph type="sldNum" sz="quarter" idx="12"/>
          </p:nvPr>
        </p:nvSpPr>
        <p:spPr/>
        <p:txBody>
          <a:bodyPr/>
          <a:lstStyle/>
          <a:p>
            <a:fld id="{E63CC8CF-38C9-4EF3-80B8-4301D3C3D541}" type="slidenum">
              <a:rPr lang="en-US" smtClean="0"/>
              <a:pPr/>
              <a:t>28</a:t>
            </a:fld>
            <a:endParaRPr lang="en-US"/>
          </a:p>
        </p:txBody>
      </p:sp>
    </p:spTree>
    <p:extLst>
      <p:ext uri="{BB962C8B-B14F-4D97-AF65-F5344CB8AC3E}">
        <p14:creationId xmlns:p14="http://schemas.microsoft.com/office/powerpoint/2010/main" xmlns="" val="28154518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lstStyle/>
          <a:p>
            <a:r>
              <a:rPr lang="en-US" dirty="0"/>
              <a:t>Provide facts and consequences: </a:t>
            </a:r>
            <a:endParaRPr lang="en-US" dirty="0" smtClean="0"/>
          </a:p>
          <a:p>
            <a:pPr lvl="1"/>
            <a:r>
              <a:rPr lang="en-US" dirty="0" smtClean="0"/>
              <a:t>Because </a:t>
            </a:r>
            <a:r>
              <a:rPr lang="en-US" dirty="0"/>
              <a:t>of employees biases, facts do not necessarily speak for themselves. </a:t>
            </a:r>
            <a:endParaRPr lang="en-US" dirty="0" smtClean="0"/>
          </a:p>
          <a:p>
            <a:pPr lvl="1"/>
            <a:r>
              <a:rPr lang="en-US" dirty="0" smtClean="0"/>
              <a:t>Clearly </a:t>
            </a:r>
            <a:r>
              <a:rPr lang="en-US" dirty="0"/>
              <a:t>explain facts about the system and also explain what they mean or what the consequences are.</a:t>
            </a:r>
          </a:p>
          <a:p>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29</a:t>
            </a:fld>
            <a:endParaRPr lang="en-US"/>
          </a:p>
        </p:txBody>
      </p:sp>
    </p:spTree>
    <p:extLst>
      <p:ext uri="{BB962C8B-B14F-4D97-AF65-F5344CB8AC3E}">
        <p14:creationId xmlns:p14="http://schemas.microsoft.com/office/powerpoint/2010/main" xmlns="" val="36109342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normAutofit/>
          </a:bodyPr>
          <a:lstStyle/>
          <a:p>
            <a:r>
              <a:rPr lang="en-US" dirty="0" smtClean="0"/>
              <a:t>Put it in writing: </a:t>
            </a:r>
          </a:p>
          <a:p>
            <a:pPr lvl="1"/>
            <a:r>
              <a:rPr lang="en-US" dirty="0" smtClean="0"/>
              <a:t>Written communication are usually more powerful and credible than spoken communication because they can be carefully examined and challenged for accuracy.</a:t>
            </a:r>
          </a:p>
        </p:txBody>
      </p:sp>
      <p:sp>
        <p:nvSpPr>
          <p:cNvPr id="4" name="Slide Number Placeholder 3"/>
          <p:cNvSpPr>
            <a:spLocks noGrp="1"/>
          </p:cNvSpPr>
          <p:nvPr>
            <p:ph type="sldNum" sz="quarter" idx="12"/>
          </p:nvPr>
        </p:nvSpPr>
        <p:spPr/>
        <p:txBody>
          <a:bodyPr/>
          <a:lstStyle/>
          <a:p>
            <a:fld id="{E63CC8CF-38C9-4EF3-80B8-4301D3C3D541}" type="slidenum">
              <a:rPr lang="en-US" smtClean="0"/>
              <a:pPr/>
              <a:t>30</a:t>
            </a:fld>
            <a:endParaRPr lang="en-US"/>
          </a:p>
        </p:txBody>
      </p:sp>
    </p:spTree>
    <p:extLst>
      <p:ext uri="{BB962C8B-B14F-4D97-AF65-F5344CB8AC3E}">
        <p14:creationId xmlns:p14="http://schemas.microsoft.com/office/powerpoint/2010/main" xmlns="" val="37359713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lstStyle/>
          <a:p>
            <a:r>
              <a:rPr lang="en-US" dirty="0"/>
              <a:t>Use multiple channels of communication: </a:t>
            </a:r>
            <a:endParaRPr lang="en-US" dirty="0" smtClean="0"/>
          </a:p>
          <a:p>
            <a:pPr lvl="1"/>
            <a:r>
              <a:rPr lang="en-US" dirty="0" smtClean="0"/>
              <a:t>Use </a:t>
            </a:r>
            <a:r>
              <a:rPr lang="en-US" dirty="0"/>
              <a:t>multiple methods of communication, including meetings, e-mails, and paper communication.</a:t>
            </a:r>
          </a:p>
          <a:p>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31</a:t>
            </a:fld>
            <a:endParaRPr lang="en-US"/>
          </a:p>
        </p:txBody>
      </p:sp>
    </p:spTree>
    <p:extLst>
      <p:ext uri="{BB962C8B-B14F-4D97-AF65-F5344CB8AC3E}">
        <p14:creationId xmlns:p14="http://schemas.microsoft.com/office/powerpoint/2010/main" xmlns="" val="37850059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normAutofit/>
          </a:bodyPr>
          <a:lstStyle/>
          <a:p>
            <a:r>
              <a:rPr lang="en-US" dirty="0" smtClean="0"/>
              <a:t>Use credible communications: </a:t>
            </a:r>
          </a:p>
          <a:p>
            <a:pPr lvl="1"/>
            <a:r>
              <a:rPr lang="en-US" dirty="0" smtClean="0"/>
              <a:t>Use credible source to communicate the performance management system. </a:t>
            </a:r>
          </a:p>
          <a:p>
            <a:pPr lvl="1"/>
            <a:r>
              <a:rPr lang="en-US" dirty="0" smtClean="0"/>
              <a:t>In companies where HR department members are perceived as “HR cops” because they continually emphasize what cannot be done as opposed to how ones job can be done better, it may be better to use a different department or group. </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32</a:t>
            </a:fld>
            <a:endParaRPr lang="en-US"/>
          </a:p>
        </p:txBody>
      </p:sp>
    </p:spTree>
    <p:extLst>
      <p:ext uri="{BB962C8B-B14F-4D97-AF65-F5344CB8AC3E}">
        <p14:creationId xmlns:p14="http://schemas.microsoft.com/office/powerpoint/2010/main" xmlns="" val="7982370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lstStyle/>
          <a:p>
            <a:pPr lvl="1"/>
            <a:r>
              <a:rPr lang="en-US" dirty="0"/>
              <a:t>In such situations, communication should be delivered by people who are trusted and admired within the </a:t>
            </a:r>
            <a:r>
              <a:rPr lang="en-US" dirty="0" smtClean="0"/>
              <a:t>organization.</a:t>
            </a:r>
            <a:endParaRPr lang="en-US" dirty="0"/>
          </a:p>
          <a:p>
            <a:pPr lvl="1"/>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33</a:t>
            </a:fld>
            <a:endParaRPr lang="en-US"/>
          </a:p>
        </p:txBody>
      </p:sp>
    </p:spTree>
    <p:extLst>
      <p:ext uri="{BB962C8B-B14F-4D97-AF65-F5344CB8AC3E}">
        <p14:creationId xmlns:p14="http://schemas.microsoft.com/office/powerpoint/2010/main" xmlns="" val="21525277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lstStyle/>
          <a:p>
            <a:r>
              <a:rPr lang="en-US" dirty="0" smtClean="0"/>
              <a:t>Say it, and then say it again: </a:t>
            </a:r>
          </a:p>
          <a:p>
            <a:pPr lvl="1"/>
            <a:r>
              <a:rPr lang="en-US" dirty="0" smtClean="0"/>
              <a:t>Repeat the information frequently. Since people can absorb only a small amount of information at a time, the information should be repeated frequently.  </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34</a:t>
            </a:fld>
            <a:endParaRPr lang="en-US"/>
          </a:p>
        </p:txBody>
      </p:sp>
    </p:spTree>
    <p:extLst>
      <p:ext uri="{BB962C8B-B14F-4D97-AF65-F5344CB8AC3E}">
        <p14:creationId xmlns:p14="http://schemas.microsoft.com/office/powerpoint/2010/main" xmlns="" val="9562437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17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43000" y="1066800"/>
            <a:ext cx="6705600" cy="4648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E63CC8CF-38C9-4EF3-80B8-4301D3C3D541}" type="slidenum">
              <a:rPr lang="en-US" smtClean="0"/>
              <a:pPr/>
              <a:t>35</a:t>
            </a:fld>
            <a:endParaRPr lang="en-US"/>
          </a:p>
        </p:txBody>
      </p:sp>
    </p:spTree>
    <p:extLst>
      <p:ext uri="{BB962C8B-B14F-4D97-AF65-F5344CB8AC3E}">
        <p14:creationId xmlns:p14="http://schemas.microsoft.com/office/powerpoint/2010/main" xmlns="" val="35365828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17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E63CC8CF-38C9-4EF3-80B8-4301D3C3D541}" type="slidenum">
              <a:rPr lang="en-US" smtClean="0"/>
              <a:pPr/>
              <a:t>36</a:t>
            </a:fld>
            <a:endParaRPr lang="en-US"/>
          </a:p>
        </p:txBody>
      </p:sp>
    </p:spTree>
    <p:extLst>
      <p:ext uri="{BB962C8B-B14F-4D97-AF65-F5344CB8AC3E}">
        <p14:creationId xmlns:p14="http://schemas.microsoft.com/office/powerpoint/2010/main" xmlns="" val="7077281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a:t>
            </a:r>
            <a:endParaRPr lang="en-US" dirty="0"/>
          </a:p>
        </p:txBody>
      </p:sp>
      <p:sp>
        <p:nvSpPr>
          <p:cNvPr id="3" name="Content Placeholder 2"/>
          <p:cNvSpPr>
            <a:spLocks noGrp="1"/>
          </p:cNvSpPr>
          <p:nvPr>
            <p:ph idx="1"/>
          </p:nvPr>
        </p:nvSpPr>
        <p:spPr/>
        <p:txBody>
          <a:bodyPr/>
          <a:lstStyle/>
          <a:p>
            <a:r>
              <a:rPr lang="en-US" dirty="0" smtClean="0"/>
              <a:t>In addition to implementing a communication process, support for the performance management system can be gained by implementing an appeals process.</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37</a:t>
            </a:fld>
            <a:endParaRPr lang="en-US"/>
          </a:p>
        </p:txBody>
      </p:sp>
    </p:spTree>
    <p:extLst>
      <p:ext uri="{BB962C8B-B14F-4D97-AF65-F5344CB8AC3E}">
        <p14:creationId xmlns:p14="http://schemas.microsoft.com/office/powerpoint/2010/main" xmlns="" val="15567169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a:xfrm>
            <a:off x="457200" y="1600201"/>
            <a:ext cx="8229600" cy="4343400"/>
          </a:xfrm>
        </p:spPr>
        <p:txBody>
          <a:bodyPr>
            <a:normAutofit fontScale="92500" lnSpcReduction="10000"/>
          </a:bodyPr>
          <a:lstStyle/>
          <a:p>
            <a:r>
              <a:rPr lang="en-US" dirty="0"/>
              <a:t>Communication Plan</a:t>
            </a:r>
          </a:p>
          <a:p>
            <a:r>
              <a:rPr lang="en-US" dirty="0"/>
              <a:t>Good Communication Plan</a:t>
            </a:r>
          </a:p>
          <a:p>
            <a:r>
              <a:rPr lang="en-US" dirty="0"/>
              <a:t>Communication Bias</a:t>
            </a:r>
          </a:p>
          <a:p>
            <a:r>
              <a:rPr lang="en-US" dirty="0"/>
              <a:t>Types of Bias</a:t>
            </a:r>
          </a:p>
          <a:p>
            <a:pPr lvl="1"/>
            <a:r>
              <a:rPr lang="en-US" dirty="0"/>
              <a:t>Selective Exposure</a:t>
            </a:r>
          </a:p>
          <a:p>
            <a:pPr lvl="1"/>
            <a:r>
              <a:rPr lang="en-US" dirty="0"/>
              <a:t>Selective Perception</a:t>
            </a:r>
          </a:p>
          <a:p>
            <a:pPr lvl="1"/>
            <a:r>
              <a:rPr lang="en-US" dirty="0"/>
              <a:t>Selective Retention</a:t>
            </a:r>
          </a:p>
          <a:p>
            <a:r>
              <a:rPr lang="en-US" dirty="0"/>
              <a:t>Ways to minimize negative impact of Biases</a:t>
            </a:r>
          </a:p>
          <a:p>
            <a:r>
              <a:rPr lang="en-US" dirty="0"/>
              <a:t>Appeals </a:t>
            </a:r>
            <a:r>
              <a:rPr lang="en-US" dirty="0" smtClean="0"/>
              <a:t>Process</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38</a:t>
            </a:fld>
            <a:endParaRPr lang="en-US"/>
          </a:p>
        </p:txBody>
      </p:sp>
    </p:spTree>
    <p:extLst>
      <p:ext uri="{BB962C8B-B14F-4D97-AF65-F5344CB8AC3E}">
        <p14:creationId xmlns:p14="http://schemas.microsoft.com/office/powerpoint/2010/main" xmlns="" val="38098655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39</a:t>
            </a:fld>
            <a:endParaRPr lang="en-US"/>
          </a:p>
        </p:txBody>
      </p:sp>
    </p:spTree>
    <p:extLst>
      <p:ext uri="{BB962C8B-B14F-4D97-AF65-F5344CB8AC3E}">
        <p14:creationId xmlns:p14="http://schemas.microsoft.com/office/powerpoint/2010/main" xmlns="" val="1351362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2615</TotalTime>
  <Words>1833</Words>
  <Application>Microsoft Office PowerPoint</Application>
  <PresentationFormat>On-screen Show (4:3)</PresentationFormat>
  <Paragraphs>173</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MGT-555  PERFORMANCE AND CAREER  MANAGEMENT</vt:lpstr>
      <vt:lpstr>RECAP</vt:lpstr>
      <vt:lpstr>Agenda of Today’s Lecture</vt:lpstr>
      <vt:lpstr>Communication plan</vt:lpstr>
      <vt:lpstr>Good Communication Plan</vt:lpstr>
      <vt:lpstr>Good Communication Plan (Contd.)</vt:lpstr>
      <vt:lpstr>Good Communication Plan (Contd.)</vt:lpstr>
      <vt:lpstr>Good Communication Plan (Contd.)</vt:lpstr>
      <vt:lpstr>Good Communication Plan (Contd.)</vt:lpstr>
      <vt:lpstr>Good Communication Plan (Contd.)</vt:lpstr>
      <vt:lpstr>Case Study</vt:lpstr>
      <vt:lpstr>Case Study (contd.)</vt:lpstr>
      <vt:lpstr>Case Study (contd.)</vt:lpstr>
      <vt:lpstr>Case Study (contd.)</vt:lpstr>
      <vt:lpstr>Case Study (contd.)</vt:lpstr>
      <vt:lpstr>Good Communication Plan (Contd.)</vt:lpstr>
      <vt:lpstr>Communication Bias</vt:lpstr>
      <vt:lpstr>Communication Bias (Contd.)</vt:lpstr>
      <vt:lpstr>Communication Bias (Contd.)</vt:lpstr>
      <vt:lpstr>Selective Exposure</vt:lpstr>
      <vt:lpstr>Selective Exposure (Contd.)</vt:lpstr>
      <vt:lpstr>Selective Perception</vt:lpstr>
      <vt:lpstr>Selective Perception (Contd.)</vt:lpstr>
      <vt:lpstr>Selective Retention</vt:lpstr>
      <vt:lpstr>Selective Retention (Contd.)</vt:lpstr>
      <vt:lpstr>Ways to minimize negative impact of Biases</vt:lpstr>
      <vt:lpstr>Ways to minimize negative impact of Biases (Contd.)</vt:lpstr>
      <vt:lpstr>Ways to minimize negative impact of Biases (Contd.)</vt:lpstr>
      <vt:lpstr>Ways to minimize negative impact of Biases (Contd.)</vt:lpstr>
      <vt:lpstr>Ways to minimize negative impact of Biases (Contd.)</vt:lpstr>
      <vt:lpstr>Ways to minimize negative impact of Biases (Contd.)</vt:lpstr>
      <vt:lpstr>Ways to minimize negative impact of Biases (Contd.)</vt:lpstr>
      <vt:lpstr>Ways to minimize negative impact of Biases (Contd.)</vt:lpstr>
      <vt:lpstr>Ways to minimize negative impact of Biases (Contd.)</vt:lpstr>
      <vt:lpstr>Slide 35</vt:lpstr>
      <vt:lpstr>Slide 36</vt:lpstr>
      <vt:lpstr>Appeals Process</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Preparation: communication, appeals process, training programs and pilot testing.</dc:title>
  <dc:creator>usman</dc:creator>
  <cp:lastModifiedBy>NTS</cp:lastModifiedBy>
  <cp:revision>121</cp:revision>
  <dcterms:created xsi:type="dcterms:W3CDTF">2014-06-26T05:50:53Z</dcterms:created>
  <dcterms:modified xsi:type="dcterms:W3CDTF">2014-07-12T09:58:30Z</dcterms:modified>
</cp:coreProperties>
</file>