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3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vml" ContentType="application/vnd.openxmlformats-officedocument.vmlDrawing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72" r:id="rId1"/>
  </p:sldMasterIdLst>
  <p:notesMasterIdLst>
    <p:notesMasterId r:id="rId29"/>
  </p:notesMasterIdLst>
  <p:handoutMasterIdLst>
    <p:handoutMasterId r:id="rId30"/>
  </p:handoutMasterIdLst>
  <p:sldIdLst>
    <p:sldId id="287" r:id="rId2"/>
    <p:sldId id="289" r:id="rId3"/>
    <p:sldId id="290" r:id="rId4"/>
    <p:sldId id="280" r:id="rId5"/>
    <p:sldId id="281" r:id="rId6"/>
    <p:sldId id="282" r:id="rId7"/>
    <p:sldId id="283" r:id="rId8"/>
    <p:sldId id="284" r:id="rId9"/>
    <p:sldId id="285" r:id="rId10"/>
    <p:sldId id="286" r:id="rId11"/>
    <p:sldId id="279" r:id="rId12"/>
    <p:sldId id="267" r:id="rId13"/>
    <p:sldId id="262" r:id="rId14"/>
    <p:sldId id="263" r:id="rId15"/>
    <p:sldId id="264" r:id="rId16"/>
    <p:sldId id="265" r:id="rId17"/>
    <p:sldId id="266" r:id="rId18"/>
    <p:sldId id="268" r:id="rId19"/>
    <p:sldId id="269" r:id="rId20"/>
    <p:sldId id="270" r:id="rId21"/>
    <p:sldId id="271" r:id="rId22"/>
    <p:sldId id="272" r:id="rId23"/>
    <p:sldId id="276" r:id="rId24"/>
    <p:sldId id="273" r:id="rId25"/>
    <p:sldId id="274" r:id="rId26"/>
    <p:sldId id="275" r:id="rId27"/>
    <p:sldId id="291" r:id="rId28"/>
  </p:sldIdLst>
  <p:sldSz cx="9144000" cy="6858000" type="screen4x3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</p:showPr>
  <p:clrMru>
    <a:srgbClr val="777777"/>
    <a:srgbClr val="808080"/>
    <a:srgbClr val="F8F8F8"/>
    <a:srgbClr val="B2B2B2"/>
    <a:srgbClr val="CCFFFF"/>
    <a:srgbClr val="FCFFE9"/>
    <a:srgbClr val="C0C0C0"/>
    <a:srgbClr val="CC3300"/>
  </p:clrMru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4" d="100"/>
          <a:sy n="64" d="100"/>
        </p:scale>
        <p:origin x="-1482" y="-10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 smtClean="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3315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 smtClean="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3316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 smtClean="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3317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 smtClean="0"/>
            </a:lvl1pPr>
          </a:lstStyle>
          <a:p>
            <a:pPr>
              <a:defRPr/>
            </a:pPr>
            <a:fld id="{9CDC47B3-E2FA-4286-B7A8-AE06BD060F7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1459892487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 smtClean="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1267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 smtClean="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8436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1269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11270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 smtClean="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1271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 smtClean="0"/>
            </a:lvl1pPr>
          </a:lstStyle>
          <a:p>
            <a:pPr>
              <a:defRPr/>
            </a:pPr>
            <a:fld id="{20816CEE-DDAA-445D-9F2E-B451AEB65C1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735039415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0DCF25-58B0-452B-B715-9020BCA62236}" type="datetime1">
              <a:rPr lang="en-US" smtClean="0"/>
              <a:pPr/>
              <a:t>6/30/2014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4</a:t>
            </a:r>
            <a:r>
              <a:rPr lang="en-US" smtClean="0">
                <a:cs typeface="Times New Roman" pitchFamily="18" charset="0"/>
              </a:rPr>
              <a:t>–</a:t>
            </a:r>
            <a:fld id="{D46313D5-9D5B-4347-B389-46D86135678F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4014032823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4195AA-23C1-4B77-A300-09B0AB81F8B5}" type="datetime1">
              <a:rPr lang="en-US" smtClean="0"/>
              <a:pPr/>
              <a:t>6/30/2014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4</a:t>
            </a:r>
            <a:r>
              <a:rPr lang="en-US" smtClean="0">
                <a:cs typeface="Times New Roman" pitchFamily="18" charset="0"/>
              </a:rPr>
              <a:t>–</a:t>
            </a:r>
            <a:fld id="{EB0F716B-5518-48F6-A7A9-EE2B182ED9BC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4145334122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C21D65-822A-41B9-9C74-ABDEB82C8AC3}" type="datetime1">
              <a:rPr lang="en-US" smtClean="0"/>
              <a:pPr/>
              <a:t>6/30/2014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4</a:t>
            </a:r>
            <a:r>
              <a:rPr lang="en-US" smtClean="0">
                <a:cs typeface="Times New Roman" pitchFamily="18" charset="0"/>
              </a:rPr>
              <a:t>–</a:t>
            </a:r>
            <a:fld id="{CC0CFFAF-A97C-496E-920E-1437F0878C8A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3665481950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7E28FF-39E2-4382-A2AC-490053D6B02D}" type="datetime1">
              <a:rPr lang="en-US" smtClean="0"/>
              <a:pPr/>
              <a:t>6/30/2014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4</a:t>
            </a:r>
            <a:r>
              <a:rPr lang="en-US" smtClean="0">
                <a:cs typeface="Times New Roman" pitchFamily="18" charset="0"/>
              </a:rPr>
              <a:t>–</a:t>
            </a:r>
            <a:fld id="{95F51B3A-FF90-4079-9645-5ABFA518B3F2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1815346249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E41183-065E-4D5B-BFE4-49132E4F46C6}" type="datetime1">
              <a:rPr lang="en-US" smtClean="0"/>
              <a:pPr/>
              <a:t>6/30/2014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4</a:t>
            </a:r>
            <a:r>
              <a:rPr lang="en-US" smtClean="0">
                <a:cs typeface="Times New Roman" pitchFamily="18" charset="0"/>
              </a:rPr>
              <a:t>–</a:t>
            </a:r>
            <a:fld id="{EEE54F4D-7BE8-4498-B0F8-09BC055D5902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4025329324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A135CE-F9D4-43AB-A81A-237C4FFCE199}" type="datetime1">
              <a:rPr lang="en-US" smtClean="0"/>
              <a:pPr/>
              <a:t>6/30/2014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4</a:t>
            </a:r>
            <a:r>
              <a:rPr lang="en-US" smtClean="0">
                <a:cs typeface="Times New Roman" pitchFamily="18" charset="0"/>
              </a:rPr>
              <a:t>–</a:t>
            </a:r>
            <a:fld id="{CE05EACA-3699-40CB-8011-BA24D6278992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3893599721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680CFF-AEAC-4EC4-867D-36857A3A7133}" type="datetime1">
              <a:rPr lang="en-US" smtClean="0"/>
              <a:pPr/>
              <a:t>6/30/2014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4</a:t>
            </a:r>
            <a:r>
              <a:rPr lang="en-US" smtClean="0">
                <a:cs typeface="Times New Roman" pitchFamily="18" charset="0"/>
              </a:rPr>
              <a:t>–</a:t>
            </a:r>
            <a:fld id="{A0953FD8-F151-42F6-9D23-9A7F05B92D1B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3069029754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3A6F1B-8E96-484C-ABD5-5B1A2B198212}" type="datetime1">
              <a:rPr lang="en-US" smtClean="0"/>
              <a:pPr/>
              <a:t>6/30/2014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4</a:t>
            </a:r>
            <a:r>
              <a:rPr lang="en-US" smtClean="0">
                <a:cs typeface="Times New Roman" pitchFamily="18" charset="0"/>
              </a:rPr>
              <a:t>–</a:t>
            </a:r>
            <a:fld id="{946D01E0-E2A9-478D-B179-17CAE78DDE88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2961344137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AFD3EB-93C4-4F6F-829F-B148EBE81A12}" type="datetime1">
              <a:rPr lang="en-US" smtClean="0"/>
              <a:pPr/>
              <a:t>6/30/2014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4</a:t>
            </a:r>
            <a:r>
              <a:rPr lang="en-US" smtClean="0">
                <a:cs typeface="Times New Roman" pitchFamily="18" charset="0"/>
              </a:rPr>
              <a:t>–</a:t>
            </a:r>
            <a:fld id="{EE16293A-8B27-494A-BD49-9D6B21D8D5C2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3092572641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07D299-AA28-4EFB-82A6-27DB2C298169}" type="datetime1">
              <a:rPr lang="en-US" smtClean="0"/>
              <a:pPr/>
              <a:t>6/30/2014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4</a:t>
            </a:r>
            <a:r>
              <a:rPr lang="en-US" smtClean="0">
                <a:cs typeface="Times New Roman" pitchFamily="18" charset="0"/>
              </a:rPr>
              <a:t>–</a:t>
            </a:r>
            <a:fld id="{9C57C814-20C0-4C19-9351-0808E699CA78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779728071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1475F3-B255-4264-AE13-860D0BCC8D57}" type="datetime1">
              <a:rPr lang="en-US" smtClean="0"/>
              <a:pPr/>
              <a:t>6/30/2014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4</a:t>
            </a:r>
            <a:r>
              <a:rPr lang="en-US" smtClean="0">
                <a:cs typeface="Times New Roman" pitchFamily="18" charset="0"/>
              </a:rPr>
              <a:t>–</a:t>
            </a:r>
            <a:fld id="{7DEE60E8-323A-4106-8A90-8F340D396CDF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3067086966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45D4EC9-CAD0-4EE4-AF32-FDF342C25639}" type="datetime1">
              <a:rPr lang="en-US" smtClean="0"/>
              <a:pPr/>
              <a:t>6/30/2014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r>
              <a:rPr lang="en-US" smtClean="0"/>
              <a:t>4</a:t>
            </a:r>
            <a:r>
              <a:rPr lang="en-US" smtClean="0">
                <a:cs typeface="Times New Roman" pitchFamily="18" charset="0"/>
              </a:rPr>
              <a:t>–</a:t>
            </a:r>
            <a:fld id="{339C733B-7F70-42AB-ADF2-4F11508705B8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103865222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bldLvl="3" autoUpdateAnimBg="0"/>
    </p:bldLst>
  </p:timing>
  <p:hf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6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6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90750"/>
            <a:ext cx="7772400" cy="2381250"/>
          </a:xfrm>
        </p:spPr>
        <p:txBody>
          <a:bodyPr>
            <a:normAutofit/>
          </a:bodyPr>
          <a:lstStyle/>
          <a:p>
            <a:r>
              <a:rPr lang="en-US" dirty="0" smtClean="0"/>
              <a:t>MGT-555 </a:t>
            </a:r>
            <a:br>
              <a:rPr lang="en-US" dirty="0" smtClean="0"/>
            </a:br>
            <a:r>
              <a:rPr lang="en-US" dirty="0" smtClean="0"/>
              <a:t>PERFORMANCE AND CAREER MANAGEMENT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52600" y="4648200"/>
            <a:ext cx="6400800" cy="762000"/>
          </a:xfrm>
        </p:spPr>
        <p:txBody>
          <a:bodyPr/>
          <a:lstStyle/>
          <a:p>
            <a:r>
              <a:rPr lang="en-US" dirty="0" smtClean="0">
                <a:solidFill>
                  <a:schemeClr val="tx1"/>
                </a:solidFill>
              </a:rPr>
              <a:t>LECTURE </a:t>
            </a:r>
            <a:r>
              <a:rPr lang="en-US" dirty="0" smtClean="0">
                <a:solidFill>
                  <a:schemeClr val="tx1"/>
                </a:solidFill>
              </a:rPr>
              <a:t>02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6781800" y="6172200"/>
            <a:ext cx="2133600" cy="457199"/>
          </a:xfrm>
        </p:spPr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812546938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RECAP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514350" indent="-514350">
              <a:buFont typeface="+mj-lt"/>
              <a:buAutoNum type="arabicPeriod"/>
              <a:defRPr/>
            </a:pPr>
            <a:r>
              <a:rPr lang="en-US" dirty="0" smtClean="0"/>
              <a:t>Defined human resource management.</a:t>
            </a:r>
          </a:p>
          <a:p>
            <a:pPr marL="514350" indent="-514350">
              <a:buFont typeface="+mj-lt"/>
              <a:buAutoNum type="arabicPeriod"/>
              <a:defRPr/>
            </a:pPr>
            <a:r>
              <a:rPr lang="en-US" dirty="0" smtClean="0"/>
              <a:t>Studied the functions of human resource management.</a:t>
            </a:r>
          </a:p>
          <a:p>
            <a:pPr marL="514350" indent="-514350">
              <a:buFont typeface="+mj-lt"/>
              <a:buAutoNum type="arabicPeriod"/>
              <a:defRPr/>
            </a:pPr>
            <a:r>
              <a:rPr lang="en-US" dirty="0" smtClean="0"/>
              <a:t>Summarized the types of assistance the human resource department provides.</a:t>
            </a:r>
          </a:p>
          <a:p>
            <a:pPr marL="514350" indent="-514350">
              <a:buFont typeface="+mj-lt"/>
              <a:buAutoNum type="arabicPeriod"/>
              <a:defRPr/>
            </a:pPr>
            <a:r>
              <a:rPr lang="en-US" dirty="0" smtClean="0"/>
              <a:t>Explained the desired relationship between human resource managers and operating managers.</a:t>
            </a:r>
          </a:p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endParaRPr lang="en-US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RECAP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 marL="514350" indent="-514350">
              <a:buFont typeface="+mj-lt"/>
              <a:buAutoNum type="arabicPeriod" startAt="5"/>
              <a:defRPr/>
            </a:pPr>
            <a:r>
              <a:rPr lang="en-US" dirty="0" smtClean="0"/>
              <a:t>Identified several challenges today’s human resource managers currently face.</a:t>
            </a:r>
          </a:p>
          <a:p>
            <a:pPr marL="514350" indent="-514350">
              <a:buFont typeface="+mj-lt"/>
              <a:buAutoNum type="arabicPeriod" startAt="5"/>
              <a:defRPr/>
            </a:pPr>
            <a:r>
              <a:rPr lang="en-US" dirty="0" smtClean="0"/>
              <a:t>Outlined several potential challenges and contributions that an increasingly diverse workforce presents.</a:t>
            </a:r>
          </a:p>
          <a:p>
            <a:pPr marL="514350" indent="-514350">
              <a:buFont typeface="+mj-lt"/>
              <a:buAutoNum type="arabicPeriod" startAt="5"/>
              <a:defRPr/>
            </a:pPr>
            <a:r>
              <a:rPr lang="en-US" dirty="0" smtClean="0"/>
              <a:t>Discussed the role of human resource managers in the future.</a:t>
            </a:r>
          </a:p>
          <a:p>
            <a:pPr marL="514350" indent="-514350">
              <a:buFont typeface="+mj-lt"/>
              <a:buAutoNum type="arabicPeriod" startAt="5"/>
              <a:defRPr/>
            </a:pPr>
            <a:r>
              <a:rPr lang="en-US" dirty="0" smtClean="0"/>
              <a:t>Explained how human resource managers can affect organizational performance.</a:t>
            </a:r>
          </a:p>
          <a:p>
            <a:pPr marL="514350" indent="-514350">
              <a:buFont typeface="+mj-lt"/>
              <a:buAutoNum type="arabicPeriod" startAt="5"/>
              <a:defRPr/>
            </a:pPr>
            <a:r>
              <a:rPr lang="en-US" dirty="0" smtClean="0"/>
              <a:t>Summarized several guidelines to follow when communicating human resource programs.</a:t>
            </a:r>
          </a:p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endParaRPr lang="en-US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Impact of the HR Manager on  Organizational Performance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 marL="514350" indent="-514350">
              <a:buFont typeface="+mj-lt"/>
              <a:buAutoNum type="arabicPeriod" startAt="6"/>
              <a:defRPr/>
            </a:pPr>
            <a:r>
              <a:rPr lang="en-US" dirty="0"/>
              <a:t>Properly training and developing all employees to improve their value to company and do a better job producing and selling high-quality products and services at lowest possible cost</a:t>
            </a:r>
          </a:p>
          <a:p>
            <a:pPr marL="514350" indent="-514350">
              <a:buFont typeface="+mj-lt"/>
              <a:buAutoNum type="arabicPeriod" startAt="6"/>
              <a:defRPr/>
            </a:pPr>
            <a:r>
              <a:rPr lang="en-US" dirty="0"/>
              <a:t>Decreasing costly material waste by eliminating bad work habits, attitudes and poor working conditions that lead to carelessness and mistakes</a:t>
            </a:r>
          </a:p>
          <a:p>
            <a:pPr marL="514350" indent="-514350">
              <a:buFont typeface="+mj-lt"/>
              <a:buAutoNum type="arabicPeriod" startAt="6"/>
              <a:defRPr/>
            </a:pPr>
            <a:r>
              <a:rPr lang="en-US" dirty="0"/>
              <a:t>Hiring the best people available at every level and avoiding overstaffing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1548161546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Impact of the HR Manager on  Organizational Performance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514350" indent="-514350">
              <a:buFont typeface="+mj-lt"/>
              <a:buAutoNum type="arabicPeriod" startAt="9"/>
              <a:defRPr/>
            </a:pPr>
            <a:r>
              <a:rPr lang="en-US" dirty="0"/>
              <a:t>Maintaining competitive pay practices and benefit programs to foster a motivational climate for employees</a:t>
            </a:r>
          </a:p>
          <a:p>
            <a:pPr marL="514350" indent="-514350">
              <a:buFont typeface="+mj-lt"/>
              <a:buAutoNum type="arabicPeriod" startAt="9"/>
              <a:defRPr/>
            </a:pPr>
            <a:r>
              <a:rPr lang="en-US" dirty="0"/>
              <a:t>Encouraging employees to submit ideas for increasing productivity and reducing costs</a:t>
            </a:r>
          </a:p>
          <a:p>
            <a:pPr marL="514350" indent="-514350">
              <a:buFont typeface="+mj-lt"/>
              <a:buAutoNum type="arabicPeriod" startAt="9"/>
              <a:defRPr/>
            </a:pPr>
            <a:r>
              <a:rPr lang="en-US" dirty="0"/>
              <a:t>Installing human resource information systems to streamline and automate many human resource functions</a:t>
            </a:r>
          </a:p>
          <a:p>
            <a:pPr>
              <a:defRPr/>
            </a:pPr>
            <a:endParaRPr lang="en-US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3430589076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Metrics and the HR Scorecard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defRPr/>
            </a:pPr>
            <a:r>
              <a:rPr lang="en-US" dirty="0"/>
              <a:t>Metrics </a:t>
            </a:r>
          </a:p>
          <a:p>
            <a:pPr lvl="1">
              <a:defRPr/>
            </a:pPr>
            <a:r>
              <a:rPr lang="en-US" dirty="0"/>
              <a:t>Any set of quantitative measures used to assess workforce performance</a:t>
            </a:r>
          </a:p>
          <a:p>
            <a:pPr>
              <a:defRPr/>
            </a:pPr>
            <a:r>
              <a:rPr lang="en-US" dirty="0"/>
              <a:t>Analysis of cost per hire</a:t>
            </a:r>
          </a:p>
          <a:p>
            <a:pPr>
              <a:defRPr/>
            </a:pPr>
            <a:r>
              <a:rPr lang="en-US" dirty="0"/>
              <a:t>Average length of time to fill a position</a:t>
            </a:r>
          </a:p>
          <a:p>
            <a:pPr>
              <a:defRPr/>
            </a:pPr>
            <a:r>
              <a:rPr lang="en-US" dirty="0"/>
              <a:t>Training cost per employee</a:t>
            </a:r>
          </a:p>
          <a:p>
            <a:pPr>
              <a:defRPr/>
            </a:pPr>
            <a:r>
              <a:rPr lang="en-US" dirty="0"/>
              <a:t>Turnover cost per employee</a:t>
            </a:r>
          </a:p>
          <a:p>
            <a:pPr>
              <a:defRPr/>
            </a:pPr>
            <a:r>
              <a:rPr lang="en-US" dirty="0"/>
              <a:t>New-hire performance by recruiting strategy</a:t>
            </a:r>
          </a:p>
          <a:p>
            <a:pPr>
              <a:defRPr/>
            </a:pPr>
            <a:endParaRPr lang="en-US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784827441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Metrics and the HR Scorecard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defRPr/>
            </a:pPr>
            <a:r>
              <a:rPr lang="en-US" b="1" dirty="0"/>
              <a:t>HR Scorecard </a:t>
            </a:r>
          </a:p>
          <a:p>
            <a:pPr lvl="1">
              <a:defRPr/>
            </a:pPr>
            <a:r>
              <a:rPr lang="en-US" dirty="0"/>
              <a:t>Measurement and control system using a mix of quantitative and qualitative measures to evaluate performance</a:t>
            </a:r>
          </a:p>
          <a:p>
            <a:pPr lvl="1">
              <a:defRPr/>
            </a:pPr>
            <a:r>
              <a:rPr lang="en-US" dirty="0"/>
              <a:t>Modified form of the balanced scorecard system</a:t>
            </a:r>
          </a:p>
          <a:p>
            <a:pPr>
              <a:defRPr/>
            </a:pPr>
            <a:endParaRPr lang="en-US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3624424568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Communicating Human Resource Programs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defRPr/>
            </a:pPr>
            <a:r>
              <a:rPr lang="en-US" b="1" dirty="0"/>
              <a:t>Communication</a:t>
            </a:r>
            <a:r>
              <a:rPr lang="en-US" dirty="0"/>
              <a:t> </a:t>
            </a:r>
          </a:p>
          <a:p>
            <a:pPr lvl="1">
              <a:defRPr/>
            </a:pPr>
            <a:r>
              <a:rPr lang="en-US" dirty="0"/>
              <a:t>The transfer of information that is meaningful to those involved</a:t>
            </a:r>
          </a:p>
          <a:p>
            <a:pPr>
              <a:defRPr/>
            </a:pPr>
            <a:r>
              <a:rPr lang="en-US" dirty="0"/>
              <a:t>Human resource managers must develop an appreciation for the importance of communication</a:t>
            </a:r>
          </a:p>
          <a:p>
            <a:pPr>
              <a:defRPr/>
            </a:pPr>
            <a:endParaRPr lang="en-US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2060898836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Guidelines for Communicating Human Resource Programs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>
              <a:defRPr/>
            </a:pPr>
            <a:r>
              <a:rPr lang="en-US" dirty="0"/>
              <a:t>Avoid communicating in peer group or “privileged-class” language by focusing on the audience</a:t>
            </a:r>
          </a:p>
          <a:p>
            <a:pPr>
              <a:defRPr/>
            </a:pPr>
            <a:r>
              <a:rPr lang="en-US" dirty="0"/>
              <a:t>Don’t ignore cultural and global aspects of communication</a:t>
            </a:r>
          </a:p>
          <a:p>
            <a:pPr>
              <a:defRPr/>
            </a:pPr>
            <a:r>
              <a:rPr lang="en-US" dirty="0"/>
              <a:t>Back up communications with management action</a:t>
            </a:r>
          </a:p>
          <a:p>
            <a:pPr>
              <a:defRPr/>
            </a:pPr>
            <a:r>
              <a:rPr lang="en-US" dirty="0"/>
              <a:t>Periodically reinforce employee communications</a:t>
            </a:r>
          </a:p>
          <a:p>
            <a:pPr>
              <a:defRPr/>
            </a:pPr>
            <a:endParaRPr lang="en-US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3274064893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Guidelines for Communicating Human Resource Programs (cont.)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lnSpc>
                <a:spcPct val="80000"/>
              </a:lnSpc>
              <a:defRPr/>
            </a:pPr>
            <a:r>
              <a:rPr lang="en-US" dirty="0"/>
              <a:t>Data </a:t>
            </a:r>
          </a:p>
          <a:p>
            <a:pPr lvl="1">
              <a:lnSpc>
                <a:spcPct val="80000"/>
              </a:lnSpc>
              <a:defRPr/>
            </a:pPr>
            <a:r>
              <a:rPr lang="en-US" dirty="0"/>
              <a:t>Raw material from which information is developed</a:t>
            </a:r>
          </a:p>
          <a:p>
            <a:pPr lvl="1">
              <a:lnSpc>
                <a:spcPct val="80000"/>
              </a:lnSpc>
              <a:defRPr/>
            </a:pPr>
            <a:r>
              <a:rPr lang="en-US" dirty="0"/>
              <a:t>composed of facts that describe places, people, things, or events and that have not been interpreted</a:t>
            </a:r>
          </a:p>
          <a:p>
            <a:pPr>
              <a:lnSpc>
                <a:spcPct val="80000"/>
              </a:lnSpc>
              <a:defRPr/>
            </a:pPr>
            <a:r>
              <a:rPr lang="en-US" dirty="0"/>
              <a:t>Information </a:t>
            </a:r>
          </a:p>
          <a:p>
            <a:pPr lvl="1">
              <a:lnSpc>
                <a:spcPct val="80000"/>
              </a:lnSpc>
              <a:defRPr/>
            </a:pPr>
            <a:r>
              <a:rPr lang="en-US" dirty="0"/>
              <a:t>Data that have been interpreted </a:t>
            </a:r>
          </a:p>
          <a:p>
            <a:pPr lvl="1">
              <a:lnSpc>
                <a:spcPct val="80000"/>
              </a:lnSpc>
              <a:defRPr/>
            </a:pPr>
            <a:r>
              <a:rPr lang="en-US" dirty="0"/>
              <a:t>meet a need of one or more managers</a:t>
            </a:r>
          </a:p>
          <a:p>
            <a:pPr>
              <a:defRPr/>
            </a:pPr>
            <a:endParaRPr lang="en-US" dirty="0"/>
          </a:p>
          <a:p>
            <a:pPr>
              <a:defRPr/>
            </a:pPr>
            <a:endParaRPr lang="en-US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2413280267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Strategic Human Resource Management</a:t>
            </a:r>
            <a:endParaRPr lang="en-US" dirty="0"/>
          </a:p>
        </p:txBody>
      </p:sp>
      <p:sp>
        <p:nvSpPr>
          <p:cNvPr id="6" name="Subtitle 5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 dirty="0" smtClean="0"/>
          </a:p>
          <a:p>
            <a:endParaRPr lang="en-US" sz="4000" dirty="0">
              <a:solidFill>
                <a:schemeClr val="tx1"/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583279237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eaLnBrk="1" hangingPunct="1">
              <a:defRPr/>
            </a:pPr>
            <a:r>
              <a:rPr lang="en-US" dirty="0" smtClean="0"/>
              <a:t>Strategic Human Resource Management</a:t>
            </a:r>
          </a:p>
        </p:txBody>
      </p:sp>
      <p:sp>
        <p:nvSpPr>
          <p:cNvPr id="27651" name="Rectangle 3"/>
          <p:cNvSpPr>
            <a:spLocks noGrp="1" noChangeArrowheads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 eaLnBrk="1" hangingPunct="1">
              <a:defRPr/>
            </a:pPr>
            <a:r>
              <a:rPr lang="en-US" dirty="0" smtClean="0"/>
              <a:t>Involves the development of a consistent, aligned collection of practices, programs, and policies to facilitate the achievement of the organization’s strategic objectives.</a:t>
            </a:r>
          </a:p>
          <a:p>
            <a:pPr eaLnBrk="1" hangingPunct="1">
              <a:defRPr/>
            </a:pPr>
            <a:r>
              <a:rPr lang="en-US" dirty="0" smtClean="0"/>
              <a:t>Requires abandoning the mindset and practices of “personnel management” and focusing on strategic issues than operational issues.</a:t>
            </a:r>
          </a:p>
          <a:p>
            <a:pPr eaLnBrk="1" hangingPunct="1">
              <a:defRPr/>
            </a:pPr>
            <a:r>
              <a:rPr lang="en-US" dirty="0" smtClean="0"/>
              <a:t>Integration of all HR programs within a larger framework, facilitating the organization’s mission and its objectives.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endParaRPr lang="en-US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00" name="Picture 2" descr="C:\My Documents\PowerPoint Files\Books\South-Western\Mello SHRM 1e\Mello PC art files\Exh04-1.gif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641350"/>
            <a:ext cx="8229600" cy="5607050"/>
          </a:xfrm>
          <a:prstGeom prst="rect">
            <a:avLst/>
          </a:prstGeom>
          <a:noFill/>
          <a:ln w="57150">
            <a:solidFill>
              <a:srgbClr val="993300"/>
            </a:solidFill>
            <a:miter lim="800000"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101" name="Rectangle 3"/>
          <p:cNvSpPr>
            <a:spLocks noChangeArrowheads="1"/>
          </p:cNvSpPr>
          <p:nvPr/>
        </p:nvSpPr>
        <p:spPr bwMode="white">
          <a:xfrm>
            <a:off x="635000" y="1130300"/>
            <a:ext cx="7848600" cy="4838700"/>
          </a:xfrm>
          <a:prstGeom prst="rect">
            <a:avLst/>
          </a:prstGeom>
          <a:noFill/>
          <a:ln w="76200">
            <a:solidFill>
              <a:schemeClr val="bg1"/>
            </a:solidFill>
            <a:miter lim="800000"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4102" name="Line 4"/>
          <p:cNvSpPr>
            <a:spLocks noChangeShapeType="1"/>
          </p:cNvSpPr>
          <p:nvPr/>
        </p:nvSpPr>
        <p:spPr bwMode="auto">
          <a:xfrm>
            <a:off x="1981200" y="3530600"/>
            <a:ext cx="5181600" cy="0"/>
          </a:xfrm>
          <a:prstGeom prst="line">
            <a:avLst/>
          </a:prstGeom>
          <a:noFill/>
          <a:ln w="28575">
            <a:solidFill>
              <a:srgbClr val="993300"/>
            </a:solidFill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103" name="Line 5"/>
          <p:cNvSpPr>
            <a:spLocks noChangeShapeType="1"/>
          </p:cNvSpPr>
          <p:nvPr/>
        </p:nvSpPr>
        <p:spPr bwMode="auto">
          <a:xfrm>
            <a:off x="4575175" y="1905000"/>
            <a:ext cx="0" cy="3352800"/>
          </a:xfrm>
          <a:prstGeom prst="line">
            <a:avLst/>
          </a:prstGeom>
          <a:noFill/>
          <a:ln w="28575">
            <a:solidFill>
              <a:srgbClr val="993300"/>
            </a:solidFill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104" name="Rectangle 6"/>
          <p:cNvSpPr>
            <a:spLocks noChangeArrowheads="1"/>
          </p:cNvSpPr>
          <p:nvPr/>
        </p:nvSpPr>
        <p:spPr bwMode="auto">
          <a:xfrm>
            <a:off x="876300" y="3289300"/>
            <a:ext cx="1104900" cy="533400"/>
          </a:xfrm>
          <a:prstGeom prst="rect">
            <a:avLst/>
          </a:prstGeom>
          <a:noFill/>
          <a:ln w="28575">
            <a:solidFill>
              <a:srgbClr val="993300"/>
            </a:solidFill>
            <a:miter lim="800000"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4105" name="Rectangle 7"/>
          <p:cNvSpPr>
            <a:spLocks noChangeArrowheads="1"/>
          </p:cNvSpPr>
          <p:nvPr/>
        </p:nvSpPr>
        <p:spPr bwMode="auto">
          <a:xfrm>
            <a:off x="7172325" y="3289300"/>
            <a:ext cx="1104900" cy="533400"/>
          </a:xfrm>
          <a:prstGeom prst="rect">
            <a:avLst/>
          </a:prstGeom>
          <a:noFill/>
          <a:ln w="28575">
            <a:solidFill>
              <a:srgbClr val="993300"/>
            </a:solidFill>
            <a:miter lim="800000"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4106" name="Rectangle 8"/>
          <p:cNvSpPr>
            <a:spLocks noChangeArrowheads="1"/>
          </p:cNvSpPr>
          <p:nvPr/>
        </p:nvSpPr>
        <p:spPr bwMode="auto">
          <a:xfrm>
            <a:off x="3638550" y="1362075"/>
            <a:ext cx="1866900" cy="520700"/>
          </a:xfrm>
          <a:prstGeom prst="rect">
            <a:avLst/>
          </a:prstGeom>
          <a:noFill/>
          <a:ln w="28575">
            <a:solidFill>
              <a:srgbClr val="993300"/>
            </a:solidFill>
            <a:miter lim="800000"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4107" name="Rectangle 9"/>
          <p:cNvSpPr>
            <a:spLocks noChangeArrowheads="1"/>
          </p:cNvSpPr>
          <p:nvPr/>
        </p:nvSpPr>
        <p:spPr bwMode="auto">
          <a:xfrm>
            <a:off x="3638550" y="5241925"/>
            <a:ext cx="1866900" cy="520700"/>
          </a:xfrm>
          <a:prstGeom prst="rect">
            <a:avLst/>
          </a:prstGeom>
          <a:noFill/>
          <a:ln w="28575">
            <a:solidFill>
              <a:srgbClr val="993300"/>
            </a:solidFill>
            <a:miter lim="800000"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endParaRPr lang="en-US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7" name="Rectangle 5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smtClean="0"/>
              <a:t>Traditional HR versus Strategic HR</a:t>
            </a:r>
          </a:p>
        </p:txBody>
      </p:sp>
      <p:pic>
        <p:nvPicPr>
          <p:cNvPr id="5124" name="Picture 2" descr="C:\My Documents\PowerPoint Files\Books\South-Western\Mello SHRM 1e\Mello PC art files\Exh04-2.gif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600" y="1800225"/>
            <a:ext cx="8686800" cy="4295775"/>
          </a:xfrm>
          <a:prstGeom prst="rect">
            <a:avLst/>
          </a:prstGeom>
          <a:noFill/>
          <a:ln w="57150">
            <a:solidFill>
              <a:srgbClr val="993300"/>
            </a:solidFill>
            <a:miter lim="800000"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125" name="Rectangle 3"/>
          <p:cNvSpPr>
            <a:spLocks noChangeArrowheads="1"/>
          </p:cNvSpPr>
          <p:nvPr/>
        </p:nvSpPr>
        <p:spPr bwMode="white">
          <a:xfrm>
            <a:off x="381000" y="2195513"/>
            <a:ext cx="8382000" cy="3733800"/>
          </a:xfrm>
          <a:prstGeom prst="rect">
            <a:avLst/>
          </a:prstGeom>
          <a:noFill/>
          <a:ln w="76200">
            <a:solidFill>
              <a:schemeClr val="bg1"/>
            </a:solidFill>
            <a:miter lim="800000"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5126" name="Line 4"/>
          <p:cNvSpPr>
            <a:spLocks noChangeShapeType="1"/>
          </p:cNvSpPr>
          <p:nvPr/>
        </p:nvSpPr>
        <p:spPr bwMode="auto">
          <a:xfrm>
            <a:off x="546100" y="2589213"/>
            <a:ext cx="8077200" cy="0"/>
          </a:xfrm>
          <a:prstGeom prst="line">
            <a:avLst/>
          </a:prstGeom>
          <a:noFill/>
          <a:ln w="28575">
            <a:solidFill>
              <a:srgbClr val="993300"/>
            </a:solidFill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endParaRPr lang="en-US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80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smtClean="0"/>
              <a:t>Barriers to Strategic HR</a:t>
            </a:r>
          </a:p>
        </p:txBody>
      </p:sp>
      <p:pic>
        <p:nvPicPr>
          <p:cNvPr id="6148" name="Picture 2" descr="C:\My Documents\PowerPoint Files\Books\South-Western\Mello SHRM 1e\Mello PC art files\Exh04-3.gif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1981200"/>
            <a:ext cx="8229600" cy="3006725"/>
          </a:xfrm>
          <a:prstGeom prst="rect">
            <a:avLst/>
          </a:prstGeom>
          <a:noFill/>
          <a:ln w="57150">
            <a:solidFill>
              <a:srgbClr val="993300"/>
            </a:solidFill>
            <a:miter lim="800000"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149" name="Rectangle 3"/>
          <p:cNvSpPr>
            <a:spLocks noChangeArrowheads="1"/>
          </p:cNvSpPr>
          <p:nvPr/>
        </p:nvSpPr>
        <p:spPr bwMode="white">
          <a:xfrm>
            <a:off x="673100" y="2493963"/>
            <a:ext cx="7785100" cy="2286000"/>
          </a:xfrm>
          <a:prstGeom prst="rect">
            <a:avLst/>
          </a:prstGeom>
          <a:noFill/>
          <a:ln w="76200">
            <a:solidFill>
              <a:schemeClr val="bg1"/>
            </a:solidFill>
            <a:miter lim="800000"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endParaRPr lang="en-US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2" name="Picture 2" descr="C:\My Documents\PowerPoint Files\Books\South-Western\Mello SHRM 1e\Mello PC art files\Exh04-4.gif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557213"/>
            <a:ext cx="8229600" cy="5743575"/>
          </a:xfrm>
          <a:prstGeom prst="rect">
            <a:avLst/>
          </a:prstGeom>
          <a:noFill/>
          <a:ln w="57150">
            <a:solidFill>
              <a:srgbClr val="993300"/>
            </a:solidFill>
            <a:miter lim="800000"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173" name="Rectangle 3"/>
          <p:cNvSpPr>
            <a:spLocks noChangeArrowheads="1"/>
          </p:cNvSpPr>
          <p:nvPr/>
        </p:nvSpPr>
        <p:spPr bwMode="white">
          <a:xfrm>
            <a:off x="622300" y="1066800"/>
            <a:ext cx="7861300" cy="4953000"/>
          </a:xfrm>
          <a:prstGeom prst="rect">
            <a:avLst/>
          </a:prstGeom>
          <a:noFill/>
          <a:ln w="82550">
            <a:solidFill>
              <a:schemeClr val="bg1"/>
            </a:solidFill>
            <a:miter lim="800000"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7174" name="Rectangle 4"/>
          <p:cNvSpPr>
            <a:spLocks noChangeArrowheads="1"/>
          </p:cNvSpPr>
          <p:nvPr/>
        </p:nvSpPr>
        <p:spPr bwMode="auto">
          <a:xfrm>
            <a:off x="876300" y="1270000"/>
            <a:ext cx="2157413" cy="711200"/>
          </a:xfrm>
          <a:prstGeom prst="rect">
            <a:avLst/>
          </a:prstGeom>
          <a:noFill/>
          <a:ln w="28575">
            <a:solidFill>
              <a:srgbClr val="993300"/>
            </a:solidFill>
            <a:miter lim="800000"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7175" name="Rectangle 5"/>
          <p:cNvSpPr>
            <a:spLocks noChangeArrowheads="1"/>
          </p:cNvSpPr>
          <p:nvPr/>
        </p:nvSpPr>
        <p:spPr bwMode="auto">
          <a:xfrm>
            <a:off x="6096000" y="1270000"/>
            <a:ext cx="2159000" cy="711200"/>
          </a:xfrm>
          <a:prstGeom prst="rect">
            <a:avLst/>
          </a:prstGeom>
          <a:noFill/>
          <a:ln w="28575">
            <a:solidFill>
              <a:srgbClr val="993300"/>
            </a:solidFill>
            <a:miter lim="800000"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7176" name="Rectangle 6"/>
          <p:cNvSpPr>
            <a:spLocks noChangeArrowheads="1"/>
          </p:cNvSpPr>
          <p:nvPr/>
        </p:nvSpPr>
        <p:spPr bwMode="auto">
          <a:xfrm>
            <a:off x="3492500" y="1270000"/>
            <a:ext cx="2157413" cy="711200"/>
          </a:xfrm>
          <a:prstGeom prst="rect">
            <a:avLst/>
          </a:prstGeom>
          <a:noFill/>
          <a:ln w="28575">
            <a:solidFill>
              <a:srgbClr val="993300"/>
            </a:solidFill>
            <a:miter lim="800000"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7177" name="Rectangle 7"/>
          <p:cNvSpPr>
            <a:spLocks noChangeArrowheads="1"/>
          </p:cNvSpPr>
          <p:nvPr/>
        </p:nvSpPr>
        <p:spPr bwMode="auto">
          <a:xfrm>
            <a:off x="4089400" y="2362200"/>
            <a:ext cx="990600" cy="457200"/>
          </a:xfrm>
          <a:prstGeom prst="rect">
            <a:avLst/>
          </a:prstGeom>
          <a:noFill/>
          <a:ln w="28575">
            <a:solidFill>
              <a:srgbClr val="993300"/>
            </a:solidFill>
            <a:miter lim="800000"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7178" name="Rectangle 8"/>
          <p:cNvSpPr>
            <a:spLocks noChangeArrowheads="1"/>
          </p:cNvSpPr>
          <p:nvPr/>
        </p:nvSpPr>
        <p:spPr bwMode="auto">
          <a:xfrm>
            <a:off x="1409700" y="3187700"/>
            <a:ext cx="6307138" cy="2667000"/>
          </a:xfrm>
          <a:prstGeom prst="rect">
            <a:avLst/>
          </a:prstGeom>
          <a:noFill/>
          <a:ln w="28575">
            <a:solidFill>
              <a:srgbClr val="993300"/>
            </a:solidFill>
            <a:miter lim="800000"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6" name="Picture 2" descr="C:\My Documents\PowerPoint Files\Books\South-Western\Mello SHRM 1e\Mello PC art files\Exh04-5.gif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000" y="381000"/>
            <a:ext cx="8382000" cy="6054725"/>
          </a:xfrm>
          <a:prstGeom prst="rect">
            <a:avLst/>
          </a:prstGeom>
          <a:noFill/>
          <a:ln w="57150">
            <a:solidFill>
              <a:srgbClr val="993300"/>
            </a:solidFill>
            <a:miter lim="800000"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197" name="Rectangle 3"/>
          <p:cNvSpPr>
            <a:spLocks noChangeArrowheads="1"/>
          </p:cNvSpPr>
          <p:nvPr/>
        </p:nvSpPr>
        <p:spPr bwMode="white">
          <a:xfrm>
            <a:off x="533400" y="787400"/>
            <a:ext cx="8077200" cy="5410200"/>
          </a:xfrm>
          <a:prstGeom prst="rect">
            <a:avLst/>
          </a:prstGeom>
          <a:noFill/>
          <a:ln w="76200">
            <a:solidFill>
              <a:srgbClr val="FFFFFF"/>
            </a:solidFill>
            <a:miter lim="800000"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8198" name="Rectangle 4"/>
          <p:cNvSpPr>
            <a:spLocks noChangeArrowheads="1"/>
          </p:cNvSpPr>
          <p:nvPr/>
        </p:nvSpPr>
        <p:spPr bwMode="auto">
          <a:xfrm>
            <a:off x="711200" y="3276600"/>
            <a:ext cx="965200" cy="609600"/>
          </a:xfrm>
          <a:prstGeom prst="rect">
            <a:avLst/>
          </a:prstGeom>
          <a:noFill/>
          <a:ln w="28575">
            <a:solidFill>
              <a:srgbClr val="993300"/>
            </a:solidFill>
            <a:miter lim="800000"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8199" name="Rectangle 5"/>
          <p:cNvSpPr>
            <a:spLocks noChangeArrowheads="1"/>
          </p:cNvSpPr>
          <p:nvPr/>
        </p:nvSpPr>
        <p:spPr bwMode="auto">
          <a:xfrm>
            <a:off x="4140200" y="1435100"/>
            <a:ext cx="965200" cy="603250"/>
          </a:xfrm>
          <a:prstGeom prst="rect">
            <a:avLst/>
          </a:prstGeom>
          <a:noFill/>
          <a:ln w="28575">
            <a:solidFill>
              <a:srgbClr val="993300"/>
            </a:solidFill>
            <a:miter lim="800000"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8200" name="Rectangle 6"/>
          <p:cNvSpPr>
            <a:spLocks noChangeArrowheads="1"/>
          </p:cNvSpPr>
          <p:nvPr/>
        </p:nvSpPr>
        <p:spPr bwMode="auto">
          <a:xfrm>
            <a:off x="5422900" y="1358900"/>
            <a:ext cx="1143000" cy="762000"/>
          </a:xfrm>
          <a:prstGeom prst="rect">
            <a:avLst/>
          </a:prstGeom>
          <a:noFill/>
          <a:ln w="28575">
            <a:solidFill>
              <a:srgbClr val="993300"/>
            </a:solidFill>
            <a:miter lim="800000"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8201" name="Rectangle 7"/>
          <p:cNvSpPr>
            <a:spLocks noChangeArrowheads="1"/>
          </p:cNvSpPr>
          <p:nvPr/>
        </p:nvSpPr>
        <p:spPr bwMode="auto">
          <a:xfrm>
            <a:off x="1879600" y="965200"/>
            <a:ext cx="1752600" cy="1773238"/>
          </a:xfrm>
          <a:prstGeom prst="rect">
            <a:avLst/>
          </a:prstGeom>
          <a:noFill/>
          <a:ln w="28575">
            <a:solidFill>
              <a:srgbClr val="993300"/>
            </a:solidFill>
            <a:miter lim="800000"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8202" name="Rectangle 8"/>
          <p:cNvSpPr>
            <a:spLocks noChangeArrowheads="1"/>
          </p:cNvSpPr>
          <p:nvPr/>
        </p:nvSpPr>
        <p:spPr bwMode="auto">
          <a:xfrm>
            <a:off x="1866900" y="4419600"/>
            <a:ext cx="1752600" cy="1595438"/>
          </a:xfrm>
          <a:prstGeom prst="rect">
            <a:avLst/>
          </a:prstGeom>
          <a:noFill/>
          <a:ln w="28575">
            <a:solidFill>
              <a:srgbClr val="993300"/>
            </a:solidFill>
            <a:miter lim="800000"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8203" name="Rectangle 9"/>
          <p:cNvSpPr>
            <a:spLocks noChangeArrowheads="1"/>
          </p:cNvSpPr>
          <p:nvPr/>
        </p:nvSpPr>
        <p:spPr bwMode="auto">
          <a:xfrm>
            <a:off x="3835400" y="2590800"/>
            <a:ext cx="1600200" cy="1981200"/>
          </a:xfrm>
          <a:prstGeom prst="rect">
            <a:avLst/>
          </a:prstGeom>
          <a:noFill/>
          <a:ln w="28575">
            <a:solidFill>
              <a:srgbClr val="993300"/>
            </a:solidFill>
            <a:miter lim="800000"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8204" name="Rectangle 10"/>
          <p:cNvSpPr>
            <a:spLocks noChangeArrowheads="1"/>
          </p:cNvSpPr>
          <p:nvPr/>
        </p:nvSpPr>
        <p:spPr bwMode="auto">
          <a:xfrm>
            <a:off x="5613400" y="3810000"/>
            <a:ext cx="1143000" cy="762000"/>
          </a:xfrm>
          <a:prstGeom prst="rect">
            <a:avLst/>
          </a:prstGeom>
          <a:noFill/>
          <a:ln w="28575">
            <a:solidFill>
              <a:srgbClr val="993300"/>
            </a:solidFill>
            <a:miter lim="800000"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8205" name="Rectangle 11"/>
          <p:cNvSpPr>
            <a:spLocks noChangeArrowheads="1"/>
          </p:cNvSpPr>
          <p:nvPr/>
        </p:nvSpPr>
        <p:spPr bwMode="auto">
          <a:xfrm>
            <a:off x="2171700" y="3289300"/>
            <a:ext cx="1143000" cy="596900"/>
          </a:xfrm>
          <a:prstGeom prst="rect">
            <a:avLst/>
          </a:prstGeom>
          <a:noFill/>
          <a:ln w="28575">
            <a:solidFill>
              <a:srgbClr val="993300"/>
            </a:solidFill>
            <a:miter lim="800000"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8206" name="Rectangle 12"/>
          <p:cNvSpPr>
            <a:spLocks noChangeArrowheads="1"/>
          </p:cNvSpPr>
          <p:nvPr/>
        </p:nvSpPr>
        <p:spPr bwMode="auto">
          <a:xfrm>
            <a:off x="7023100" y="2133600"/>
            <a:ext cx="1143000" cy="381000"/>
          </a:xfrm>
          <a:prstGeom prst="rect">
            <a:avLst/>
          </a:prstGeom>
          <a:noFill/>
          <a:ln w="28575">
            <a:solidFill>
              <a:srgbClr val="993300"/>
            </a:solidFill>
            <a:miter lim="800000"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8207" name="Rectangle 13"/>
          <p:cNvSpPr>
            <a:spLocks noChangeArrowheads="1"/>
          </p:cNvSpPr>
          <p:nvPr/>
        </p:nvSpPr>
        <p:spPr bwMode="auto">
          <a:xfrm>
            <a:off x="7010400" y="2921000"/>
            <a:ext cx="1143000" cy="381000"/>
          </a:xfrm>
          <a:prstGeom prst="rect">
            <a:avLst/>
          </a:prstGeom>
          <a:noFill/>
          <a:ln w="28575">
            <a:solidFill>
              <a:srgbClr val="993300"/>
            </a:solidFill>
            <a:miter lim="800000"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8208" name="Rectangle 14"/>
          <p:cNvSpPr>
            <a:spLocks noChangeArrowheads="1"/>
          </p:cNvSpPr>
          <p:nvPr/>
        </p:nvSpPr>
        <p:spPr bwMode="auto">
          <a:xfrm>
            <a:off x="7010400" y="4660900"/>
            <a:ext cx="1143000" cy="393700"/>
          </a:xfrm>
          <a:prstGeom prst="rect">
            <a:avLst/>
          </a:prstGeom>
          <a:noFill/>
          <a:ln w="28575">
            <a:solidFill>
              <a:srgbClr val="993300"/>
            </a:solidFill>
            <a:miter lim="800000"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8209" name="Rectangle 15"/>
          <p:cNvSpPr>
            <a:spLocks noChangeArrowheads="1"/>
          </p:cNvSpPr>
          <p:nvPr/>
        </p:nvSpPr>
        <p:spPr bwMode="auto">
          <a:xfrm>
            <a:off x="7010400" y="3683000"/>
            <a:ext cx="1143000" cy="596900"/>
          </a:xfrm>
          <a:prstGeom prst="rect">
            <a:avLst/>
          </a:prstGeom>
          <a:noFill/>
          <a:ln w="28575">
            <a:solidFill>
              <a:srgbClr val="993300"/>
            </a:solidFill>
            <a:miter lim="800000"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8210" name="Rectangle 16"/>
          <p:cNvSpPr>
            <a:spLocks noChangeArrowheads="1"/>
          </p:cNvSpPr>
          <p:nvPr/>
        </p:nvSpPr>
        <p:spPr bwMode="auto">
          <a:xfrm>
            <a:off x="7010400" y="5435600"/>
            <a:ext cx="1143000" cy="596900"/>
          </a:xfrm>
          <a:prstGeom prst="rect">
            <a:avLst/>
          </a:prstGeom>
          <a:noFill/>
          <a:ln w="28575">
            <a:solidFill>
              <a:srgbClr val="993300"/>
            </a:solidFill>
            <a:miter lim="800000"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8211" name="Line 18"/>
          <p:cNvSpPr>
            <a:spLocks noChangeShapeType="1"/>
          </p:cNvSpPr>
          <p:nvPr/>
        </p:nvSpPr>
        <p:spPr bwMode="auto">
          <a:xfrm>
            <a:off x="6007100" y="2133600"/>
            <a:ext cx="0" cy="1447800"/>
          </a:xfrm>
          <a:prstGeom prst="line">
            <a:avLst/>
          </a:prstGeom>
          <a:noFill/>
          <a:ln w="28575">
            <a:solidFill>
              <a:srgbClr val="993300"/>
            </a:solidFill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8212" name="Line 19"/>
          <p:cNvSpPr>
            <a:spLocks noChangeShapeType="1"/>
          </p:cNvSpPr>
          <p:nvPr/>
        </p:nvSpPr>
        <p:spPr bwMode="auto">
          <a:xfrm>
            <a:off x="5435600" y="3581400"/>
            <a:ext cx="1447800" cy="0"/>
          </a:xfrm>
          <a:prstGeom prst="line">
            <a:avLst/>
          </a:prstGeom>
          <a:noFill/>
          <a:ln w="28575">
            <a:solidFill>
              <a:srgbClr val="993300"/>
            </a:solidFill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8213" name="Line 20"/>
          <p:cNvSpPr>
            <a:spLocks noChangeShapeType="1"/>
          </p:cNvSpPr>
          <p:nvPr/>
        </p:nvSpPr>
        <p:spPr bwMode="auto">
          <a:xfrm>
            <a:off x="6858000" y="2311400"/>
            <a:ext cx="0" cy="3429000"/>
          </a:xfrm>
          <a:prstGeom prst="line">
            <a:avLst/>
          </a:prstGeom>
          <a:noFill/>
          <a:ln w="28575">
            <a:solidFill>
              <a:srgbClr val="993300"/>
            </a:solidFill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8214" name="Line 21"/>
          <p:cNvSpPr>
            <a:spLocks noChangeShapeType="1"/>
          </p:cNvSpPr>
          <p:nvPr/>
        </p:nvSpPr>
        <p:spPr bwMode="auto">
          <a:xfrm>
            <a:off x="6184900" y="3581400"/>
            <a:ext cx="0" cy="228600"/>
          </a:xfrm>
          <a:prstGeom prst="line">
            <a:avLst/>
          </a:prstGeom>
          <a:noFill/>
          <a:ln w="28575">
            <a:solidFill>
              <a:srgbClr val="993300"/>
            </a:solidFill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8215" name="Line 22"/>
          <p:cNvSpPr>
            <a:spLocks noChangeShapeType="1"/>
          </p:cNvSpPr>
          <p:nvPr/>
        </p:nvSpPr>
        <p:spPr bwMode="auto">
          <a:xfrm rot="-5400000">
            <a:off x="6934200" y="2247900"/>
            <a:ext cx="0" cy="152400"/>
          </a:xfrm>
          <a:prstGeom prst="line">
            <a:avLst/>
          </a:prstGeom>
          <a:noFill/>
          <a:ln w="28575">
            <a:solidFill>
              <a:srgbClr val="993300"/>
            </a:solidFill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8216" name="Line 23"/>
          <p:cNvSpPr>
            <a:spLocks noChangeShapeType="1"/>
          </p:cNvSpPr>
          <p:nvPr/>
        </p:nvSpPr>
        <p:spPr bwMode="auto">
          <a:xfrm rot="-5400000">
            <a:off x="6934200" y="5651500"/>
            <a:ext cx="0" cy="152400"/>
          </a:xfrm>
          <a:prstGeom prst="line">
            <a:avLst/>
          </a:prstGeom>
          <a:noFill/>
          <a:ln w="28575">
            <a:solidFill>
              <a:srgbClr val="993300"/>
            </a:solidFill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8217" name="Line 24"/>
          <p:cNvSpPr>
            <a:spLocks noChangeShapeType="1"/>
          </p:cNvSpPr>
          <p:nvPr/>
        </p:nvSpPr>
        <p:spPr bwMode="auto">
          <a:xfrm rot="-5400000">
            <a:off x="6934200" y="4775200"/>
            <a:ext cx="0" cy="152400"/>
          </a:xfrm>
          <a:prstGeom prst="line">
            <a:avLst/>
          </a:prstGeom>
          <a:noFill/>
          <a:ln w="28575">
            <a:solidFill>
              <a:srgbClr val="993300"/>
            </a:solidFill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8218" name="Line 25"/>
          <p:cNvSpPr>
            <a:spLocks noChangeShapeType="1"/>
          </p:cNvSpPr>
          <p:nvPr/>
        </p:nvSpPr>
        <p:spPr bwMode="auto">
          <a:xfrm rot="-5400000">
            <a:off x="6934200" y="3035300"/>
            <a:ext cx="0" cy="152400"/>
          </a:xfrm>
          <a:prstGeom prst="line">
            <a:avLst/>
          </a:prstGeom>
          <a:noFill/>
          <a:ln w="28575">
            <a:solidFill>
              <a:srgbClr val="993300"/>
            </a:solidFill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8219" name="Line 26"/>
          <p:cNvSpPr>
            <a:spLocks noChangeShapeType="1"/>
          </p:cNvSpPr>
          <p:nvPr/>
        </p:nvSpPr>
        <p:spPr bwMode="auto">
          <a:xfrm rot="-5400000">
            <a:off x="6934200" y="3898900"/>
            <a:ext cx="0" cy="152400"/>
          </a:xfrm>
          <a:prstGeom prst="line">
            <a:avLst/>
          </a:prstGeom>
          <a:noFill/>
          <a:ln w="28575">
            <a:solidFill>
              <a:srgbClr val="993300"/>
            </a:solidFill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sz="2800" dirty="0" smtClean="0"/>
              <a:t>HR and Organizational Excellence </a:t>
            </a:r>
          </a:p>
        </p:txBody>
      </p:sp>
      <p:sp>
        <p:nvSpPr>
          <p:cNvPr id="28675" name="Rectangle 3"/>
          <p:cNvSpPr>
            <a:spLocks noGrp="1" noChangeArrowheads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 eaLnBrk="1" hangingPunct="1">
              <a:defRPr/>
            </a:pPr>
            <a:r>
              <a:rPr lang="en-US" smtClean="0"/>
              <a:t>HR can help deliver organizational excellence by:</a:t>
            </a:r>
          </a:p>
          <a:p>
            <a:pPr lvl="1" eaLnBrk="1" hangingPunct="1">
              <a:defRPr/>
            </a:pPr>
            <a:r>
              <a:rPr lang="en-US" smtClean="0"/>
              <a:t>Becoming a partner with senior and line managers in strategy execution.</a:t>
            </a:r>
          </a:p>
          <a:p>
            <a:pPr lvl="1" eaLnBrk="1" hangingPunct="1">
              <a:defRPr/>
            </a:pPr>
            <a:r>
              <a:rPr lang="en-US" smtClean="0"/>
              <a:t>Becoming expert in the way work is organized, delivering administrative efficiency to ensure that costs are reduced while quality is maintained.</a:t>
            </a:r>
          </a:p>
          <a:p>
            <a:pPr lvl="1" eaLnBrk="1" hangingPunct="1">
              <a:defRPr/>
            </a:pPr>
            <a:r>
              <a:rPr lang="en-US" smtClean="0"/>
              <a:t>Becoming a champion for employees, representing their concerns to senior management and working to increase employee contributions.</a:t>
            </a:r>
          </a:p>
          <a:p>
            <a:pPr lvl="1" eaLnBrk="1" hangingPunct="1">
              <a:defRPr/>
            </a:pPr>
            <a:r>
              <a:rPr lang="en-US" smtClean="0"/>
              <a:t>Becoming an agent of continuous transformation by shaping processes and organizational culture. 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sz="2800" dirty="0" smtClean="0"/>
              <a:t>Five Critical Business Challenges</a:t>
            </a:r>
          </a:p>
        </p:txBody>
      </p:sp>
      <p:sp>
        <p:nvSpPr>
          <p:cNvPr id="29699" name="Rectangle 3"/>
          <p:cNvSpPr>
            <a:spLocks noGrp="1" noChangeArrowheads="1"/>
          </p:cNvSpPr>
          <p:nvPr>
            <p:ph idx="1"/>
          </p:nvPr>
        </p:nvSpPr>
        <p:spPr/>
        <p:txBody>
          <a:bodyPr anchor="ctr" anchorCtr="1">
            <a:normAutofit lnSpcReduction="10000"/>
          </a:bodyPr>
          <a:lstStyle/>
          <a:p>
            <a:pPr eaLnBrk="1" hangingPunct="1">
              <a:lnSpc>
                <a:spcPct val="170000"/>
              </a:lnSpc>
              <a:buFontTx/>
              <a:buNone/>
              <a:defRPr/>
            </a:pPr>
            <a:r>
              <a:rPr lang="en-US" dirty="0" smtClean="0">
                <a:latin typeface="Arial" pitchFamily="34" charset="0"/>
              </a:rPr>
              <a:t>Globalization</a:t>
            </a:r>
          </a:p>
          <a:p>
            <a:pPr eaLnBrk="1" hangingPunct="1">
              <a:lnSpc>
                <a:spcPct val="170000"/>
              </a:lnSpc>
              <a:buFontTx/>
              <a:buNone/>
              <a:defRPr/>
            </a:pPr>
            <a:r>
              <a:rPr lang="en-US" dirty="0" smtClean="0">
                <a:latin typeface="Arial" pitchFamily="34" charset="0"/>
              </a:rPr>
              <a:t>Profitability through Growth</a:t>
            </a:r>
          </a:p>
          <a:p>
            <a:pPr eaLnBrk="1" hangingPunct="1">
              <a:lnSpc>
                <a:spcPct val="170000"/>
              </a:lnSpc>
              <a:buFontTx/>
              <a:buNone/>
              <a:defRPr/>
            </a:pPr>
            <a:r>
              <a:rPr lang="en-US" dirty="0" smtClean="0">
                <a:latin typeface="Arial" pitchFamily="34" charset="0"/>
              </a:rPr>
              <a:t>Technology</a:t>
            </a:r>
          </a:p>
          <a:p>
            <a:pPr eaLnBrk="1" hangingPunct="1">
              <a:lnSpc>
                <a:spcPct val="170000"/>
              </a:lnSpc>
              <a:buFontTx/>
              <a:buNone/>
              <a:defRPr/>
            </a:pPr>
            <a:r>
              <a:rPr lang="en-US" dirty="0" smtClean="0">
                <a:latin typeface="Arial" pitchFamily="34" charset="0"/>
              </a:rPr>
              <a:t>Intellectual Capital</a:t>
            </a:r>
          </a:p>
          <a:p>
            <a:pPr eaLnBrk="1" hangingPunct="1">
              <a:lnSpc>
                <a:spcPct val="170000"/>
              </a:lnSpc>
              <a:buFontTx/>
              <a:buNone/>
              <a:defRPr/>
            </a:pPr>
            <a:r>
              <a:rPr lang="en-US" dirty="0" smtClean="0">
                <a:latin typeface="Arial" pitchFamily="34" charset="0"/>
              </a:rPr>
              <a:t>Change, Change, and More Change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sz="2800" dirty="0" smtClean="0"/>
              <a:t>HR as Strategy Execution Partner </a:t>
            </a:r>
          </a:p>
        </p:txBody>
      </p:sp>
      <p:sp>
        <p:nvSpPr>
          <p:cNvPr id="30723" name="Rectangle 3"/>
          <p:cNvSpPr>
            <a:spLocks noGrp="1" noChangeArrowheads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eaLnBrk="1" hangingPunct="1">
              <a:defRPr/>
            </a:pPr>
            <a:r>
              <a:rPr lang="en-US" smtClean="0"/>
              <a:t>HR is responsible for defining an organizational structure as the model for the company’s way of doing business.</a:t>
            </a:r>
          </a:p>
          <a:p>
            <a:pPr eaLnBrk="1" hangingPunct="1">
              <a:defRPr/>
            </a:pPr>
            <a:r>
              <a:rPr lang="en-US" smtClean="0"/>
              <a:t>HR must be accountable for conducting an organizational audit.</a:t>
            </a:r>
          </a:p>
          <a:p>
            <a:pPr eaLnBrk="1" hangingPunct="1">
              <a:defRPr/>
            </a:pPr>
            <a:r>
              <a:rPr lang="en-US" smtClean="0"/>
              <a:t>HR is to identify methods to renovate part of the  organizational architecture.</a:t>
            </a:r>
          </a:p>
          <a:p>
            <a:pPr eaLnBrk="1" hangingPunct="1">
              <a:defRPr/>
            </a:pPr>
            <a:r>
              <a:rPr lang="en-US" smtClean="0"/>
              <a:t>HR must take stock of its own work and set clear priorities.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US" sz="2800" dirty="0" smtClean="0"/>
              <a:t>HR and Organizational Culture</a:t>
            </a:r>
          </a:p>
        </p:txBody>
      </p:sp>
      <p:sp>
        <p:nvSpPr>
          <p:cNvPr id="31747" name="Rectangle 3"/>
          <p:cNvSpPr>
            <a:spLocks noGrp="1" noChangeArrowheads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eaLnBrk="1" hangingPunct="1">
              <a:defRPr/>
            </a:pPr>
            <a:r>
              <a:rPr lang="en-US" dirty="0" smtClean="0"/>
              <a:t>HR can help bring about a cultural change by:</a:t>
            </a:r>
          </a:p>
          <a:p>
            <a:pPr lvl="1" eaLnBrk="1" hangingPunct="1">
              <a:defRPr/>
            </a:pPr>
            <a:r>
              <a:rPr lang="en-US" dirty="0" smtClean="0"/>
              <a:t>Defining and clarifying the concept of cultural change.</a:t>
            </a:r>
          </a:p>
          <a:p>
            <a:pPr lvl="1" eaLnBrk="1" hangingPunct="1">
              <a:defRPr/>
            </a:pPr>
            <a:r>
              <a:rPr lang="en-US" dirty="0" smtClean="0"/>
              <a:t>Articulating why cultural change is central to business success.</a:t>
            </a:r>
          </a:p>
          <a:p>
            <a:pPr lvl="1" eaLnBrk="1" hangingPunct="1">
              <a:defRPr/>
            </a:pPr>
            <a:r>
              <a:rPr lang="en-US" dirty="0" smtClean="0"/>
              <a:t>Defining a process for assessing the current culture and the desired new culture, as well as measuring the gap between the two.</a:t>
            </a:r>
          </a:p>
          <a:p>
            <a:pPr lvl="1" eaLnBrk="1" hangingPunct="1">
              <a:defRPr/>
            </a:pPr>
            <a:r>
              <a:rPr lang="en-US" dirty="0" smtClean="0"/>
              <a:t>Identifying alternative approaches to creating culture change. 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sz="2800" dirty="0" smtClean="0"/>
              <a:t>Four Changes for the Line</a:t>
            </a:r>
          </a:p>
        </p:txBody>
      </p:sp>
      <p:sp>
        <p:nvSpPr>
          <p:cNvPr id="32771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smtClean="0"/>
              <a:t>How senior operating management can create an environment in which HR becomes focused on outcomes instead of activities:</a:t>
            </a:r>
          </a:p>
          <a:p>
            <a:pPr lvl="1" eaLnBrk="1" hangingPunct="1">
              <a:defRPr/>
            </a:pPr>
            <a:r>
              <a:rPr lang="en-US" smtClean="0"/>
              <a:t>Communicate to the organization that the “soft stuff” matters.</a:t>
            </a:r>
          </a:p>
          <a:p>
            <a:pPr lvl="1" eaLnBrk="1" hangingPunct="1">
              <a:defRPr/>
            </a:pPr>
            <a:r>
              <a:rPr lang="en-US" smtClean="0"/>
              <a:t>Explicitly define the deliverables from HR, and hold HR accountable for results.</a:t>
            </a:r>
          </a:p>
          <a:p>
            <a:pPr lvl="1" eaLnBrk="1" hangingPunct="1">
              <a:defRPr/>
            </a:pPr>
            <a:r>
              <a:rPr lang="en-US" smtClean="0"/>
              <a:t>Invest in innovative HR practices.</a:t>
            </a:r>
          </a:p>
          <a:p>
            <a:pPr lvl="1" eaLnBrk="1" hangingPunct="1">
              <a:defRPr/>
            </a:pPr>
            <a:r>
              <a:rPr lang="en-US" smtClean="0"/>
              <a:t>Upgrade HR professionals.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sz="2800" dirty="0" smtClean="0"/>
              <a:t>Human Capital Management</a:t>
            </a:r>
          </a:p>
        </p:txBody>
      </p:sp>
      <p:sp>
        <p:nvSpPr>
          <p:cNvPr id="37891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smtClean="0"/>
              <a:t>To become effective human capital managers, HR mangers must develop competencies in:</a:t>
            </a:r>
          </a:p>
          <a:p>
            <a:pPr lvl="1" eaLnBrk="1" hangingPunct="1">
              <a:defRPr/>
            </a:pPr>
            <a:r>
              <a:rPr lang="en-US" smtClean="0"/>
              <a:t>Knowledge of the business.</a:t>
            </a:r>
          </a:p>
          <a:p>
            <a:pPr lvl="1" eaLnBrk="1" hangingPunct="1">
              <a:defRPr/>
            </a:pPr>
            <a:r>
              <a:rPr lang="en-US" smtClean="0"/>
              <a:t>Human resource functional expertise.</a:t>
            </a:r>
          </a:p>
          <a:p>
            <a:pPr lvl="1" eaLnBrk="1" hangingPunct="1">
              <a:defRPr/>
            </a:pPr>
            <a:r>
              <a:rPr lang="en-US" smtClean="0"/>
              <a:t>The management of change.</a:t>
            </a:r>
          </a:p>
          <a:p>
            <a:pPr lvl="1" eaLnBrk="1" hangingPunct="1">
              <a:defRPr/>
            </a:pPr>
            <a:endParaRPr lang="en-US" smtClean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sz="2800" dirty="0" smtClean="0"/>
              <a:t>New Functional Role for HR</a:t>
            </a:r>
          </a:p>
        </p:txBody>
      </p:sp>
      <p:sp>
        <p:nvSpPr>
          <p:cNvPr id="33795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smtClean="0"/>
              <a:t>HR must focus on business level outcomes rather than HR level inputs.</a:t>
            </a:r>
          </a:p>
          <a:p>
            <a:pPr eaLnBrk="1" hangingPunct="1">
              <a:defRPr/>
            </a:pPr>
            <a:r>
              <a:rPr lang="en-US" smtClean="0"/>
              <a:t>HR must become a strategic core competency rather than a market follower.</a:t>
            </a:r>
          </a:p>
          <a:p>
            <a:pPr eaLnBrk="1" hangingPunct="1">
              <a:defRPr/>
            </a:pPr>
            <a:r>
              <a:rPr lang="en-US" smtClean="0"/>
              <a:t>Strategic competencies are more important than functional competencies.</a:t>
            </a:r>
          </a:p>
          <a:p>
            <a:pPr eaLnBrk="1" hangingPunct="1">
              <a:defRPr/>
            </a:pPr>
            <a:r>
              <a:rPr lang="en-US" smtClean="0"/>
              <a:t>The most important missing element in the HR function expertise is a systems perspective. 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Rectangle 2"/>
          <p:cNvSpPr>
            <a:spLocks noGrp="1" noChangeArrowheads="1"/>
          </p:cNvSpPr>
          <p:nvPr>
            <p:ph type="title"/>
          </p:nvPr>
        </p:nvSpPr>
        <p:spPr/>
        <p:txBody>
          <a:bodyPr lIns="0" rIns="0"/>
          <a:lstStyle/>
          <a:p>
            <a:pPr eaLnBrk="1" hangingPunct="1">
              <a:defRPr/>
            </a:pPr>
            <a:r>
              <a:rPr lang="en-US" sz="2800" dirty="0" smtClean="0"/>
              <a:t>Organization Culture Questionnaire</a:t>
            </a:r>
          </a:p>
        </p:txBody>
      </p:sp>
      <p:sp>
        <p:nvSpPr>
          <p:cNvPr id="34819" name="Rectangle 3"/>
          <p:cNvSpPr>
            <a:spLocks noGrp="1" noChangeArrowheads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eaLnBrk="1" hangingPunct="1">
              <a:defRPr/>
            </a:pPr>
            <a:r>
              <a:rPr lang="en-US" smtClean="0"/>
              <a:t>Topics to be included in the questionnaire:</a:t>
            </a:r>
          </a:p>
          <a:p>
            <a:pPr lvl="1" eaLnBrk="1" hangingPunct="1">
              <a:defRPr/>
            </a:pPr>
            <a:r>
              <a:rPr lang="en-US" smtClean="0"/>
              <a:t>How is performance defined, measured and rewarded in the organization?</a:t>
            </a:r>
          </a:p>
          <a:p>
            <a:pPr lvl="1" eaLnBrk="1" hangingPunct="1">
              <a:defRPr/>
            </a:pPr>
            <a:r>
              <a:rPr lang="en-US" smtClean="0"/>
              <a:t>How are information and resources allocated and managed in the organization?</a:t>
            </a:r>
          </a:p>
          <a:p>
            <a:pPr lvl="1" eaLnBrk="1" hangingPunct="1">
              <a:defRPr/>
            </a:pPr>
            <a:r>
              <a:rPr lang="en-US" smtClean="0"/>
              <a:t>What is the operational philosophy of the organization with regard to risk-taking, leadership, and concern for overall results?</a:t>
            </a:r>
          </a:p>
          <a:p>
            <a:pPr lvl="1" eaLnBrk="1" hangingPunct="1">
              <a:defRPr/>
            </a:pPr>
            <a:r>
              <a:rPr lang="en-US" smtClean="0"/>
              <a:t>Does the organization regard its human resources as costs or assets?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sz="2800" dirty="0" smtClean="0"/>
              <a:t>Analyzing Dysfunctional Cultures</a:t>
            </a:r>
          </a:p>
        </p:txBody>
      </p:sp>
      <p:sp>
        <p:nvSpPr>
          <p:cNvPr id="35843" name="Rectangle 3"/>
          <p:cNvSpPr>
            <a:spLocks noGrp="1" noChangeArrowheads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 eaLnBrk="1" hangingPunct="1">
              <a:defRPr/>
            </a:pPr>
            <a:r>
              <a:rPr lang="en-US" smtClean="0"/>
              <a:t>Which components of the culture are misaligned?</a:t>
            </a:r>
          </a:p>
          <a:p>
            <a:pPr eaLnBrk="1" hangingPunct="1">
              <a:defRPr/>
            </a:pPr>
            <a:r>
              <a:rPr lang="en-US" smtClean="0"/>
              <a:t>What priorities should be assigned each of the gaps between what the culture is and what people feel that it should be?</a:t>
            </a:r>
          </a:p>
          <a:p>
            <a:pPr eaLnBrk="1" hangingPunct="1">
              <a:defRPr/>
            </a:pPr>
            <a:r>
              <a:rPr lang="en-US" smtClean="0"/>
              <a:t>What resources are needed and how should they be used to change the culture?</a:t>
            </a:r>
          </a:p>
          <a:p>
            <a:pPr eaLnBrk="1" hangingPunct="1">
              <a:defRPr/>
            </a:pPr>
            <a:r>
              <a:rPr lang="en-US" smtClean="0"/>
              <a:t>How should the change effort be managed and who does what?</a:t>
            </a:r>
          </a:p>
          <a:p>
            <a:pPr eaLnBrk="1" hangingPunct="1">
              <a:defRPr/>
            </a:pPr>
            <a:r>
              <a:rPr lang="en-US" smtClean="0"/>
              <a:t>What role should HR strategy play in signaling, making and reinforcing the necessary changes?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2514600"/>
            <a:ext cx="8229600" cy="1143000"/>
          </a:xfrm>
        </p:spPr>
        <p:txBody>
          <a:bodyPr/>
          <a:lstStyle/>
          <a:p>
            <a:r>
              <a:rPr lang="en-US" dirty="0" smtClean="0"/>
              <a:t>Thanks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3414740808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818</TotalTime>
  <Words>993</Words>
  <Application>Microsoft Office PowerPoint</Application>
  <PresentationFormat>On-screen Show (4:3)</PresentationFormat>
  <Paragraphs>109</Paragraphs>
  <Slides>27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27</vt:i4>
      </vt:variant>
    </vt:vector>
  </HeadingPairs>
  <TitlesOfParts>
    <vt:vector size="28" baseType="lpstr">
      <vt:lpstr>Office Theme</vt:lpstr>
      <vt:lpstr>MGT-555  PERFORMANCE AND CAREER MANAGEMENT</vt:lpstr>
      <vt:lpstr>RECAP </vt:lpstr>
      <vt:lpstr>RECAP </vt:lpstr>
      <vt:lpstr>Impact of the HR Manager on  Organizational Performance</vt:lpstr>
      <vt:lpstr>Impact of the HR Manager on  Organizational Performance</vt:lpstr>
      <vt:lpstr>Metrics and the HR Scorecard</vt:lpstr>
      <vt:lpstr>Metrics and the HR Scorecard</vt:lpstr>
      <vt:lpstr>Communicating Human Resource Programs</vt:lpstr>
      <vt:lpstr>Guidelines for Communicating Human Resource Programs</vt:lpstr>
      <vt:lpstr>Guidelines for Communicating Human Resource Programs (cont.)</vt:lpstr>
      <vt:lpstr>Strategic Human Resource Management</vt:lpstr>
      <vt:lpstr>Strategic Human Resource Management</vt:lpstr>
      <vt:lpstr>Slide 13</vt:lpstr>
      <vt:lpstr>Traditional HR versus Strategic HR</vt:lpstr>
      <vt:lpstr>Barriers to Strategic HR</vt:lpstr>
      <vt:lpstr>Slide 16</vt:lpstr>
      <vt:lpstr>Slide 17</vt:lpstr>
      <vt:lpstr>HR and Organizational Excellence </vt:lpstr>
      <vt:lpstr>Five Critical Business Challenges</vt:lpstr>
      <vt:lpstr>HR as Strategy Execution Partner </vt:lpstr>
      <vt:lpstr>HR and Organizational Culture</vt:lpstr>
      <vt:lpstr>Four Changes for the Line</vt:lpstr>
      <vt:lpstr>Human Capital Management</vt:lpstr>
      <vt:lpstr>New Functional Role for HR</vt:lpstr>
      <vt:lpstr>Organization Culture Questionnaire</vt:lpstr>
      <vt:lpstr>Analyzing Dysfunctional Cultures</vt:lpstr>
      <vt:lpstr>Thanks</vt:lpstr>
    </vt:vector>
  </TitlesOfParts>
  <Manager>Mardell Toomey</Manager>
  <Company>South-Western College Publishing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Strategic Human Resource Management - Mello</dc:title>
  <dc:subject>Chapter 4</dc:subject>
  <dc:creator>Charlie Cook</dc:creator>
  <cp:lastModifiedBy>NTS</cp:lastModifiedBy>
  <cp:revision>50</cp:revision>
  <dcterms:created xsi:type="dcterms:W3CDTF">2001-02-27T01:22:07Z</dcterms:created>
  <dcterms:modified xsi:type="dcterms:W3CDTF">2014-06-30T12:21:24Z</dcterms:modified>
</cp:coreProperties>
</file>