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93" r:id="rId2"/>
    <p:sldId id="294" r:id="rId3"/>
    <p:sldId id="296" r:id="rId4"/>
    <p:sldId id="257" r:id="rId5"/>
    <p:sldId id="263" r:id="rId6"/>
    <p:sldId id="264" r:id="rId7"/>
    <p:sldId id="265" r:id="rId8"/>
    <p:sldId id="266" r:id="rId9"/>
    <p:sldId id="267" r:id="rId10"/>
    <p:sldId id="268" r:id="rId11"/>
    <p:sldId id="269" r:id="rId12"/>
    <p:sldId id="299" r:id="rId13"/>
    <p:sldId id="270" r:id="rId14"/>
    <p:sldId id="258" r:id="rId15"/>
    <p:sldId id="272" r:id="rId16"/>
    <p:sldId id="273" r:id="rId17"/>
    <p:sldId id="274" r:id="rId18"/>
    <p:sldId id="275" r:id="rId19"/>
    <p:sldId id="276" r:id="rId20"/>
    <p:sldId id="300" r:id="rId21"/>
    <p:sldId id="259" r:id="rId22"/>
    <p:sldId id="278" r:id="rId23"/>
    <p:sldId id="279" r:id="rId24"/>
    <p:sldId id="280" r:id="rId25"/>
    <p:sldId id="281" r:id="rId26"/>
    <p:sldId id="282" r:id="rId27"/>
    <p:sldId id="283" r:id="rId28"/>
    <p:sldId id="284" r:id="rId29"/>
    <p:sldId id="286" r:id="rId30"/>
    <p:sldId id="301" r:id="rId31"/>
    <p:sldId id="302" r:id="rId32"/>
    <p:sldId id="303" r:id="rId33"/>
    <p:sldId id="304" r:id="rId34"/>
    <p:sldId id="260" r:id="rId35"/>
    <p:sldId id="290" r:id="rId36"/>
    <p:sldId id="291" r:id="rId37"/>
    <p:sldId id="292" r:id="rId38"/>
    <p:sldId id="297" r:id="rId39"/>
    <p:sldId id="29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8" autoAdjust="0"/>
    <p:restoredTop sz="94660"/>
  </p:normalViewPr>
  <p:slideViewPr>
    <p:cSldViewPr>
      <p:cViewPr varScale="1">
        <p:scale>
          <a:sx n="64" d="100"/>
          <a:sy n="64" d="100"/>
        </p:scale>
        <p:origin x="-148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CA72E4-50F4-484E-B1A1-E7316D8CDE66}" type="datetimeFigureOut">
              <a:rPr lang="en-US" smtClean="0"/>
              <a:t>7/11/2014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D3C3CA-1795-4E8F-B073-B904F9DB283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2A165D-5B2F-4278-851D-E5D8C18FBDD1}" type="datetime1">
              <a:rPr lang="en-US" smtClean="0"/>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261441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4744D-5252-4A39-A568-A8134BD545B8}" type="datetime1">
              <a:rPr lang="en-US" smtClean="0"/>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3694972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58B606-CF9A-46C6-9989-0378D548861C}" type="datetime1">
              <a:rPr lang="en-US" smtClean="0"/>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325878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E535E67-16BC-4B3E-B129-8D3D51BBE758}" type="datetime1">
              <a:rPr lang="en-US" smtClean="0"/>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896674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A01008-6ECC-40B9-B2EC-49D561109A1B}" type="datetime1">
              <a:rPr lang="en-US" smtClean="0"/>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6957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FC89CB-66CB-401B-BE1F-D7DE485DA2DE}" type="datetime1">
              <a:rPr lang="en-US" smtClean="0"/>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848930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DD490E-A844-4C78-A001-85EA36FEA6C2}" type="datetime1">
              <a:rPr lang="en-US" smtClean="0"/>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935226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ECF243-11AB-40EC-85A1-53033B726C8C}" type="datetime1">
              <a:rPr lang="en-US" smtClean="0"/>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25897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8E4EE4-2D65-454A-A835-9A72E350734D}" type="datetime1">
              <a:rPr lang="en-US" smtClean="0"/>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75350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7F8497-05C0-4679-BEA2-DCCBA200D740}" type="datetime1">
              <a:rPr lang="en-US" smtClean="0"/>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612891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F5A3-293C-4B54-992A-3A77F7CF5203}" type="datetime1">
              <a:rPr lang="en-US" smtClean="0"/>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2504322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C2C47-7AC4-4797-B724-4240E1C041D4}" type="datetime1">
              <a:rPr lang="en-US" smtClean="0"/>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20484-165D-4EF4-BA7B-578E6EB0AF98}" type="slidenum">
              <a:rPr lang="en-US" smtClean="0"/>
              <a:pPr/>
              <a:t>‹#›</a:t>
            </a:fld>
            <a:endParaRPr lang="en-US"/>
          </a:p>
        </p:txBody>
      </p:sp>
    </p:spTree>
    <p:extLst>
      <p:ext uri="{BB962C8B-B14F-4D97-AF65-F5344CB8AC3E}">
        <p14:creationId xmlns:p14="http://schemas.microsoft.com/office/powerpoint/2010/main" xmlns="" val="1465063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2819400"/>
          </a:xfrm>
        </p:spPr>
        <p:txBody>
          <a:bodyPr>
            <a:normAutofit/>
          </a:bodyPr>
          <a:lstStyle/>
          <a:p>
            <a:r>
              <a:rPr lang="en-US" smtClean="0"/>
              <a:t>MGT-555 </a:t>
            </a:r>
            <a:r>
              <a:rPr lang="en-US" dirty="0" smtClean="0"/>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- 19</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1250022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a:t>Who should provide performance information?</a:t>
            </a:r>
          </a:p>
          <a:p>
            <a:pPr lvl="1"/>
            <a:r>
              <a:rPr lang="en-US" dirty="0"/>
              <a:t>Supervisors</a:t>
            </a:r>
          </a:p>
          <a:p>
            <a:pPr lvl="1"/>
            <a:r>
              <a:rPr lang="en-US" dirty="0"/>
              <a:t>Peers</a:t>
            </a:r>
          </a:p>
          <a:p>
            <a:pPr lvl="1"/>
            <a:r>
              <a:rPr lang="en-US" dirty="0"/>
              <a:t>Subordinates</a:t>
            </a:r>
          </a:p>
          <a:p>
            <a:pPr lvl="1"/>
            <a:r>
              <a:rPr lang="en-US" dirty="0"/>
              <a:t>Self</a:t>
            </a:r>
          </a:p>
          <a:p>
            <a:pPr lvl="1"/>
            <a:r>
              <a:rPr lang="en-US" dirty="0"/>
              <a:t>Customers</a:t>
            </a:r>
          </a:p>
          <a:p>
            <a:r>
              <a:rPr lang="en-US" dirty="0"/>
              <a:t>Disagreement across sources: is this a problem?</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3442510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Rater Motivation Model</a:t>
            </a:r>
          </a:p>
          <a:p>
            <a:r>
              <a:rPr lang="en-US" dirty="0" smtClean="0"/>
              <a:t>Motivation for Inflated Ratings</a:t>
            </a:r>
          </a:p>
          <a:p>
            <a:r>
              <a:rPr lang="en-US" dirty="0" smtClean="0"/>
              <a:t>Motivation for deflated Ratings</a:t>
            </a:r>
          </a:p>
          <a:p>
            <a:r>
              <a:rPr lang="en-US" dirty="0"/>
              <a:t>Preventing Conscious Distortion of </a:t>
            </a:r>
            <a:r>
              <a:rPr lang="en-US" dirty="0" smtClean="0"/>
              <a:t>Ratings</a:t>
            </a:r>
          </a:p>
          <a:p>
            <a:r>
              <a:rPr lang="en-US" dirty="0"/>
              <a:t>Preventing Rater Distortion through Rater Training Programs</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a:t>
            </a:fld>
            <a:endParaRPr lang="en-US"/>
          </a:p>
        </p:txBody>
      </p:sp>
    </p:spTree>
    <p:extLst>
      <p:ext uri="{BB962C8B-B14F-4D97-AF65-F5344CB8AC3E}">
        <p14:creationId xmlns:p14="http://schemas.microsoft.com/office/powerpoint/2010/main" xmlns="" val="3291091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a:t>
            </a:r>
          </a:p>
        </p:txBody>
      </p:sp>
      <p:sp>
        <p:nvSpPr>
          <p:cNvPr id="3" name="Content Placeholder 2"/>
          <p:cNvSpPr>
            <a:spLocks noGrp="1"/>
          </p:cNvSpPr>
          <p:nvPr>
            <p:ph idx="1"/>
          </p:nvPr>
        </p:nvSpPr>
        <p:spPr/>
        <p:txBody>
          <a:bodyPr>
            <a:normAutofit/>
          </a:bodyPr>
          <a:lstStyle/>
          <a:p>
            <a:pPr>
              <a:buNone/>
            </a:pPr>
            <a:r>
              <a:rPr lang="en-US" dirty="0" smtClean="0"/>
              <a:t>Regardless of who rates performance, the rater is likely to be affected by biases that distort the resulting ratings.</a:t>
            </a:r>
          </a:p>
        </p:txBody>
      </p:sp>
      <p:sp>
        <p:nvSpPr>
          <p:cNvPr id="4" name="Slide Number Placeholder 3"/>
          <p:cNvSpPr>
            <a:spLocks noGrp="1"/>
          </p:cNvSpPr>
          <p:nvPr>
            <p:ph type="sldNum" sz="quarter" idx="12"/>
          </p:nvPr>
        </p:nvSpPr>
        <p:spPr/>
        <p:txBody>
          <a:bodyPr/>
          <a:lstStyle/>
          <a:p>
            <a:fld id="{4F520484-165D-4EF4-BA7B-578E6EB0AF98}" type="slidenum">
              <a:rPr lang="en-US" smtClean="0"/>
              <a:pPr/>
              <a:t>4</a:t>
            </a:fld>
            <a:endParaRPr lang="en-US"/>
          </a:p>
        </p:txBody>
      </p:sp>
    </p:spTree>
    <p:extLst>
      <p:ext uri="{BB962C8B-B14F-4D97-AF65-F5344CB8AC3E}">
        <p14:creationId xmlns:p14="http://schemas.microsoft.com/office/powerpoint/2010/main" xmlns="" val="1183457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a:t>
            </a:r>
            <a:r>
              <a:rPr lang="en-US" dirty="0" smtClean="0"/>
              <a:t>Model (Contd.)</a:t>
            </a:r>
            <a:endParaRPr lang="en-US" dirty="0"/>
          </a:p>
        </p:txBody>
      </p:sp>
      <p:sp>
        <p:nvSpPr>
          <p:cNvPr id="3" name="Content Placeholder 2"/>
          <p:cNvSpPr>
            <a:spLocks noGrp="1"/>
          </p:cNvSpPr>
          <p:nvPr>
            <p:ph idx="1"/>
          </p:nvPr>
        </p:nvSpPr>
        <p:spPr/>
        <p:txBody>
          <a:bodyPr/>
          <a:lstStyle/>
          <a:p>
            <a:r>
              <a:rPr lang="en-US" dirty="0"/>
              <a:t>Performance ratings may be intentionally or unintentionally distorted or inaccurate.</a:t>
            </a:r>
          </a:p>
          <a:p>
            <a:endParaRPr lang="en-US" dirty="0" smtClean="0"/>
          </a:p>
          <a:p>
            <a:r>
              <a:rPr lang="en-US" dirty="0" smtClean="0"/>
              <a:t>When </a:t>
            </a:r>
            <a:r>
              <a:rPr lang="en-US" dirty="0"/>
              <a:t>this happens, incorrect decisions may be made, employees are likely to feel they are treated unfairly, and the organization is more prone to litigation. </a:t>
            </a:r>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5</a:t>
            </a:fld>
            <a:endParaRPr lang="en-US"/>
          </a:p>
        </p:txBody>
      </p:sp>
    </p:spTree>
    <p:extLst>
      <p:ext uri="{BB962C8B-B14F-4D97-AF65-F5344CB8AC3E}">
        <p14:creationId xmlns:p14="http://schemas.microsoft.com/office/powerpoint/2010/main" xmlns="" val="13466601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In other words when performance ratings are distorted, the performance management system not only fails to result in desired outcomes but also may lead to very negative consequences for the organization.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6</a:t>
            </a:fld>
            <a:endParaRPr lang="en-US"/>
          </a:p>
        </p:txBody>
      </p:sp>
    </p:spTree>
    <p:extLst>
      <p:ext uri="{BB962C8B-B14F-4D97-AF65-F5344CB8AC3E}">
        <p14:creationId xmlns:p14="http://schemas.microsoft.com/office/powerpoint/2010/main" xmlns="" val="483354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To prevent these negative outcomes, we need to understand why raters are likely to provide distorted ratings.</a:t>
            </a:r>
          </a:p>
          <a:p>
            <a:endParaRPr lang="en-US" dirty="0"/>
          </a:p>
          <a:p>
            <a:r>
              <a:rPr lang="en-US" dirty="0" smtClean="0"/>
              <a:t>A useful model to help us understand the rater’s motivation to provide accurate performance information is as following.</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7</a:t>
            </a:fld>
            <a:endParaRPr lang="en-US"/>
          </a:p>
        </p:txBody>
      </p:sp>
    </p:spTree>
    <p:extLst>
      <p:ext uri="{BB962C8B-B14F-4D97-AF65-F5344CB8AC3E}">
        <p14:creationId xmlns:p14="http://schemas.microsoft.com/office/powerpoint/2010/main" xmlns="" val="1172485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5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04800"/>
            <a:ext cx="9143999"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8</a:t>
            </a:fld>
            <a:endParaRPr lang="en-US"/>
          </a:p>
        </p:txBody>
      </p:sp>
    </p:spTree>
    <p:extLst>
      <p:ext uri="{BB962C8B-B14F-4D97-AF65-F5344CB8AC3E}">
        <p14:creationId xmlns:p14="http://schemas.microsoft.com/office/powerpoint/2010/main" xmlns="" val="36612555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Rater Motivation Model </a:t>
            </a:r>
            <a:r>
              <a:rPr lang="en-US" dirty="0"/>
              <a:t>(Contd.)</a:t>
            </a:r>
          </a:p>
        </p:txBody>
      </p:sp>
      <p:sp>
        <p:nvSpPr>
          <p:cNvPr id="3" name="Content Placeholder 2"/>
          <p:cNvSpPr>
            <a:spLocks noGrp="1"/>
          </p:cNvSpPr>
          <p:nvPr>
            <p:ph idx="1"/>
          </p:nvPr>
        </p:nvSpPr>
        <p:spPr/>
        <p:txBody>
          <a:bodyPr/>
          <a:lstStyle/>
          <a:p>
            <a:r>
              <a:rPr lang="en-US" dirty="0" smtClean="0"/>
              <a:t>The model shows that rating behaviors are influenced by;</a:t>
            </a:r>
          </a:p>
          <a:p>
            <a:pPr lvl="1"/>
            <a:endParaRPr lang="en-US" dirty="0" smtClean="0"/>
          </a:p>
          <a:p>
            <a:pPr lvl="1"/>
            <a:r>
              <a:rPr lang="en-US" dirty="0" smtClean="0"/>
              <a:t>The motivation to provide accurate ratings</a:t>
            </a:r>
          </a:p>
          <a:p>
            <a:pPr lvl="1"/>
            <a:endParaRPr lang="en-US" dirty="0"/>
          </a:p>
          <a:p>
            <a:pPr lvl="1"/>
            <a:r>
              <a:rPr lang="en-US" dirty="0" smtClean="0"/>
              <a:t>The motivation to distort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9</a:t>
            </a:fld>
            <a:endParaRPr lang="en-US"/>
          </a:p>
        </p:txBody>
      </p:sp>
    </p:spTree>
    <p:extLst>
      <p:ext uri="{BB962C8B-B14F-4D97-AF65-F5344CB8AC3E}">
        <p14:creationId xmlns:p14="http://schemas.microsoft.com/office/powerpoint/2010/main" xmlns="" val="32711066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The motivation to provide accurate ratings is determined by whether the rater expects positive and negative consequences of accurate ratings and by whether the probability of receiving these rewards and punishments will be high if accurate ratings are provided.</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10</a:t>
            </a:fld>
            <a:endParaRPr lang="en-US"/>
          </a:p>
        </p:txBody>
      </p:sp>
    </p:spTree>
    <p:extLst>
      <p:ext uri="{BB962C8B-B14F-4D97-AF65-F5344CB8AC3E}">
        <p14:creationId xmlns:p14="http://schemas.microsoft.com/office/powerpoint/2010/main" xmlns="" val="474793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Similarly the motivation to distort ratings is determined by whether the rater expects any positive and negative consequences if ratings are indeed distorted.</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11</a:t>
            </a:fld>
            <a:endParaRPr lang="en-US"/>
          </a:p>
        </p:txBody>
      </p:sp>
    </p:spTree>
    <p:extLst>
      <p:ext uri="{BB962C8B-B14F-4D97-AF65-F5344CB8AC3E}">
        <p14:creationId xmlns:p14="http://schemas.microsoft.com/office/powerpoint/2010/main" xmlns="" val="40821237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smtClean="0"/>
              <a:t>Such </a:t>
            </a:r>
            <a:r>
              <a:rPr lang="en-US" dirty="0"/>
              <a:t>consequences if ratings are indeed distorted. Consider a supervisor and his </a:t>
            </a:r>
            <a:r>
              <a:rPr lang="en-US" dirty="0" smtClean="0"/>
              <a:t>motivation </a:t>
            </a:r>
            <a:r>
              <a:rPr lang="en-US" dirty="0"/>
              <a:t>to provide accurate ratings. What will the supervisor gain if ratings are accurate? What will he lose? Will his own performance be rated higher and will he receive any rewards if this happens? Or will the relationship with his subordinates suffer? The answers to these questions provide information about whether this supervisor is likely to be motivated to provide accurate ratings. Similarly, are there any positive and </a:t>
            </a:r>
            <a:r>
              <a:rPr lang="en-US" dirty="0" smtClean="0"/>
              <a:t>negative </a:t>
            </a:r>
            <a:r>
              <a:rPr lang="en-US" dirty="0"/>
              <a:t>consequences associated with rating distortion? What is the probability that this will indeed happen? The answers to these questions will determine the supervisor's motivation to distort ratings. </a:t>
            </a:r>
          </a:p>
        </p:txBody>
      </p:sp>
      <p:sp>
        <p:nvSpPr>
          <p:cNvPr id="4" name="Slide Number Placeholder 3"/>
          <p:cNvSpPr>
            <a:spLocks noGrp="1"/>
          </p:cNvSpPr>
          <p:nvPr>
            <p:ph type="sldNum" sz="quarter" idx="12"/>
          </p:nvPr>
        </p:nvSpPr>
        <p:spPr/>
        <p:txBody>
          <a:bodyPr/>
          <a:lstStyle/>
          <a:p>
            <a:fld id="{4F520484-165D-4EF4-BA7B-578E6EB0AF98}" type="slidenum">
              <a:rPr lang="en-US" smtClean="0"/>
              <a:pPr/>
              <a:t>12</a:t>
            </a:fld>
            <a:endParaRPr lang="en-US"/>
          </a:p>
        </p:txBody>
      </p:sp>
    </p:spTree>
    <p:extLst>
      <p:ext uri="{BB962C8B-B14F-4D97-AF65-F5344CB8AC3E}">
        <p14:creationId xmlns:p14="http://schemas.microsoft.com/office/powerpoint/2010/main" xmlns="" val="26917932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There are motivational barriers that prevent raters from providing accurate performance information.</a:t>
            </a:r>
          </a:p>
          <a:p>
            <a:endParaRPr lang="en-US" dirty="0"/>
          </a:p>
          <a:p>
            <a:r>
              <a:rPr lang="en-US" dirty="0" smtClean="0"/>
              <a:t>Raters may be motivated to distort performance information and provide inflated or deflated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13</a:t>
            </a:fld>
            <a:endParaRPr lang="en-US"/>
          </a:p>
        </p:txBody>
      </p:sp>
    </p:spTree>
    <p:extLst>
      <p:ext uri="{BB962C8B-B14F-4D97-AF65-F5344CB8AC3E}">
        <p14:creationId xmlns:p14="http://schemas.microsoft.com/office/powerpoint/2010/main" xmlns="" val="5170598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Inflated Ratings</a:t>
            </a:r>
            <a:endParaRPr lang="en-US" dirty="0"/>
          </a:p>
        </p:txBody>
      </p:sp>
      <p:sp>
        <p:nvSpPr>
          <p:cNvPr id="3" name="Content Placeholder 2"/>
          <p:cNvSpPr>
            <a:spLocks noGrp="1"/>
          </p:cNvSpPr>
          <p:nvPr>
            <p:ph idx="1"/>
          </p:nvPr>
        </p:nvSpPr>
        <p:spPr/>
        <p:txBody>
          <a:bodyPr>
            <a:normAutofit/>
          </a:bodyPr>
          <a:lstStyle/>
          <a:p>
            <a:pPr>
              <a:buNone/>
            </a:pPr>
            <a:r>
              <a:rPr lang="en-US" dirty="0" smtClean="0"/>
              <a:t>A supervisor  may be motivated to provide inflated ratings to:</a:t>
            </a:r>
          </a:p>
          <a:p>
            <a:endParaRPr lang="en-US" dirty="0" smtClean="0"/>
          </a:p>
          <a:p>
            <a:r>
              <a:rPr lang="en-US" dirty="0" smtClean="0"/>
              <a:t>Maximize the merit raise/rewards.</a:t>
            </a:r>
          </a:p>
          <a:p>
            <a:pPr lvl="1"/>
            <a:r>
              <a:rPr lang="en-US" dirty="0" smtClean="0"/>
              <a:t>A supervisor may want to produce the highest possible reward for his employees and he knows this will happen if he provides the highest possible performance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14</a:t>
            </a:fld>
            <a:endParaRPr lang="en-US"/>
          </a:p>
        </p:txBody>
      </p:sp>
    </p:spTree>
    <p:extLst>
      <p:ext uri="{BB962C8B-B14F-4D97-AF65-F5344CB8AC3E}">
        <p14:creationId xmlns:p14="http://schemas.microsoft.com/office/powerpoint/2010/main" xmlns="" val="2743822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a:t>
            </a:r>
            <a:r>
              <a:rPr lang="en-US" dirty="0" smtClean="0"/>
              <a:t>Ratings (Contd.)</a:t>
            </a:r>
            <a:endParaRPr lang="en-US" dirty="0"/>
          </a:p>
        </p:txBody>
      </p:sp>
      <p:sp>
        <p:nvSpPr>
          <p:cNvPr id="3" name="Content Placeholder 2"/>
          <p:cNvSpPr>
            <a:spLocks noGrp="1"/>
          </p:cNvSpPr>
          <p:nvPr>
            <p:ph idx="1"/>
          </p:nvPr>
        </p:nvSpPr>
        <p:spPr/>
        <p:txBody>
          <a:bodyPr/>
          <a:lstStyle/>
          <a:p>
            <a:r>
              <a:rPr lang="en-US" dirty="0"/>
              <a:t>Encourage </a:t>
            </a:r>
            <a:r>
              <a:rPr lang="en-US" dirty="0" smtClean="0"/>
              <a:t>employees</a:t>
            </a:r>
          </a:p>
          <a:p>
            <a:pPr lvl="1"/>
            <a:r>
              <a:rPr lang="en-US" dirty="0" smtClean="0"/>
              <a:t>A supervisor may believe that employee motivation will be increased if they receive high performance ratings. </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15</a:t>
            </a:fld>
            <a:endParaRPr lang="en-US"/>
          </a:p>
        </p:txBody>
      </p:sp>
    </p:spTree>
    <p:extLst>
      <p:ext uri="{BB962C8B-B14F-4D97-AF65-F5344CB8AC3E}">
        <p14:creationId xmlns:p14="http://schemas.microsoft.com/office/powerpoint/2010/main" xmlns="" val="814867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Avoid creating a written </a:t>
            </a:r>
            <a:r>
              <a:rPr lang="en-US" dirty="0" smtClean="0"/>
              <a:t>record</a:t>
            </a:r>
          </a:p>
          <a:p>
            <a:pPr lvl="1"/>
            <a:r>
              <a:rPr lang="en-US" dirty="0" smtClean="0"/>
              <a:t>A supervisor may not want to leave a paper trail regarding an employee’s poor performance because such documentation may eventually lead to negative consequences for the employee in question. </a:t>
            </a:r>
          </a:p>
          <a:p>
            <a:pPr lvl="1"/>
            <a:r>
              <a:rPr lang="en-US" dirty="0" smtClean="0"/>
              <a:t>This situation is possible if the supervisor and employee have developed  a friendship.</a:t>
            </a:r>
          </a:p>
        </p:txBody>
      </p:sp>
      <p:sp>
        <p:nvSpPr>
          <p:cNvPr id="4" name="Slide Number Placeholder 3"/>
          <p:cNvSpPr>
            <a:spLocks noGrp="1"/>
          </p:cNvSpPr>
          <p:nvPr>
            <p:ph type="sldNum" sz="quarter" idx="12"/>
          </p:nvPr>
        </p:nvSpPr>
        <p:spPr/>
        <p:txBody>
          <a:bodyPr/>
          <a:lstStyle/>
          <a:p>
            <a:fld id="{4F520484-165D-4EF4-BA7B-578E6EB0AF98}" type="slidenum">
              <a:rPr lang="en-US" smtClean="0"/>
              <a:pPr/>
              <a:t>16</a:t>
            </a:fld>
            <a:endParaRPr lang="en-US"/>
          </a:p>
        </p:txBody>
      </p:sp>
    </p:spTree>
    <p:extLst>
      <p:ext uri="{BB962C8B-B14F-4D97-AF65-F5344CB8AC3E}">
        <p14:creationId xmlns:p14="http://schemas.microsoft.com/office/powerpoint/2010/main" xmlns="" val="29276657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Avoid confrontation with employees</a:t>
            </a:r>
          </a:p>
          <a:p>
            <a:pPr lvl="1"/>
            <a:r>
              <a:rPr lang="en-US" dirty="0" smtClean="0"/>
              <a:t>A supervisor may feel uncomfortable providing negative feedback and in order to avoid a possible confrontation with the employee.</a:t>
            </a:r>
          </a:p>
          <a:p>
            <a:pPr lvl="1"/>
            <a:r>
              <a:rPr lang="en-US" dirty="0" smtClean="0"/>
              <a:t>Supervisor may  decide to take the path of least resistance and give inflated performance ratings.</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17</a:t>
            </a:fld>
            <a:endParaRPr lang="en-US"/>
          </a:p>
        </p:txBody>
      </p:sp>
    </p:spTree>
    <p:extLst>
      <p:ext uri="{BB962C8B-B14F-4D97-AF65-F5344CB8AC3E}">
        <p14:creationId xmlns:p14="http://schemas.microsoft.com/office/powerpoint/2010/main" xmlns="" val="2978077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Promote undesired employees out of unit</a:t>
            </a:r>
          </a:p>
          <a:p>
            <a:pPr lvl="1"/>
            <a:r>
              <a:rPr lang="en-US" dirty="0" smtClean="0"/>
              <a:t>A supervisor may believe that if an employee receives very high ratings she may be promoted out of the unit.</a:t>
            </a:r>
          </a:p>
          <a:p>
            <a:pPr lvl="1"/>
            <a:r>
              <a:rPr lang="en-US" dirty="0" smtClean="0"/>
              <a:t>The supervisor may regard this as an effective way of getting rid of undesirable employees.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18</a:t>
            </a:fld>
            <a:endParaRPr lang="en-US"/>
          </a:p>
        </p:txBody>
      </p:sp>
    </p:spTree>
    <p:extLst>
      <p:ext uri="{BB962C8B-B14F-4D97-AF65-F5344CB8AC3E}">
        <p14:creationId xmlns:p14="http://schemas.microsoft.com/office/powerpoint/2010/main" xmlns="" val="27100419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lstStyle/>
          <a:p>
            <a:r>
              <a:rPr lang="en-US" dirty="0"/>
              <a:t>Make the manager look good to his/her supervisor</a:t>
            </a:r>
            <a:r>
              <a:rPr lang="en-US" dirty="0" smtClean="0"/>
              <a:t>.</a:t>
            </a:r>
          </a:p>
          <a:p>
            <a:pPr lvl="1"/>
            <a:r>
              <a:rPr lang="en-US" dirty="0" smtClean="0"/>
              <a:t>A supervisor may believe that if everyone receives very high performance ratings, the supervisor will be  considered an effective unit leader.</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19</a:t>
            </a:fld>
            <a:endParaRPr lang="en-US"/>
          </a:p>
        </p:txBody>
      </p:sp>
    </p:spTree>
    <p:extLst>
      <p:ext uri="{BB962C8B-B14F-4D97-AF65-F5344CB8AC3E}">
        <p14:creationId xmlns:p14="http://schemas.microsoft.com/office/powerpoint/2010/main" xmlns="" val="38263108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Inflated Ratings (Contd.)</a:t>
            </a:r>
          </a:p>
        </p:txBody>
      </p:sp>
      <p:sp>
        <p:nvSpPr>
          <p:cNvPr id="3" name="Content Placeholder 2"/>
          <p:cNvSpPr>
            <a:spLocks noGrp="1"/>
          </p:cNvSpPr>
          <p:nvPr>
            <p:ph idx="1"/>
          </p:nvPr>
        </p:nvSpPr>
        <p:spPr/>
        <p:txBody>
          <a:bodyPr>
            <a:normAutofit lnSpcReduction="10000"/>
          </a:bodyPr>
          <a:lstStyle/>
          <a:p>
            <a:pPr algn="just"/>
            <a:r>
              <a:rPr lang="en-US" dirty="0" smtClean="0"/>
              <a:t>Looking </a:t>
            </a:r>
            <a:r>
              <a:rPr lang="en-US" dirty="0"/>
              <a:t>good in the eyes of one's own supervisor can be regarded as a positive consequence of </a:t>
            </a:r>
            <a:r>
              <a:rPr lang="en-US" dirty="0" smtClean="0"/>
              <a:t>providing </a:t>
            </a:r>
            <a:r>
              <a:rPr lang="en-US" dirty="0"/>
              <a:t>inflated ratings. Avoiding a possible confrontation with an employee can also be regarded as a positive consequence of providing inflated ratings. Thus, given these anticipated positive consequences of rating inflation, the supervisor may choose to provide distorted ratings.</a:t>
            </a:r>
          </a:p>
          <a:p>
            <a:pPr algn="just"/>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20</a:t>
            </a:fld>
            <a:endParaRPr lang="en-US"/>
          </a:p>
        </p:txBody>
      </p:sp>
    </p:spTree>
    <p:extLst>
      <p:ext uri="{BB962C8B-B14F-4D97-AF65-F5344CB8AC3E}">
        <p14:creationId xmlns:p14="http://schemas.microsoft.com/office/powerpoint/2010/main" xmlns="" val="19587699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for </a:t>
            </a:r>
            <a:r>
              <a:rPr lang="en-US" dirty="0" smtClean="0"/>
              <a:t>Deflated Ratings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Supervisor may also be </a:t>
            </a:r>
            <a:r>
              <a:rPr lang="en-US" dirty="0" smtClean="0"/>
              <a:t>motivated </a:t>
            </a:r>
            <a:r>
              <a:rPr lang="en-US" dirty="0" smtClean="0"/>
              <a:t>to provide ratings that are artificially deflated. </a:t>
            </a:r>
          </a:p>
          <a:p>
            <a:pPr>
              <a:buNone/>
            </a:pPr>
            <a:r>
              <a:rPr lang="en-US" dirty="0" smtClean="0"/>
              <a:t>Some reasons for this are:</a:t>
            </a:r>
          </a:p>
          <a:p>
            <a:endParaRPr lang="en-US" dirty="0" smtClean="0"/>
          </a:p>
          <a:p>
            <a:r>
              <a:rPr lang="en-US" dirty="0" smtClean="0"/>
              <a:t>Shock an employee</a:t>
            </a:r>
          </a:p>
          <a:p>
            <a:pPr lvl="1"/>
            <a:r>
              <a:rPr lang="en-US" dirty="0" smtClean="0"/>
              <a:t>A supervisor may believe that giving an employee a “shock treatment” and providing deflated performance ratings will jolt the employee, demonstrating that there is a problem.</a:t>
            </a:r>
          </a:p>
        </p:txBody>
      </p:sp>
      <p:sp>
        <p:nvSpPr>
          <p:cNvPr id="4" name="Slide Number Placeholder 3"/>
          <p:cNvSpPr>
            <a:spLocks noGrp="1"/>
          </p:cNvSpPr>
          <p:nvPr>
            <p:ph type="sldNum" sz="quarter" idx="12"/>
          </p:nvPr>
        </p:nvSpPr>
        <p:spPr/>
        <p:txBody>
          <a:bodyPr/>
          <a:lstStyle/>
          <a:p>
            <a:fld id="{4F520484-165D-4EF4-BA7B-578E6EB0AF98}" type="slidenum">
              <a:rPr lang="en-US" smtClean="0"/>
              <a:pPr/>
              <a:t>21</a:t>
            </a:fld>
            <a:endParaRPr lang="en-US"/>
          </a:p>
        </p:txBody>
      </p:sp>
    </p:spTree>
    <p:extLst>
      <p:ext uri="{BB962C8B-B14F-4D97-AF65-F5344CB8AC3E}">
        <p14:creationId xmlns:p14="http://schemas.microsoft.com/office/powerpoint/2010/main" xmlns="" val="3950114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a:t>
            </a:r>
            <a:r>
              <a:rPr lang="en-US" dirty="0" smtClean="0"/>
              <a:t>Ratings (Contd.)</a:t>
            </a:r>
            <a:endParaRPr lang="en-US" dirty="0"/>
          </a:p>
        </p:txBody>
      </p:sp>
      <p:sp>
        <p:nvSpPr>
          <p:cNvPr id="3" name="Content Placeholder 2"/>
          <p:cNvSpPr>
            <a:spLocks noGrp="1"/>
          </p:cNvSpPr>
          <p:nvPr>
            <p:ph idx="1"/>
          </p:nvPr>
        </p:nvSpPr>
        <p:spPr/>
        <p:txBody>
          <a:bodyPr/>
          <a:lstStyle/>
          <a:p>
            <a:r>
              <a:rPr lang="en-US" dirty="0" smtClean="0"/>
              <a:t>Teach  rebellious </a:t>
            </a:r>
            <a:r>
              <a:rPr lang="en-US" dirty="0"/>
              <a:t>employee </a:t>
            </a:r>
            <a:r>
              <a:rPr lang="en-US" dirty="0" smtClean="0"/>
              <a:t>a lesson</a:t>
            </a:r>
            <a:endParaRPr lang="en-US" dirty="0" smtClean="0"/>
          </a:p>
          <a:p>
            <a:pPr lvl="1"/>
            <a:r>
              <a:rPr lang="en-US" dirty="0" smtClean="0"/>
              <a:t>A supervisor may wish to punish an employee or force an employee to cooperate with supervisor and believe that the best way to do this is to give deflated performance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22</a:t>
            </a:fld>
            <a:endParaRPr lang="en-US"/>
          </a:p>
        </p:txBody>
      </p:sp>
    </p:spTree>
    <p:extLst>
      <p:ext uri="{BB962C8B-B14F-4D97-AF65-F5344CB8AC3E}">
        <p14:creationId xmlns:p14="http://schemas.microsoft.com/office/powerpoint/2010/main" xmlns="" val="9429362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a:t>Send a message to the employee that he should consider </a:t>
            </a:r>
            <a:r>
              <a:rPr lang="en-US" dirty="0" smtClean="0"/>
              <a:t>leaving</a:t>
            </a:r>
          </a:p>
          <a:p>
            <a:pPr lvl="1"/>
            <a:r>
              <a:rPr lang="en-US" dirty="0" smtClean="0"/>
              <a:t>A supervisor lacking communication skills may wish to convey the idea that an employee should leave the unit or organization.</a:t>
            </a:r>
          </a:p>
          <a:p>
            <a:pPr lvl="1"/>
            <a:r>
              <a:rPr lang="en-US" dirty="0" smtClean="0"/>
              <a:t>Providing deflated performance ratings may be seen as a way to communicate this message.</a:t>
            </a:r>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23</a:t>
            </a:fld>
            <a:endParaRPr lang="en-US"/>
          </a:p>
        </p:txBody>
      </p:sp>
    </p:spTree>
    <p:extLst>
      <p:ext uri="{BB962C8B-B14F-4D97-AF65-F5344CB8AC3E}">
        <p14:creationId xmlns:p14="http://schemas.microsoft.com/office/powerpoint/2010/main" xmlns="" val="3294580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a:t>Build a strongly documented, written record of poor </a:t>
            </a:r>
            <a:r>
              <a:rPr lang="en-US" dirty="0" smtClean="0"/>
              <a:t>performance. </a:t>
            </a:r>
          </a:p>
          <a:p>
            <a:pPr lvl="1"/>
            <a:r>
              <a:rPr lang="en-US" dirty="0" smtClean="0"/>
              <a:t>A supervisor may wish to get rid of a particular employee and decides that the best way to do this is to create a paper trail of substandard performance.</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24</a:t>
            </a:fld>
            <a:endParaRPr lang="en-US"/>
          </a:p>
        </p:txBody>
      </p:sp>
    </p:spTree>
    <p:extLst>
      <p:ext uri="{BB962C8B-B14F-4D97-AF65-F5344CB8AC3E}">
        <p14:creationId xmlns:p14="http://schemas.microsoft.com/office/powerpoint/2010/main" xmlns="" val="1141148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smtClean="0"/>
              <a:t>Now we also understand that there are  psychological mechanisms underlying the decision to provide deflated ratings.</a:t>
            </a:r>
          </a:p>
          <a:p>
            <a:endParaRPr lang="en-US" dirty="0"/>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25</a:t>
            </a:fld>
            <a:endParaRPr lang="en-US"/>
          </a:p>
        </p:txBody>
      </p:sp>
    </p:spTree>
    <p:extLst>
      <p:ext uri="{BB962C8B-B14F-4D97-AF65-F5344CB8AC3E}">
        <p14:creationId xmlns:p14="http://schemas.microsoft.com/office/powerpoint/2010/main" xmlns="" val="3515885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Motivation for Deflated Ratings (Contd.)</a:t>
            </a:r>
          </a:p>
        </p:txBody>
      </p:sp>
      <p:sp>
        <p:nvSpPr>
          <p:cNvPr id="3" name="Content Placeholder 2"/>
          <p:cNvSpPr>
            <a:spLocks noGrp="1"/>
          </p:cNvSpPr>
          <p:nvPr>
            <p:ph idx="1"/>
          </p:nvPr>
        </p:nvSpPr>
        <p:spPr/>
        <p:txBody>
          <a:bodyPr/>
          <a:lstStyle/>
          <a:p>
            <a:r>
              <a:rPr lang="en-US" dirty="0" smtClean="0"/>
              <a:t>For example;</a:t>
            </a:r>
          </a:p>
          <a:p>
            <a:pPr lvl="1"/>
            <a:r>
              <a:rPr lang="en-US" dirty="0" smtClean="0"/>
              <a:t>If shocking employees and building strong documented records about employees are considered to be positive consequences of rating deflation, it is likely that the supervisor will choose to provide distorted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26</a:t>
            </a:fld>
            <a:endParaRPr lang="en-US"/>
          </a:p>
        </p:txBody>
      </p:sp>
    </p:spTree>
    <p:extLst>
      <p:ext uri="{BB962C8B-B14F-4D97-AF65-F5344CB8AC3E}">
        <p14:creationId xmlns:p14="http://schemas.microsoft.com/office/powerpoint/2010/main" xmlns="" val="18645008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Raters Motivation</a:t>
            </a:r>
            <a:endParaRPr lang="en-US" dirty="0"/>
          </a:p>
        </p:txBody>
      </p:sp>
      <p:sp>
        <p:nvSpPr>
          <p:cNvPr id="3" name="Content Placeholder 2"/>
          <p:cNvSpPr>
            <a:spLocks noGrp="1"/>
          </p:cNvSpPr>
          <p:nvPr>
            <p:ph idx="1"/>
          </p:nvPr>
        </p:nvSpPr>
        <p:spPr/>
        <p:txBody>
          <a:bodyPr/>
          <a:lstStyle/>
          <a:p>
            <a:r>
              <a:rPr lang="en-US" dirty="0" smtClean="0"/>
              <a:t>We now assume that the process of evaluating performance can be filled with emotional over stones and hidden agendas that are driven by the goals and motivation of the person providing the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27</a:t>
            </a:fld>
            <a:endParaRPr lang="en-US"/>
          </a:p>
        </p:txBody>
      </p:sp>
    </p:spTree>
    <p:extLst>
      <p:ext uri="{BB962C8B-B14F-4D97-AF65-F5344CB8AC3E}">
        <p14:creationId xmlns:p14="http://schemas.microsoft.com/office/powerpoint/2010/main" xmlns="" val="163224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a:t>
            </a:r>
            <a:r>
              <a:rPr lang="en-US" dirty="0" smtClean="0"/>
              <a:t>Motivation (Contd.)</a:t>
            </a:r>
            <a:endParaRPr lang="en-US" dirty="0"/>
          </a:p>
        </p:txBody>
      </p:sp>
      <p:sp>
        <p:nvSpPr>
          <p:cNvPr id="3" name="Content Placeholder 2"/>
          <p:cNvSpPr>
            <a:spLocks noGrp="1"/>
          </p:cNvSpPr>
          <p:nvPr>
            <p:ph idx="1"/>
          </p:nvPr>
        </p:nvSpPr>
        <p:spPr/>
        <p:txBody>
          <a:bodyPr/>
          <a:lstStyle/>
          <a:p>
            <a:r>
              <a:rPr lang="en-US" dirty="0" smtClean="0"/>
              <a:t>If raters are not motivated to provide accurate ratings, they are likely to use the performance management system to achieve political and other goals, such as rewarding allies and punishing enemies or competitors, instead of using it as a tool to improve employee and ultimately organizational performance.</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28</a:t>
            </a:fld>
            <a:endParaRPr lang="en-US"/>
          </a:p>
        </p:txBody>
      </p:sp>
    </p:spTree>
    <p:extLst>
      <p:ext uri="{BB962C8B-B14F-4D97-AF65-F5344CB8AC3E}">
        <p14:creationId xmlns:p14="http://schemas.microsoft.com/office/powerpoint/2010/main" xmlns="" val="1251251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Conscious Distortion </a:t>
            </a:r>
            <a:r>
              <a:rPr lang="en-US" dirty="0"/>
              <a:t>of </a:t>
            </a:r>
            <a:r>
              <a:rPr lang="en-US" dirty="0" smtClean="0"/>
              <a:t>Ratings</a:t>
            </a:r>
            <a:endParaRPr lang="en-US" dirty="0"/>
          </a:p>
        </p:txBody>
      </p:sp>
      <p:sp>
        <p:nvSpPr>
          <p:cNvPr id="3" name="Content Placeholder 2"/>
          <p:cNvSpPr>
            <a:spLocks noGrp="1"/>
          </p:cNvSpPr>
          <p:nvPr>
            <p:ph idx="1"/>
          </p:nvPr>
        </p:nvSpPr>
        <p:spPr/>
        <p:txBody>
          <a:bodyPr/>
          <a:lstStyle/>
          <a:p>
            <a:r>
              <a:rPr lang="en-US" dirty="0" smtClean="0"/>
              <a:t>What can be done to prevent conscious distortion of ratings?</a:t>
            </a:r>
          </a:p>
          <a:p>
            <a:pPr lvl="1"/>
            <a:r>
              <a:rPr lang="en-US" dirty="0" smtClean="0"/>
              <a:t>We need to provide incentives so that raters will be convinced that they have more to gain by providing accurate ratings than they do by providing in-accurate ratings.</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29</a:t>
            </a:fld>
            <a:endParaRPr lang="en-US"/>
          </a:p>
        </p:txBody>
      </p:sp>
    </p:spTree>
    <p:extLst>
      <p:ext uri="{BB962C8B-B14F-4D97-AF65-F5344CB8AC3E}">
        <p14:creationId xmlns:p14="http://schemas.microsoft.com/office/powerpoint/2010/main" xmlns="" val="32509346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Example</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a:t>For example, if a supervisor is able to see the advantages of a well implemented performance management system, as opposed to one dominated </a:t>
            </a:r>
            <a:r>
              <a:rPr lang="en-US" dirty="0" smtClean="0"/>
              <a:t>by </a:t>
            </a:r>
            <a:r>
              <a:rPr lang="en-US" dirty="0"/>
              <a:t>office politics, </a:t>
            </a:r>
            <a:r>
              <a:rPr lang="en-US" dirty="0" smtClean="0"/>
              <a:t>he/she </a:t>
            </a:r>
            <a:r>
              <a:rPr lang="en-US" dirty="0"/>
              <a:t>will be motivated to help the system succeed. Also, if a supervisor believes there is accountability in the system and ratings that are overly lenient are likely to be easily discovered, resulting in an embarrassing situation for the supervisor, leniency is also likely to be minimized. Lenient ratings may be minimized when </a:t>
            </a:r>
            <a:r>
              <a:rPr lang="en-US" dirty="0" smtClean="0"/>
              <a:t>supervisors </a:t>
            </a:r>
            <a:r>
              <a:rPr lang="en-US" dirty="0"/>
              <a:t>understand they will have to justify their ratings to their own supervisors.</a:t>
            </a:r>
          </a:p>
        </p:txBody>
      </p:sp>
      <p:sp>
        <p:nvSpPr>
          <p:cNvPr id="4" name="Slide Number Placeholder 3"/>
          <p:cNvSpPr>
            <a:spLocks noGrp="1"/>
          </p:cNvSpPr>
          <p:nvPr>
            <p:ph type="sldNum" sz="quarter" idx="12"/>
          </p:nvPr>
        </p:nvSpPr>
        <p:spPr/>
        <p:txBody>
          <a:bodyPr/>
          <a:lstStyle/>
          <a:p>
            <a:fld id="{4F520484-165D-4EF4-BA7B-578E6EB0AF98}" type="slidenum">
              <a:rPr lang="en-US" smtClean="0"/>
              <a:pPr/>
              <a:t>30</a:t>
            </a:fld>
            <a:endParaRPr lang="en-US"/>
          </a:p>
        </p:txBody>
      </p:sp>
    </p:spTree>
    <p:extLst>
      <p:ext uri="{BB962C8B-B14F-4D97-AF65-F5344CB8AC3E}">
        <p14:creationId xmlns:p14="http://schemas.microsoft.com/office/powerpoint/2010/main" xmlns="" val="34856703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Example(contd.)</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In a nutshell, a supervisor asks herself; "What's in it for me if I provide accurate ratings versus inflated or deflated ratings?" The performance management system needs to be designed in such a way that the benefits of providing accurate ratings outweigh the benefits of providing inaccurate ratings. This may include assessing the performance of the </a:t>
            </a:r>
            <a:r>
              <a:rPr lang="en-US" dirty="0" smtClean="0"/>
              <a:t>supervisor </a:t>
            </a:r>
            <a:r>
              <a:rPr lang="en-US" dirty="0"/>
              <a:t>in how she is implementing performance management within her unit, and </a:t>
            </a:r>
            <a:r>
              <a:rPr lang="en-US" dirty="0" smtClean="0"/>
              <a:t>communicating </a:t>
            </a:r>
            <a:r>
              <a:rPr lang="en-US" dirty="0"/>
              <a:t>that performance management is a key part of a supervisor's job. Also, supervisors need to have tools available to make their job of providing accurate ratings and feedback easier. This includes training on, for example, how to conduct the appraisal interview so that supervisors are able to provide both positive and negative feedback and are skilled at conveying both positive and, especially, negative news regarding performance. </a:t>
            </a:r>
          </a:p>
          <a:p>
            <a:pPr algn="just"/>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31</a:t>
            </a:fld>
            <a:endParaRPr lang="en-US"/>
          </a:p>
        </p:txBody>
      </p:sp>
    </p:spTree>
    <p:extLst>
      <p:ext uri="{BB962C8B-B14F-4D97-AF65-F5344CB8AC3E}">
        <p14:creationId xmlns:p14="http://schemas.microsoft.com/office/powerpoint/2010/main" xmlns="" val="27732831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Example(contd.)</a:t>
            </a:r>
          </a:p>
        </p:txBody>
      </p:sp>
      <p:sp>
        <p:nvSpPr>
          <p:cNvPr id="3" name="Content Placeholder 2"/>
          <p:cNvSpPr>
            <a:spLocks noGrp="1"/>
          </p:cNvSpPr>
          <p:nvPr>
            <p:ph idx="1"/>
          </p:nvPr>
        </p:nvSpPr>
        <p:spPr>
          <a:xfrm>
            <a:off x="457200" y="1524000"/>
            <a:ext cx="8229600" cy="4525963"/>
          </a:xfrm>
        </p:spPr>
        <p:txBody>
          <a:bodyPr>
            <a:normAutofit fontScale="92500" lnSpcReduction="20000"/>
          </a:bodyPr>
          <a:lstStyle/>
          <a:p>
            <a:pPr algn="just"/>
            <a:r>
              <a:rPr lang="en-US" dirty="0"/>
              <a:t>In addition to conscious and intentional errors in the rating process, raters are likely to make unintended errors. Observing information about performance, storing this information in memory, and then recalling it when it is time to fill out the appraisal form is a complex task. This task becomes more complex with more complex jobs that include several unrelated performance dimensions. Because of the cognitive </a:t>
            </a:r>
            <a:r>
              <a:rPr lang="en-US" dirty="0" smtClean="0"/>
              <a:t>complexity </a:t>
            </a:r>
            <a:r>
              <a:rPr lang="en-US" dirty="0"/>
              <a:t>of the performance evaluation process, raters are likely to make not only </a:t>
            </a:r>
            <a:r>
              <a:rPr lang="en-US" dirty="0" smtClean="0"/>
              <a:t>intentional </a:t>
            </a:r>
            <a:r>
              <a:rPr lang="en-US" dirty="0"/>
              <a:t>but also unintentional errors in evaluating performance</a:t>
            </a:r>
          </a:p>
        </p:txBody>
      </p:sp>
      <p:sp>
        <p:nvSpPr>
          <p:cNvPr id="4" name="Slide Number Placeholder 3"/>
          <p:cNvSpPr>
            <a:spLocks noGrp="1"/>
          </p:cNvSpPr>
          <p:nvPr>
            <p:ph type="sldNum" sz="quarter" idx="12"/>
          </p:nvPr>
        </p:nvSpPr>
        <p:spPr/>
        <p:txBody>
          <a:bodyPr/>
          <a:lstStyle/>
          <a:p>
            <a:fld id="{4F520484-165D-4EF4-BA7B-578E6EB0AF98}" type="slidenum">
              <a:rPr lang="en-US" smtClean="0"/>
              <a:pPr/>
              <a:t>32</a:t>
            </a:fld>
            <a:endParaRPr lang="en-US"/>
          </a:p>
        </p:txBody>
      </p:sp>
    </p:spTree>
    <p:extLst>
      <p:ext uri="{BB962C8B-B14F-4D97-AF65-F5344CB8AC3E}">
        <p14:creationId xmlns:p14="http://schemas.microsoft.com/office/powerpoint/2010/main" xmlns="" val="27732831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Example(contd.)</a:t>
            </a:r>
          </a:p>
        </p:txBody>
      </p:sp>
      <p:sp>
        <p:nvSpPr>
          <p:cNvPr id="3" name="Content Placeholder 2"/>
          <p:cNvSpPr>
            <a:spLocks noGrp="1"/>
          </p:cNvSpPr>
          <p:nvPr>
            <p:ph idx="1"/>
          </p:nvPr>
        </p:nvSpPr>
        <p:spPr>
          <a:xfrm>
            <a:off x="457200" y="1524000"/>
            <a:ext cx="8229600" cy="4525963"/>
          </a:xfrm>
        </p:spPr>
        <p:txBody>
          <a:bodyPr>
            <a:normAutofit/>
          </a:bodyPr>
          <a:lstStyle/>
          <a:p>
            <a:pPr algn="just"/>
            <a:r>
              <a:rPr lang="en-US" dirty="0"/>
              <a:t>To a large extent, these errors can be minimized by improving the Wills of those responsible for providing performance evaluations. These training programs, which target mostly supervisors,</a:t>
            </a:r>
          </a:p>
          <a:p>
            <a:pPr algn="just"/>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33</a:t>
            </a:fld>
            <a:endParaRPr lang="en-US"/>
          </a:p>
        </p:txBody>
      </p:sp>
    </p:spTree>
    <p:extLst>
      <p:ext uri="{BB962C8B-B14F-4D97-AF65-F5344CB8AC3E}">
        <p14:creationId xmlns:p14="http://schemas.microsoft.com/office/powerpoint/2010/main" xmlns="" val="26223539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Preventing Rater Distortion through Rater Training Programs</a:t>
            </a:r>
            <a:endParaRPr lang="en-US" dirty="0"/>
          </a:p>
        </p:txBody>
      </p:sp>
      <p:sp>
        <p:nvSpPr>
          <p:cNvPr id="3" name="Content Placeholder 2"/>
          <p:cNvSpPr>
            <a:spLocks noGrp="1"/>
          </p:cNvSpPr>
          <p:nvPr>
            <p:ph idx="1"/>
          </p:nvPr>
        </p:nvSpPr>
        <p:spPr/>
        <p:txBody>
          <a:bodyPr/>
          <a:lstStyle/>
          <a:p>
            <a:r>
              <a:rPr lang="en-US" dirty="0" smtClean="0"/>
              <a:t>Rater training programs have overall objective of providing raters with tools that will allow them to implement the performance management system effectively and efficiently. </a:t>
            </a:r>
          </a:p>
          <a:p>
            <a:r>
              <a:rPr lang="en-US" dirty="0" smtClean="0"/>
              <a:t>These training programs also help prevent rating distortion.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34</a:t>
            </a:fld>
            <a:endParaRPr lang="en-US"/>
          </a:p>
        </p:txBody>
      </p:sp>
    </p:spTree>
    <p:extLst>
      <p:ext uri="{BB962C8B-B14F-4D97-AF65-F5344CB8AC3E}">
        <p14:creationId xmlns:p14="http://schemas.microsoft.com/office/powerpoint/2010/main" xmlns="" val="39657805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Preventing Rater Distortion through Rater Training </a:t>
            </a:r>
            <a:r>
              <a:rPr lang="en-US" dirty="0" smtClean="0"/>
              <a:t>Programs (Contd.)</a:t>
            </a:r>
            <a:endParaRPr lang="en-US" dirty="0"/>
          </a:p>
        </p:txBody>
      </p:sp>
      <p:sp>
        <p:nvSpPr>
          <p:cNvPr id="3" name="Content Placeholder 2"/>
          <p:cNvSpPr>
            <a:spLocks noGrp="1"/>
          </p:cNvSpPr>
          <p:nvPr>
            <p:ph idx="1"/>
          </p:nvPr>
        </p:nvSpPr>
        <p:spPr/>
        <p:txBody>
          <a:bodyPr/>
          <a:lstStyle/>
          <a:p>
            <a:r>
              <a:rPr lang="en-US" dirty="0" smtClean="0"/>
              <a:t>The following table summarizes the reasons discussed earlier for why raters are likely to inflate or deflate ratings.</a:t>
            </a:r>
          </a:p>
          <a:p>
            <a:endParaRPr lang="en-US" dirty="0" smtClean="0"/>
          </a:p>
          <a:p>
            <a:r>
              <a:rPr lang="en-US" dirty="0" smtClean="0"/>
              <a:t>How can training programs help mitigate the reasons causing intentional and un intentional ratings distortion?</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35</a:t>
            </a:fld>
            <a:endParaRPr lang="en-US"/>
          </a:p>
        </p:txBody>
      </p:sp>
    </p:spTree>
    <p:extLst>
      <p:ext uri="{BB962C8B-B14F-4D97-AF65-F5344CB8AC3E}">
        <p14:creationId xmlns:p14="http://schemas.microsoft.com/office/powerpoint/2010/main" xmlns="" val="37816226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Preventing Rater Distortion through Rater Training Programs (Contd.)</a:t>
            </a:r>
          </a:p>
        </p:txBody>
      </p:sp>
      <p:sp>
        <p:nvSpPr>
          <p:cNvPr id="3" name="Content Placeholder 2"/>
          <p:cNvSpPr>
            <a:spLocks noGrp="1"/>
          </p:cNvSpPr>
          <p:nvPr>
            <p:ph idx="1"/>
          </p:nvPr>
        </p:nvSpPr>
        <p:spPr/>
        <p:txBody>
          <a:bodyPr/>
          <a:lstStyle/>
          <a:p>
            <a:r>
              <a:rPr lang="en-US" dirty="0" smtClean="0"/>
              <a:t>Recall that in addition to intentional errors , raters are likely to make un intentional errors in rating performance.</a:t>
            </a:r>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36</a:t>
            </a:fld>
            <a:endParaRPr lang="en-US"/>
          </a:p>
        </p:txBody>
      </p:sp>
    </p:spTree>
    <p:extLst>
      <p:ext uri="{BB962C8B-B14F-4D97-AF65-F5344CB8AC3E}">
        <p14:creationId xmlns:p14="http://schemas.microsoft.com/office/powerpoint/2010/main" xmlns="" val="22194318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5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95400"/>
            <a:ext cx="9144000" cy="3657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4F520484-165D-4EF4-BA7B-578E6EB0AF98}" type="slidenum">
              <a:rPr lang="en-US" smtClean="0"/>
              <a:pPr/>
              <a:t>37</a:t>
            </a:fld>
            <a:endParaRPr lang="en-US"/>
          </a:p>
        </p:txBody>
      </p:sp>
    </p:spTree>
    <p:extLst>
      <p:ext uri="{BB962C8B-B14F-4D97-AF65-F5344CB8AC3E}">
        <p14:creationId xmlns:p14="http://schemas.microsoft.com/office/powerpoint/2010/main" xmlns="" val="2032148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a:t>Rater Motivation Model</a:t>
            </a:r>
          </a:p>
          <a:p>
            <a:r>
              <a:rPr lang="en-US" dirty="0"/>
              <a:t>Motivation for Inflated Ratings</a:t>
            </a:r>
          </a:p>
          <a:p>
            <a:r>
              <a:rPr lang="en-US" dirty="0"/>
              <a:t>Motivation for deflated Ratings</a:t>
            </a:r>
          </a:p>
          <a:p>
            <a:r>
              <a:rPr lang="en-US" dirty="0"/>
              <a:t>Preventing Conscious Distortion of Ratings</a:t>
            </a:r>
          </a:p>
          <a:p>
            <a:r>
              <a:rPr lang="en-US"/>
              <a:t>Preventing Rater Distortion through Rater Training Programs</a:t>
            </a:r>
          </a:p>
          <a:p>
            <a:endParaRPr lang="en-US" dirty="0"/>
          </a:p>
        </p:txBody>
      </p:sp>
      <p:sp>
        <p:nvSpPr>
          <p:cNvPr id="4" name="Slide Number Placeholder 3"/>
          <p:cNvSpPr>
            <a:spLocks noGrp="1"/>
          </p:cNvSpPr>
          <p:nvPr>
            <p:ph type="sldNum" sz="quarter" idx="12"/>
          </p:nvPr>
        </p:nvSpPr>
        <p:spPr/>
        <p:txBody>
          <a:bodyPr/>
          <a:lstStyle/>
          <a:p>
            <a:fld id="{4F520484-165D-4EF4-BA7B-578E6EB0AF98}" type="slidenum">
              <a:rPr lang="en-US" smtClean="0"/>
              <a:pPr/>
              <a:t>38</a:t>
            </a:fld>
            <a:endParaRPr lang="en-US"/>
          </a:p>
        </p:txBody>
      </p:sp>
    </p:spTree>
    <p:extLst>
      <p:ext uri="{BB962C8B-B14F-4D97-AF65-F5344CB8AC3E}">
        <p14:creationId xmlns:p14="http://schemas.microsoft.com/office/powerpoint/2010/main" xmlns="" val="15119923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39</a:t>
            </a:fld>
            <a:endParaRPr lang="en-US"/>
          </a:p>
        </p:txBody>
      </p:sp>
    </p:spTree>
    <p:extLst>
      <p:ext uri="{BB962C8B-B14F-4D97-AF65-F5344CB8AC3E}">
        <p14:creationId xmlns:p14="http://schemas.microsoft.com/office/powerpoint/2010/main" xmlns="" val="17861987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1037</TotalTime>
  <Words>1772</Words>
  <Application>Microsoft Office PowerPoint</Application>
  <PresentationFormat>On-screen Show (4:3)</PresentationFormat>
  <Paragraphs>161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MGT-555  PERFORMANCE AND CAREER MANAGEMENT</vt:lpstr>
      <vt:lpstr>RECAP</vt:lpstr>
      <vt:lpstr>Agenda of Today’s Lecture</vt:lpstr>
      <vt:lpstr>Rater Motivation Model</vt:lpstr>
      <vt:lpstr>Rater Motivation Model (Contd.)</vt:lpstr>
      <vt:lpstr>Rater Motivation Model (Contd.)</vt:lpstr>
      <vt:lpstr>Rater Motivation Model (Contd.)</vt:lpstr>
      <vt:lpstr>Slide 8</vt:lpstr>
      <vt:lpstr>Rater Motivation Model (Contd.)</vt:lpstr>
      <vt:lpstr>Rater Motivation Model (Contd.)</vt:lpstr>
      <vt:lpstr>Rater Motivation Model (Contd.)</vt:lpstr>
      <vt:lpstr>Rater Motivation Model (Contd.)</vt:lpstr>
      <vt:lpstr>Rater Motivation Model (Contd.)</vt:lpstr>
      <vt:lpstr>Motivation for Inflated Ratings</vt:lpstr>
      <vt:lpstr>Motivation for Inflated Ratings (Contd.)</vt:lpstr>
      <vt:lpstr>Motivation for Inflated Ratings (Contd.)</vt:lpstr>
      <vt:lpstr>Motivation for Inflated Ratings (Contd.)</vt:lpstr>
      <vt:lpstr>Motivation for Inflated Ratings (Contd.)</vt:lpstr>
      <vt:lpstr>Motivation for Inflated Ratings (Contd.)</vt:lpstr>
      <vt:lpstr>Motivation for Inflated Ratings (Contd.)</vt:lpstr>
      <vt:lpstr>Motivation for Deflated Ratings</vt:lpstr>
      <vt:lpstr>Motivation for Deflated Ratings (Contd.)</vt:lpstr>
      <vt:lpstr>Motivation for Deflated Ratings (Contd.)</vt:lpstr>
      <vt:lpstr>Motivation for Deflated Ratings (Contd.)</vt:lpstr>
      <vt:lpstr>Motivation for Deflated Ratings (Contd.)</vt:lpstr>
      <vt:lpstr>Motivation for Deflated Ratings (Contd.)</vt:lpstr>
      <vt:lpstr>Raters Motivation</vt:lpstr>
      <vt:lpstr>Raters Motivation (Contd.)</vt:lpstr>
      <vt:lpstr>Preventing Conscious Distortion of Ratings</vt:lpstr>
      <vt:lpstr> Example </vt:lpstr>
      <vt:lpstr>Example(contd.)</vt:lpstr>
      <vt:lpstr>Example(contd.)</vt:lpstr>
      <vt:lpstr>Example(contd.)</vt:lpstr>
      <vt:lpstr>Preventing Rater Distortion through Rater Training Programs</vt:lpstr>
      <vt:lpstr>Preventing Rater Distortion through Rater Training Programs (Contd.)</vt:lpstr>
      <vt:lpstr>Preventing Rater Distortion through Rater Training Programs (Contd.)</vt:lpstr>
      <vt:lpstr>Slide 37</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104</cp:revision>
  <dcterms:created xsi:type="dcterms:W3CDTF">2014-07-04T06:54:39Z</dcterms:created>
  <dcterms:modified xsi:type="dcterms:W3CDTF">2014-07-11T11:22:07Z</dcterms:modified>
</cp:coreProperties>
</file>