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96" r:id="rId2"/>
    <p:sldId id="297" r:id="rId3"/>
    <p:sldId id="299" r:id="rId4"/>
    <p:sldId id="300" r:id="rId5"/>
    <p:sldId id="271" r:id="rId6"/>
    <p:sldId id="272" r:id="rId7"/>
    <p:sldId id="257" r:id="rId8"/>
    <p:sldId id="258" r:id="rId9"/>
    <p:sldId id="273" r:id="rId10"/>
    <p:sldId id="274" r:id="rId11"/>
    <p:sldId id="275" r:id="rId12"/>
    <p:sldId id="276" r:id="rId13"/>
    <p:sldId id="277" r:id="rId14"/>
    <p:sldId id="278" r:id="rId15"/>
    <p:sldId id="279" r:id="rId16"/>
    <p:sldId id="259" r:id="rId17"/>
    <p:sldId id="280" r:id="rId18"/>
    <p:sldId id="281" r:id="rId19"/>
    <p:sldId id="260" r:id="rId20"/>
    <p:sldId id="282" r:id="rId21"/>
    <p:sldId id="283" r:id="rId22"/>
    <p:sldId id="261" r:id="rId23"/>
    <p:sldId id="284" r:id="rId24"/>
    <p:sldId id="262" r:id="rId25"/>
    <p:sldId id="285" r:id="rId26"/>
    <p:sldId id="286" r:id="rId27"/>
    <p:sldId id="287" r:id="rId28"/>
    <p:sldId id="263" r:id="rId29"/>
    <p:sldId id="288" r:id="rId30"/>
    <p:sldId id="264" r:id="rId31"/>
    <p:sldId id="292" r:id="rId32"/>
    <p:sldId id="291" r:id="rId33"/>
    <p:sldId id="290" r:id="rId34"/>
    <p:sldId id="294" r:id="rId35"/>
    <p:sldId id="293" r:id="rId36"/>
    <p:sldId id="295" r:id="rId37"/>
    <p:sldId id="303" r:id="rId38"/>
    <p:sldId id="302"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2F9E6E4-1606-4883-9615-C119D1ABA8F6}" type="datetimeFigureOut">
              <a:rPr lang="en-US" smtClean="0"/>
              <a:t>7/9/2014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5C11E0-E509-4775-99BD-6388EDE6687F}"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F1B64BB-3FD2-442B-8329-2FFB10F9A52F}" type="datetime1">
              <a:rPr lang="en-US" smtClean="0"/>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0DCD6A-6BF4-419A-A122-8CB4916F55CA}" type="slidenum">
              <a:rPr lang="en-US" smtClean="0"/>
              <a:pPr/>
              <a:t>‹#›</a:t>
            </a:fld>
            <a:endParaRPr lang="en-US"/>
          </a:p>
        </p:txBody>
      </p:sp>
    </p:spTree>
    <p:extLst>
      <p:ext uri="{BB962C8B-B14F-4D97-AF65-F5344CB8AC3E}">
        <p14:creationId xmlns:p14="http://schemas.microsoft.com/office/powerpoint/2010/main" xmlns="" val="15809737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AC80AC-F922-4FDA-9509-798721CFBFB3}" type="datetime1">
              <a:rPr lang="en-US" smtClean="0"/>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0DCD6A-6BF4-419A-A122-8CB4916F55CA}" type="slidenum">
              <a:rPr lang="en-US" smtClean="0"/>
              <a:pPr/>
              <a:t>‹#›</a:t>
            </a:fld>
            <a:endParaRPr lang="en-US"/>
          </a:p>
        </p:txBody>
      </p:sp>
    </p:spTree>
    <p:extLst>
      <p:ext uri="{BB962C8B-B14F-4D97-AF65-F5344CB8AC3E}">
        <p14:creationId xmlns:p14="http://schemas.microsoft.com/office/powerpoint/2010/main" xmlns="" val="3267137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B0A0DDE-B9E5-432E-AB30-F813B44898A4}" type="datetime1">
              <a:rPr lang="en-US" smtClean="0"/>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0DCD6A-6BF4-419A-A122-8CB4916F55CA}" type="slidenum">
              <a:rPr lang="en-US" smtClean="0"/>
              <a:pPr/>
              <a:t>‹#›</a:t>
            </a:fld>
            <a:endParaRPr lang="en-US"/>
          </a:p>
        </p:txBody>
      </p:sp>
    </p:spTree>
    <p:extLst>
      <p:ext uri="{BB962C8B-B14F-4D97-AF65-F5344CB8AC3E}">
        <p14:creationId xmlns:p14="http://schemas.microsoft.com/office/powerpoint/2010/main" xmlns="" val="26314650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CC3F274-AF5B-4B66-BC23-CB3DE4B9AA78}" type="datetime1">
              <a:rPr lang="en-US" smtClean="0"/>
              <a:t>7/9/2014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0DCD6A-6BF4-419A-A122-8CB4916F55CA}" type="slidenum">
              <a:rPr lang="en-US" smtClean="0"/>
              <a:pPr/>
              <a:t>‹#›</a:t>
            </a:fld>
            <a:endParaRPr lang="en-US"/>
          </a:p>
        </p:txBody>
      </p:sp>
    </p:spTree>
    <p:extLst>
      <p:ext uri="{BB962C8B-B14F-4D97-AF65-F5344CB8AC3E}">
        <p14:creationId xmlns:p14="http://schemas.microsoft.com/office/powerpoint/2010/main" xmlns="" val="1603824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6DEBE96-84DE-474C-9375-8AFEB9A5862E}" type="datetime1">
              <a:rPr lang="en-US" smtClean="0"/>
              <a:t>7/9/2014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30DCD6A-6BF4-419A-A122-8CB4916F55CA}" type="slidenum">
              <a:rPr lang="en-US" smtClean="0"/>
              <a:pPr/>
              <a:t>‹#›</a:t>
            </a:fld>
            <a:endParaRPr lang="en-US"/>
          </a:p>
        </p:txBody>
      </p:sp>
    </p:spTree>
    <p:extLst>
      <p:ext uri="{BB962C8B-B14F-4D97-AF65-F5344CB8AC3E}">
        <p14:creationId xmlns:p14="http://schemas.microsoft.com/office/powerpoint/2010/main" xmlns="" val="1578692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F9357CF-54B0-4483-8208-ECE5524C5BC1}" type="datetime1">
              <a:rPr lang="en-US" smtClean="0"/>
              <a:t>7/9/2014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30DCD6A-6BF4-419A-A122-8CB4916F55CA}" type="slidenum">
              <a:rPr lang="en-US" smtClean="0"/>
              <a:pPr/>
              <a:t>‹#›</a:t>
            </a:fld>
            <a:endParaRPr lang="en-US"/>
          </a:p>
        </p:txBody>
      </p:sp>
    </p:spTree>
    <p:extLst>
      <p:ext uri="{BB962C8B-B14F-4D97-AF65-F5344CB8AC3E}">
        <p14:creationId xmlns:p14="http://schemas.microsoft.com/office/powerpoint/2010/main" xmlns="" val="24518894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189E79-2CC7-41F5-B1E6-0B96FBC58F4B}" type="datetime1">
              <a:rPr lang="en-US" smtClean="0"/>
              <a:t>7/9/2014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30DCD6A-6BF4-419A-A122-8CB4916F55CA}" type="slidenum">
              <a:rPr lang="en-US" smtClean="0"/>
              <a:pPr/>
              <a:t>‹#›</a:t>
            </a:fld>
            <a:endParaRPr lang="en-US"/>
          </a:p>
        </p:txBody>
      </p:sp>
    </p:spTree>
    <p:extLst>
      <p:ext uri="{BB962C8B-B14F-4D97-AF65-F5344CB8AC3E}">
        <p14:creationId xmlns:p14="http://schemas.microsoft.com/office/powerpoint/2010/main" xmlns="" val="35744949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9104603-DDD0-4B3D-88EC-03EA59E87929}" type="datetime1">
              <a:rPr lang="en-US" smtClean="0"/>
              <a:t>7/9/2014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0DCD6A-6BF4-419A-A122-8CB4916F55CA}" type="slidenum">
              <a:rPr lang="en-US" smtClean="0"/>
              <a:pPr/>
              <a:t>‹#›</a:t>
            </a:fld>
            <a:endParaRPr lang="en-US"/>
          </a:p>
        </p:txBody>
      </p:sp>
    </p:spTree>
    <p:extLst>
      <p:ext uri="{BB962C8B-B14F-4D97-AF65-F5344CB8AC3E}">
        <p14:creationId xmlns:p14="http://schemas.microsoft.com/office/powerpoint/2010/main" xmlns="" val="28242445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C19244-FEC7-400F-8FCD-50CEFF1F3E2A}" type="datetime1">
              <a:rPr lang="en-US" smtClean="0"/>
              <a:t>7/9/2014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0DCD6A-6BF4-419A-A122-8CB4916F55CA}" type="slidenum">
              <a:rPr lang="en-US" smtClean="0"/>
              <a:pPr/>
              <a:t>‹#›</a:t>
            </a:fld>
            <a:endParaRPr lang="en-US"/>
          </a:p>
        </p:txBody>
      </p:sp>
    </p:spTree>
    <p:extLst>
      <p:ext uri="{BB962C8B-B14F-4D97-AF65-F5344CB8AC3E}">
        <p14:creationId xmlns:p14="http://schemas.microsoft.com/office/powerpoint/2010/main" xmlns="" val="34965189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EA0111-D3A8-4A14-9C65-DB46C4F6F9AB}" type="datetime1">
              <a:rPr lang="en-US" smtClean="0"/>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0DCD6A-6BF4-419A-A122-8CB4916F55CA}" type="slidenum">
              <a:rPr lang="en-US" smtClean="0"/>
              <a:pPr/>
              <a:t>‹#›</a:t>
            </a:fld>
            <a:endParaRPr lang="en-US"/>
          </a:p>
        </p:txBody>
      </p:sp>
    </p:spTree>
    <p:extLst>
      <p:ext uri="{BB962C8B-B14F-4D97-AF65-F5344CB8AC3E}">
        <p14:creationId xmlns:p14="http://schemas.microsoft.com/office/powerpoint/2010/main" xmlns="" val="2341066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D61633-D9F1-4EB2-858C-E85CF44BFA39}" type="datetime1">
              <a:rPr lang="en-US" smtClean="0"/>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0DCD6A-6BF4-419A-A122-8CB4916F55CA}" type="slidenum">
              <a:rPr lang="en-US" smtClean="0"/>
              <a:pPr/>
              <a:t>‹#›</a:t>
            </a:fld>
            <a:endParaRPr lang="en-US"/>
          </a:p>
        </p:txBody>
      </p:sp>
    </p:spTree>
    <p:extLst>
      <p:ext uri="{BB962C8B-B14F-4D97-AF65-F5344CB8AC3E}">
        <p14:creationId xmlns:p14="http://schemas.microsoft.com/office/powerpoint/2010/main" xmlns="" val="4163509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786869-3311-4C56-A472-E6E4FB081805}" type="datetime1">
              <a:rPr lang="en-US" smtClean="0"/>
              <a:t>7/9/2014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0DCD6A-6BF4-419A-A122-8CB4916F55CA}" type="slidenum">
              <a:rPr lang="en-US" smtClean="0"/>
              <a:pPr/>
              <a:t>‹#›</a:t>
            </a:fld>
            <a:endParaRPr lang="en-US"/>
          </a:p>
        </p:txBody>
      </p:sp>
    </p:spTree>
    <p:extLst>
      <p:ext uri="{BB962C8B-B14F-4D97-AF65-F5344CB8AC3E}">
        <p14:creationId xmlns:p14="http://schemas.microsoft.com/office/powerpoint/2010/main" xmlns="" val="18942612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a:bodyPr>
          <a:lstStyle/>
          <a:p>
            <a:r>
              <a:rPr lang="en-US" dirty="0" smtClean="0"/>
              <a:t>MGT-555 </a:t>
            </a:r>
            <a:br>
              <a:rPr lang="en-US" dirty="0" smtClean="0"/>
            </a:br>
            <a:r>
              <a:rPr lang="en-US" dirty="0" smtClean="0"/>
              <a:t>PERFORMANCE AND CAREER MANAGEMENT</a:t>
            </a:r>
            <a:endParaRPr lang="en-US" dirty="0"/>
          </a:p>
        </p:txBody>
      </p:sp>
      <p:sp>
        <p:nvSpPr>
          <p:cNvPr id="3" name="Subtitle 2"/>
          <p:cNvSpPr>
            <a:spLocks noGrp="1"/>
          </p:cNvSpPr>
          <p:nvPr>
            <p:ph type="subTitle" idx="1"/>
          </p:nvPr>
        </p:nvSpPr>
        <p:spPr>
          <a:xfrm>
            <a:off x="914400" y="4648200"/>
            <a:ext cx="7239000" cy="762000"/>
          </a:xfrm>
        </p:spPr>
        <p:txBody>
          <a:bodyPr/>
          <a:lstStyle/>
          <a:p>
            <a:r>
              <a:rPr lang="en-US" dirty="0" smtClean="0">
                <a:solidFill>
                  <a:schemeClr val="tx1"/>
                </a:solidFill>
              </a:rPr>
              <a:t>LECTURE NO - 18</a:t>
            </a:r>
            <a:endParaRPr lang="en-US" dirty="0">
              <a:solidFill>
                <a:schemeClr val="tx1"/>
              </a:solidFill>
            </a:endParaRPr>
          </a:p>
        </p:txBody>
      </p:sp>
      <p:sp>
        <p:nvSpPr>
          <p:cNvPr id="5" name="Slide Number Placeholder 4"/>
          <p:cNvSpPr>
            <a:spLocks noGrp="1"/>
          </p:cNvSpPr>
          <p:nvPr>
            <p:ph type="sldNum" sz="quarter" idx="12"/>
          </p:nvPr>
        </p:nvSpPr>
        <p:spPr/>
        <p:txBody>
          <a:bodyPr/>
          <a:lstStyle/>
          <a:p>
            <a:fld id="{E4E9E3B9-E0E1-4554-81A1-1E7F5F7F9D57}" type="slidenum">
              <a:rPr lang="en-US" smtClean="0"/>
              <a:pPr/>
              <a:t>1</a:t>
            </a:fld>
            <a:endParaRPr lang="en-US"/>
          </a:p>
        </p:txBody>
      </p:sp>
    </p:spTree>
    <p:extLst>
      <p:ext uri="{BB962C8B-B14F-4D97-AF65-F5344CB8AC3E}">
        <p14:creationId xmlns:p14="http://schemas.microsoft.com/office/powerpoint/2010/main" xmlns="" val="11072058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r>
              <a:rPr lang="en-US" dirty="0"/>
              <a:t>Determining overall rating</a:t>
            </a:r>
          </a:p>
          <a:p>
            <a:pPr lvl="1"/>
            <a:r>
              <a:rPr lang="en-US" dirty="0"/>
              <a:t>Judgmental Procedure</a:t>
            </a:r>
          </a:p>
          <a:p>
            <a:pPr lvl="1"/>
            <a:r>
              <a:rPr lang="en-US" dirty="0"/>
              <a:t>Mechanical Procedure</a:t>
            </a:r>
          </a:p>
          <a:p>
            <a:r>
              <a:rPr lang="en-US" dirty="0"/>
              <a:t>CASE Example: PA </a:t>
            </a:r>
            <a:r>
              <a:rPr lang="en-US" dirty="0" smtClean="0"/>
              <a:t>Form</a:t>
            </a:r>
            <a:endParaRPr lang="en-US" dirty="0"/>
          </a:p>
          <a:p>
            <a:r>
              <a:rPr lang="en-US" dirty="0"/>
              <a:t>Appraisal period and number of meeting</a:t>
            </a:r>
          </a:p>
          <a:p>
            <a:r>
              <a:rPr lang="en-US" dirty="0"/>
              <a:t>Possibilities of Appraisal Meetings</a:t>
            </a:r>
          </a:p>
          <a:p>
            <a:endParaRPr lang="en-US" dirty="0" smtClean="0"/>
          </a:p>
        </p:txBody>
      </p:sp>
      <p:sp>
        <p:nvSpPr>
          <p:cNvPr id="4" name="Slide Number Placeholder 3"/>
          <p:cNvSpPr>
            <a:spLocks noGrp="1"/>
          </p:cNvSpPr>
          <p:nvPr>
            <p:ph type="sldNum" sz="quarter" idx="12"/>
          </p:nvPr>
        </p:nvSpPr>
        <p:spPr/>
        <p:txBody>
          <a:bodyPr/>
          <a:lstStyle/>
          <a:p>
            <a:fld id="{E4E9E3B9-E0E1-4554-81A1-1E7F5F7F9D57}" type="slidenum">
              <a:rPr lang="en-US" smtClean="0"/>
              <a:pPr/>
              <a:t>2</a:t>
            </a:fld>
            <a:endParaRPr lang="en-US"/>
          </a:p>
        </p:txBody>
      </p:sp>
    </p:spTree>
    <p:extLst>
      <p:ext uri="{BB962C8B-B14F-4D97-AF65-F5344CB8AC3E}">
        <p14:creationId xmlns:p14="http://schemas.microsoft.com/office/powerpoint/2010/main" xmlns="" val="14453395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RECAP</a:t>
            </a:r>
            <a:r>
              <a:rPr lang="en-US" dirty="0" smtClean="0"/>
              <a:t>(Contd</a:t>
            </a:r>
            <a:r>
              <a:rPr lang="en-US" dirty="0" smtClean="0"/>
              <a:t>.)</a:t>
            </a:r>
            <a:endParaRPr lang="en-US" dirty="0"/>
          </a:p>
        </p:txBody>
      </p:sp>
      <p:sp>
        <p:nvSpPr>
          <p:cNvPr id="3" name="Content Placeholder 2"/>
          <p:cNvSpPr>
            <a:spLocks noGrp="1"/>
          </p:cNvSpPr>
          <p:nvPr>
            <p:ph idx="1"/>
          </p:nvPr>
        </p:nvSpPr>
        <p:spPr/>
        <p:txBody>
          <a:bodyPr/>
          <a:lstStyle/>
          <a:p>
            <a:r>
              <a:rPr lang="en-US" dirty="0" smtClean="0"/>
              <a:t>Formal Meetings</a:t>
            </a:r>
          </a:p>
          <a:p>
            <a:pPr lvl="1"/>
            <a:r>
              <a:rPr lang="en-US" dirty="0" smtClean="0"/>
              <a:t>System inauguration</a:t>
            </a:r>
          </a:p>
          <a:p>
            <a:pPr lvl="1"/>
            <a:r>
              <a:rPr lang="en-US" dirty="0" smtClean="0"/>
              <a:t>Self appraisal</a:t>
            </a:r>
          </a:p>
          <a:p>
            <a:pPr lvl="1"/>
            <a:r>
              <a:rPr lang="en-US" dirty="0" smtClean="0"/>
              <a:t>Classical performance review</a:t>
            </a:r>
          </a:p>
          <a:p>
            <a:pPr lvl="1"/>
            <a:r>
              <a:rPr lang="en-US" dirty="0" smtClean="0"/>
              <a:t>Merit/salary review</a:t>
            </a:r>
          </a:p>
          <a:p>
            <a:pPr lvl="1"/>
            <a:r>
              <a:rPr lang="en-US" dirty="0" smtClean="0"/>
              <a:t>Developmental plans</a:t>
            </a:r>
          </a:p>
          <a:p>
            <a:pPr lvl="1"/>
            <a:r>
              <a:rPr lang="en-US" dirty="0" smtClean="0"/>
              <a:t>Objectives setting</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pPr/>
              <a:t>3</a:t>
            </a:fld>
            <a:endParaRPr lang="en-US"/>
          </a:p>
        </p:txBody>
      </p:sp>
    </p:spTree>
    <p:extLst>
      <p:ext uri="{BB962C8B-B14F-4D97-AF65-F5344CB8AC3E}">
        <p14:creationId xmlns:p14="http://schemas.microsoft.com/office/powerpoint/2010/main" xmlns="" val="14425013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of Today’s Lecture</a:t>
            </a:r>
            <a:endParaRPr lang="en-US" dirty="0"/>
          </a:p>
        </p:txBody>
      </p:sp>
      <p:sp>
        <p:nvSpPr>
          <p:cNvPr id="3" name="Content Placeholder 2"/>
          <p:cNvSpPr>
            <a:spLocks noGrp="1"/>
          </p:cNvSpPr>
          <p:nvPr>
            <p:ph idx="1"/>
          </p:nvPr>
        </p:nvSpPr>
        <p:spPr/>
        <p:txBody>
          <a:bodyPr>
            <a:normAutofit lnSpcReduction="10000"/>
          </a:bodyPr>
          <a:lstStyle/>
          <a:p>
            <a:r>
              <a:rPr lang="en-US" dirty="0"/>
              <a:t>Who should provide performance </a:t>
            </a:r>
            <a:r>
              <a:rPr lang="en-US" dirty="0" smtClean="0"/>
              <a:t>information?</a:t>
            </a:r>
          </a:p>
          <a:p>
            <a:pPr lvl="1"/>
            <a:r>
              <a:rPr lang="en-US" dirty="0"/>
              <a:t>Supervisors</a:t>
            </a:r>
          </a:p>
          <a:p>
            <a:pPr lvl="1"/>
            <a:r>
              <a:rPr lang="en-US" dirty="0"/>
              <a:t>Peers</a:t>
            </a:r>
          </a:p>
          <a:p>
            <a:pPr lvl="1"/>
            <a:r>
              <a:rPr lang="en-US" dirty="0"/>
              <a:t>Subordinates</a:t>
            </a:r>
          </a:p>
          <a:p>
            <a:pPr lvl="1"/>
            <a:r>
              <a:rPr lang="en-US" dirty="0"/>
              <a:t>Self</a:t>
            </a:r>
          </a:p>
          <a:p>
            <a:pPr lvl="1"/>
            <a:r>
              <a:rPr lang="en-US" dirty="0"/>
              <a:t>Customers</a:t>
            </a:r>
          </a:p>
          <a:p>
            <a:r>
              <a:rPr lang="en-US" dirty="0"/>
              <a:t>Disagreement across sources: is this a problem</a:t>
            </a:r>
            <a:r>
              <a:rPr lang="en-US" dirty="0" smtClean="0"/>
              <a:t>?</a:t>
            </a:r>
            <a:endParaRPr lang="en-US" dirty="0"/>
          </a:p>
        </p:txBody>
      </p:sp>
      <p:sp>
        <p:nvSpPr>
          <p:cNvPr id="4" name="Slide Number Placeholder 3"/>
          <p:cNvSpPr>
            <a:spLocks noGrp="1"/>
          </p:cNvSpPr>
          <p:nvPr>
            <p:ph type="sldNum" sz="quarter" idx="12"/>
          </p:nvPr>
        </p:nvSpPr>
        <p:spPr/>
        <p:txBody>
          <a:bodyPr/>
          <a:lstStyle/>
          <a:p>
            <a:fld id="{D30DCD6A-6BF4-419A-A122-8CB4916F55CA}" type="slidenum">
              <a:rPr lang="en-US" smtClean="0"/>
              <a:pPr/>
              <a:t>4</a:t>
            </a:fld>
            <a:endParaRPr lang="en-US"/>
          </a:p>
        </p:txBody>
      </p:sp>
    </p:spTree>
    <p:extLst>
      <p:ext uri="{BB962C8B-B14F-4D97-AF65-F5344CB8AC3E}">
        <p14:creationId xmlns:p14="http://schemas.microsoft.com/office/powerpoint/2010/main" xmlns="" val="30835521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Who should provide performance information?</a:t>
            </a:r>
          </a:p>
        </p:txBody>
      </p:sp>
      <p:sp>
        <p:nvSpPr>
          <p:cNvPr id="3" name="Content Placeholder 2"/>
          <p:cNvSpPr>
            <a:spLocks noGrp="1"/>
          </p:cNvSpPr>
          <p:nvPr>
            <p:ph idx="1"/>
          </p:nvPr>
        </p:nvSpPr>
        <p:spPr/>
        <p:txBody>
          <a:bodyPr/>
          <a:lstStyle/>
          <a:p>
            <a:r>
              <a:rPr lang="en-US" dirty="0" smtClean="0"/>
              <a:t>So far we have assumed that the supervisor is the primary source for performance information.</a:t>
            </a:r>
          </a:p>
          <a:p>
            <a:endParaRPr lang="en-US" dirty="0" smtClean="0"/>
          </a:p>
          <a:p>
            <a:r>
              <a:rPr lang="en-US" dirty="0" smtClean="0"/>
              <a:t>This is the case in most organizations because the supervisor observes employees directly and has good knowledge about performance standards.</a:t>
            </a:r>
            <a:endParaRPr lang="en-US" dirty="0"/>
          </a:p>
        </p:txBody>
      </p:sp>
      <p:sp>
        <p:nvSpPr>
          <p:cNvPr id="4" name="Slide Number Placeholder 3"/>
          <p:cNvSpPr>
            <a:spLocks noGrp="1"/>
          </p:cNvSpPr>
          <p:nvPr>
            <p:ph type="sldNum" sz="quarter" idx="12"/>
          </p:nvPr>
        </p:nvSpPr>
        <p:spPr/>
        <p:txBody>
          <a:bodyPr/>
          <a:lstStyle/>
          <a:p>
            <a:fld id="{D30DCD6A-6BF4-419A-A122-8CB4916F55CA}" type="slidenum">
              <a:rPr lang="en-US" smtClean="0"/>
              <a:pPr/>
              <a:t>5</a:t>
            </a:fld>
            <a:endParaRPr lang="en-US"/>
          </a:p>
        </p:txBody>
      </p:sp>
    </p:spTree>
    <p:extLst>
      <p:ext uri="{BB962C8B-B14F-4D97-AF65-F5344CB8AC3E}">
        <p14:creationId xmlns:p14="http://schemas.microsoft.com/office/powerpoint/2010/main" xmlns="" val="18372750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Who should provide performance information?</a:t>
            </a:r>
          </a:p>
        </p:txBody>
      </p:sp>
      <p:sp>
        <p:nvSpPr>
          <p:cNvPr id="3" name="Content Placeholder 2"/>
          <p:cNvSpPr>
            <a:spLocks noGrp="1"/>
          </p:cNvSpPr>
          <p:nvPr>
            <p:ph idx="1"/>
          </p:nvPr>
        </p:nvSpPr>
        <p:spPr/>
        <p:txBody>
          <a:bodyPr/>
          <a:lstStyle/>
          <a:p>
            <a:endParaRPr lang="en-US" dirty="0" smtClean="0"/>
          </a:p>
          <a:p>
            <a:r>
              <a:rPr lang="en-US" dirty="0" smtClean="0"/>
              <a:t>However, there are also alternative sources of performance information.</a:t>
            </a:r>
          </a:p>
          <a:p>
            <a:endParaRPr lang="en-US" dirty="0"/>
          </a:p>
        </p:txBody>
      </p:sp>
      <p:sp>
        <p:nvSpPr>
          <p:cNvPr id="4" name="Slide Number Placeholder 3"/>
          <p:cNvSpPr>
            <a:spLocks noGrp="1"/>
          </p:cNvSpPr>
          <p:nvPr>
            <p:ph type="sldNum" sz="quarter" idx="12"/>
          </p:nvPr>
        </p:nvSpPr>
        <p:spPr/>
        <p:txBody>
          <a:bodyPr/>
          <a:lstStyle/>
          <a:p>
            <a:fld id="{D30DCD6A-6BF4-419A-A122-8CB4916F55CA}" type="slidenum">
              <a:rPr lang="en-US" smtClean="0"/>
              <a:pPr/>
              <a:t>6</a:t>
            </a:fld>
            <a:endParaRPr lang="en-US"/>
          </a:p>
        </p:txBody>
      </p:sp>
    </p:spTree>
    <p:extLst>
      <p:ext uri="{BB962C8B-B14F-4D97-AF65-F5344CB8AC3E}">
        <p14:creationId xmlns:p14="http://schemas.microsoft.com/office/powerpoint/2010/main" xmlns="" val="7737253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Who should provide performance information?</a:t>
            </a:r>
            <a:endParaRPr lang="en-US" dirty="0"/>
          </a:p>
        </p:txBody>
      </p:sp>
      <p:sp>
        <p:nvSpPr>
          <p:cNvPr id="3" name="Content Placeholder 2"/>
          <p:cNvSpPr>
            <a:spLocks noGrp="1"/>
          </p:cNvSpPr>
          <p:nvPr>
            <p:ph idx="1"/>
          </p:nvPr>
        </p:nvSpPr>
        <p:spPr/>
        <p:txBody>
          <a:bodyPr/>
          <a:lstStyle/>
          <a:p>
            <a:pPr>
              <a:buNone/>
            </a:pPr>
            <a:r>
              <a:rPr lang="en-US" dirty="0" smtClean="0"/>
              <a:t>Performance </a:t>
            </a:r>
            <a:r>
              <a:rPr lang="en-US" dirty="0" err="1" smtClean="0"/>
              <a:t>infomation</a:t>
            </a:r>
            <a:r>
              <a:rPr lang="en-US" dirty="0" smtClean="0"/>
              <a:t> </a:t>
            </a:r>
            <a:r>
              <a:rPr lang="en-US" dirty="0" smtClean="0"/>
              <a:t>can be provided by</a:t>
            </a:r>
          </a:p>
          <a:p>
            <a:r>
              <a:rPr lang="en-US" dirty="0" smtClean="0"/>
              <a:t>Supervisors</a:t>
            </a:r>
          </a:p>
          <a:p>
            <a:r>
              <a:rPr lang="en-US" dirty="0" smtClean="0"/>
              <a:t>Peers</a:t>
            </a:r>
          </a:p>
          <a:p>
            <a:r>
              <a:rPr lang="en-US" dirty="0" smtClean="0"/>
              <a:t>Subordinates</a:t>
            </a:r>
          </a:p>
          <a:p>
            <a:r>
              <a:rPr lang="en-US" dirty="0" smtClean="0"/>
              <a:t>Self</a:t>
            </a:r>
          </a:p>
          <a:p>
            <a:r>
              <a:rPr lang="en-US" dirty="0" smtClean="0"/>
              <a:t>Customers</a:t>
            </a:r>
          </a:p>
          <a:p>
            <a:endParaRPr lang="en-US" dirty="0"/>
          </a:p>
        </p:txBody>
      </p:sp>
      <p:sp>
        <p:nvSpPr>
          <p:cNvPr id="4" name="Slide Number Placeholder 3"/>
          <p:cNvSpPr>
            <a:spLocks noGrp="1"/>
          </p:cNvSpPr>
          <p:nvPr>
            <p:ph type="sldNum" sz="quarter" idx="12"/>
          </p:nvPr>
        </p:nvSpPr>
        <p:spPr/>
        <p:txBody>
          <a:bodyPr/>
          <a:lstStyle/>
          <a:p>
            <a:fld id="{D30DCD6A-6BF4-419A-A122-8CB4916F55CA}" type="slidenum">
              <a:rPr lang="en-US" smtClean="0"/>
              <a:pPr/>
              <a:t>7</a:t>
            </a:fld>
            <a:endParaRPr lang="en-US"/>
          </a:p>
        </p:txBody>
      </p:sp>
    </p:spTree>
    <p:extLst>
      <p:ext uri="{BB962C8B-B14F-4D97-AF65-F5344CB8AC3E}">
        <p14:creationId xmlns:p14="http://schemas.microsoft.com/office/powerpoint/2010/main" xmlns="" val="21574559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Supervisors </a:t>
            </a:r>
            <a:endParaRPr lang="en-US" dirty="0"/>
          </a:p>
        </p:txBody>
      </p:sp>
      <p:sp>
        <p:nvSpPr>
          <p:cNvPr id="3" name="Content Placeholder 2"/>
          <p:cNvSpPr>
            <a:spLocks noGrp="1"/>
          </p:cNvSpPr>
          <p:nvPr>
            <p:ph idx="1"/>
          </p:nvPr>
        </p:nvSpPr>
        <p:spPr/>
        <p:txBody>
          <a:bodyPr>
            <a:normAutofit lnSpcReduction="10000"/>
          </a:bodyPr>
          <a:lstStyle/>
          <a:p>
            <a:r>
              <a:rPr lang="en-US" dirty="0" smtClean="0"/>
              <a:t>Advantage of using supervisors as a source of performance information is that they are usually in best position to evaluate performance in relation to strategic organizational goals.</a:t>
            </a:r>
          </a:p>
          <a:p>
            <a:endParaRPr lang="en-US" dirty="0" smtClean="0"/>
          </a:p>
          <a:p>
            <a:r>
              <a:rPr lang="en-US" dirty="0" smtClean="0"/>
              <a:t>Supervisors are often those making those decisions about reward associated with performance evaluation.</a:t>
            </a:r>
            <a:endParaRPr lang="en-US" dirty="0"/>
          </a:p>
        </p:txBody>
      </p:sp>
      <p:sp>
        <p:nvSpPr>
          <p:cNvPr id="4" name="Slide Number Placeholder 3"/>
          <p:cNvSpPr>
            <a:spLocks noGrp="1"/>
          </p:cNvSpPr>
          <p:nvPr>
            <p:ph type="sldNum" sz="quarter" idx="12"/>
          </p:nvPr>
        </p:nvSpPr>
        <p:spPr/>
        <p:txBody>
          <a:bodyPr/>
          <a:lstStyle/>
          <a:p>
            <a:fld id="{D30DCD6A-6BF4-419A-A122-8CB4916F55CA}" type="slidenum">
              <a:rPr lang="en-US" smtClean="0"/>
              <a:pPr/>
              <a:t>8</a:t>
            </a:fld>
            <a:endParaRPr lang="en-US"/>
          </a:p>
        </p:txBody>
      </p:sp>
    </p:spTree>
    <p:extLst>
      <p:ext uri="{BB962C8B-B14F-4D97-AF65-F5344CB8AC3E}">
        <p14:creationId xmlns:p14="http://schemas.microsoft.com/office/powerpoint/2010/main" xmlns="" val="37971843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Supervisors (Contd.)</a:t>
            </a:r>
            <a:endParaRPr lang="en-US" dirty="0"/>
          </a:p>
        </p:txBody>
      </p:sp>
      <p:sp>
        <p:nvSpPr>
          <p:cNvPr id="3" name="Content Placeholder 2"/>
          <p:cNvSpPr>
            <a:spLocks noGrp="1"/>
          </p:cNvSpPr>
          <p:nvPr>
            <p:ph idx="1"/>
          </p:nvPr>
        </p:nvSpPr>
        <p:spPr/>
        <p:txBody>
          <a:bodyPr/>
          <a:lstStyle/>
          <a:p>
            <a:r>
              <a:rPr lang="en-US" dirty="0" smtClean="0"/>
              <a:t>In addition supervisors are able to differentiate among various performance dimension (</a:t>
            </a:r>
            <a:r>
              <a:rPr lang="en-US" dirty="0" err="1" smtClean="0"/>
              <a:t>e.g</a:t>
            </a:r>
            <a:r>
              <a:rPr lang="en-US" dirty="0" smtClean="0"/>
              <a:t> adaptability, coaching and development) regardless of the level of experience of the employee being rated.</a:t>
            </a:r>
            <a:endParaRPr lang="en-US" dirty="0"/>
          </a:p>
        </p:txBody>
      </p:sp>
      <p:sp>
        <p:nvSpPr>
          <p:cNvPr id="4" name="Slide Number Placeholder 3"/>
          <p:cNvSpPr>
            <a:spLocks noGrp="1"/>
          </p:cNvSpPr>
          <p:nvPr>
            <p:ph type="sldNum" sz="quarter" idx="12"/>
          </p:nvPr>
        </p:nvSpPr>
        <p:spPr/>
        <p:txBody>
          <a:bodyPr/>
          <a:lstStyle/>
          <a:p>
            <a:fld id="{D30DCD6A-6BF4-419A-A122-8CB4916F55CA}" type="slidenum">
              <a:rPr lang="en-US" smtClean="0"/>
              <a:pPr/>
              <a:t>9</a:t>
            </a:fld>
            <a:endParaRPr lang="en-US"/>
          </a:p>
        </p:txBody>
      </p:sp>
    </p:spTree>
    <p:extLst>
      <p:ext uri="{BB962C8B-B14F-4D97-AF65-F5344CB8AC3E}">
        <p14:creationId xmlns:p14="http://schemas.microsoft.com/office/powerpoint/2010/main" xmlns="" val="7732929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Supervisors (Contd.)</a:t>
            </a:r>
          </a:p>
        </p:txBody>
      </p:sp>
      <p:sp>
        <p:nvSpPr>
          <p:cNvPr id="3" name="Content Placeholder 2"/>
          <p:cNvSpPr>
            <a:spLocks noGrp="1"/>
          </p:cNvSpPr>
          <p:nvPr>
            <p:ph idx="1"/>
          </p:nvPr>
        </p:nvSpPr>
        <p:spPr/>
        <p:txBody>
          <a:bodyPr/>
          <a:lstStyle/>
          <a:p>
            <a:r>
              <a:rPr lang="en-US" dirty="0" smtClean="0"/>
              <a:t>In short supervisors are often the most important source of performance information because they are knowledgeable about strategic issues, understand performance and are usually in charge of managing employee performance.</a:t>
            </a:r>
            <a:endParaRPr lang="en-US" dirty="0"/>
          </a:p>
        </p:txBody>
      </p:sp>
      <p:sp>
        <p:nvSpPr>
          <p:cNvPr id="4" name="Slide Number Placeholder 3"/>
          <p:cNvSpPr>
            <a:spLocks noGrp="1"/>
          </p:cNvSpPr>
          <p:nvPr>
            <p:ph type="sldNum" sz="quarter" idx="12"/>
          </p:nvPr>
        </p:nvSpPr>
        <p:spPr/>
        <p:txBody>
          <a:bodyPr/>
          <a:lstStyle/>
          <a:p>
            <a:fld id="{D30DCD6A-6BF4-419A-A122-8CB4916F55CA}" type="slidenum">
              <a:rPr lang="en-US" smtClean="0"/>
              <a:pPr/>
              <a:t>10</a:t>
            </a:fld>
            <a:endParaRPr lang="en-US"/>
          </a:p>
        </p:txBody>
      </p:sp>
    </p:spTree>
    <p:extLst>
      <p:ext uri="{BB962C8B-B14F-4D97-AF65-F5344CB8AC3E}">
        <p14:creationId xmlns:p14="http://schemas.microsoft.com/office/powerpoint/2010/main" xmlns="" val="17717539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Supervisors (Contd.)</a:t>
            </a:r>
          </a:p>
        </p:txBody>
      </p:sp>
      <p:sp>
        <p:nvSpPr>
          <p:cNvPr id="3" name="Content Placeholder 2"/>
          <p:cNvSpPr>
            <a:spLocks noGrp="1"/>
          </p:cNvSpPr>
          <p:nvPr>
            <p:ph idx="1"/>
          </p:nvPr>
        </p:nvSpPr>
        <p:spPr/>
        <p:txBody>
          <a:bodyPr/>
          <a:lstStyle/>
          <a:p>
            <a:r>
              <a:rPr lang="en-US" dirty="0" smtClean="0"/>
              <a:t>Although supervisors are usually the most important, and sometimes only, source of performance information, other sources should be considered as well.</a:t>
            </a:r>
            <a:endParaRPr lang="en-US" dirty="0"/>
          </a:p>
        </p:txBody>
      </p:sp>
      <p:sp>
        <p:nvSpPr>
          <p:cNvPr id="4" name="Slide Number Placeholder 3"/>
          <p:cNvSpPr>
            <a:spLocks noGrp="1"/>
          </p:cNvSpPr>
          <p:nvPr>
            <p:ph type="sldNum" sz="quarter" idx="12"/>
          </p:nvPr>
        </p:nvSpPr>
        <p:spPr/>
        <p:txBody>
          <a:bodyPr/>
          <a:lstStyle/>
          <a:p>
            <a:fld id="{D30DCD6A-6BF4-419A-A122-8CB4916F55CA}" type="slidenum">
              <a:rPr lang="en-US" smtClean="0"/>
              <a:pPr/>
              <a:t>11</a:t>
            </a:fld>
            <a:endParaRPr lang="en-US"/>
          </a:p>
        </p:txBody>
      </p:sp>
    </p:spTree>
    <p:extLst>
      <p:ext uri="{BB962C8B-B14F-4D97-AF65-F5344CB8AC3E}">
        <p14:creationId xmlns:p14="http://schemas.microsoft.com/office/powerpoint/2010/main" xmlns="" val="5906502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Supervisors (Contd.)</a:t>
            </a:r>
          </a:p>
        </p:txBody>
      </p:sp>
      <p:sp>
        <p:nvSpPr>
          <p:cNvPr id="3" name="Content Placeholder 2"/>
          <p:cNvSpPr>
            <a:spLocks noGrp="1"/>
          </p:cNvSpPr>
          <p:nvPr>
            <p:ph idx="1"/>
          </p:nvPr>
        </p:nvSpPr>
        <p:spPr/>
        <p:txBody>
          <a:bodyPr/>
          <a:lstStyle/>
          <a:p>
            <a:r>
              <a:rPr lang="en-US" dirty="0" smtClean="0"/>
              <a:t>For Example:</a:t>
            </a:r>
          </a:p>
          <a:p>
            <a:pPr lvl="1"/>
            <a:r>
              <a:rPr lang="en-US" dirty="0" smtClean="0"/>
              <a:t>We have already seen that self-appraisals are an important component in the performance review process.</a:t>
            </a:r>
          </a:p>
          <a:p>
            <a:pPr lvl="1"/>
            <a:r>
              <a:rPr lang="en-US" dirty="0" smtClean="0"/>
              <a:t>In addition to self-appraisals and supervisor appraisals, performance information can be collected from peers, customers and subordinates.</a:t>
            </a:r>
            <a:endParaRPr lang="en-US" dirty="0"/>
          </a:p>
        </p:txBody>
      </p:sp>
      <p:sp>
        <p:nvSpPr>
          <p:cNvPr id="4" name="Slide Number Placeholder 3"/>
          <p:cNvSpPr>
            <a:spLocks noGrp="1"/>
          </p:cNvSpPr>
          <p:nvPr>
            <p:ph type="sldNum" sz="quarter" idx="12"/>
          </p:nvPr>
        </p:nvSpPr>
        <p:spPr/>
        <p:txBody>
          <a:bodyPr/>
          <a:lstStyle/>
          <a:p>
            <a:fld id="{D30DCD6A-6BF4-419A-A122-8CB4916F55CA}" type="slidenum">
              <a:rPr lang="en-US" smtClean="0"/>
              <a:pPr/>
              <a:t>12</a:t>
            </a:fld>
            <a:endParaRPr lang="en-US"/>
          </a:p>
        </p:txBody>
      </p:sp>
    </p:spTree>
    <p:extLst>
      <p:ext uri="{BB962C8B-B14F-4D97-AF65-F5344CB8AC3E}">
        <p14:creationId xmlns:p14="http://schemas.microsoft.com/office/powerpoint/2010/main" xmlns="" val="13774100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Supervisors (Contd.)</a:t>
            </a:r>
          </a:p>
        </p:txBody>
      </p:sp>
      <p:sp>
        <p:nvSpPr>
          <p:cNvPr id="3" name="Content Placeholder 2"/>
          <p:cNvSpPr>
            <a:spLocks noGrp="1"/>
          </p:cNvSpPr>
          <p:nvPr>
            <p:ph idx="1"/>
          </p:nvPr>
        </p:nvSpPr>
        <p:spPr/>
        <p:txBody>
          <a:bodyPr/>
          <a:lstStyle/>
          <a:p>
            <a:r>
              <a:rPr lang="en-US" dirty="0" smtClean="0"/>
              <a:t>Alternate sources are usually considered because for some jobs such as teaching law enforcement or sales the supervisor may not observe her subordinates performance on regular basis.</a:t>
            </a:r>
          </a:p>
          <a:p>
            <a:endParaRPr lang="en-US" dirty="0"/>
          </a:p>
        </p:txBody>
      </p:sp>
      <p:sp>
        <p:nvSpPr>
          <p:cNvPr id="4" name="Slide Number Placeholder 3"/>
          <p:cNvSpPr>
            <a:spLocks noGrp="1"/>
          </p:cNvSpPr>
          <p:nvPr>
            <p:ph type="sldNum" sz="quarter" idx="12"/>
          </p:nvPr>
        </p:nvSpPr>
        <p:spPr/>
        <p:txBody>
          <a:bodyPr/>
          <a:lstStyle/>
          <a:p>
            <a:fld id="{D30DCD6A-6BF4-419A-A122-8CB4916F55CA}" type="slidenum">
              <a:rPr lang="en-US" smtClean="0"/>
              <a:pPr/>
              <a:t>13</a:t>
            </a:fld>
            <a:endParaRPr lang="en-US"/>
          </a:p>
        </p:txBody>
      </p:sp>
    </p:spTree>
    <p:extLst>
      <p:ext uri="{BB962C8B-B14F-4D97-AF65-F5344CB8AC3E}">
        <p14:creationId xmlns:p14="http://schemas.microsoft.com/office/powerpoint/2010/main" xmlns="" val="5762331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Supervisors (Contd.)</a:t>
            </a:r>
          </a:p>
        </p:txBody>
      </p:sp>
      <p:sp>
        <p:nvSpPr>
          <p:cNvPr id="3" name="Content Placeholder 2"/>
          <p:cNvSpPr>
            <a:spLocks noGrp="1"/>
          </p:cNvSpPr>
          <p:nvPr>
            <p:ph idx="1"/>
          </p:nvPr>
        </p:nvSpPr>
        <p:spPr/>
        <p:txBody>
          <a:bodyPr/>
          <a:lstStyle/>
          <a:p>
            <a:r>
              <a:rPr lang="en-US" dirty="0" smtClean="0"/>
              <a:t>Also performance evaluations given by the supervisor may be biased because the supervisor may evaluate performance based on whether the </a:t>
            </a:r>
            <a:r>
              <a:rPr lang="en-US" dirty="0" err="1" smtClean="0"/>
              <a:t>ratee</a:t>
            </a:r>
            <a:r>
              <a:rPr lang="en-US" dirty="0" smtClean="0"/>
              <a:t> is contributing to goals valued by the supervisors as opposed to goals valued by the organization as a whole. </a:t>
            </a:r>
            <a:endParaRPr lang="en-US" dirty="0"/>
          </a:p>
        </p:txBody>
      </p:sp>
      <p:sp>
        <p:nvSpPr>
          <p:cNvPr id="4" name="Slide Number Placeholder 3"/>
          <p:cNvSpPr>
            <a:spLocks noGrp="1"/>
          </p:cNvSpPr>
          <p:nvPr>
            <p:ph type="sldNum" sz="quarter" idx="12"/>
          </p:nvPr>
        </p:nvSpPr>
        <p:spPr/>
        <p:txBody>
          <a:bodyPr/>
          <a:lstStyle/>
          <a:p>
            <a:fld id="{D30DCD6A-6BF4-419A-A122-8CB4916F55CA}" type="slidenum">
              <a:rPr lang="en-US" smtClean="0"/>
              <a:pPr/>
              <a:t>14</a:t>
            </a:fld>
            <a:endParaRPr lang="en-US"/>
          </a:p>
        </p:txBody>
      </p:sp>
    </p:spTree>
    <p:extLst>
      <p:ext uri="{BB962C8B-B14F-4D97-AF65-F5344CB8AC3E}">
        <p14:creationId xmlns:p14="http://schemas.microsoft.com/office/powerpoint/2010/main" xmlns="" val="42404948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Supervisors (Contd.)</a:t>
            </a:r>
          </a:p>
        </p:txBody>
      </p:sp>
      <p:sp>
        <p:nvSpPr>
          <p:cNvPr id="3" name="Content Placeholder 2"/>
          <p:cNvSpPr>
            <a:spLocks noGrp="1"/>
          </p:cNvSpPr>
          <p:nvPr>
            <p:ph idx="1"/>
          </p:nvPr>
        </p:nvSpPr>
        <p:spPr/>
        <p:txBody>
          <a:bodyPr/>
          <a:lstStyle/>
          <a:p>
            <a:r>
              <a:rPr lang="en-US" dirty="0" smtClean="0"/>
              <a:t>For Example: </a:t>
            </a:r>
          </a:p>
          <a:p>
            <a:pPr lvl="1"/>
            <a:r>
              <a:rPr lang="en-US" dirty="0" smtClean="0"/>
              <a:t>A supervisor may provide high performance ratings to employees who help the supervisor advance his career aspirations within the company, as opposed to those who engage in behaviors conducive to helping achieve organizational strategic goals.</a:t>
            </a:r>
            <a:endParaRPr lang="en-US" dirty="0"/>
          </a:p>
        </p:txBody>
      </p:sp>
      <p:sp>
        <p:nvSpPr>
          <p:cNvPr id="4" name="Slide Number Placeholder 3"/>
          <p:cNvSpPr>
            <a:spLocks noGrp="1"/>
          </p:cNvSpPr>
          <p:nvPr>
            <p:ph type="sldNum" sz="quarter" idx="12"/>
          </p:nvPr>
        </p:nvSpPr>
        <p:spPr/>
        <p:txBody>
          <a:bodyPr/>
          <a:lstStyle/>
          <a:p>
            <a:fld id="{D30DCD6A-6BF4-419A-A122-8CB4916F55CA}" type="slidenum">
              <a:rPr lang="en-US" smtClean="0"/>
              <a:pPr/>
              <a:t>15</a:t>
            </a:fld>
            <a:endParaRPr lang="en-US"/>
          </a:p>
        </p:txBody>
      </p:sp>
    </p:spTree>
    <p:extLst>
      <p:ext uri="{BB962C8B-B14F-4D97-AF65-F5344CB8AC3E}">
        <p14:creationId xmlns:p14="http://schemas.microsoft.com/office/powerpoint/2010/main" xmlns="" val="13912795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Peers</a:t>
            </a:r>
            <a:endParaRPr lang="en-US" dirty="0"/>
          </a:p>
        </p:txBody>
      </p:sp>
      <p:sp>
        <p:nvSpPr>
          <p:cNvPr id="3" name="Content Placeholder 2"/>
          <p:cNvSpPr>
            <a:spLocks noGrp="1"/>
          </p:cNvSpPr>
          <p:nvPr>
            <p:ph idx="1"/>
          </p:nvPr>
        </p:nvSpPr>
        <p:spPr/>
        <p:txBody>
          <a:bodyPr>
            <a:normAutofit/>
          </a:bodyPr>
          <a:lstStyle/>
          <a:p>
            <a:pPr>
              <a:buNone/>
            </a:pPr>
            <a:r>
              <a:rPr lang="en-US" dirty="0" smtClean="0"/>
              <a:t>Many organizations use performance evaluation provided by peers.</a:t>
            </a:r>
          </a:p>
          <a:p>
            <a:pPr>
              <a:buNone/>
            </a:pPr>
            <a:endParaRPr lang="en-US" dirty="0" smtClean="0"/>
          </a:p>
          <a:p>
            <a:pPr>
              <a:buNone/>
            </a:pPr>
            <a:r>
              <a:rPr lang="en-US" dirty="0" smtClean="0"/>
              <a:t>Peer evaluation suffer from three problems:</a:t>
            </a:r>
          </a:p>
          <a:p>
            <a:r>
              <a:rPr lang="en-US" dirty="0" smtClean="0"/>
              <a:t>Such evaluation may not be readily accepted when employees believe there is a friendship </a:t>
            </a:r>
            <a:r>
              <a:rPr lang="en-US" dirty="0" smtClean="0"/>
              <a:t>or bias </a:t>
            </a:r>
            <a:r>
              <a:rPr lang="en-US" dirty="0" smtClean="0"/>
              <a:t>at work.</a:t>
            </a:r>
          </a:p>
          <a:p>
            <a:endParaRPr lang="en-US" dirty="0"/>
          </a:p>
        </p:txBody>
      </p:sp>
      <p:sp>
        <p:nvSpPr>
          <p:cNvPr id="4" name="Slide Number Placeholder 3"/>
          <p:cNvSpPr>
            <a:spLocks noGrp="1"/>
          </p:cNvSpPr>
          <p:nvPr>
            <p:ph type="sldNum" sz="quarter" idx="12"/>
          </p:nvPr>
        </p:nvSpPr>
        <p:spPr/>
        <p:txBody>
          <a:bodyPr/>
          <a:lstStyle/>
          <a:p>
            <a:fld id="{D30DCD6A-6BF4-419A-A122-8CB4916F55CA}" type="slidenum">
              <a:rPr lang="en-US" smtClean="0"/>
              <a:pPr/>
              <a:t>16</a:t>
            </a:fld>
            <a:endParaRPr lang="en-US"/>
          </a:p>
        </p:txBody>
      </p:sp>
    </p:spTree>
    <p:extLst>
      <p:ext uri="{BB962C8B-B14F-4D97-AF65-F5344CB8AC3E}">
        <p14:creationId xmlns:p14="http://schemas.microsoft.com/office/powerpoint/2010/main" xmlns="" val="8953630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Peers (Contd.)</a:t>
            </a:r>
            <a:endParaRPr lang="en-US" dirty="0"/>
          </a:p>
        </p:txBody>
      </p:sp>
      <p:sp>
        <p:nvSpPr>
          <p:cNvPr id="3" name="Content Placeholder 2"/>
          <p:cNvSpPr>
            <a:spLocks noGrp="1"/>
          </p:cNvSpPr>
          <p:nvPr>
            <p:ph idx="1"/>
          </p:nvPr>
        </p:nvSpPr>
        <p:spPr/>
        <p:txBody>
          <a:bodyPr/>
          <a:lstStyle/>
          <a:p>
            <a:r>
              <a:rPr lang="en-US" dirty="0"/>
              <a:t>A second problem with peer evaluation is that peers are less discriminating among performance dimensions then are supervisors.</a:t>
            </a:r>
          </a:p>
          <a:p>
            <a:endParaRPr lang="en-US" dirty="0" smtClean="0"/>
          </a:p>
          <a:p>
            <a:r>
              <a:rPr lang="en-US" dirty="0" smtClean="0"/>
              <a:t>Finally </a:t>
            </a:r>
            <a:r>
              <a:rPr lang="en-US" dirty="0"/>
              <a:t>peer evaluation is likely to be affected by what is called context effects.</a:t>
            </a:r>
          </a:p>
        </p:txBody>
      </p:sp>
      <p:sp>
        <p:nvSpPr>
          <p:cNvPr id="4" name="Slide Number Placeholder 3"/>
          <p:cNvSpPr>
            <a:spLocks noGrp="1"/>
          </p:cNvSpPr>
          <p:nvPr>
            <p:ph type="sldNum" sz="quarter" idx="12"/>
          </p:nvPr>
        </p:nvSpPr>
        <p:spPr/>
        <p:txBody>
          <a:bodyPr/>
          <a:lstStyle/>
          <a:p>
            <a:fld id="{D30DCD6A-6BF4-419A-A122-8CB4916F55CA}" type="slidenum">
              <a:rPr lang="en-US" smtClean="0"/>
              <a:pPr/>
              <a:t>17</a:t>
            </a:fld>
            <a:endParaRPr lang="en-US"/>
          </a:p>
        </p:txBody>
      </p:sp>
    </p:spTree>
    <p:extLst>
      <p:ext uri="{BB962C8B-B14F-4D97-AF65-F5344CB8AC3E}">
        <p14:creationId xmlns:p14="http://schemas.microsoft.com/office/powerpoint/2010/main" xmlns="" val="5753834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man\Desktop\DESK TOP 11 JAN 2014\vIRTUAL UNI COMSATS\Performance Management\scans\143.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228600"/>
            <a:ext cx="8763000" cy="2438400"/>
          </a:xfrm>
          <a:prstGeom prst="rect">
            <a:avLst/>
          </a:prstGeom>
          <a:noFill/>
          <a:extLst>
            <a:ext uri="{909E8E84-426E-40DD-AFC4-6F175D3DCCD1}">
              <a14:hiddenFill xmlns:a14="http://schemas.microsoft.com/office/drawing/2010/main" xmlns="">
                <a:solidFill>
                  <a:srgbClr val="FFFFFF"/>
                </a:solidFill>
              </a14:hiddenFill>
            </a:ext>
          </a:extLst>
        </p:spPr>
      </p:pic>
      <p:pic>
        <p:nvPicPr>
          <p:cNvPr id="1027" name="Picture 3" descr="C:\Users\Usman\Desktop\DESK TOP 11 JAN 2014\vIRTUAL UNI COMSATS\Performance Management\scans\144.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28600" y="2890838"/>
            <a:ext cx="8762999" cy="2443162"/>
          </a:xfrm>
          <a:prstGeom prst="rect">
            <a:avLst/>
          </a:prstGeom>
          <a:noFill/>
          <a:extLst>
            <a:ext uri="{909E8E84-426E-40DD-AFC4-6F175D3DCCD1}">
              <a14:hiddenFill xmlns:a14="http://schemas.microsoft.com/office/drawing/2010/main" xmlns="">
                <a:solidFill>
                  <a:srgbClr val="FFFFFF"/>
                </a:solidFill>
              </a14:hiddenFill>
            </a:ext>
          </a:extLst>
        </p:spPr>
      </p:pic>
      <p:sp>
        <p:nvSpPr>
          <p:cNvPr id="4" name="Slide Number Placeholder 3"/>
          <p:cNvSpPr>
            <a:spLocks noGrp="1"/>
          </p:cNvSpPr>
          <p:nvPr>
            <p:ph type="sldNum" sz="quarter" idx="12"/>
          </p:nvPr>
        </p:nvSpPr>
        <p:spPr/>
        <p:txBody>
          <a:bodyPr/>
          <a:lstStyle/>
          <a:p>
            <a:fld id="{D30DCD6A-6BF4-419A-A122-8CB4916F55CA}" type="slidenum">
              <a:rPr lang="en-US" smtClean="0"/>
              <a:pPr/>
              <a:t>18</a:t>
            </a:fld>
            <a:endParaRPr lang="en-US"/>
          </a:p>
        </p:txBody>
      </p:sp>
    </p:spTree>
    <p:extLst>
      <p:ext uri="{BB962C8B-B14F-4D97-AF65-F5344CB8AC3E}">
        <p14:creationId xmlns:p14="http://schemas.microsoft.com/office/powerpoint/2010/main" xmlns="" val="1528544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Subordinates </a:t>
            </a:r>
            <a:endParaRPr lang="en-US" dirty="0"/>
          </a:p>
        </p:txBody>
      </p:sp>
      <p:sp>
        <p:nvSpPr>
          <p:cNvPr id="3" name="Content Placeholder 2"/>
          <p:cNvSpPr>
            <a:spLocks noGrp="1"/>
          </p:cNvSpPr>
          <p:nvPr>
            <p:ph idx="1"/>
          </p:nvPr>
        </p:nvSpPr>
        <p:spPr/>
        <p:txBody>
          <a:bodyPr>
            <a:normAutofit/>
          </a:bodyPr>
          <a:lstStyle/>
          <a:p>
            <a:r>
              <a:rPr lang="en-US" dirty="0" smtClean="0"/>
              <a:t>Subordinates are a good source of information regarding the performance of their managers.</a:t>
            </a:r>
          </a:p>
          <a:p>
            <a:endParaRPr lang="en-US" dirty="0" smtClean="0"/>
          </a:p>
          <a:p>
            <a:r>
              <a:rPr lang="en-US" dirty="0" smtClean="0"/>
              <a:t>Subordinates are in good position to evaluate leadership competencies, including delegation, organization, and communication.</a:t>
            </a:r>
          </a:p>
        </p:txBody>
      </p:sp>
      <p:sp>
        <p:nvSpPr>
          <p:cNvPr id="4" name="Slide Number Placeholder 3"/>
          <p:cNvSpPr>
            <a:spLocks noGrp="1"/>
          </p:cNvSpPr>
          <p:nvPr>
            <p:ph type="sldNum" sz="quarter" idx="12"/>
          </p:nvPr>
        </p:nvSpPr>
        <p:spPr/>
        <p:txBody>
          <a:bodyPr/>
          <a:lstStyle/>
          <a:p>
            <a:fld id="{D30DCD6A-6BF4-419A-A122-8CB4916F55CA}" type="slidenum">
              <a:rPr lang="en-US" smtClean="0"/>
              <a:pPr/>
              <a:t>19</a:t>
            </a:fld>
            <a:endParaRPr lang="en-US"/>
          </a:p>
        </p:txBody>
      </p:sp>
    </p:spTree>
    <p:extLst>
      <p:ext uri="{BB962C8B-B14F-4D97-AF65-F5344CB8AC3E}">
        <p14:creationId xmlns:p14="http://schemas.microsoft.com/office/powerpoint/2010/main" xmlns="" val="476418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Subordinates </a:t>
            </a:r>
            <a:r>
              <a:rPr lang="en-US" dirty="0" smtClean="0"/>
              <a:t>(Contd.)</a:t>
            </a:r>
            <a:endParaRPr lang="en-US" dirty="0"/>
          </a:p>
        </p:txBody>
      </p:sp>
      <p:sp>
        <p:nvSpPr>
          <p:cNvPr id="3" name="Content Placeholder 2"/>
          <p:cNvSpPr>
            <a:spLocks noGrp="1"/>
          </p:cNvSpPr>
          <p:nvPr>
            <p:ph idx="1"/>
          </p:nvPr>
        </p:nvSpPr>
        <p:spPr/>
        <p:txBody>
          <a:bodyPr/>
          <a:lstStyle/>
          <a:p>
            <a:r>
              <a:rPr lang="en-US" dirty="0"/>
              <a:t>Subordinates may be asked to rate their managers ability to remove barriers that employee face, shield employee from politics, and raise employees competencies.</a:t>
            </a:r>
          </a:p>
          <a:p>
            <a:endParaRPr lang="en-US" dirty="0"/>
          </a:p>
        </p:txBody>
      </p:sp>
      <p:sp>
        <p:nvSpPr>
          <p:cNvPr id="4" name="Slide Number Placeholder 3"/>
          <p:cNvSpPr>
            <a:spLocks noGrp="1"/>
          </p:cNvSpPr>
          <p:nvPr>
            <p:ph type="sldNum" sz="quarter" idx="12"/>
          </p:nvPr>
        </p:nvSpPr>
        <p:spPr/>
        <p:txBody>
          <a:bodyPr/>
          <a:lstStyle/>
          <a:p>
            <a:fld id="{D30DCD6A-6BF4-419A-A122-8CB4916F55CA}" type="slidenum">
              <a:rPr lang="en-US" smtClean="0"/>
              <a:pPr/>
              <a:t>20</a:t>
            </a:fld>
            <a:endParaRPr lang="en-US"/>
          </a:p>
        </p:txBody>
      </p:sp>
    </p:spTree>
    <p:extLst>
      <p:ext uri="{BB962C8B-B14F-4D97-AF65-F5344CB8AC3E}">
        <p14:creationId xmlns:p14="http://schemas.microsoft.com/office/powerpoint/2010/main" xmlns="" val="122260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Usman\Desktop\DESK TOP 11 JAN 2014\vIRTUAL UNI COMSATS\Performance Management\scans\145.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D30DCD6A-6BF4-419A-A122-8CB4916F55CA}" type="slidenum">
              <a:rPr lang="en-US" smtClean="0"/>
              <a:pPr/>
              <a:t>21</a:t>
            </a:fld>
            <a:endParaRPr lang="en-US"/>
          </a:p>
        </p:txBody>
      </p:sp>
    </p:spTree>
    <p:extLst>
      <p:ext uri="{BB962C8B-B14F-4D97-AF65-F5344CB8AC3E}">
        <p14:creationId xmlns:p14="http://schemas.microsoft.com/office/powerpoint/2010/main" xmlns="" val="6876316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Self </a:t>
            </a:r>
            <a:endParaRPr lang="en-US" dirty="0"/>
          </a:p>
        </p:txBody>
      </p:sp>
      <p:sp>
        <p:nvSpPr>
          <p:cNvPr id="3" name="Content Placeholder 2"/>
          <p:cNvSpPr>
            <a:spLocks noGrp="1"/>
          </p:cNvSpPr>
          <p:nvPr>
            <p:ph idx="1"/>
          </p:nvPr>
        </p:nvSpPr>
        <p:spPr/>
        <p:txBody>
          <a:bodyPr>
            <a:normAutofit lnSpcReduction="10000"/>
          </a:bodyPr>
          <a:lstStyle/>
          <a:p>
            <a:r>
              <a:rPr lang="en-US" dirty="0" smtClean="0"/>
              <a:t>Self appraisals are an important component of any performance management system.</a:t>
            </a:r>
          </a:p>
          <a:p>
            <a:endParaRPr lang="en-US" dirty="0" smtClean="0"/>
          </a:p>
          <a:p>
            <a:r>
              <a:rPr lang="en-US" dirty="0" smtClean="0"/>
              <a:t>When employees are given the opportunity to participate in the performance management process, their acceptance</a:t>
            </a:r>
            <a:r>
              <a:rPr lang="en-US" dirty="0"/>
              <a:t> </a:t>
            </a:r>
            <a:r>
              <a:rPr lang="en-US" dirty="0" smtClean="0"/>
              <a:t>of the resulting decision is likely to increase and their defensiveness during the appraisal interview is likely to decrease.  </a:t>
            </a:r>
            <a:endParaRPr lang="en-US" dirty="0"/>
          </a:p>
        </p:txBody>
      </p:sp>
      <p:sp>
        <p:nvSpPr>
          <p:cNvPr id="4" name="Slide Number Placeholder 3"/>
          <p:cNvSpPr>
            <a:spLocks noGrp="1"/>
          </p:cNvSpPr>
          <p:nvPr>
            <p:ph type="sldNum" sz="quarter" idx="12"/>
          </p:nvPr>
        </p:nvSpPr>
        <p:spPr/>
        <p:txBody>
          <a:bodyPr/>
          <a:lstStyle/>
          <a:p>
            <a:fld id="{D30DCD6A-6BF4-419A-A122-8CB4916F55CA}" type="slidenum">
              <a:rPr lang="en-US" smtClean="0"/>
              <a:pPr/>
              <a:t>22</a:t>
            </a:fld>
            <a:endParaRPr lang="en-US"/>
          </a:p>
        </p:txBody>
      </p:sp>
    </p:spTree>
    <p:extLst>
      <p:ext uri="{BB962C8B-B14F-4D97-AF65-F5344CB8AC3E}">
        <p14:creationId xmlns:p14="http://schemas.microsoft.com/office/powerpoint/2010/main" xmlns="" val="379780753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Usman\Desktop\DESK TOP 11 JAN 2014\vIRTUAL UNI COMSATS\Performance Management\scans\146.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1219200"/>
            <a:ext cx="8915399" cy="4419599"/>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D30DCD6A-6BF4-419A-A122-8CB4916F55CA}" type="slidenum">
              <a:rPr lang="en-US" smtClean="0"/>
              <a:pPr/>
              <a:t>23</a:t>
            </a:fld>
            <a:endParaRPr lang="en-US"/>
          </a:p>
        </p:txBody>
      </p:sp>
    </p:spTree>
    <p:extLst>
      <p:ext uri="{BB962C8B-B14F-4D97-AF65-F5344CB8AC3E}">
        <p14:creationId xmlns:p14="http://schemas.microsoft.com/office/powerpoint/2010/main" xmlns="" val="116857959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Self </a:t>
            </a:r>
            <a:r>
              <a:rPr lang="en-US" dirty="0" smtClean="0"/>
              <a:t>(Contd.)</a:t>
            </a:r>
            <a:endParaRPr lang="en-US" dirty="0"/>
          </a:p>
        </p:txBody>
      </p:sp>
      <p:sp>
        <p:nvSpPr>
          <p:cNvPr id="3" name="Content Placeholder 2"/>
          <p:cNvSpPr>
            <a:spLocks noGrp="1"/>
          </p:cNvSpPr>
          <p:nvPr>
            <p:ph idx="1"/>
          </p:nvPr>
        </p:nvSpPr>
        <p:spPr/>
        <p:txBody>
          <a:bodyPr/>
          <a:lstStyle/>
          <a:p>
            <a:pPr>
              <a:buNone/>
            </a:pPr>
            <a:r>
              <a:rPr lang="en-US" dirty="0" smtClean="0"/>
              <a:t>Following  suggestions may improve the quality of self-appraisal.</a:t>
            </a:r>
          </a:p>
          <a:p>
            <a:r>
              <a:rPr lang="en-US" dirty="0" smtClean="0"/>
              <a:t>Use comparative as opposed to absolute measurement systems</a:t>
            </a:r>
          </a:p>
          <a:p>
            <a:pPr lvl="1"/>
            <a:r>
              <a:rPr lang="en-US" dirty="0" smtClean="0"/>
              <a:t>For Example: Instead  of asking individuals to rate themselves using ranging from poor to excellent provide scale that allows them to compare their performance with that of others.</a:t>
            </a:r>
          </a:p>
          <a:p>
            <a:endParaRPr lang="en-US" dirty="0"/>
          </a:p>
        </p:txBody>
      </p:sp>
      <p:sp>
        <p:nvSpPr>
          <p:cNvPr id="4" name="Slide Number Placeholder 3"/>
          <p:cNvSpPr>
            <a:spLocks noGrp="1"/>
          </p:cNvSpPr>
          <p:nvPr>
            <p:ph type="sldNum" sz="quarter" idx="12"/>
          </p:nvPr>
        </p:nvSpPr>
        <p:spPr/>
        <p:txBody>
          <a:bodyPr/>
          <a:lstStyle/>
          <a:p>
            <a:fld id="{D30DCD6A-6BF4-419A-A122-8CB4916F55CA}" type="slidenum">
              <a:rPr lang="en-US" smtClean="0"/>
              <a:pPr/>
              <a:t>24</a:t>
            </a:fld>
            <a:endParaRPr lang="en-US"/>
          </a:p>
        </p:txBody>
      </p:sp>
    </p:spTree>
    <p:extLst>
      <p:ext uri="{BB962C8B-B14F-4D97-AF65-F5344CB8AC3E}">
        <p14:creationId xmlns:p14="http://schemas.microsoft.com/office/powerpoint/2010/main" xmlns="" val="44035405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Self (Contd.)</a:t>
            </a:r>
          </a:p>
        </p:txBody>
      </p:sp>
      <p:sp>
        <p:nvSpPr>
          <p:cNvPr id="3" name="Content Placeholder 2"/>
          <p:cNvSpPr>
            <a:spLocks noGrp="1"/>
          </p:cNvSpPr>
          <p:nvPr>
            <p:ph idx="1"/>
          </p:nvPr>
        </p:nvSpPr>
        <p:spPr/>
        <p:txBody>
          <a:bodyPr/>
          <a:lstStyle/>
          <a:p>
            <a:r>
              <a:rPr lang="en-US" dirty="0"/>
              <a:t>Allow employee to practice their self rating </a:t>
            </a:r>
            <a:r>
              <a:rPr lang="en-US" dirty="0" smtClean="0"/>
              <a:t>skills</a:t>
            </a:r>
          </a:p>
          <a:p>
            <a:pPr lvl="1"/>
            <a:r>
              <a:rPr lang="en-US" dirty="0" smtClean="0"/>
              <a:t>For Example: Provide multiple opportunities for self appraisal because the skill of self evaluation may well be one that improves with practice.</a:t>
            </a:r>
            <a:endParaRPr lang="en-US" dirty="0"/>
          </a:p>
        </p:txBody>
      </p:sp>
      <p:sp>
        <p:nvSpPr>
          <p:cNvPr id="4" name="Slide Number Placeholder 3"/>
          <p:cNvSpPr>
            <a:spLocks noGrp="1"/>
          </p:cNvSpPr>
          <p:nvPr>
            <p:ph type="sldNum" sz="quarter" idx="12"/>
          </p:nvPr>
        </p:nvSpPr>
        <p:spPr/>
        <p:txBody>
          <a:bodyPr/>
          <a:lstStyle/>
          <a:p>
            <a:fld id="{D30DCD6A-6BF4-419A-A122-8CB4916F55CA}" type="slidenum">
              <a:rPr lang="en-US" smtClean="0"/>
              <a:pPr/>
              <a:t>25</a:t>
            </a:fld>
            <a:endParaRPr lang="en-US"/>
          </a:p>
        </p:txBody>
      </p:sp>
    </p:spTree>
    <p:extLst>
      <p:ext uri="{BB962C8B-B14F-4D97-AF65-F5344CB8AC3E}">
        <p14:creationId xmlns:p14="http://schemas.microsoft.com/office/powerpoint/2010/main" xmlns="" val="849503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Self (Contd.)</a:t>
            </a:r>
          </a:p>
        </p:txBody>
      </p:sp>
      <p:sp>
        <p:nvSpPr>
          <p:cNvPr id="3" name="Content Placeholder 2"/>
          <p:cNvSpPr>
            <a:spLocks noGrp="1"/>
          </p:cNvSpPr>
          <p:nvPr>
            <p:ph idx="1"/>
          </p:nvPr>
        </p:nvSpPr>
        <p:spPr/>
        <p:txBody>
          <a:bodyPr/>
          <a:lstStyle/>
          <a:p>
            <a:r>
              <a:rPr lang="en-US" dirty="0"/>
              <a:t>Assure </a:t>
            </a:r>
            <a:r>
              <a:rPr lang="en-US" dirty="0" smtClean="0"/>
              <a:t>confidentiality</a:t>
            </a:r>
          </a:p>
          <a:p>
            <a:pPr lvl="1"/>
            <a:r>
              <a:rPr lang="en-US" dirty="0" smtClean="0"/>
              <a:t>For Example: Provide reassurance that performance information collected from oneself will not be disseminated and shared with any one other than the direct supervisor and other relevant parties (</a:t>
            </a:r>
            <a:r>
              <a:rPr lang="en-US" dirty="0" err="1" smtClean="0"/>
              <a:t>e.g</a:t>
            </a:r>
            <a:r>
              <a:rPr lang="en-US" dirty="0" smtClean="0"/>
              <a:t> members of the same group) </a:t>
            </a:r>
            <a:endParaRPr lang="en-US" dirty="0"/>
          </a:p>
          <a:p>
            <a:endParaRPr lang="en-US" dirty="0"/>
          </a:p>
        </p:txBody>
      </p:sp>
      <p:sp>
        <p:nvSpPr>
          <p:cNvPr id="4" name="Slide Number Placeholder 3"/>
          <p:cNvSpPr>
            <a:spLocks noGrp="1"/>
          </p:cNvSpPr>
          <p:nvPr>
            <p:ph type="sldNum" sz="quarter" idx="12"/>
          </p:nvPr>
        </p:nvSpPr>
        <p:spPr/>
        <p:txBody>
          <a:bodyPr/>
          <a:lstStyle/>
          <a:p>
            <a:fld id="{D30DCD6A-6BF4-419A-A122-8CB4916F55CA}" type="slidenum">
              <a:rPr lang="en-US" smtClean="0"/>
              <a:pPr/>
              <a:t>26</a:t>
            </a:fld>
            <a:endParaRPr lang="en-US"/>
          </a:p>
        </p:txBody>
      </p:sp>
    </p:spTree>
    <p:extLst>
      <p:ext uri="{BB962C8B-B14F-4D97-AF65-F5344CB8AC3E}">
        <p14:creationId xmlns:p14="http://schemas.microsoft.com/office/powerpoint/2010/main" xmlns="" val="6284641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Self (Contd.)</a:t>
            </a:r>
          </a:p>
        </p:txBody>
      </p:sp>
      <p:sp>
        <p:nvSpPr>
          <p:cNvPr id="3" name="Content Placeholder 2"/>
          <p:cNvSpPr>
            <a:spLocks noGrp="1"/>
          </p:cNvSpPr>
          <p:nvPr>
            <p:ph idx="1"/>
          </p:nvPr>
        </p:nvSpPr>
        <p:spPr/>
        <p:txBody>
          <a:bodyPr/>
          <a:lstStyle/>
          <a:p>
            <a:r>
              <a:rPr lang="en-US" dirty="0"/>
              <a:t>Emphasize the future </a:t>
            </a:r>
          </a:p>
          <a:p>
            <a:pPr lvl="1"/>
            <a:r>
              <a:rPr lang="en-US" dirty="0" smtClean="0"/>
              <a:t>The developmental plan section of the form should receive substantial attention.</a:t>
            </a:r>
          </a:p>
          <a:p>
            <a:pPr lvl="1"/>
            <a:r>
              <a:rPr lang="en-US" dirty="0" smtClean="0"/>
              <a:t>The employee should indicate his plan for future development and accomplishments.</a:t>
            </a:r>
          </a:p>
        </p:txBody>
      </p:sp>
      <p:sp>
        <p:nvSpPr>
          <p:cNvPr id="4" name="Slide Number Placeholder 3"/>
          <p:cNvSpPr>
            <a:spLocks noGrp="1"/>
          </p:cNvSpPr>
          <p:nvPr>
            <p:ph type="sldNum" sz="quarter" idx="12"/>
          </p:nvPr>
        </p:nvSpPr>
        <p:spPr/>
        <p:txBody>
          <a:bodyPr/>
          <a:lstStyle/>
          <a:p>
            <a:fld id="{D30DCD6A-6BF4-419A-A122-8CB4916F55CA}" type="slidenum">
              <a:rPr lang="en-US" smtClean="0"/>
              <a:pPr/>
              <a:t>27</a:t>
            </a:fld>
            <a:endParaRPr lang="en-US"/>
          </a:p>
        </p:txBody>
      </p:sp>
    </p:spTree>
    <p:extLst>
      <p:ext uri="{BB962C8B-B14F-4D97-AF65-F5344CB8AC3E}">
        <p14:creationId xmlns:p14="http://schemas.microsoft.com/office/powerpoint/2010/main" xmlns="" val="112921786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Customers </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Customers and other key stakeholders in general, provide yet another source of performance information.</a:t>
            </a:r>
          </a:p>
          <a:p>
            <a:endParaRPr lang="en-US" dirty="0" smtClean="0"/>
          </a:p>
          <a:p>
            <a:r>
              <a:rPr lang="en-US" dirty="0" smtClean="0"/>
              <a:t>Collecting information from customers can be a costly and time consuming process, however performance information provided by customers is particularly useful for jobs that require a high degree of interaction with the public or particular job related individuals.(</a:t>
            </a:r>
            <a:r>
              <a:rPr lang="en-US" dirty="0" err="1" smtClean="0"/>
              <a:t>e.g</a:t>
            </a:r>
            <a:r>
              <a:rPr lang="en-US" dirty="0" smtClean="0"/>
              <a:t> purchasing manager, suppliers, sales reps)</a:t>
            </a:r>
            <a:endParaRPr lang="en-US" dirty="0"/>
          </a:p>
        </p:txBody>
      </p:sp>
      <p:sp>
        <p:nvSpPr>
          <p:cNvPr id="4" name="Slide Number Placeholder 3"/>
          <p:cNvSpPr>
            <a:spLocks noGrp="1"/>
          </p:cNvSpPr>
          <p:nvPr>
            <p:ph type="sldNum" sz="quarter" idx="12"/>
          </p:nvPr>
        </p:nvSpPr>
        <p:spPr/>
        <p:txBody>
          <a:bodyPr/>
          <a:lstStyle/>
          <a:p>
            <a:fld id="{D30DCD6A-6BF4-419A-A122-8CB4916F55CA}" type="slidenum">
              <a:rPr lang="en-US" smtClean="0"/>
              <a:pPr/>
              <a:t>28</a:t>
            </a:fld>
            <a:endParaRPr lang="en-US"/>
          </a:p>
        </p:txBody>
      </p:sp>
    </p:spTree>
    <p:extLst>
      <p:ext uri="{BB962C8B-B14F-4D97-AF65-F5344CB8AC3E}">
        <p14:creationId xmlns:p14="http://schemas.microsoft.com/office/powerpoint/2010/main" xmlns="" val="89028195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Usman\Desktop\DESK TOP 11 JAN 2014\vIRTUAL UNI COMSATS\Performance Management\scans\147.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3999" cy="6857999"/>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D30DCD6A-6BF4-419A-A122-8CB4916F55CA}" type="slidenum">
              <a:rPr lang="en-US" smtClean="0"/>
              <a:pPr/>
              <a:t>29</a:t>
            </a:fld>
            <a:endParaRPr lang="en-US"/>
          </a:p>
        </p:txBody>
      </p:sp>
    </p:spTree>
    <p:extLst>
      <p:ext uri="{BB962C8B-B14F-4D97-AF65-F5344CB8AC3E}">
        <p14:creationId xmlns:p14="http://schemas.microsoft.com/office/powerpoint/2010/main" xmlns="" val="88701422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Disagreement across sources: is this a problem?</a:t>
            </a:r>
            <a:endParaRPr lang="en-US" dirty="0"/>
          </a:p>
        </p:txBody>
      </p:sp>
      <p:sp>
        <p:nvSpPr>
          <p:cNvPr id="3" name="Content Placeholder 2"/>
          <p:cNvSpPr>
            <a:spLocks noGrp="1"/>
          </p:cNvSpPr>
          <p:nvPr>
            <p:ph idx="1"/>
          </p:nvPr>
        </p:nvSpPr>
        <p:spPr/>
        <p:txBody>
          <a:bodyPr>
            <a:normAutofit/>
          </a:bodyPr>
          <a:lstStyle/>
          <a:p>
            <a:r>
              <a:rPr lang="en-US" dirty="0" smtClean="0"/>
              <a:t>If performance information is collected from more than one source, it is likely that there will be some overlap in the dimensions measured.</a:t>
            </a:r>
          </a:p>
          <a:p>
            <a:endParaRPr lang="en-US" dirty="0" smtClean="0"/>
          </a:p>
        </p:txBody>
      </p:sp>
      <p:sp>
        <p:nvSpPr>
          <p:cNvPr id="4" name="Slide Number Placeholder 3"/>
          <p:cNvSpPr>
            <a:spLocks noGrp="1"/>
          </p:cNvSpPr>
          <p:nvPr>
            <p:ph type="sldNum" sz="quarter" idx="12"/>
          </p:nvPr>
        </p:nvSpPr>
        <p:spPr/>
        <p:txBody>
          <a:bodyPr/>
          <a:lstStyle/>
          <a:p>
            <a:fld id="{D30DCD6A-6BF4-419A-A122-8CB4916F55CA}" type="slidenum">
              <a:rPr lang="en-US" smtClean="0"/>
              <a:pPr/>
              <a:t>30</a:t>
            </a:fld>
            <a:endParaRPr lang="en-US"/>
          </a:p>
        </p:txBody>
      </p:sp>
    </p:spTree>
    <p:extLst>
      <p:ext uri="{BB962C8B-B14F-4D97-AF65-F5344CB8AC3E}">
        <p14:creationId xmlns:p14="http://schemas.microsoft.com/office/powerpoint/2010/main" xmlns="" val="285408662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Usman\Desktop\DESK TOP 11 JAN 2014\vIRTUAL UNI COMSATS\Performance Management\scans\148.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47637"/>
            <a:ext cx="8991600" cy="1909763"/>
          </a:xfrm>
          <a:prstGeom prst="rect">
            <a:avLst/>
          </a:prstGeom>
          <a:noFill/>
          <a:extLst>
            <a:ext uri="{909E8E84-426E-40DD-AFC4-6F175D3DCCD1}">
              <a14:hiddenFill xmlns:a14="http://schemas.microsoft.com/office/drawing/2010/main" xmlns="">
                <a:solidFill>
                  <a:srgbClr val="FFFFFF"/>
                </a:solidFill>
              </a14:hiddenFill>
            </a:ext>
          </a:extLst>
        </p:spPr>
      </p:pic>
      <p:pic>
        <p:nvPicPr>
          <p:cNvPr id="5123" name="Picture 3" descr="C:\Users\Usman\Desktop\DESK TOP 11 JAN 2014\vIRTUAL UNI COMSATS\Performance Management\scans\149.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2238374"/>
            <a:ext cx="9144000" cy="4619625"/>
          </a:xfrm>
          <a:prstGeom prst="rect">
            <a:avLst/>
          </a:prstGeom>
          <a:noFill/>
          <a:extLst>
            <a:ext uri="{909E8E84-426E-40DD-AFC4-6F175D3DCCD1}">
              <a14:hiddenFill xmlns:a14="http://schemas.microsoft.com/office/drawing/2010/main" xmlns="">
                <a:solidFill>
                  <a:srgbClr val="FFFFFF"/>
                </a:solidFill>
              </a14:hiddenFill>
            </a:ext>
          </a:extLst>
        </p:spPr>
      </p:pic>
      <p:sp>
        <p:nvSpPr>
          <p:cNvPr id="4" name="Slide Number Placeholder 3"/>
          <p:cNvSpPr>
            <a:spLocks noGrp="1"/>
          </p:cNvSpPr>
          <p:nvPr>
            <p:ph type="sldNum" sz="quarter" idx="12"/>
          </p:nvPr>
        </p:nvSpPr>
        <p:spPr/>
        <p:txBody>
          <a:bodyPr/>
          <a:lstStyle/>
          <a:p>
            <a:fld id="{D30DCD6A-6BF4-419A-A122-8CB4916F55CA}" type="slidenum">
              <a:rPr lang="en-US" smtClean="0"/>
              <a:pPr/>
              <a:t>31</a:t>
            </a:fld>
            <a:endParaRPr lang="en-US"/>
          </a:p>
        </p:txBody>
      </p:sp>
    </p:spTree>
    <p:extLst>
      <p:ext uri="{BB962C8B-B14F-4D97-AF65-F5344CB8AC3E}">
        <p14:creationId xmlns:p14="http://schemas.microsoft.com/office/powerpoint/2010/main" xmlns="" val="315518877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Disagreement across sources: is this a problem</a:t>
            </a:r>
            <a:r>
              <a:rPr lang="en-US" dirty="0" smtClean="0"/>
              <a:t>? (Contd.)</a:t>
            </a:r>
            <a:endParaRPr lang="en-US" dirty="0"/>
          </a:p>
        </p:txBody>
      </p:sp>
      <p:sp>
        <p:nvSpPr>
          <p:cNvPr id="3" name="Content Placeholder 2"/>
          <p:cNvSpPr>
            <a:spLocks noGrp="1"/>
          </p:cNvSpPr>
          <p:nvPr>
            <p:ph idx="1"/>
          </p:nvPr>
        </p:nvSpPr>
        <p:spPr/>
        <p:txBody>
          <a:bodyPr/>
          <a:lstStyle/>
          <a:p>
            <a:r>
              <a:rPr lang="en-US" dirty="0"/>
              <a:t>When the same dimension is evaluated across sources, we should not necessarily expect ratings to be similar.</a:t>
            </a:r>
          </a:p>
          <a:p>
            <a:endParaRPr lang="en-US" dirty="0"/>
          </a:p>
        </p:txBody>
      </p:sp>
      <p:sp>
        <p:nvSpPr>
          <p:cNvPr id="4" name="Slide Number Placeholder 3"/>
          <p:cNvSpPr>
            <a:spLocks noGrp="1"/>
          </p:cNvSpPr>
          <p:nvPr>
            <p:ph type="sldNum" sz="quarter" idx="12"/>
          </p:nvPr>
        </p:nvSpPr>
        <p:spPr/>
        <p:txBody>
          <a:bodyPr/>
          <a:lstStyle/>
          <a:p>
            <a:fld id="{D30DCD6A-6BF4-419A-A122-8CB4916F55CA}" type="slidenum">
              <a:rPr lang="en-US" smtClean="0"/>
              <a:pPr/>
              <a:t>32</a:t>
            </a:fld>
            <a:endParaRPr lang="en-US"/>
          </a:p>
        </p:txBody>
      </p:sp>
    </p:spTree>
    <p:extLst>
      <p:ext uri="{BB962C8B-B14F-4D97-AF65-F5344CB8AC3E}">
        <p14:creationId xmlns:p14="http://schemas.microsoft.com/office/powerpoint/2010/main" xmlns="" val="260339004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Disagreement across sources: is this a problem</a:t>
            </a:r>
            <a:r>
              <a:rPr lang="en-US" dirty="0" smtClean="0"/>
              <a:t>? (Contd.)</a:t>
            </a:r>
            <a:endParaRPr lang="en-US" dirty="0"/>
          </a:p>
        </p:txBody>
      </p:sp>
      <p:sp>
        <p:nvSpPr>
          <p:cNvPr id="3" name="Content Placeholder 2"/>
          <p:cNvSpPr>
            <a:spLocks noGrp="1"/>
          </p:cNvSpPr>
          <p:nvPr>
            <p:ph idx="1"/>
          </p:nvPr>
        </p:nvSpPr>
        <p:spPr/>
        <p:txBody>
          <a:bodyPr/>
          <a:lstStyle/>
          <a:p>
            <a:r>
              <a:rPr lang="en-US" dirty="0"/>
              <a:t>Different sources disagreeing about an employees performance is not necessarily a problem.</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D30DCD6A-6BF4-419A-A122-8CB4916F55CA}" type="slidenum">
              <a:rPr lang="en-US" smtClean="0"/>
              <a:pPr/>
              <a:t>33</a:t>
            </a:fld>
            <a:endParaRPr lang="en-US"/>
          </a:p>
        </p:txBody>
      </p:sp>
    </p:spTree>
    <p:extLst>
      <p:ext uri="{BB962C8B-B14F-4D97-AF65-F5344CB8AC3E}">
        <p14:creationId xmlns:p14="http://schemas.microsoft.com/office/powerpoint/2010/main" xmlns="" val="169874649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Usman\Desktop\DESK TOP 11 JAN 2014\vIRTUAL UNI COMSATS\Performance Management\scans\150.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D30DCD6A-6BF4-419A-A122-8CB4916F55CA}" type="slidenum">
              <a:rPr lang="en-US" smtClean="0"/>
              <a:pPr/>
              <a:t>34</a:t>
            </a:fld>
            <a:endParaRPr lang="en-US"/>
          </a:p>
        </p:txBody>
      </p:sp>
    </p:spTree>
    <p:extLst>
      <p:ext uri="{BB962C8B-B14F-4D97-AF65-F5344CB8AC3E}">
        <p14:creationId xmlns:p14="http://schemas.microsoft.com/office/powerpoint/2010/main" xmlns="" val="33911863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Disagreement across sources: is this a problem? (Contd.)</a:t>
            </a:r>
          </a:p>
        </p:txBody>
      </p:sp>
      <p:sp>
        <p:nvSpPr>
          <p:cNvPr id="3" name="Content Placeholder 2"/>
          <p:cNvSpPr>
            <a:spLocks noGrp="1"/>
          </p:cNvSpPr>
          <p:nvPr>
            <p:ph idx="1"/>
          </p:nvPr>
        </p:nvSpPr>
        <p:spPr/>
        <p:txBody>
          <a:bodyPr/>
          <a:lstStyle/>
          <a:p>
            <a:r>
              <a:rPr lang="en-US" dirty="0"/>
              <a:t>If disagreements are found, a decision must be made regarding the relatively importance of the rating provided by each source.</a:t>
            </a:r>
          </a:p>
        </p:txBody>
      </p:sp>
      <p:sp>
        <p:nvSpPr>
          <p:cNvPr id="4" name="Slide Number Placeholder 3"/>
          <p:cNvSpPr>
            <a:spLocks noGrp="1"/>
          </p:cNvSpPr>
          <p:nvPr>
            <p:ph type="sldNum" sz="quarter" idx="12"/>
          </p:nvPr>
        </p:nvSpPr>
        <p:spPr/>
        <p:txBody>
          <a:bodyPr/>
          <a:lstStyle/>
          <a:p>
            <a:fld id="{D30DCD6A-6BF4-419A-A122-8CB4916F55CA}" type="slidenum">
              <a:rPr lang="en-US" smtClean="0"/>
              <a:pPr/>
              <a:t>35</a:t>
            </a:fld>
            <a:endParaRPr lang="en-US"/>
          </a:p>
        </p:txBody>
      </p:sp>
    </p:spTree>
    <p:extLst>
      <p:ext uri="{BB962C8B-B14F-4D97-AF65-F5344CB8AC3E}">
        <p14:creationId xmlns:p14="http://schemas.microsoft.com/office/powerpoint/2010/main" xmlns="" val="19445231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Usman\Desktop\DESK TOP 11 JAN 2014\vIRTUAL UNI COMSATS\Performance Management\scans\15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600201"/>
            <a:ext cx="9144000" cy="21336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D30DCD6A-6BF4-419A-A122-8CB4916F55CA}" type="slidenum">
              <a:rPr lang="en-US" smtClean="0"/>
              <a:pPr/>
              <a:t>36</a:t>
            </a:fld>
            <a:endParaRPr lang="en-US"/>
          </a:p>
        </p:txBody>
      </p:sp>
    </p:spTree>
    <p:extLst>
      <p:ext uri="{BB962C8B-B14F-4D97-AF65-F5344CB8AC3E}">
        <p14:creationId xmlns:p14="http://schemas.microsoft.com/office/powerpoint/2010/main" xmlns="" val="133273211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Today’s Lecture</a:t>
            </a:r>
          </a:p>
        </p:txBody>
      </p:sp>
      <p:sp>
        <p:nvSpPr>
          <p:cNvPr id="3" name="Content Placeholder 2"/>
          <p:cNvSpPr>
            <a:spLocks noGrp="1"/>
          </p:cNvSpPr>
          <p:nvPr>
            <p:ph idx="1"/>
          </p:nvPr>
        </p:nvSpPr>
        <p:spPr/>
        <p:txBody>
          <a:bodyPr>
            <a:normAutofit lnSpcReduction="10000"/>
          </a:bodyPr>
          <a:lstStyle/>
          <a:p>
            <a:r>
              <a:rPr lang="en-US" dirty="0"/>
              <a:t>Who should provide performance information?</a:t>
            </a:r>
          </a:p>
          <a:p>
            <a:pPr lvl="1"/>
            <a:r>
              <a:rPr lang="en-US" dirty="0"/>
              <a:t>Supervisors</a:t>
            </a:r>
          </a:p>
          <a:p>
            <a:pPr lvl="1"/>
            <a:r>
              <a:rPr lang="en-US" dirty="0"/>
              <a:t>Peers</a:t>
            </a:r>
          </a:p>
          <a:p>
            <a:pPr lvl="1"/>
            <a:r>
              <a:rPr lang="en-US" dirty="0"/>
              <a:t>Subordinates</a:t>
            </a:r>
          </a:p>
          <a:p>
            <a:pPr lvl="1"/>
            <a:r>
              <a:rPr lang="en-US" dirty="0"/>
              <a:t>Self</a:t>
            </a:r>
          </a:p>
          <a:p>
            <a:pPr lvl="1"/>
            <a:r>
              <a:rPr lang="en-US" dirty="0"/>
              <a:t>Customers</a:t>
            </a:r>
          </a:p>
          <a:p>
            <a:r>
              <a:rPr lang="en-US" dirty="0"/>
              <a:t>Disagreement across sources: is this a problem?</a:t>
            </a:r>
          </a:p>
          <a:p>
            <a:endParaRPr lang="en-US" dirty="0"/>
          </a:p>
        </p:txBody>
      </p:sp>
      <p:sp>
        <p:nvSpPr>
          <p:cNvPr id="4" name="Slide Number Placeholder 3"/>
          <p:cNvSpPr>
            <a:spLocks noGrp="1"/>
          </p:cNvSpPr>
          <p:nvPr>
            <p:ph type="sldNum" sz="quarter" idx="12"/>
          </p:nvPr>
        </p:nvSpPr>
        <p:spPr/>
        <p:txBody>
          <a:bodyPr/>
          <a:lstStyle/>
          <a:p>
            <a:fld id="{D30DCD6A-6BF4-419A-A122-8CB4916F55CA}" type="slidenum">
              <a:rPr lang="en-US" smtClean="0"/>
              <a:pPr/>
              <a:t>37</a:t>
            </a:fld>
            <a:endParaRPr lang="en-US"/>
          </a:p>
        </p:txBody>
      </p:sp>
    </p:spTree>
    <p:extLst>
      <p:ext uri="{BB962C8B-B14F-4D97-AF65-F5344CB8AC3E}">
        <p14:creationId xmlns:p14="http://schemas.microsoft.com/office/powerpoint/2010/main" xmlns="" val="397686184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33D5A49D-0805-498E-8602-F27DEDAC7663}" type="slidenum">
              <a:rPr lang="en-US" smtClean="0"/>
              <a:pPr/>
              <a:t>38</a:t>
            </a:fld>
            <a:endParaRPr lang="en-US"/>
          </a:p>
        </p:txBody>
      </p:sp>
    </p:spTree>
    <p:extLst>
      <p:ext uri="{BB962C8B-B14F-4D97-AF65-F5344CB8AC3E}">
        <p14:creationId xmlns:p14="http://schemas.microsoft.com/office/powerpoint/2010/main" xmlns="" val="199141329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836</TotalTime>
  <Words>1054</Words>
  <Application>Microsoft Office PowerPoint</Application>
  <PresentationFormat>On-screen Show (4:3)</PresentationFormat>
  <Paragraphs>152</Paragraphs>
  <Slides>38</Slides>
  <Notes>0</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MGT-555  PERFORMANCE AND CAREER MANAGEMENT</vt:lpstr>
      <vt:lpstr>RECAP</vt:lpstr>
      <vt:lpstr>RECAP(Contd.)</vt:lpstr>
      <vt:lpstr>Agenda of Today’s Lecture</vt:lpstr>
      <vt:lpstr>Who should provide performance information?</vt:lpstr>
      <vt:lpstr>Who should provide performance information?</vt:lpstr>
      <vt:lpstr>Who should provide performance information?</vt:lpstr>
      <vt:lpstr>Supervisors </vt:lpstr>
      <vt:lpstr>Supervisors (Contd.)</vt:lpstr>
      <vt:lpstr>Supervisors (Contd.)</vt:lpstr>
      <vt:lpstr>Supervisors (Contd.)</vt:lpstr>
      <vt:lpstr>Supervisors (Contd.)</vt:lpstr>
      <vt:lpstr>Supervisors (Contd.)</vt:lpstr>
      <vt:lpstr>Supervisors (Contd.)</vt:lpstr>
      <vt:lpstr>Supervisors (Contd.)</vt:lpstr>
      <vt:lpstr>Peers</vt:lpstr>
      <vt:lpstr>Peers (Contd.)</vt:lpstr>
      <vt:lpstr>Slide 18</vt:lpstr>
      <vt:lpstr>Subordinates </vt:lpstr>
      <vt:lpstr>Subordinates (Contd.)</vt:lpstr>
      <vt:lpstr>Slide 21</vt:lpstr>
      <vt:lpstr>Self </vt:lpstr>
      <vt:lpstr>Slide 23</vt:lpstr>
      <vt:lpstr>Self (Contd.)</vt:lpstr>
      <vt:lpstr>Self (Contd.)</vt:lpstr>
      <vt:lpstr>Self (Contd.)</vt:lpstr>
      <vt:lpstr>Self (Contd.)</vt:lpstr>
      <vt:lpstr>Customers </vt:lpstr>
      <vt:lpstr>Slide 29</vt:lpstr>
      <vt:lpstr>Disagreement across sources: is this a problem?</vt:lpstr>
      <vt:lpstr>Slide 31</vt:lpstr>
      <vt:lpstr>Disagreement across sources: is this a problem? (Contd.)</vt:lpstr>
      <vt:lpstr>Disagreement across sources: is this a problem? (Contd.)</vt:lpstr>
      <vt:lpstr>Slide 34</vt:lpstr>
      <vt:lpstr>Disagreement across sources: is this a problem? (Contd.)</vt:lpstr>
      <vt:lpstr>Slide 36</vt:lpstr>
      <vt:lpstr>Summary of Today’s Lecture</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Usman</dc:creator>
  <cp:lastModifiedBy>NTS</cp:lastModifiedBy>
  <cp:revision>58</cp:revision>
  <dcterms:created xsi:type="dcterms:W3CDTF">2014-07-02T07:56:44Z</dcterms:created>
  <dcterms:modified xsi:type="dcterms:W3CDTF">2014-07-09T12:54:17Z</dcterms:modified>
</cp:coreProperties>
</file>