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316" r:id="rId2"/>
    <p:sldId id="317" r:id="rId3"/>
    <p:sldId id="318" r:id="rId4"/>
    <p:sldId id="319" r:id="rId5"/>
    <p:sldId id="288" r:id="rId6"/>
    <p:sldId id="289" r:id="rId7"/>
    <p:sldId id="290" r:id="rId8"/>
    <p:sldId id="257" r:id="rId9"/>
    <p:sldId id="291" r:id="rId10"/>
    <p:sldId id="292" r:id="rId11"/>
    <p:sldId id="293" r:id="rId12"/>
    <p:sldId id="258" r:id="rId13"/>
    <p:sldId id="294" r:id="rId14"/>
    <p:sldId id="259" r:id="rId15"/>
    <p:sldId id="295" r:id="rId16"/>
    <p:sldId id="260" r:id="rId17"/>
    <p:sldId id="296" r:id="rId18"/>
    <p:sldId id="261" r:id="rId19"/>
    <p:sldId id="297" r:id="rId20"/>
    <p:sldId id="301" r:id="rId21"/>
    <p:sldId id="302" r:id="rId22"/>
    <p:sldId id="299" r:id="rId23"/>
    <p:sldId id="300" r:id="rId24"/>
    <p:sldId id="303" r:id="rId25"/>
    <p:sldId id="304" r:id="rId26"/>
    <p:sldId id="305" r:id="rId27"/>
    <p:sldId id="306" r:id="rId28"/>
    <p:sldId id="307" r:id="rId29"/>
    <p:sldId id="308" r:id="rId30"/>
    <p:sldId id="309" r:id="rId31"/>
    <p:sldId id="262" r:id="rId32"/>
    <p:sldId id="310" r:id="rId33"/>
    <p:sldId id="263" r:id="rId34"/>
    <p:sldId id="311" r:id="rId35"/>
    <p:sldId id="264" r:id="rId36"/>
    <p:sldId id="312" r:id="rId37"/>
    <p:sldId id="265" r:id="rId38"/>
    <p:sldId id="313" r:id="rId39"/>
    <p:sldId id="314" r:id="rId40"/>
    <p:sldId id="315" r:id="rId41"/>
    <p:sldId id="320" r:id="rId42"/>
    <p:sldId id="321"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D50E68-781C-4FE6-89D1-79A841E63421}" type="datetimeFigureOut">
              <a:rPr lang="en-US" smtClean="0"/>
              <a:pPr/>
              <a:t>7/7/2014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91CEF1-79A1-450D-BD13-37759178A7C6}" type="slidenum">
              <a:rPr lang="en-US" smtClean="0"/>
              <a:pPr/>
              <a:t>‹#›</a:t>
            </a:fld>
            <a:endParaRPr lang="en-US"/>
          </a:p>
        </p:txBody>
      </p:sp>
    </p:spTree>
    <p:extLst>
      <p:ext uri="{BB962C8B-B14F-4D97-AF65-F5344CB8AC3E}">
        <p14:creationId xmlns:p14="http://schemas.microsoft.com/office/powerpoint/2010/main" xmlns="" val="1806627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4B7C89-756C-45A8-9C49-486E7AD0DA7C}" type="datetime1">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4F1A5-E4EA-4A0A-82DF-02503D616DA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903D14-D83F-4160-9AB2-D4B61B122C0C}" type="datetime1">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4F1A5-E4EA-4A0A-82DF-02503D616DA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677A00-B228-4A14-B65F-502D7B340CF9}" type="datetime1">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4F1A5-E4EA-4A0A-82DF-02503D616DA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204C53-E691-4E28-80E2-534EFC84C243}" type="datetime1">
              <a:rPr lang="en-US" smtClean="0"/>
              <a:pPr/>
              <a:t>7/7/2014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C4F1A5-E4EA-4A0A-82DF-02503D616DA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8716D3-B0B4-4771-A47D-6D9AA55D3547}" type="datetime1">
              <a:rPr lang="en-US" smtClean="0"/>
              <a:pPr/>
              <a:t>7/7/2014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C4F1A5-E4EA-4A0A-82DF-02503D616DA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84CAD18-F071-4C01-8435-3F167D60BD2A}" type="datetime1">
              <a:rPr lang="en-US" smtClean="0"/>
              <a:pPr/>
              <a:t>7/7/2014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C4F1A5-E4EA-4A0A-82DF-02503D616DA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E806B5-25CB-4666-BD64-47A325615C6D}" type="datetime1">
              <a:rPr lang="en-US" smtClean="0"/>
              <a:pPr/>
              <a:t>7/7/2014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C4F1A5-E4EA-4A0A-82DF-02503D616DA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18A3F4-89CB-454F-AF52-838BF465FACB}" type="datetime1">
              <a:rPr lang="en-US" smtClean="0"/>
              <a:pPr/>
              <a:t>7/7/2014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C4F1A5-E4EA-4A0A-82DF-02503D616DA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E2EDD7-D588-4319-AE37-DA31CEBE8DE2}" type="datetime1">
              <a:rPr lang="en-US" smtClean="0"/>
              <a:pPr/>
              <a:t>7/7/2014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C4F1A5-E4EA-4A0A-82DF-02503D616DA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0AE3E1-8444-44BB-A0BD-A884089E8FE3}" type="datetime1">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4F1A5-E4EA-4A0A-82DF-02503D616DA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874694-7964-4650-BF5C-1AC93FDAA8D5}" type="datetime1">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4F1A5-E4EA-4A0A-82DF-02503D616DA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2C479E-0666-4C98-B20E-251D0D04F535}" type="datetime1">
              <a:rPr lang="en-US" smtClean="0"/>
              <a:pPr/>
              <a:t>7/7/2014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C4F1A5-E4EA-4A0A-82DF-02503D616DA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dirty="0" smtClean="0"/>
              <a:t>MGT-555 </a:t>
            </a:r>
            <a:br>
              <a:rPr lang="en-US" dirty="0" smtClean="0"/>
            </a:br>
            <a:r>
              <a:rPr lang="en-US" dirty="0" smtClean="0"/>
              <a:t>PERFORMANCE AND CAREER MANAGEMENT</a:t>
            </a:r>
            <a:endParaRPr lang="en-US" dirty="0"/>
          </a:p>
        </p:txBody>
      </p:sp>
      <p:sp>
        <p:nvSpPr>
          <p:cNvPr id="3" name="Subtitle 2"/>
          <p:cNvSpPr>
            <a:spLocks noGrp="1"/>
          </p:cNvSpPr>
          <p:nvPr>
            <p:ph type="subTitle" idx="1"/>
          </p:nvPr>
        </p:nvSpPr>
        <p:spPr>
          <a:xfrm>
            <a:off x="1752600" y="4648200"/>
            <a:ext cx="6400800" cy="762000"/>
          </a:xfrm>
        </p:spPr>
        <p:txBody>
          <a:bodyPr/>
          <a:lstStyle/>
          <a:p>
            <a:r>
              <a:rPr lang="en-US" dirty="0" smtClean="0">
                <a:solidFill>
                  <a:schemeClr val="tx1"/>
                </a:solidFill>
              </a:rPr>
              <a:t>LECTURE NO - 16</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4571863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a:t>Measuring Behavior</a:t>
            </a:r>
          </a:p>
          <a:p>
            <a:r>
              <a:rPr lang="en-US" dirty="0"/>
              <a:t>Indicator</a:t>
            </a:r>
          </a:p>
          <a:p>
            <a:r>
              <a:rPr lang="en-US" dirty="0"/>
              <a:t>Components of Competency</a:t>
            </a:r>
          </a:p>
          <a:p>
            <a:r>
              <a:rPr lang="en-US" dirty="0"/>
              <a:t>Comparative Systems</a:t>
            </a:r>
          </a:p>
          <a:p>
            <a:r>
              <a:rPr lang="en-US" dirty="0"/>
              <a:t>Advantages of Comparative Systems</a:t>
            </a:r>
          </a:p>
          <a:p>
            <a:r>
              <a:rPr lang="en-US" dirty="0"/>
              <a:t>Disadvantages of Comparative Systems</a:t>
            </a:r>
          </a:p>
          <a:p>
            <a:r>
              <a:rPr lang="en-US" dirty="0"/>
              <a:t>Absolute System</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41963637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p:txBody>
          <a:bodyPr/>
          <a:lstStyle/>
          <a:p>
            <a:pPr marL="457200" lvl="1" indent="0">
              <a:buNone/>
            </a:pPr>
            <a:r>
              <a:rPr lang="en-US" dirty="0" smtClean="0"/>
              <a:t>GATHERING PERFORMANCE INFORMATION</a:t>
            </a:r>
          </a:p>
          <a:p>
            <a:pPr lvl="2"/>
            <a:r>
              <a:rPr lang="en-US" dirty="0" smtClean="0"/>
              <a:t>Components of Performance Management Process</a:t>
            </a:r>
          </a:p>
          <a:p>
            <a:pPr lvl="2"/>
            <a:r>
              <a:rPr lang="en-US" dirty="0" smtClean="0"/>
              <a:t>Gathering Performance Information</a:t>
            </a:r>
          </a:p>
          <a:p>
            <a:pPr lvl="2"/>
            <a:r>
              <a:rPr lang="en-US" dirty="0" smtClean="0"/>
              <a:t>Appraisal Form</a:t>
            </a:r>
          </a:p>
          <a:p>
            <a:pPr lvl="2"/>
            <a:r>
              <a:rPr lang="en-US" dirty="0" smtClean="0"/>
              <a:t>Components of Appraisal Form</a:t>
            </a:r>
          </a:p>
          <a:p>
            <a:pPr lvl="2"/>
            <a:r>
              <a:rPr lang="en-US" dirty="0" smtClean="0"/>
              <a:t>Examples of Appraisal Forms</a:t>
            </a:r>
          </a:p>
          <a:p>
            <a:pPr lvl="2"/>
            <a:r>
              <a:rPr lang="en-US" dirty="0" smtClean="0"/>
              <a:t>Characteristics of Appraisal Forms</a:t>
            </a:r>
          </a:p>
          <a:p>
            <a:pPr lvl="2"/>
            <a:r>
              <a:rPr lang="en-US" dirty="0" smtClean="0"/>
              <a:t>Desirable Features of Appraisal Forms</a:t>
            </a:r>
          </a:p>
          <a:p>
            <a:pPr lvl="2"/>
            <a:endParaRPr lang="en-US" dirty="0"/>
          </a:p>
        </p:txBody>
      </p:sp>
      <p:sp>
        <p:nvSpPr>
          <p:cNvPr id="4" name="Slide Number Placeholder 3"/>
          <p:cNvSpPr>
            <a:spLocks noGrp="1"/>
          </p:cNvSpPr>
          <p:nvPr>
            <p:ph type="sldNum" sz="quarter" idx="12"/>
          </p:nvPr>
        </p:nvSpPr>
        <p:spPr/>
        <p:txBody>
          <a:bodyPr/>
          <a:lstStyle/>
          <a:p>
            <a:fld id="{A91FE758-393C-41C5-BDFE-013E34C6CE98}" type="slidenum">
              <a:rPr lang="en-US" smtClean="0"/>
              <a:pPr/>
              <a:t>3</a:t>
            </a:fld>
            <a:endParaRPr lang="en-US"/>
          </a:p>
        </p:txBody>
      </p:sp>
    </p:spTree>
    <p:extLst>
      <p:ext uri="{BB962C8B-B14F-4D97-AF65-F5344CB8AC3E}">
        <p14:creationId xmlns:p14="http://schemas.microsoft.com/office/powerpoint/2010/main" xmlns="" val="2968045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1"/>
            <a:ext cx="7772400" cy="2133599"/>
          </a:xfrm>
        </p:spPr>
        <p:txBody>
          <a:bodyPr>
            <a:normAutofit/>
          </a:bodyPr>
          <a:lstStyle/>
          <a:p>
            <a:r>
              <a:rPr lang="en-US" dirty="0" smtClean="0"/>
              <a:t>GATHERING PERFORMANCE INFORMATION</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ABC4F1A5-E4EA-4A0A-82DF-02503D616DAB}" type="slidenum">
              <a:rPr lang="en-US" smtClean="0"/>
              <a:pPr/>
              <a:t>4</a:t>
            </a:fld>
            <a:endParaRPr lang="en-US"/>
          </a:p>
        </p:txBody>
      </p:sp>
    </p:spTree>
    <p:extLst>
      <p:ext uri="{BB962C8B-B14F-4D97-AF65-F5344CB8AC3E}">
        <p14:creationId xmlns:p14="http://schemas.microsoft.com/office/powerpoint/2010/main" xmlns="" val="20217081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Gathering P</a:t>
            </a:r>
            <a:r>
              <a:rPr lang="en-US" dirty="0" smtClean="0"/>
              <a:t>erformance Information</a:t>
            </a:r>
            <a:endParaRPr lang="en-US" dirty="0"/>
          </a:p>
        </p:txBody>
      </p:sp>
      <p:sp>
        <p:nvSpPr>
          <p:cNvPr id="3" name="Content Placeholder 2"/>
          <p:cNvSpPr>
            <a:spLocks noGrp="1"/>
          </p:cNvSpPr>
          <p:nvPr>
            <p:ph idx="1"/>
          </p:nvPr>
        </p:nvSpPr>
        <p:spPr/>
        <p:txBody>
          <a:bodyPr>
            <a:normAutofit/>
          </a:bodyPr>
          <a:lstStyle/>
          <a:p>
            <a:r>
              <a:rPr lang="en-US" dirty="0"/>
              <a:t>Performance management process includes several stages:</a:t>
            </a:r>
          </a:p>
          <a:p>
            <a:pPr lvl="1"/>
            <a:r>
              <a:rPr lang="en-US" dirty="0"/>
              <a:t>Prerequisite</a:t>
            </a:r>
          </a:p>
          <a:p>
            <a:pPr lvl="1"/>
            <a:r>
              <a:rPr lang="en-US" dirty="0"/>
              <a:t>Performance planning</a:t>
            </a:r>
          </a:p>
          <a:p>
            <a:pPr lvl="1"/>
            <a:r>
              <a:rPr lang="en-US" dirty="0"/>
              <a:t>Performance execution</a:t>
            </a:r>
          </a:p>
          <a:p>
            <a:pPr lvl="1"/>
            <a:r>
              <a:rPr lang="en-US" dirty="0"/>
              <a:t>Performance assessment</a:t>
            </a:r>
          </a:p>
          <a:p>
            <a:pPr lvl="1"/>
            <a:r>
              <a:rPr lang="en-US" dirty="0"/>
              <a:t>Performance review</a:t>
            </a:r>
          </a:p>
          <a:p>
            <a:pPr lvl="1"/>
            <a:r>
              <a:rPr lang="en-US" dirty="0"/>
              <a:t>Performance renewal </a:t>
            </a:r>
            <a:r>
              <a:rPr lang="en-US" dirty="0" smtClean="0"/>
              <a:t>and </a:t>
            </a:r>
            <a:r>
              <a:rPr lang="en-US" dirty="0" err="1" smtClean="0"/>
              <a:t>Recontracting</a:t>
            </a:r>
            <a:endParaRPr lang="en-US" dirty="0"/>
          </a:p>
          <a:p>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5</a:t>
            </a:fld>
            <a:endParaRPr lang="en-US"/>
          </a:p>
        </p:txBody>
      </p:sp>
    </p:spTree>
    <p:extLst>
      <p:ext uri="{BB962C8B-B14F-4D97-AF65-F5344CB8AC3E}">
        <p14:creationId xmlns:p14="http://schemas.microsoft.com/office/powerpoint/2010/main" xmlns="" val="6745922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Gathering Performance </a:t>
            </a:r>
            <a:r>
              <a:rPr lang="en-US" dirty="0" smtClean="0"/>
              <a:t>Information (Contd.)</a:t>
            </a:r>
            <a:endParaRPr lang="en-US" dirty="0"/>
          </a:p>
        </p:txBody>
      </p:sp>
      <p:sp>
        <p:nvSpPr>
          <p:cNvPr id="3" name="Content Placeholder 2"/>
          <p:cNvSpPr>
            <a:spLocks noGrp="1"/>
          </p:cNvSpPr>
          <p:nvPr>
            <p:ph idx="1"/>
          </p:nvPr>
        </p:nvSpPr>
        <p:spPr/>
        <p:txBody>
          <a:bodyPr>
            <a:normAutofit/>
          </a:bodyPr>
          <a:lstStyle/>
          <a:p>
            <a:r>
              <a:rPr lang="en-US" dirty="0" smtClean="0"/>
              <a:t>An important component of the performance assessment stage is the use of appraisal forms.</a:t>
            </a:r>
          </a:p>
          <a:p>
            <a:endParaRPr lang="en-US" dirty="0"/>
          </a:p>
          <a:p>
            <a:r>
              <a:rPr lang="en-US" dirty="0" smtClean="0"/>
              <a:t>These forms are instruments used to document and evaluate performance.</a:t>
            </a:r>
          </a:p>
          <a:p>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6</a:t>
            </a:fld>
            <a:endParaRPr lang="en-US"/>
          </a:p>
        </p:txBody>
      </p:sp>
    </p:spTree>
    <p:extLst>
      <p:ext uri="{BB962C8B-B14F-4D97-AF65-F5344CB8AC3E}">
        <p14:creationId xmlns:p14="http://schemas.microsoft.com/office/powerpoint/2010/main" xmlns="" val="33087071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Gathering Performance Information (Contd.)</a:t>
            </a:r>
          </a:p>
        </p:txBody>
      </p:sp>
      <p:sp>
        <p:nvSpPr>
          <p:cNvPr id="3" name="Content Placeholder 2"/>
          <p:cNvSpPr>
            <a:spLocks noGrp="1"/>
          </p:cNvSpPr>
          <p:nvPr>
            <p:ph idx="1"/>
          </p:nvPr>
        </p:nvSpPr>
        <p:spPr/>
        <p:txBody>
          <a:bodyPr/>
          <a:lstStyle/>
          <a:p>
            <a:r>
              <a:rPr lang="en-US" dirty="0"/>
              <a:t>Earlier we had discussed various techniques and approaches to measure performance, this chapter will provide a more exhaustive description of the use of appraisal forms and their content.</a:t>
            </a:r>
          </a:p>
          <a:p>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7</a:t>
            </a:fld>
            <a:endParaRPr lang="en-US"/>
          </a:p>
        </p:txBody>
      </p:sp>
    </p:spTree>
    <p:extLst>
      <p:ext uri="{BB962C8B-B14F-4D97-AF65-F5344CB8AC3E}">
        <p14:creationId xmlns:p14="http://schemas.microsoft.com/office/powerpoint/2010/main" xmlns="" val="34622110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Appraisal form</a:t>
            </a:r>
            <a:endParaRPr lang="en-US" dirty="0"/>
          </a:p>
        </p:txBody>
      </p:sp>
      <p:sp>
        <p:nvSpPr>
          <p:cNvPr id="3" name="Content Placeholder 2"/>
          <p:cNvSpPr>
            <a:spLocks noGrp="1"/>
          </p:cNvSpPr>
          <p:nvPr>
            <p:ph idx="1"/>
          </p:nvPr>
        </p:nvSpPr>
        <p:spPr/>
        <p:txBody>
          <a:bodyPr>
            <a:normAutofit/>
          </a:bodyPr>
          <a:lstStyle/>
          <a:p>
            <a:r>
              <a:rPr lang="en-US" dirty="0" smtClean="0"/>
              <a:t>At the core of any performance management system is the assessment of performance.</a:t>
            </a:r>
          </a:p>
          <a:p>
            <a:endParaRPr lang="en-US" dirty="0"/>
          </a:p>
          <a:p>
            <a:r>
              <a:rPr lang="en-US" dirty="0" smtClean="0"/>
              <a:t>Information on performance is collected by using forms, which can be filled out on paper or electronically. </a:t>
            </a:r>
          </a:p>
        </p:txBody>
      </p:sp>
      <p:sp>
        <p:nvSpPr>
          <p:cNvPr id="4" name="Slide Number Placeholder 3"/>
          <p:cNvSpPr>
            <a:spLocks noGrp="1"/>
          </p:cNvSpPr>
          <p:nvPr>
            <p:ph type="sldNum" sz="quarter" idx="12"/>
          </p:nvPr>
        </p:nvSpPr>
        <p:spPr/>
        <p:txBody>
          <a:bodyPr/>
          <a:lstStyle/>
          <a:p>
            <a:fld id="{ABC4F1A5-E4EA-4A0A-82DF-02503D616DA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Appraisal </a:t>
            </a:r>
            <a:r>
              <a:rPr lang="en-US" dirty="0" smtClean="0"/>
              <a:t>form (Contd.)</a:t>
            </a:r>
            <a:endParaRPr lang="en-US" dirty="0"/>
          </a:p>
        </p:txBody>
      </p:sp>
      <p:sp>
        <p:nvSpPr>
          <p:cNvPr id="3" name="Content Placeholder 2"/>
          <p:cNvSpPr>
            <a:spLocks noGrp="1"/>
          </p:cNvSpPr>
          <p:nvPr>
            <p:ph idx="1"/>
          </p:nvPr>
        </p:nvSpPr>
        <p:spPr/>
        <p:txBody>
          <a:bodyPr/>
          <a:lstStyle/>
          <a:p>
            <a:r>
              <a:rPr lang="en-US" dirty="0" smtClean="0"/>
              <a:t>One </a:t>
            </a:r>
            <a:r>
              <a:rPr lang="en-US" dirty="0"/>
              <a:t>advantage of filling the form electronically is that the information can </a:t>
            </a:r>
            <a:r>
              <a:rPr lang="en-US" dirty="0" smtClean="0"/>
              <a:t>be</a:t>
            </a:r>
            <a:r>
              <a:rPr lang="en-US" dirty="0" smtClean="0"/>
              <a:t> </a:t>
            </a:r>
            <a:r>
              <a:rPr lang="en-US" dirty="0"/>
              <a:t>stored and it can easily be shared.</a:t>
            </a:r>
          </a:p>
          <a:p>
            <a:endParaRPr lang="en-US" dirty="0"/>
          </a:p>
          <a:p>
            <a:r>
              <a:rPr lang="en-US" dirty="0" smtClean="0"/>
              <a:t>For Example;</a:t>
            </a:r>
          </a:p>
          <a:p>
            <a:pPr lvl="1"/>
            <a:r>
              <a:rPr lang="en-US" dirty="0" smtClean="0"/>
              <a:t>Between the manager and the HR department.</a:t>
            </a:r>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9</a:t>
            </a:fld>
            <a:endParaRPr lang="en-US"/>
          </a:p>
        </p:txBody>
      </p:sp>
    </p:spTree>
    <p:extLst>
      <p:ext uri="{BB962C8B-B14F-4D97-AF65-F5344CB8AC3E}">
        <p14:creationId xmlns:p14="http://schemas.microsoft.com/office/powerpoint/2010/main" xmlns="" val="27967955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Appraisal form (Contd.)</a:t>
            </a:r>
          </a:p>
        </p:txBody>
      </p:sp>
      <p:sp>
        <p:nvSpPr>
          <p:cNvPr id="3" name="Content Placeholder 2"/>
          <p:cNvSpPr>
            <a:spLocks noGrp="1"/>
          </p:cNvSpPr>
          <p:nvPr>
            <p:ph idx="1"/>
          </p:nvPr>
        </p:nvSpPr>
        <p:spPr/>
        <p:txBody>
          <a:bodyPr/>
          <a:lstStyle/>
          <a:p>
            <a:r>
              <a:rPr lang="en-US" dirty="0" smtClean="0"/>
              <a:t>Also having the data available in electronic form can help in subsequent analyses.</a:t>
            </a:r>
          </a:p>
          <a:p>
            <a:endParaRPr lang="en-US" dirty="0"/>
          </a:p>
          <a:p>
            <a:r>
              <a:rPr lang="en-US" dirty="0" smtClean="0"/>
              <a:t>For example;</a:t>
            </a:r>
          </a:p>
          <a:p>
            <a:pPr lvl="1"/>
            <a:r>
              <a:rPr lang="en-US" dirty="0" smtClean="0"/>
              <a:t>In making comparisons of the relative average performance levels of various units with in the organization.</a:t>
            </a:r>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10</a:t>
            </a:fld>
            <a:endParaRPr lang="en-US"/>
          </a:p>
        </p:txBody>
      </p:sp>
    </p:spTree>
    <p:extLst>
      <p:ext uri="{BB962C8B-B14F-4D97-AF65-F5344CB8AC3E}">
        <p14:creationId xmlns:p14="http://schemas.microsoft.com/office/powerpoint/2010/main" xmlns="" val="5224856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Appraisal form (Contd.)</a:t>
            </a:r>
          </a:p>
        </p:txBody>
      </p:sp>
      <p:sp>
        <p:nvSpPr>
          <p:cNvPr id="3" name="Content Placeholder 2"/>
          <p:cNvSpPr>
            <a:spLocks noGrp="1"/>
          </p:cNvSpPr>
          <p:nvPr>
            <p:ph idx="1"/>
          </p:nvPr>
        </p:nvSpPr>
        <p:spPr/>
        <p:txBody>
          <a:bodyPr/>
          <a:lstStyle/>
          <a:p>
            <a:r>
              <a:rPr lang="en-US" dirty="0" smtClean="0"/>
              <a:t>Finally, using electronic forms is beneficial because, as changes take place in the organization or job in question, forms need to be revised and updated, and electronic forms are usually easier to modify than paper forms.</a:t>
            </a:r>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11</a:t>
            </a:fld>
            <a:endParaRPr lang="en-US"/>
          </a:p>
        </p:txBody>
      </p:sp>
    </p:spTree>
    <p:extLst>
      <p:ext uri="{BB962C8B-B14F-4D97-AF65-F5344CB8AC3E}">
        <p14:creationId xmlns:p14="http://schemas.microsoft.com/office/powerpoint/2010/main" xmlns="" val="42114340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Appraisal Forms</a:t>
            </a:r>
            <a:endParaRPr lang="en-US" dirty="0"/>
          </a:p>
        </p:txBody>
      </p:sp>
      <p:sp>
        <p:nvSpPr>
          <p:cNvPr id="3" name="Content Placeholder 2"/>
          <p:cNvSpPr>
            <a:spLocks noGrp="1"/>
          </p:cNvSpPr>
          <p:nvPr>
            <p:ph idx="1"/>
          </p:nvPr>
        </p:nvSpPr>
        <p:spPr/>
        <p:txBody>
          <a:bodyPr>
            <a:normAutofit/>
          </a:bodyPr>
          <a:lstStyle/>
          <a:p>
            <a:r>
              <a:rPr lang="en-US" dirty="0" smtClean="0"/>
              <a:t>Regardless of whether they are electronic or paper, appraisal forms usually include a combination of the following components.</a:t>
            </a:r>
          </a:p>
          <a:p>
            <a:pPr lvl="1"/>
            <a:endParaRPr lang="en-US" dirty="0" smtClean="0"/>
          </a:p>
          <a:p>
            <a:pPr lvl="1"/>
            <a:r>
              <a:rPr lang="en-US" dirty="0" smtClean="0"/>
              <a:t>Basic employee information: </a:t>
            </a:r>
          </a:p>
          <a:p>
            <a:pPr lvl="2"/>
            <a:r>
              <a:rPr lang="en-US" dirty="0" smtClean="0"/>
              <a:t>this section of the form include basic employee information such as job title, division, department, and other work group information, employee number, and pay grade or salary classification.</a:t>
            </a:r>
          </a:p>
        </p:txBody>
      </p:sp>
      <p:sp>
        <p:nvSpPr>
          <p:cNvPr id="4" name="Slide Number Placeholder 3"/>
          <p:cNvSpPr>
            <a:spLocks noGrp="1"/>
          </p:cNvSpPr>
          <p:nvPr>
            <p:ph type="sldNum" sz="quarter" idx="12"/>
          </p:nvPr>
        </p:nvSpPr>
        <p:spPr/>
        <p:txBody>
          <a:bodyPr/>
          <a:lstStyle/>
          <a:p>
            <a:fld id="{ABC4F1A5-E4EA-4A0A-82DF-02503D616DA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Components of Appraisal </a:t>
            </a:r>
            <a:r>
              <a:rPr lang="en-US" dirty="0" smtClean="0"/>
              <a:t>Forms (Contd.)</a:t>
            </a:r>
            <a:endParaRPr lang="en-US" dirty="0"/>
          </a:p>
        </p:txBody>
      </p:sp>
      <p:sp>
        <p:nvSpPr>
          <p:cNvPr id="3" name="Content Placeholder 2"/>
          <p:cNvSpPr>
            <a:spLocks noGrp="1"/>
          </p:cNvSpPr>
          <p:nvPr>
            <p:ph idx="1"/>
          </p:nvPr>
        </p:nvSpPr>
        <p:spPr/>
        <p:txBody>
          <a:bodyPr/>
          <a:lstStyle/>
          <a:p>
            <a:pPr lvl="1"/>
            <a:r>
              <a:rPr lang="en-US" dirty="0"/>
              <a:t>Accountabilities, objectives, and standards: </a:t>
            </a:r>
            <a:endParaRPr lang="en-US" dirty="0" smtClean="0"/>
          </a:p>
          <a:p>
            <a:pPr lvl="2"/>
            <a:r>
              <a:rPr lang="en-US" dirty="0" smtClean="0"/>
              <a:t>if </a:t>
            </a:r>
            <a:r>
              <a:rPr lang="en-US" dirty="0"/>
              <a:t>the organization adopts a result approach, this section of form would include the name and description of each accountability, objectives agreed upon by manager and employee, and the extent  to which the objectives have been achieved.</a:t>
            </a:r>
          </a:p>
          <a:p>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13</a:t>
            </a:fld>
            <a:endParaRPr lang="en-US"/>
          </a:p>
        </p:txBody>
      </p:sp>
    </p:spTree>
    <p:extLst>
      <p:ext uri="{BB962C8B-B14F-4D97-AF65-F5344CB8AC3E}">
        <p14:creationId xmlns:p14="http://schemas.microsoft.com/office/powerpoint/2010/main" xmlns="" val="24794628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Components of Appraisal Forms (Contd.)</a:t>
            </a:r>
          </a:p>
        </p:txBody>
      </p:sp>
      <p:sp>
        <p:nvSpPr>
          <p:cNvPr id="3" name="Content Placeholder 2"/>
          <p:cNvSpPr>
            <a:spLocks noGrp="1"/>
          </p:cNvSpPr>
          <p:nvPr>
            <p:ph idx="1"/>
          </p:nvPr>
        </p:nvSpPr>
        <p:spPr/>
        <p:txBody>
          <a:bodyPr>
            <a:normAutofit/>
          </a:bodyPr>
          <a:lstStyle/>
          <a:p>
            <a:pPr lvl="1"/>
            <a:r>
              <a:rPr lang="en-US" dirty="0" smtClean="0"/>
              <a:t>Competencies and indicators: </a:t>
            </a:r>
          </a:p>
          <a:p>
            <a:pPr lvl="2"/>
            <a:r>
              <a:rPr lang="en-US" dirty="0" smtClean="0"/>
              <a:t>If the organization adopts a behavior approach, this section of the form includes a definition of the various competencies to be assessed, together with their behavioral indicators.</a:t>
            </a:r>
          </a:p>
        </p:txBody>
      </p:sp>
      <p:sp>
        <p:nvSpPr>
          <p:cNvPr id="4" name="Slide Number Placeholder 3"/>
          <p:cNvSpPr>
            <a:spLocks noGrp="1"/>
          </p:cNvSpPr>
          <p:nvPr>
            <p:ph type="sldNum" sz="quarter" idx="12"/>
          </p:nvPr>
        </p:nvSpPr>
        <p:spPr/>
        <p:txBody>
          <a:bodyPr/>
          <a:lstStyle/>
          <a:p>
            <a:fld id="{ABC4F1A5-E4EA-4A0A-82DF-02503D616DA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Components of Appraisal Forms (Contd.)</a:t>
            </a:r>
          </a:p>
        </p:txBody>
      </p:sp>
      <p:sp>
        <p:nvSpPr>
          <p:cNvPr id="3" name="Content Placeholder 2"/>
          <p:cNvSpPr>
            <a:spLocks noGrp="1"/>
          </p:cNvSpPr>
          <p:nvPr>
            <p:ph idx="1"/>
          </p:nvPr>
        </p:nvSpPr>
        <p:spPr/>
        <p:txBody>
          <a:bodyPr/>
          <a:lstStyle/>
          <a:p>
            <a:pPr lvl="1"/>
            <a:r>
              <a:rPr lang="en-US" dirty="0"/>
              <a:t>Major achievements and contributions: </a:t>
            </a:r>
            <a:endParaRPr lang="en-US" dirty="0" smtClean="0"/>
          </a:p>
          <a:p>
            <a:pPr lvl="2"/>
            <a:r>
              <a:rPr lang="en-US" dirty="0" smtClean="0"/>
              <a:t>Some </a:t>
            </a:r>
            <a:r>
              <a:rPr lang="en-US" dirty="0"/>
              <a:t>form include a section in which a rater is asked to list the two or three major accomplishments of the individual being rated during the review period.</a:t>
            </a:r>
          </a:p>
          <a:p>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15</a:t>
            </a:fld>
            <a:endParaRPr lang="en-US"/>
          </a:p>
        </p:txBody>
      </p:sp>
    </p:spTree>
    <p:extLst>
      <p:ext uri="{BB962C8B-B14F-4D97-AF65-F5344CB8AC3E}">
        <p14:creationId xmlns:p14="http://schemas.microsoft.com/office/powerpoint/2010/main" xmlns="" val="29641395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Components of Appraisal Forms (Contd.)</a:t>
            </a:r>
          </a:p>
        </p:txBody>
      </p:sp>
      <p:sp>
        <p:nvSpPr>
          <p:cNvPr id="3" name="Content Placeholder 2"/>
          <p:cNvSpPr>
            <a:spLocks noGrp="1"/>
          </p:cNvSpPr>
          <p:nvPr>
            <p:ph idx="1"/>
          </p:nvPr>
        </p:nvSpPr>
        <p:spPr/>
        <p:txBody>
          <a:bodyPr>
            <a:normAutofit/>
          </a:bodyPr>
          <a:lstStyle/>
          <a:p>
            <a:pPr lvl="1"/>
            <a:r>
              <a:rPr lang="en-US" dirty="0" smtClean="0"/>
              <a:t>Developmental achievements: </a:t>
            </a:r>
          </a:p>
          <a:p>
            <a:pPr lvl="2"/>
            <a:r>
              <a:rPr lang="en-US" dirty="0" smtClean="0"/>
              <a:t>This section of form includes information about the extent to which the developmental goals set for the review period have been achieved.</a:t>
            </a:r>
          </a:p>
          <a:p>
            <a:pPr lvl="1"/>
            <a:endParaRPr lang="en-US" dirty="0" smtClean="0"/>
          </a:p>
          <a:p>
            <a:pPr lvl="1"/>
            <a:r>
              <a:rPr lang="en-US" dirty="0"/>
              <a:t> </a:t>
            </a:r>
            <a:r>
              <a:rPr lang="en-US" dirty="0" smtClean="0"/>
              <a:t>Developmental needs, plans and goals: </a:t>
            </a:r>
          </a:p>
          <a:p>
            <a:pPr lvl="2"/>
            <a:r>
              <a:rPr lang="en-US" dirty="0" smtClean="0"/>
              <a:t>This section of form is future oriented and includes information about specific goals and timetables in terms of employee development.</a:t>
            </a:r>
          </a:p>
        </p:txBody>
      </p:sp>
      <p:sp>
        <p:nvSpPr>
          <p:cNvPr id="4" name="Slide Number Placeholder 3"/>
          <p:cNvSpPr>
            <a:spLocks noGrp="1"/>
          </p:cNvSpPr>
          <p:nvPr>
            <p:ph type="sldNum" sz="quarter" idx="12"/>
          </p:nvPr>
        </p:nvSpPr>
        <p:spPr/>
        <p:txBody>
          <a:bodyPr/>
          <a:lstStyle/>
          <a:p>
            <a:fld id="{ABC4F1A5-E4EA-4A0A-82DF-02503D616DA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Components of Appraisal Forms (Contd.)</a:t>
            </a:r>
          </a:p>
        </p:txBody>
      </p:sp>
      <p:sp>
        <p:nvSpPr>
          <p:cNvPr id="3" name="Content Placeholder 2"/>
          <p:cNvSpPr>
            <a:spLocks noGrp="1"/>
          </p:cNvSpPr>
          <p:nvPr>
            <p:ph idx="1"/>
          </p:nvPr>
        </p:nvSpPr>
        <p:spPr/>
        <p:txBody>
          <a:bodyPr/>
          <a:lstStyle/>
          <a:p>
            <a:pPr lvl="1"/>
            <a:r>
              <a:rPr lang="en-US" dirty="0"/>
              <a:t>Stakeholder input: </a:t>
            </a:r>
          </a:p>
          <a:p>
            <a:pPr lvl="2"/>
            <a:r>
              <a:rPr lang="en-US" dirty="0"/>
              <a:t>Some forms include section to be filled out by other stakeholders, such as customers with whom the employee interacts</a:t>
            </a:r>
            <a:r>
              <a:rPr lang="en-US" dirty="0" smtClean="0"/>
              <a:t>.</a:t>
            </a:r>
          </a:p>
          <a:p>
            <a:pPr lvl="2"/>
            <a:endParaRPr lang="en-US" dirty="0"/>
          </a:p>
          <a:p>
            <a:pPr lvl="1"/>
            <a:r>
              <a:rPr lang="en-US" dirty="0"/>
              <a:t>Employee comments: </a:t>
            </a:r>
            <a:endParaRPr lang="en-US" dirty="0" smtClean="0"/>
          </a:p>
          <a:p>
            <a:pPr lvl="2"/>
            <a:r>
              <a:rPr lang="en-US" dirty="0" smtClean="0"/>
              <a:t>This </a:t>
            </a:r>
            <a:r>
              <a:rPr lang="en-US" dirty="0"/>
              <a:t>section include reactions and comments provided by employee being rated.</a:t>
            </a:r>
          </a:p>
          <a:p>
            <a:pPr lvl="2"/>
            <a:endParaRPr lang="en-US" dirty="0"/>
          </a:p>
          <a:p>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17</a:t>
            </a:fld>
            <a:endParaRPr lang="en-US"/>
          </a:p>
        </p:txBody>
      </p:sp>
    </p:spTree>
    <p:extLst>
      <p:ext uri="{BB962C8B-B14F-4D97-AF65-F5344CB8AC3E}">
        <p14:creationId xmlns:p14="http://schemas.microsoft.com/office/powerpoint/2010/main" xmlns="" val="41782097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Components of Appraisal Forms (Contd.)</a:t>
            </a:r>
          </a:p>
        </p:txBody>
      </p:sp>
      <p:sp>
        <p:nvSpPr>
          <p:cNvPr id="3" name="Content Placeholder 2"/>
          <p:cNvSpPr>
            <a:spLocks noGrp="1"/>
          </p:cNvSpPr>
          <p:nvPr>
            <p:ph idx="1"/>
          </p:nvPr>
        </p:nvSpPr>
        <p:spPr/>
        <p:txBody>
          <a:bodyPr>
            <a:normAutofit/>
          </a:bodyPr>
          <a:lstStyle/>
          <a:p>
            <a:pPr lvl="1"/>
            <a:r>
              <a:rPr lang="en-US" dirty="0" smtClean="0"/>
              <a:t>Signatures: </a:t>
            </a:r>
          </a:p>
          <a:p>
            <a:pPr lvl="2"/>
            <a:r>
              <a:rPr lang="en-US" dirty="0" smtClean="0"/>
              <a:t>The final section of most forms includes a section in which the employee being rated, the rater, and the raters supervisor provide their signatures to show they have seen and discussed the content of the form.</a:t>
            </a:r>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Major components of Appraisal Forms</a:t>
            </a:r>
            <a:endParaRPr lang="en-US" dirty="0"/>
          </a:p>
        </p:txBody>
      </p:sp>
      <p:pic>
        <p:nvPicPr>
          <p:cNvPr id="1026" name="Picture 2" descr="C:\Users\Usman\Desktop\DESK TOP 11 JAN 2014\vIRTUAL UNI COMSATS\Performance Management\scans\12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9600" y="2038350"/>
            <a:ext cx="8001000" cy="398145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ABC4F1A5-E4EA-4A0A-82DF-02503D616DAB}" type="slidenum">
              <a:rPr lang="en-US" smtClean="0"/>
              <a:pPr/>
              <a:t>19</a:t>
            </a:fld>
            <a:endParaRPr lang="en-US"/>
          </a:p>
        </p:txBody>
      </p:sp>
    </p:spTree>
    <p:extLst>
      <p:ext uri="{BB962C8B-B14F-4D97-AF65-F5344CB8AC3E}">
        <p14:creationId xmlns:p14="http://schemas.microsoft.com/office/powerpoint/2010/main" xmlns="" val="11203986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Appraisal Form</a:t>
            </a:r>
            <a:endParaRPr lang="en-US" dirty="0"/>
          </a:p>
        </p:txBody>
      </p:sp>
      <p:pic>
        <p:nvPicPr>
          <p:cNvPr id="2050" name="Picture 2" descr="C:\Users\Usman\Desktop\DESK TOP 11 JAN 2014\vIRTUAL UNI COMSATS\Performance Management\scans\12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295400"/>
            <a:ext cx="9143999" cy="55626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ABC4F1A5-E4EA-4A0A-82DF-02503D616DAB}" type="slidenum">
              <a:rPr lang="en-US" smtClean="0"/>
              <a:pPr/>
              <a:t>20</a:t>
            </a:fld>
            <a:endParaRPr lang="en-US"/>
          </a:p>
        </p:txBody>
      </p:sp>
    </p:spTree>
    <p:extLst>
      <p:ext uri="{BB962C8B-B14F-4D97-AF65-F5344CB8AC3E}">
        <p14:creationId xmlns:p14="http://schemas.microsoft.com/office/powerpoint/2010/main" xmlns="" val="39579965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Desktop\DESK TOP 11 JAN 2014\vIRTUAL UNI COMSATS\Performance Management\scans\12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BC4F1A5-E4EA-4A0A-82DF-02503D616DAB}" type="slidenum">
              <a:rPr lang="en-US" smtClean="0"/>
              <a:pPr/>
              <a:t>21</a:t>
            </a:fld>
            <a:endParaRPr lang="en-US"/>
          </a:p>
        </p:txBody>
      </p:sp>
    </p:spTree>
    <p:extLst>
      <p:ext uri="{BB962C8B-B14F-4D97-AF65-F5344CB8AC3E}">
        <p14:creationId xmlns:p14="http://schemas.microsoft.com/office/powerpoint/2010/main" xmlns="" val="36393235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Appraisal Form</a:t>
            </a:r>
            <a:endParaRPr lang="en-US" dirty="0"/>
          </a:p>
        </p:txBody>
      </p:sp>
      <p:sp>
        <p:nvSpPr>
          <p:cNvPr id="3" name="Content Placeholder 2"/>
          <p:cNvSpPr>
            <a:spLocks noGrp="1"/>
          </p:cNvSpPr>
          <p:nvPr>
            <p:ph idx="1"/>
          </p:nvPr>
        </p:nvSpPr>
        <p:spPr/>
        <p:txBody>
          <a:bodyPr/>
          <a:lstStyle/>
          <a:p>
            <a:r>
              <a:rPr lang="en-US" dirty="0" smtClean="0"/>
              <a:t>Example 1; Appraisal Form evaluation</a:t>
            </a:r>
          </a:p>
          <a:p>
            <a:pPr lvl="1"/>
            <a:r>
              <a:rPr lang="en-US" dirty="0" smtClean="0"/>
              <a:t>Following is a generic form</a:t>
            </a:r>
          </a:p>
          <a:p>
            <a:pPr lvl="1"/>
            <a:r>
              <a:rPr lang="en-US" dirty="0" smtClean="0"/>
              <a:t>First the form asks for employee’s basic information.</a:t>
            </a:r>
          </a:p>
          <a:p>
            <a:pPr lvl="1"/>
            <a:r>
              <a:rPr lang="en-US" dirty="0" smtClean="0"/>
              <a:t>Second, while the form asks the manager to list the expected versus actual accountabilities.</a:t>
            </a:r>
          </a:p>
          <a:p>
            <a:pPr lvl="1"/>
            <a:r>
              <a:rPr lang="en-US" dirty="0" smtClean="0"/>
              <a:t>Third the form includes five competencies but  does not include definition of competencies.</a:t>
            </a:r>
          </a:p>
          <a:p>
            <a:pPr lvl="1"/>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22</a:t>
            </a:fld>
            <a:endParaRPr lang="en-US"/>
          </a:p>
        </p:txBody>
      </p:sp>
    </p:spTree>
    <p:extLst>
      <p:ext uri="{BB962C8B-B14F-4D97-AF65-F5344CB8AC3E}">
        <p14:creationId xmlns:p14="http://schemas.microsoft.com/office/powerpoint/2010/main" xmlns="" val="37684704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Examples of Appraisal </a:t>
            </a:r>
            <a:r>
              <a:rPr lang="en-US" dirty="0" smtClean="0"/>
              <a:t>Form (Contd.)</a:t>
            </a:r>
            <a:endParaRPr lang="en-US" dirty="0"/>
          </a:p>
        </p:txBody>
      </p:sp>
      <p:sp>
        <p:nvSpPr>
          <p:cNvPr id="3" name="Content Placeholder 2"/>
          <p:cNvSpPr>
            <a:spLocks noGrp="1"/>
          </p:cNvSpPr>
          <p:nvPr>
            <p:ph idx="1"/>
          </p:nvPr>
        </p:nvSpPr>
        <p:spPr/>
        <p:txBody>
          <a:bodyPr/>
          <a:lstStyle/>
          <a:p>
            <a:pPr lvl="1"/>
            <a:r>
              <a:rPr lang="en-US" dirty="0" smtClean="0"/>
              <a:t>It also does not list the indicators</a:t>
            </a:r>
          </a:p>
          <a:p>
            <a:pPr lvl="1"/>
            <a:r>
              <a:rPr lang="en-US" dirty="0" smtClean="0"/>
              <a:t>The form does not include space to list major achievements, developmental needs, and employee comments.</a:t>
            </a:r>
          </a:p>
          <a:p>
            <a:pPr lvl="1"/>
            <a:r>
              <a:rPr lang="en-US" dirty="0" smtClean="0"/>
              <a:t>The form does not solicit information from all relevant stakeholders.</a:t>
            </a:r>
          </a:p>
          <a:p>
            <a:pPr lvl="1"/>
            <a:r>
              <a:rPr lang="en-US" dirty="0" smtClean="0"/>
              <a:t>The following table summarizes which of the components are present;</a:t>
            </a:r>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23</a:t>
            </a:fld>
            <a:endParaRPr lang="en-US"/>
          </a:p>
        </p:txBody>
      </p:sp>
    </p:spTree>
    <p:extLst>
      <p:ext uri="{BB962C8B-B14F-4D97-AF65-F5344CB8AC3E}">
        <p14:creationId xmlns:p14="http://schemas.microsoft.com/office/powerpoint/2010/main" xmlns="" val="1356348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12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95400" y="1066800"/>
            <a:ext cx="6477000" cy="44196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BC4F1A5-E4EA-4A0A-82DF-02503D616DAB}" type="slidenum">
              <a:rPr lang="en-US" smtClean="0"/>
              <a:pPr/>
              <a:t>24</a:t>
            </a:fld>
            <a:endParaRPr lang="en-US"/>
          </a:p>
        </p:txBody>
      </p:sp>
    </p:spTree>
    <p:extLst>
      <p:ext uri="{BB962C8B-B14F-4D97-AF65-F5344CB8AC3E}">
        <p14:creationId xmlns:p14="http://schemas.microsoft.com/office/powerpoint/2010/main" xmlns="" val="2606937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 Appraisal Form</a:t>
            </a:r>
            <a:endParaRPr lang="en-US" dirty="0"/>
          </a:p>
        </p:txBody>
      </p:sp>
      <p:pic>
        <p:nvPicPr>
          <p:cNvPr id="5122" name="Picture 2" descr="C:\Users\Usman\Desktop\DESK TOP 11 JAN 2014\vIRTUAL UNI COMSATS\Performance Management\scans\13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295400"/>
            <a:ext cx="9144000" cy="55626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2"/>
          </p:nvPr>
        </p:nvSpPr>
        <p:spPr/>
        <p:txBody>
          <a:bodyPr/>
          <a:lstStyle/>
          <a:p>
            <a:fld id="{ABC4F1A5-E4EA-4A0A-82DF-02503D616DAB}" type="slidenum">
              <a:rPr lang="en-US" smtClean="0"/>
              <a:pPr/>
              <a:t>25</a:t>
            </a:fld>
            <a:endParaRPr lang="en-US"/>
          </a:p>
        </p:txBody>
      </p:sp>
    </p:spTree>
    <p:extLst>
      <p:ext uri="{BB962C8B-B14F-4D97-AF65-F5344CB8AC3E}">
        <p14:creationId xmlns:p14="http://schemas.microsoft.com/office/powerpoint/2010/main" xmlns="" val="13859510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Desktop\DESK TOP 11 JAN 2014\vIRTUAL UNI COMSATS\Performance Management\scans\13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381000"/>
            <a:ext cx="9144000" cy="59436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BC4F1A5-E4EA-4A0A-82DF-02503D616DAB}" type="slidenum">
              <a:rPr lang="en-US" smtClean="0"/>
              <a:pPr/>
              <a:t>26</a:t>
            </a:fld>
            <a:endParaRPr lang="en-US"/>
          </a:p>
        </p:txBody>
      </p:sp>
    </p:spTree>
    <p:extLst>
      <p:ext uri="{BB962C8B-B14F-4D97-AF65-F5344CB8AC3E}">
        <p14:creationId xmlns:p14="http://schemas.microsoft.com/office/powerpoint/2010/main" xmlns="" val="11617582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man\Desktop\DESK TOP 11 JAN 2014\vIRTUAL UNI COMSATS\Performance Management\scans\13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10836"/>
            <a:ext cx="9143999" cy="6934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BC4F1A5-E4EA-4A0A-82DF-02503D616DAB}" type="slidenum">
              <a:rPr lang="en-US" smtClean="0"/>
              <a:pPr/>
              <a:t>27</a:t>
            </a:fld>
            <a:endParaRPr lang="en-US"/>
          </a:p>
        </p:txBody>
      </p:sp>
    </p:spTree>
    <p:extLst>
      <p:ext uri="{BB962C8B-B14F-4D97-AF65-F5344CB8AC3E}">
        <p14:creationId xmlns:p14="http://schemas.microsoft.com/office/powerpoint/2010/main" xmlns="" val="23723528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 Appraisal Forms</a:t>
            </a:r>
            <a:endParaRPr lang="en-US" dirty="0"/>
          </a:p>
        </p:txBody>
      </p:sp>
      <p:sp>
        <p:nvSpPr>
          <p:cNvPr id="3" name="Content Placeholder 2"/>
          <p:cNvSpPr>
            <a:spLocks noGrp="1"/>
          </p:cNvSpPr>
          <p:nvPr>
            <p:ph idx="1"/>
          </p:nvPr>
        </p:nvSpPr>
        <p:spPr/>
        <p:txBody>
          <a:bodyPr/>
          <a:lstStyle/>
          <a:p>
            <a:r>
              <a:rPr lang="en-US" dirty="0" smtClean="0"/>
              <a:t>Second example is similar to the first example.</a:t>
            </a:r>
          </a:p>
          <a:p>
            <a:r>
              <a:rPr lang="en-US" dirty="0" smtClean="0"/>
              <a:t>This form has a section for basic employee information, developmental areas, goals and employee comments.</a:t>
            </a:r>
          </a:p>
          <a:p>
            <a:endParaRPr lang="en-US" dirty="0"/>
          </a:p>
          <a:p>
            <a:r>
              <a:rPr lang="en-US" dirty="0" smtClean="0"/>
              <a:t>This form does not include a list of the employee’s accountabilities, objectives and standards.</a:t>
            </a:r>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28</a:t>
            </a:fld>
            <a:endParaRPr lang="en-US"/>
          </a:p>
        </p:txBody>
      </p:sp>
    </p:spTree>
    <p:extLst>
      <p:ext uri="{BB962C8B-B14F-4D97-AF65-F5344CB8AC3E}">
        <p14:creationId xmlns:p14="http://schemas.microsoft.com/office/powerpoint/2010/main" xmlns="" val="15251459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 2 Appraisal </a:t>
            </a:r>
            <a:r>
              <a:rPr lang="en-US" dirty="0" smtClean="0"/>
              <a:t>Forms (Contd.)</a:t>
            </a:r>
            <a:endParaRPr lang="en-US" dirty="0"/>
          </a:p>
        </p:txBody>
      </p:sp>
      <p:sp>
        <p:nvSpPr>
          <p:cNvPr id="3" name="Content Placeholder 2"/>
          <p:cNvSpPr>
            <a:spLocks noGrp="1"/>
          </p:cNvSpPr>
          <p:nvPr>
            <p:ph idx="1"/>
          </p:nvPr>
        </p:nvSpPr>
        <p:spPr/>
        <p:txBody>
          <a:bodyPr>
            <a:normAutofit fontScale="92500"/>
          </a:bodyPr>
          <a:lstStyle/>
          <a:p>
            <a:r>
              <a:rPr lang="en-US" dirty="0" smtClean="0"/>
              <a:t>The competencies needed for the position are listed but not the behavioral indicators to look for to evaluate the presence of the competency.</a:t>
            </a:r>
          </a:p>
          <a:p>
            <a:r>
              <a:rPr lang="en-US" dirty="0" smtClean="0"/>
              <a:t>Furthermore, unlike the previous example, the employee’s developmental and major achievements are not acknowledged.</a:t>
            </a:r>
          </a:p>
          <a:p>
            <a:r>
              <a:rPr lang="en-US" dirty="0" smtClean="0"/>
              <a:t>And finally again stakeholders are not asked for their input.</a:t>
            </a:r>
          </a:p>
          <a:p>
            <a:r>
              <a:rPr lang="en-US" dirty="0" smtClean="0"/>
              <a:t>The following components are present ;</a:t>
            </a:r>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29</a:t>
            </a:fld>
            <a:endParaRPr lang="en-US"/>
          </a:p>
        </p:txBody>
      </p:sp>
    </p:spTree>
    <p:extLst>
      <p:ext uri="{BB962C8B-B14F-4D97-AF65-F5344CB8AC3E}">
        <p14:creationId xmlns:p14="http://schemas.microsoft.com/office/powerpoint/2010/main" xmlns="" val="35958607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man\Desktop\DESK TOP 11 JAN 2014\vIRTUAL UNI COMSATS\Performance Management\scans\13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71600" y="1066800"/>
            <a:ext cx="6934199" cy="45719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BC4F1A5-E4EA-4A0A-82DF-02503D616DAB}" type="slidenum">
              <a:rPr lang="en-US" smtClean="0"/>
              <a:pPr/>
              <a:t>30</a:t>
            </a:fld>
            <a:endParaRPr lang="en-US"/>
          </a:p>
        </p:txBody>
      </p:sp>
    </p:spTree>
    <p:extLst>
      <p:ext uri="{BB962C8B-B14F-4D97-AF65-F5344CB8AC3E}">
        <p14:creationId xmlns:p14="http://schemas.microsoft.com/office/powerpoint/2010/main" xmlns="" val="2238971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appraisal form</a:t>
            </a:r>
            <a:endParaRPr lang="en-US" dirty="0"/>
          </a:p>
        </p:txBody>
      </p:sp>
      <p:sp>
        <p:nvSpPr>
          <p:cNvPr id="3" name="Content Placeholder 2"/>
          <p:cNvSpPr>
            <a:spLocks noGrp="1"/>
          </p:cNvSpPr>
          <p:nvPr>
            <p:ph idx="1"/>
          </p:nvPr>
        </p:nvSpPr>
        <p:spPr/>
        <p:txBody>
          <a:bodyPr>
            <a:normAutofit lnSpcReduction="10000"/>
          </a:bodyPr>
          <a:lstStyle/>
          <a:p>
            <a:r>
              <a:rPr lang="en-US" dirty="0" smtClean="0"/>
              <a:t>We should be aware that there is no such thing as appraisal form.</a:t>
            </a:r>
          </a:p>
          <a:p>
            <a:pPr marL="0" indent="0">
              <a:buNone/>
            </a:pPr>
            <a:r>
              <a:rPr lang="en-US" dirty="0" smtClean="0"/>
              <a:t> </a:t>
            </a:r>
          </a:p>
          <a:p>
            <a:r>
              <a:rPr lang="en-US" dirty="0" smtClean="0"/>
              <a:t>In some cases, a form may emphasize competencies and ignore results. </a:t>
            </a:r>
          </a:p>
          <a:p>
            <a:endParaRPr lang="en-US" dirty="0" smtClean="0"/>
          </a:p>
          <a:p>
            <a:r>
              <a:rPr lang="en-US" dirty="0" smtClean="0"/>
              <a:t>This would be the case if the system adopted a behavior as opposed to results approach to measuring performance. </a:t>
            </a:r>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appraisal </a:t>
            </a:r>
            <a:r>
              <a:rPr lang="en-US" dirty="0" smtClean="0"/>
              <a:t>form (Contd.)</a:t>
            </a:r>
            <a:endParaRPr lang="en-US" dirty="0"/>
          </a:p>
        </p:txBody>
      </p:sp>
      <p:sp>
        <p:nvSpPr>
          <p:cNvPr id="3" name="Content Placeholder 2"/>
          <p:cNvSpPr>
            <a:spLocks noGrp="1"/>
          </p:cNvSpPr>
          <p:nvPr>
            <p:ph idx="1"/>
          </p:nvPr>
        </p:nvSpPr>
        <p:spPr/>
        <p:txBody>
          <a:bodyPr/>
          <a:lstStyle/>
          <a:p>
            <a:r>
              <a:rPr lang="en-US" dirty="0"/>
              <a:t>In others, the form may emphasize developmental issues and minimize or even completely ignore, both behaviors and results</a:t>
            </a:r>
            <a:r>
              <a:rPr lang="en-US" dirty="0" smtClean="0"/>
              <a:t>.</a:t>
            </a:r>
          </a:p>
          <a:p>
            <a:endParaRPr lang="en-US" dirty="0"/>
          </a:p>
          <a:p>
            <a:r>
              <a:rPr lang="en-US" dirty="0" smtClean="0"/>
              <a:t>One size does not fit all, and different components are appropriate based on the purpose of the appraisal.</a:t>
            </a:r>
            <a:endParaRPr lang="en-US" dirty="0"/>
          </a:p>
          <a:p>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32</a:t>
            </a:fld>
            <a:endParaRPr lang="en-US"/>
          </a:p>
        </p:txBody>
      </p:sp>
    </p:spTree>
    <p:extLst>
      <p:ext uri="{BB962C8B-B14F-4D97-AF65-F5344CB8AC3E}">
        <p14:creationId xmlns:p14="http://schemas.microsoft.com/office/powerpoint/2010/main" xmlns="" val="20801022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appraisal form (Contd.)</a:t>
            </a:r>
          </a:p>
        </p:txBody>
      </p:sp>
      <p:sp>
        <p:nvSpPr>
          <p:cNvPr id="3" name="Content Placeholder 2"/>
          <p:cNvSpPr>
            <a:spLocks noGrp="1"/>
          </p:cNvSpPr>
          <p:nvPr>
            <p:ph idx="1"/>
          </p:nvPr>
        </p:nvSpPr>
        <p:spPr/>
        <p:txBody>
          <a:bodyPr>
            <a:normAutofit/>
          </a:bodyPr>
          <a:lstStyle/>
          <a:p>
            <a:pPr>
              <a:buNone/>
            </a:pPr>
            <a:r>
              <a:rPr lang="en-US" dirty="0" smtClean="0"/>
              <a:t>In spite of large variability in terms of format and components, there are certain desirable features that make appraisal forms particularly effective:</a:t>
            </a:r>
          </a:p>
          <a:p>
            <a:endParaRPr lang="en-US" dirty="0" smtClean="0"/>
          </a:p>
          <a:p>
            <a:r>
              <a:rPr lang="en-US" dirty="0" smtClean="0"/>
              <a:t>Simplicity: </a:t>
            </a:r>
          </a:p>
          <a:p>
            <a:pPr lvl="1"/>
            <a:r>
              <a:rPr lang="en-US" dirty="0" smtClean="0"/>
              <a:t>Forms must be easy to understand, easy to administer, quick to complete, clear and concise.</a:t>
            </a:r>
          </a:p>
        </p:txBody>
      </p:sp>
      <p:sp>
        <p:nvSpPr>
          <p:cNvPr id="4" name="Slide Number Placeholder 3"/>
          <p:cNvSpPr>
            <a:spLocks noGrp="1"/>
          </p:cNvSpPr>
          <p:nvPr>
            <p:ph type="sldNum" sz="quarter" idx="12"/>
          </p:nvPr>
        </p:nvSpPr>
        <p:spPr/>
        <p:txBody>
          <a:bodyPr/>
          <a:lstStyle/>
          <a:p>
            <a:fld id="{ABC4F1A5-E4EA-4A0A-82DF-02503D616DA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appraisal form (Contd.)</a:t>
            </a:r>
          </a:p>
        </p:txBody>
      </p:sp>
      <p:sp>
        <p:nvSpPr>
          <p:cNvPr id="3" name="Content Placeholder 2"/>
          <p:cNvSpPr>
            <a:spLocks noGrp="1"/>
          </p:cNvSpPr>
          <p:nvPr>
            <p:ph idx="1"/>
          </p:nvPr>
        </p:nvSpPr>
        <p:spPr/>
        <p:txBody>
          <a:bodyPr/>
          <a:lstStyle/>
          <a:p>
            <a:r>
              <a:rPr lang="en-US" dirty="0"/>
              <a:t>Relevancy: </a:t>
            </a:r>
            <a:endParaRPr lang="en-US" dirty="0" smtClean="0"/>
          </a:p>
          <a:p>
            <a:pPr lvl="1"/>
            <a:r>
              <a:rPr lang="en-US" dirty="0" smtClean="0"/>
              <a:t>Good </a:t>
            </a:r>
            <a:r>
              <a:rPr lang="en-US" dirty="0"/>
              <a:t>forms include information related directly to the tasks and responsibility of the job, otherwise they will be regarded as an administrative burden and not a tool for performance improvement.</a:t>
            </a:r>
          </a:p>
          <a:p>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34</a:t>
            </a:fld>
            <a:endParaRPr lang="en-US"/>
          </a:p>
        </p:txBody>
      </p:sp>
    </p:spTree>
    <p:extLst>
      <p:ext uri="{BB962C8B-B14F-4D97-AF65-F5344CB8AC3E}">
        <p14:creationId xmlns:p14="http://schemas.microsoft.com/office/powerpoint/2010/main" xmlns="" val="24264304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appraisal form (Contd.)</a:t>
            </a:r>
          </a:p>
        </p:txBody>
      </p:sp>
      <p:sp>
        <p:nvSpPr>
          <p:cNvPr id="3" name="Content Placeholder 2"/>
          <p:cNvSpPr>
            <a:spLocks noGrp="1"/>
          </p:cNvSpPr>
          <p:nvPr>
            <p:ph idx="1"/>
          </p:nvPr>
        </p:nvSpPr>
        <p:spPr/>
        <p:txBody>
          <a:bodyPr>
            <a:normAutofit/>
          </a:bodyPr>
          <a:lstStyle/>
          <a:p>
            <a:r>
              <a:rPr lang="en-US" dirty="0" smtClean="0"/>
              <a:t>Descriptiveness: </a:t>
            </a:r>
          </a:p>
          <a:p>
            <a:pPr lvl="1"/>
            <a:r>
              <a:rPr lang="en-US" dirty="0" smtClean="0"/>
              <a:t>Good forms require that the raters provide evidence of performance regardless of the performance level.</a:t>
            </a:r>
          </a:p>
          <a:p>
            <a:endParaRPr lang="en-US" dirty="0" smtClean="0"/>
          </a:p>
          <a:p>
            <a:r>
              <a:rPr lang="en-US" dirty="0" smtClean="0"/>
              <a:t>Adaptability: </a:t>
            </a:r>
            <a:endParaRPr lang="en-US" dirty="0"/>
          </a:p>
          <a:p>
            <a:pPr lvl="1"/>
            <a:r>
              <a:rPr lang="en-US" dirty="0" smtClean="0"/>
              <a:t>Good forms allow managers in different functions and departments to adapt them to their particular needs and situations.</a:t>
            </a:r>
          </a:p>
        </p:txBody>
      </p:sp>
      <p:sp>
        <p:nvSpPr>
          <p:cNvPr id="4" name="Slide Number Placeholder 3"/>
          <p:cNvSpPr>
            <a:spLocks noGrp="1"/>
          </p:cNvSpPr>
          <p:nvPr>
            <p:ph type="sldNum" sz="quarter" idx="12"/>
          </p:nvPr>
        </p:nvSpPr>
        <p:spPr/>
        <p:txBody>
          <a:bodyPr/>
          <a:lstStyle/>
          <a:p>
            <a:fld id="{ABC4F1A5-E4EA-4A0A-82DF-02503D616DAB}"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appraisal form (Contd.)</a:t>
            </a:r>
          </a:p>
        </p:txBody>
      </p:sp>
      <p:sp>
        <p:nvSpPr>
          <p:cNvPr id="3" name="Content Placeholder 2"/>
          <p:cNvSpPr>
            <a:spLocks noGrp="1"/>
          </p:cNvSpPr>
          <p:nvPr>
            <p:ph idx="1"/>
          </p:nvPr>
        </p:nvSpPr>
        <p:spPr/>
        <p:txBody>
          <a:bodyPr>
            <a:normAutofit/>
          </a:bodyPr>
          <a:lstStyle/>
          <a:p>
            <a:r>
              <a:rPr lang="en-US" dirty="0"/>
              <a:t>Comprehensiveness: </a:t>
            </a:r>
            <a:endParaRPr lang="en-US" dirty="0" smtClean="0"/>
          </a:p>
          <a:p>
            <a:pPr lvl="1"/>
            <a:r>
              <a:rPr lang="en-US" dirty="0" smtClean="0"/>
              <a:t>Good </a:t>
            </a:r>
            <a:r>
              <a:rPr lang="en-US" dirty="0"/>
              <a:t>forms include all the major areas of performance for a particular position for the entire review period.</a:t>
            </a:r>
          </a:p>
          <a:p>
            <a:endParaRPr lang="en-US" dirty="0" smtClean="0"/>
          </a:p>
          <a:p>
            <a:r>
              <a:rPr lang="en-US" dirty="0"/>
              <a:t>Definitional clarity: </a:t>
            </a:r>
            <a:endParaRPr lang="en-US" dirty="0" smtClean="0"/>
          </a:p>
          <a:p>
            <a:pPr lvl="1"/>
            <a:r>
              <a:rPr lang="en-US" dirty="0" smtClean="0"/>
              <a:t>Desirable </a:t>
            </a:r>
            <a:r>
              <a:rPr lang="en-US" dirty="0"/>
              <a:t>competencies and results are clearly defined for all the raters so that everyone evaluates the same attributes.</a:t>
            </a:r>
          </a:p>
          <a:p>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36</a:t>
            </a:fld>
            <a:endParaRPr lang="en-US"/>
          </a:p>
        </p:txBody>
      </p:sp>
    </p:spTree>
    <p:extLst>
      <p:ext uri="{BB962C8B-B14F-4D97-AF65-F5344CB8AC3E}">
        <p14:creationId xmlns:p14="http://schemas.microsoft.com/office/powerpoint/2010/main" xmlns="" val="35008904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appraisal form (Contd.)</a:t>
            </a:r>
          </a:p>
        </p:txBody>
      </p:sp>
      <p:sp>
        <p:nvSpPr>
          <p:cNvPr id="3" name="Content Placeholder 2"/>
          <p:cNvSpPr>
            <a:spLocks noGrp="1"/>
          </p:cNvSpPr>
          <p:nvPr>
            <p:ph idx="1"/>
          </p:nvPr>
        </p:nvSpPr>
        <p:spPr/>
        <p:txBody>
          <a:bodyPr>
            <a:normAutofit/>
          </a:bodyPr>
          <a:lstStyle/>
          <a:p>
            <a:r>
              <a:rPr lang="en-US" dirty="0" smtClean="0"/>
              <a:t>Communication: </a:t>
            </a:r>
          </a:p>
          <a:p>
            <a:pPr lvl="1"/>
            <a:r>
              <a:rPr lang="en-US" dirty="0" smtClean="0"/>
              <a:t>The meaning of each of the components of the form must be a successfully communicated to all people particularly in the evaluation process.</a:t>
            </a:r>
          </a:p>
          <a:p>
            <a:endParaRPr lang="en-US" dirty="0" smtClean="0"/>
          </a:p>
          <a:p>
            <a:r>
              <a:rPr lang="en-US" dirty="0" smtClean="0"/>
              <a:t>Time orientation: </a:t>
            </a:r>
          </a:p>
          <a:p>
            <a:pPr lvl="1"/>
            <a:r>
              <a:rPr lang="en-US" dirty="0" smtClean="0"/>
              <a:t>Good forms help clarify expectations about performance. They address not only the past but also the future.</a:t>
            </a:r>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Desirable Features of All Appraisal Forms</a:t>
            </a:r>
            <a:endParaRPr lang="en-US" dirty="0"/>
          </a:p>
        </p:txBody>
      </p:sp>
      <p:pic>
        <p:nvPicPr>
          <p:cNvPr id="9218" name="Picture 2" descr="C:\Users\Usman\Desktop\DESK TOP 11 JAN 2014\vIRTUAL UNI COMSATS\Performance Management\scans\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2290763"/>
            <a:ext cx="8305800" cy="3424237"/>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ABC4F1A5-E4EA-4A0A-82DF-02503D616DAB}" type="slidenum">
              <a:rPr lang="en-US" smtClean="0"/>
              <a:pPr/>
              <a:t>38</a:t>
            </a:fld>
            <a:endParaRPr lang="en-US"/>
          </a:p>
        </p:txBody>
      </p:sp>
    </p:spTree>
    <p:extLst>
      <p:ext uri="{BB962C8B-B14F-4D97-AF65-F5344CB8AC3E}">
        <p14:creationId xmlns:p14="http://schemas.microsoft.com/office/powerpoint/2010/main" xmlns="" val="8259981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1</a:t>
            </a:r>
            <a:endParaRPr lang="en-US" dirty="0"/>
          </a:p>
        </p:txBody>
      </p:sp>
      <p:pic>
        <p:nvPicPr>
          <p:cNvPr id="10242" name="Picture 2" descr="C:\Users\Usman\Desktop\DESK TOP 11 JAN 2014\vIRTUAL UNI COMSATS\Performance Management\scans\13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33650" y="1838325"/>
            <a:ext cx="4076700" cy="318135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ABC4F1A5-E4EA-4A0A-82DF-02503D616DAB}" type="slidenum">
              <a:rPr lang="en-US" smtClean="0"/>
              <a:pPr/>
              <a:t>39</a:t>
            </a:fld>
            <a:endParaRPr lang="en-US"/>
          </a:p>
        </p:txBody>
      </p:sp>
    </p:spTree>
    <p:extLst>
      <p:ext uri="{BB962C8B-B14F-4D97-AF65-F5344CB8AC3E}">
        <p14:creationId xmlns:p14="http://schemas.microsoft.com/office/powerpoint/2010/main" xmlns="" val="36157547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a:t>
            </a:r>
            <a:endParaRPr lang="en-US" dirty="0"/>
          </a:p>
        </p:txBody>
      </p:sp>
      <p:pic>
        <p:nvPicPr>
          <p:cNvPr id="11266" name="Picture 2" descr="C:\Users\Usman\Desktop\DESK TOP 11 JAN 2014\vIRTUAL UNI COMSATS\Performance Management\scans\13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43175" y="1776413"/>
            <a:ext cx="4057650" cy="330517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ABC4F1A5-E4EA-4A0A-82DF-02503D616DAB}" type="slidenum">
              <a:rPr lang="en-US" smtClean="0"/>
              <a:pPr/>
              <a:t>40</a:t>
            </a:fld>
            <a:endParaRPr lang="en-US"/>
          </a:p>
        </p:txBody>
      </p:sp>
    </p:spTree>
    <p:extLst>
      <p:ext uri="{BB962C8B-B14F-4D97-AF65-F5344CB8AC3E}">
        <p14:creationId xmlns:p14="http://schemas.microsoft.com/office/powerpoint/2010/main" xmlns="" val="343000219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normAutofit/>
          </a:bodyPr>
          <a:lstStyle/>
          <a:p>
            <a:pPr marL="457200" lvl="1" indent="0">
              <a:buNone/>
            </a:pPr>
            <a:r>
              <a:rPr lang="en-US" dirty="0" smtClean="0"/>
              <a:t>GATHERING </a:t>
            </a:r>
            <a:r>
              <a:rPr lang="en-US" dirty="0"/>
              <a:t>PERFORMANCE INFORMATION</a:t>
            </a:r>
          </a:p>
          <a:p>
            <a:pPr lvl="2"/>
            <a:r>
              <a:rPr lang="en-US" dirty="0"/>
              <a:t>Components of Performance Management Process</a:t>
            </a:r>
          </a:p>
          <a:p>
            <a:pPr lvl="2"/>
            <a:r>
              <a:rPr lang="en-US" dirty="0"/>
              <a:t>Gathering Performance Information</a:t>
            </a:r>
          </a:p>
          <a:p>
            <a:pPr lvl="2"/>
            <a:r>
              <a:rPr lang="en-US" dirty="0"/>
              <a:t>Appraisal Form</a:t>
            </a:r>
          </a:p>
          <a:p>
            <a:pPr lvl="2"/>
            <a:r>
              <a:rPr lang="en-US" dirty="0"/>
              <a:t>Components of Appraisal Form</a:t>
            </a:r>
          </a:p>
          <a:p>
            <a:pPr lvl="2"/>
            <a:r>
              <a:rPr lang="en-US" dirty="0"/>
              <a:t>Examples of Appraisal Forms</a:t>
            </a:r>
          </a:p>
          <a:p>
            <a:pPr lvl="2"/>
            <a:r>
              <a:rPr lang="en-US" dirty="0"/>
              <a:t>Characteristics of Appraisal Forms</a:t>
            </a:r>
          </a:p>
          <a:p>
            <a:pPr lvl="2"/>
            <a:r>
              <a:rPr lang="en-US" dirty="0"/>
              <a:t>Desirable Features of Appraisal Forms</a:t>
            </a:r>
          </a:p>
          <a:p>
            <a:pPr marL="0" indent="0">
              <a:buNone/>
            </a:pPr>
            <a:endParaRPr lang="en-US" dirty="0"/>
          </a:p>
        </p:txBody>
      </p:sp>
      <p:sp>
        <p:nvSpPr>
          <p:cNvPr id="4" name="Slide Number Placeholder 3"/>
          <p:cNvSpPr>
            <a:spLocks noGrp="1"/>
          </p:cNvSpPr>
          <p:nvPr>
            <p:ph type="sldNum" sz="quarter" idx="12"/>
          </p:nvPr>
        </p:nvSpPr>
        <p:spPr/>
        <p:txBody>
          <a:bodyPr/>
          <a:lstStyle/>
          <a:p>
            <a:fld id="{33D5A49D-0805-498E-8602-F27DEDAC7663}" type="slidenum">
              <a:rPr lang="en-US" smtClean="0"/>
              <a:pPr/>
              <a:t>41</a:t>
            </a:fld>
            <a:endParaRPr lang="en-US"/>
          </a:p>
        </p:txBody>
      </p:sp>
    </p:spTree>
    <p:extLst>
      <p:ext uri="{BB962C8B-B14F-4D97-AF65-F5344CB8AC3E}">
        <p14:creationId xmlns:p14="http://schemas.microsoft.com/office/powerpoint/2010/main" xmlns="" val="153377737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42</a:t>
            </a:fld>
            <a:endParaRPr lang="en-US"/>
          </a:p>
        </p:txBody>
      </p:sp>
    </p:spTree>
    <p:extLst>
      <p:ext uri="{BB962C8B-B14F-4D97-AF65-F5344CB8AC3E}">
        <p14:creationId xmlns:p14="http://schemas.microsoft.com/office/powerpoint/2010/main" xmlns="" val="40364110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737</TotalTime>
  <Words>1329</Words>
  <Application>Microsoft Office PowerPoint</Application>
  <PresentationFormat>On-screen Show (4:3)</PresentationFormat>
  <Paragraphs>194</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MGT-555  PERFORMANCE AND CAREER MANAGEMENT</vt:lpstr>
      <vt:lpstr>RECAP</vt:lpstr>
      <vt:lpstr>Agenda of Today’s Lecture</vt:lpstr>
      <vt:lpstr>GATHERING PERFORMANCE INFORMATION</vt:lpstr>
      <vt:lpstr>Gathering Performance Information</vt:lpstr>
      <vt:lpstr>Gathering Performance Information (Contd.)</vt:lpstr>
      <vt:lpstr>Gathering Performance Information (Contd.)</vt:lpstr>
      <vt:lpstr>Appraisal form</vt:lpstr>
      <vt:lpstr>Appraisal form (Contd.)</vt:lpstr>
      <vt:lpstr>Appraisal form (Contd.)</vt:lpstr>
      <vt:lpstr>Appraisal form (Contd.)</vt:lpstr>
      <vt:lpstr>Components of Appraisal Forms</vt:lpstr>
      <vt:lpstr>Components of Appraisal Forms (Contd.)</vt:lpstr>
      <vt:lpstr>Components of Appraisal Forms (Contd.)</vt:lpstr>
      <vt:lpstr>Components of Appraisal Forms (Contd.)</vt:lpstr>
      <vt:lpstr>Components of Appraisal Forms (Contd.)</vt:lpstr>
      <vt:lpstr>Components of Appraisal Forms (Contd.)</vt:lpstr>
      <vt:lpstr>Components of Appraisal Forms (Contd.)</vt:lpstr>
      <vt:lpstr>Major components of Appraisal Forms</vt:lpstr>
      <vt:lpstr>Example of Appraisal Form</vt:lpstr>
      <vt:lpstr>Slide 21</vt:lpstr>
      <vt:lpstr>Examples of Appraisal Form</vt:lpstr>
      <vt:lpstr>Examples of Appraisal Form (Contd.)</vt:lpstr>
      <vt:lpstr>Slide 24</vt:lpstr>
      <vt:lpstr>Example 2 Appraisal Form</vt:lpstr>
      <vt:lpstr>Slide 26</vt:lpstr>
      <vt:lpstr>Slide 27</vt:lpstr>
      <vt:lpstr>Example 2 Appraisal Forms</vt:lpstr>
      <vt:lpstr>Example 2 Appraisal Forms (Contd.)</vt:lpstr>
      <vt:lpstr>Slide 30</vt:lpstr>
      <vt:lpstr>Characteristics of appraisal form</vt:lpstr>
      <vt:lpstr>Characteristics of appraisal form (Contd.)</vt:lpstr>
      <vt:lpstr>Characteristics of appraisal form (Contd.)</vt:lpstr>
      <vt:lpstr>Characteristics of appraisal form (Contd.)</vt:lpstr>
      <vt:lpstr>Characteristics of appraisal form (Contd.)</vt:lpstr>
      <vt:lpstr>Characteristics of appraisal form (Contd.)</vt:lpstr>
      <vt:lpstr>Characteristics of appraisal form (Contd.)</vt:lpstr>
      <vt:lpstr>Desirable Features of All Appraisal Forms</vt:lpstr>
      <vt:lpstr>Example 1</vt:lpstr>
      <vt:lpstr>Example 2</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Gathering performance information</dc:title>
  <dc:creator>usman</dc:creator>
  <cp:lastModifiedBy>NTS</cp:lastModifiedBy>
  <cp:revision>118</cp:revision>
  <dcterms:created xsi:type="dcterms:W3CDTF">2014-06-25T05:08:40Z</dcterms:created>
  <dcterms:modified xsi:type="dcterms:W3CDTF">2014-07-07T12:56:45Z</dcterms:modified>
</cp:coreProperties>
</file>