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89" r:id="rId2"/>
    <p:sldId id="290" r:id="rId3"/>
    <p:sldId id="291" r:id="rId4"/>
    <p:sldId id="257" r:id="rId5"/>
    <p:sldId id="258" r:id="rId6"/>
    <p:sldId id="297" r:id="rId7"/>
    <p:sldId id="260" r:id="rId8"/>
    <p:sldId id="261" r:id="rId9"/>
    <p:sldId id="296" r:id="rId10"/>
    <p:sldId id="294" r:id="rId11"/>
    <p:sldId id="295" r:id="rId12"/>
    <p:sldId id="264" r:id="rId13"/>
    <p:sldId id="265" r:id="rId14"/>
    <p:sldId id="266" r:id="rId15"/>
    <p:sldId id="267" r:id="rId16"/>
    <p:sldId id="268" r:id="rId17"/>
    <p:sldId id="269" r:id="rId18"/>
    <p:sldId id="270" r:id="rId19"/>
    <p:sldId id="271" r:id="rId20"/>
    <p:sldId id="298"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92" r:id="rId37"/>
    <p:sldId id="29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F60FBC-04BA-4AD4-9043-BE28F3DCB622}" type="datetimeFigureOut">
              <a:rPr lang="en-US" smtClean="0"/>
              <a:pPr/>
              <a:t>7/7/2014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BC26C6-C1CD-43F0-B897-13A23EC37903}" type="slidenum">
              <a:rPr lang="en-US" smtClean="0"/>
              <a:pPr/>
              <a:t>‹#›</a:t>
            </a:fld>
            <a:endParaRPr lang="en-US"/>
          </a:p>
        </p:txBody>
      </p:sp>
    </p:spTree>
    <p:extLst>
      <p:ext uri="{BB962C8B-B14F-4D97-AF65-F5344CB8AC3E}">
        <p14:creationId xmlns:p14="http://schemas.microsoft.com/office/powerpoint/2010/main" xmlns="" val="255225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0440C5-DE97-4CEF-B03E-A8021E8ECF26}"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3369450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FF1C48-B6EF-401A-A580-6314C9AE73AF}"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413285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21FA5A-D821-4E0D-9F03-3C258A9A4630}"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1855576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82817D-D483-4131-B3FB-E4189F49EAC2}" type="datetime1">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952931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60709D-DD84-4F12-833A-40E09D458A57}" type="datetime1">
              <a:rPr lang="en-US" smtClean="0"/>
              <a:pPr/>
              <a:t>7/7/2014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3042313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378DF7-1368-4162-B41A-B5780CDCC14E}" type="datetime1">
              <a:rPr lang="en-US" smtClean="0"/>
              <a:pPr/>
              <a:t>7/7/2014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4237324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BF30D9-30F9-4E51-B711-79309135E8F1}" type="datetime1">
              <a:rPr lang="en-US" smtClean="0"/>
              <a:pPr/>
              <a:t>7/7/2014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1681586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073CB-CA23-472B-9CA7-1F596B99B74B}" type="datetime1">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862530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F942CB-A8CF-40AA-A09F-B7CF0F721772}" type="datetime1">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2479017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52EBF6-5E38-4D78-A034-D62A4F8900F2}"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3078411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D380AB-1A1C-4CDC-8845-F2EFA850F31B}"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282755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8CD3E7-25E1-45C5-BF33-7FC256541124}" type="datetime1">
              <a:rPr lang="en-US" smtClean="0"/>
              <a:pPr/>
              <a:t>7/7/2014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8D1A9-76EE-4762-A9B8-8C2653444680}" type="slidenum">
              <a:rPr lang="en-US" smtClean="0"/>
              <a:pPr/>
              <a:t>‹#›</a:t>
            </a:fld>
            <a:endParaRPr lang="en-US"/>
          </a:p>
        </p:txBody>
      </p:sp>
    </p:spTree>
    <p:extLst>
      <p:ext uri="{BB962C8B-B14F-4D97-AF65-F5344CB8AC3E}">
        <p14:creationId xmlns:p14="http://schemas.microsoft.com/office/powerpoint/2010/main" xmlns="" val="31472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- 15</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3677369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pPr lvl="1"/>
            <a:r>
              <a:rPr lang="en-US" dirty="0" smtClean="0"/>
              <a:t>Measuring </a:t>
            </a:r>
            <a:r>
              <a:rPr lang="en-US" dirty="0"/>
              <a:t>Results and Behaviors</a:t>
            </a:r>
          </a:p>
          <a:p>
            <a:pPr lvl="2"/>
            <a:r>
              <a:rPr lang="en-US" dirty="0"/>
              <a:t>Measuring Results</a:t>
            </a:r>
          </a:p>
          <a:p>
            <a:pPr lvl="2"/>
            <a:r>
              <a:rPr lang="en-US" dirty="0"/>
              <a:t>Determining Accountabilities</a:t>
            </a:r>
          </a:p>
          <a:p>
            <a:pPr lvl="2"/>
            <a:r>
              <a:rPr lang="en-US" dirty="0"/>
              <a:t>Determining Objectives</a:t>
            </a:r>
          </a:p>
          <a:p>
            <a:pPr lvl="2"/>
            <a:r>
              <a:rPr lang="en-US" dirty="0"/>
              <a:t>Characteristics of Objectives</a:t>
            </a:r>
          </a:p>
          <a:p>
            <a:pPr lvl="2"/>
            <a:r>
              <a:rPr lang="en-US" dirty="0"/>
              <a:t>Determining Performance Standards</a:t>
            </a:r>
          </a:p>
          <a:p>
            <a:pPr lvl="2"/>
            <a:r>
              <a:rPr lang="en-US" dirty="0"/>
              <a:t>Characteristics of Good Performance Standards</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42059729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lstStyle/>
          <a:p>
            <a:r>
              <a:rPr lang="en-US" dirty="0" smtClean="0"/>
              <a:t>Measuring Behavior</a:t>
            </a:r>
          </a:p>
          <a:p>
            <a:r>
              <a:rPr lang="en-US" dirty="0" smtClean="0"/>
              <a:t>Indicator</a:t>
            </a:r>
          </a:p>
          <a:p>
            <a:r>
              <a:rPr lang="en-US" dirty="0" smtClean="0"/>
              <a:t>Components of Competency</a:t>
            </a:r>
          </a:p>
          <a:p>
            <a:r>
              <a:rPr lang="en-US" dirty="0" smtClean="0"/>
              <a:t>Comparative Systems</a:t>
            </a:r>
          </a:p>
          <a:p>
            <a:r>
              <a:rPr lang="en-US" dirty="0" smtClean="0"/>
              <a:t>Advantages of </a:t>
            </a:r>
            <a:r>
              <a:rPr lang="en-US" dirty="0"/>
              <a:t>Comparative </a:t>
            </a:r>
            <a:r>
              <a:rPr lang="en-US" dirty="0" smtClean="0"/>
              <a:t>Systems</a:t>
            </a:r>
          </a:p>
          <a:p>
            <a:r>
              <a:rPr lang="en-US" dirty="0" smtClean="0"/>
              <a:t>Disadvantages of </a:t>
            </a:r>
            <a:r>
              <a:rPr lang="en-US" dirty="0"/>
              <a:t>Comparative </a:t>
            </a:r>
            <a:r>
              <a:rPr lang="en-US" dirty="0" smtClean="0"/>
              <a:t>Systems</a:t>
            </a:r>
          </a:p>
          <a:p>
            <a:r>
              <a:rPr lang="en-US" dirty="0" smtClean="0"/>
              <a:t>Absolute System</a:t>
            </a:r>
            <a:endParaRPr lang="en-US" dirty="0"/>
          </a:p>
          <a:p>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3</a:t>
            </a:fld>
            <a:endParaRPr lang="en-US"/>
          </a:p>
        </p:txBody>
      </p:sp>
    </p:spTree>
    <p:extLst>
      <p:ext uri="{BB962C8B-B14F-4D97-AF65-F5344CB8AC3E}">
        <p14:creationId xmlns:p14="http://schemas.microsoft.com/office/powerpoint/2010/main" xmlns="" val="6477509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behaviors</a:t>
            </a:r>
            <a:endParaRPr lang="en-US" dirty="0"/>
          </a:p>
        </p:txBody>
      </p:sp>
      <p:sp>
        <p:nvSpPr>
          <p:cNvPr id="3" name="Content Placeholder 2"/>
          <p:cNvSpPr>
            <a:spLocks noGrp="1"/>
          </p:cNvSpPr>
          <p:nvPr>
            <p:ph idx="1"/>
          </p:nvPr>
        </p:nvSpPr>
        <p:spPr/>
        <p:txBody>
          <a:bodyPr>
            <a:normAutofit fontScale="85000" lnSpcReduction="10000"/>
          </a:bodyPr>
          <a:lstStyle/>
          <a:p>
            <a:r>
              <a:rPr lang="en-US" dirty="0"/>
              <a:t>Results measure past performance. </a:t>
            </a:r>
            <a:r>
              <a:rPr lang="en-US" dirty="0" smtClean="0"/>
              <a:t>Behavior </a:t>
            </a:r>
            <a:r>
              <a:rPr lang="en-US" dirty="0"/>
              <a:t>points to future performance. Clearly, measuring both employee and </a:t>
            </a:r>
            <a:r>
              <a:rPr lang="en-US" dirty="0" smtClean="0"/>
              <a:t>organizational behavior </a:t>
            </a:r>
            <a:r>
              <a:rPr lang="en-US" dirty="0"/>
              <a:t>is of strategic importance.</a:t>
            </a:r>
            <a:endParaRPr lang="en-US" dirty="0" smtClean="0"/>
          </a:p>
          <a:p>
            <a:r>
              <a:rPr lang="en-US" dirty="0" smtClean="0"/>
              <a:t>A behavior approach to measuring performance includes the assessment of competencies. </a:t>
            </a:r>
          </a:p>
          <a:p>
            <a:r>
              <a:rPr lang="en-US" dirty="0" smtClean="0"/>
              <a:t>Competencies are measureable clusters of knowledge, skills and abilities that are critical in determining how results will be achieved. </a:t>
            </a:r>
            <a:endParaRPr lang="en-US" dirty="0"/>
          </a:p>
          <a:p>
            <a:r>
              <a:rPr lang="en-US" dirty="0" smtClean="0"/>
              <a:t>Example of competencies are customer services, written or oral communication, creative thinking, and dependability.</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4</a:t>
            </a:fld>
            <a:endParaRPr lang="en-US"/>
          </a:p>
        </p:txBody>
      </p:sp>
    </p:spTree>
    <p:extLst>
      <p:ext uri="{BB962C8B-B14F-4D97-AF65-F5344CB8AC3E}">
        <p14:creationId xmlns:p14="http://schemas.microsoft.com/office/powerpoint/2010/main" xmlns="" val="24197845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a:t>
            </a:r>
            <a:r>
              <a:rPr lang="en-US" dirty="0" smtClean="0"/>
              <a:t>behaviors (Contd.)</a:t>
            </a:r>
            <a:endParaRPr lang="en-US" dirty="0"/>
          </a:p>
        </p:txBody>
      </p:sp>
      <p:sp>
        <p:nvSpPr>
          <p:cNvPr id="3" name="Content Placeholder 2"/>
          <p:cNvSpPr>
            <a:spLocks noGrp="1"/>
          </p:cNvSpPr>
          <p:nvPr>
            <p:ph idx="1"/>
          </p:nvPr>
        </p:nvSpPr>
        <p:spPr/>
        <p:txBody>
          <a:bodyPr>
            <a:normAutofit/>
          </a:bodyPr>
          <a:lstStyle/>
          <a:p>
            <a:pPr>
              <a:buNone/>
            </a:pPr>
            <a:r>
              <a:rPr lang="en-US" dirty="0" smtClean="0"/>
              <a:t>We can consider two types of competencies:</a:t>
            </a:r>
          </a:p>
          <a:p>
            <a:endParaRPr lang="en-US" dirty="0" smtClean="0"/>
          </a:p>
          <a:p>
            <a:r>
              <a:rPr lang="en-US" dirty="0" smtClean="0"/>
              <a:t>Differentiating competencies:</a:t>
            </a:r>
          </a:p>
          <a:p>
            <a:pPr lvl="1"/>
            <a:r>
              <a:rPr lang="en-US" dirty="0" smtClean="0"/>
              <a:t>which are those that allow us to distinguish between average and superior performers.</a:t>
            </a:r>
          </a:p>
          <a:p>
            <a:r>
              <a:rPr lang="en-US" dirty="0" smtClean="0"/>
              <a:t>Threshold competencies: </a:t>
            </a:r>
          </a:p>
          <a:p>
            <a:pPr lvl="1"/>
            <a:r>
              <a:rPr lang="en-US" dirty="0" smtClean="0"/>
              <a:t>which are those that everyone needs to display to the job to a minimally adequate standard.</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5</a:t>
            </a:fld>
            <a:endParaRPr lang="en-US"/>
          </a:p>
        </p:txBody>
      </p:sp>
    </p:spTree>
    <p:extLst>
      <p:ext uri="{BB962C8B-B14F-4D97-AF65-F5344CB8AC3E}">
        <p14:creationId xmlns:p14="http://schemas.microsoft.com/office/powerpoint/2010/main" xmlns="" val="38646524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a:t>
            </a:r>
            <a:r>
              <a:rPr lang="en-US" dirty="0" smtClean="0"/>
              <a:t>behaviors (Contd.)</a:t>
            </a:r>
            <a:endParaRPr lang="en-US" dirty="0"/>
          </a:p>
        </p:txBody>
      </p:sp>
      <p:sp>
        <p:nvSpPr>
          <p:cNvPr id="3" name="Content Placeholder 2"/>
          <p:cNvSpPr>
            <a:spLocks noGrp="1"/>
          </p:cNvSpPr>
          <p:nvPr>
            <p:ph idx="1"/>
          </p:nvPr>
        </p:nvSpPr>
        <p:spPr/>
        <p:txBody>
          <a:bodyPr>
            <a:normAutofit fontScale="92500" lnSpcReduction="10000"/>
          </a:bodyPr>
          <a:lstStyle/>
          <a:p>
            <a:pPr algn="just">
              <a:buNone/>
            </a:pPr>
            <a:r>
              <a:rPr lang="en-US" dirty="0" smtClean="0"/>
              <a:t>    As an example</a:t>
            </a:r>
            <a:r>
              <a:rPr lang="en-US" dirty="0"/>
              <a:t>, for the position </a:t>
            </a:r>
            <a:r>
              <a:rPr lang="en-US" dirty="0" smtClean="0"/>
              <a:t>of Information </a:t>
            </a:r>
            <a:r>
              <a:rPr lang="en-US" dirty="0"/>
              <a:t>Technology (IT) Project Manager, a differentiating competency is process management. Process management is defined as the "ability to manage project </a:t>
            </a:r>
            <a:r>
              <a:rPr lang="en-US" dirty="0" smtClean="0"/>
              <a:t>activities</a:t>
            </a:r>
            <a:r>
              <a:rPr lang="en-US" dirty="0"/>
              <a:t>.</a:t>
            </a:r>
            <a:endParaRPr lang="en-US" dirty="0" smtClean="0"/>
          </a:p>
          <a:p>
            <a:pPr algn="just">
              <a:buNone/>
            </a:pPr>
            <a:r>
              <a:rPr lang="en-US" dirty="0"/>
              <a:t> </a:t>
            </a:r>
            <a:r>
              <a:rPr lang="en-US" dirty="0" smtClean="0"/>
              <a:t>   </a:t>
            </a:r>
            <a:r>
              <a:rPr lang="en-US" dirty="0"/>
              <a:t>For the same position, a threshold competency is change management.  The change management competency includes knowledge of behavioral sciences, operational and relational skills, and sensitivity to motivators. </a:t>
            </a:r>
          </a:p>
        </p:txBody>
      </p:sp>
      <p:sp>
        <p:nvSpPr>
          <p:cNvPr id="4" name="Slide Number Placeholder 3"/>
          <p:cNvSpPr>
            <a:spLocks noGrp="1"/>
          </p:cNvSpPr>
          <p:nvPr>
            <p:ph type="sldNum" sz="quarter" idx="12"/>
          </p:nvPr>
        </p:nvSpPr>
        <p:spPr/>
        <p:txBody>
          <a:bodyPr/>
          <a:lstStyle/>
          <a:p>
            <a:fld id="{FE08D1A9-76EE-4762-A9B8-8C2653444680}" type="slidenum">
              <a:rPr lang="en-US" smtClean="0"/>
              <a:pPr/>
              <a:t>6</a:t>
            </a:fld>
            <a:endParaRPr lang="en-US"/>
          </a:p>
        </p:txBody>
      </p:sp>
    </p:spTree>
    <p:extLst>
      <p:ext uri="{BB962C8B-B14F-4D97-AF65-F5344CB8AC3E}">
        <p14:creationId xmlns:p14="http://schemas.microsoft.com/office/powerpoint/2010/main" xmlns="" val="17610648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man\Desktop\DESK TOP 11 JAN 2014\vIRTUAL UNI COMSATS\Performance Management\scans\11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762000"/>
            <a:ext cx="9144000" cy="57911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FE08D1A9-76EE-4762-A9B8-8C2653444680}" type="slidenum">
              <a:rPr lang="en-US" smtClean="0"/>
              <a:pPr/>
              <a:t>7</a:t>
            </a:fld>
            <a:endParaRPr lang="en-US"/>
          </a:p>
        </p:txBody>
      </p:sp>
    </p:spTree>
    <p:extLst>
      <p:ext uri="{BB962C8B-B14F-4D97-AF65-F5344CB8AC3E}">
        <p14:creationId xmlns:p14="http://schemas.microsoft.com/office/powerpoint/2010/main" xmlns="" val="3651383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a:t>
            </a:r>
            <a:endParaRPr lang="en-US" dirty="0"/>
          </a:p>
        </p:txBody>
      </p:sp>
      <p:sp>
        <p:nvSpPr>
          <p:cNvPr id="3" name="Content Placeholder 2"/>
          <p:cNvSpPr>
            <a:spLocks noGrp="1"/>
          </p:cNvSpPr>
          <p:nvPr>
            <p:ph idx="1"/>
          </p:nvPr>
        </p:nvSpPr>
        <p:spPr/>
        <p:txBody>
          <a:bodyPr>
            <a:normAutofit/>
          </a:bodyPr>
          <a:lstStyle/>
          <a:p>
            <a:r>
              <a:rPr lang="en-US" dirty="0" smtClean="0"/>
              <a:t>To understand the extent to which an employee possess a competency, we measure indicators. </a:t>
            </a:r>
          </a:p>
          <a:p>
            <a:endParaRPr lang="en-US" dirty="0" smtClean="0"/>
          </a:p>
          <a:p>
            <a:r>
              <a:rPr lang="en-US" dirty="0" smtClean="0"/>
              <a:t>An indicator is a behavior that if displayed suggests that the competency is present.</a:t>
            </a:r>
          </a:p>
          <a:p>
            <a:pPr>
              <a:buNone/>
            </a:pP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8</a:t>
            </a:fld>
            <a:endParaRPr lang="en-US"/>
          </a:p>
        </p:txBody>
      </p:sp>
    </p:spTree>
    <p:extLst>
      <p:ext uri="{BB962C8B-B14F-4D97-AF65-F5344CB8AC3E}">
        <p14:creationId xmlns:p14="http://schemas.microsoft.com/office/powerpoint/2010/main" xmlns="" val="1496926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fontScale="70000" lnSpcReduction="20000"/>
          </a:bodyPr>
          <a:lstStyle/>
          <a:p>
            <a:pPr algn="just" fontAlgn="base"/>
            <a:r>
              <a:rPr lang="en-US" dirty="0" smtClean="0"/>
              <a:t>An </a:t>
            </a:r>
            <a:r>
              <a:rPr lang="en-US" dirty="0"/>
              <a:t>owner-manager of a fast-growing business in Zimbabwe recently explained </a:t>
            </a:r>
            <a:r>
              <a:rPr lang="en-US" dirty="0" smtClean="0"/>
              <a:t>how </a:t>
            </a:r>
            <a:r>
              <a:rPr lang="en-US" dirty="0"/>
              <a:t>his company severed ties with a well-known software developer who had been contracted to install and support enterprise resource planning (ERP) software. When </a:t>
            </a:r>
            <a:r>
              <a:rPr lang="en-US" dirty="0" smtClean="0"/>
              <a:t>asked </a:t>
            </a:r>
            <a:r>
              <a:rPr lang="en-US" dirty="0"/>
              <a:t>if the reason for ditching this well-known supplier had anything to do with lack of competency (technical skills and knowledge), he surprisingly told </a:t>
            </a:r>
            <a:r>
              <a:rPr lang="en-US" dirty="0" smtClean="0"/>
              <a:t>that </a:t>
            </a:r>
            <a:r>
              <a:rPr lang="en-US" dirty="0"/>
              <a:t>when it came to technical proficiency the supplier was unrivalled but the problem was of behavior. He revealed that he had a problem with a senior technician assigned to deal with his company, though the technician could do his job very well, he had a big attitude problem and because he do not want to listen and discuss with anyone about anything we cut business ties with the supplier and opted for another supplier, whom in his words “you enjoy working with”.</a:t>
            </a:r>
          </a:p>
          <a:p>
            <a:pPr marL="0" indent="0" algn="just">
              <a:buNone/>
            </a:pP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9</a:t>
            </a:fld>
            <a:endParaRPr lang="en-US"/>
          </a:p>
        </p:txBody>
      </p:sp>
    </p:spTree>
    <p:extLst>
      <p:ext uri="{BB962C8B-B14F-4D97-AF65-F5344CB8AC3E}">
        <p14:creationId xmlns:p14="http://schemas.microsoft.com/office/powerpoint/2010/main" xmlns="" val="20521263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a:t>
            </a:r>
            <a:r>
              <a:rPr lang="en-US" dirty="0" smtClean="0"/>
              <a:t>Study(Contd.)</a:t>
            </a: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dirty="0"/>
              <a:t>Here is a company that perhaps prides itself in superior technical competency as its competitive advantage. Perhaps, in their performance management system, the ERP supplier measures their technicians on their ability to successfully install and maintain a client’s software. They could be tracking that by measuring the number of requests to rectify installation and maintenance-related problems. Perhaps our technician is considered a high-performer on the basis that his clients do not request for re-works — he gets things right first time.</a:t>
            </a:r>
          </a:p>
          <a:p>
            <a:pPr fontAlgn="base"/>
            <a:r>
              <a:rPr lang="en-US" dirty="0"/>
              <a:t>After all, by a consistent record of right-first-time installations, is he not saving the company on fuel costs and unbilled re-work time?</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10</a:t>
            </a:fld>
            <a:endParaRPr lang="en-US"/>
          </a:p>
        </p:txBody>
      </p:sp>
    </p:spTree>
    <p:extLst>
      <p:ext uri="{BB962C8B-B14F-4D97-AF65-F5344CB8AC3E}">
        <p14:creationId xmlns:p14="http://schemas.microsoft.com/office/powerpoint/2010/main" xmlns="" val="91381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Study(Contd.)</a:t>
            </a:r>
          </a:p>
        </p:txBody>
      </p:sp>
      <p:sp>
        <p:nvSpPr>
          <p:cNvPr id="3" name="Content Placeholder 2"/>
          <p:cNvSpPr>
            <a:spLocks noGrp="1"/>
          </p:cNvSpPr>
          <p:nvPr>
            <p:ph idx="1"/>
          </p:nvPr>
        </p:nvSpPr>
        <p:spPr/>
        <p:txBody>
          <a:bodyPr>
            <a:normAutofit/>
          </a:bodyPr>
          <a:lstStyle/>
          <a:p>
            <a:pPr marL="0" indent="0">
              <a:buNone/>
            </a:pPr>
            <a:r>
              <a:rPr lang="en-US" dirty="0"/>
              <a:t>However, what the first supplier in this situation might be oblivious of is that the behavioral side of the technician is posing a serious business risk. It might take a while for the company to realize the damage to future business prospects the brilliant but behaviorally risky technician is causing.</a:t>
            </a:r>
          </a:p>
          <a:p>
            <a:pPr marL="0" indent="0">
              <a:buNone/>
            </a:pP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11</a:t>
            </a:fld>
            <a:endParaRPr lang="en-US"/>
          </a:p>
        </p:txBody>
      </p:sp>
    </p:spTree>
    <p:extLst>
      <p:ext uri="{BB962C8B-B14F-4D97-AF65-F5344CB8AC3E}">
        <p14:creationId xmlns:p14="http://schemas.microsoft.com/office/powerpoint/2010/main" xmlns="" val="37865406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 (Contd.)</a:t>
            </a:r>
            <a:endParaRPr lang="en-US" dirty="0"/>
          </a:p>
        </p:txBody>
      </p:sp>
      <p:sp>
        <p:nvSpPr>
          <p:cNvPr id="3" name="Content Placeholder 2"/>
          <p:cNvSpPr>
            <a:spLocks noGrp="1"/>
          </p:cNvSpPr>
          <p:nvPr>
            <p:ph idx="1"/>
          </p:nvPr>
        </p:nvSpPr>
        <p:spPr/>
        <p:txBody>
          <a:bodyPr>
            <a:normAutofit fontScale="77500" lnSpcReduction="20000"/>
          </a:bodyPr>
          <a:lstStyle/>
          <a:p>
            <a:r>
              <a:rPr lang="en-US" dirty="0"/>
              <a:t>Five indicators whose presence would indicate the existence of consideration competency are the </a:t>
            </a:r>
            <a:r>
              <a:rPr lang="en-US" dirty="0" smtClean="0"/>
              <a:t>following;</a:t>
            </a:r>
            <a:endParaRPr lang="en-US" dirty="0"/>
          </a:p>
          <a:p>
            <a:endParaRPr lang="en-US" dirty="0" smtClean="0"/>
          </a:p>
          <a:p>
            <a:pPr lvl="1"/>
            <a:r>
              <a:rPr lang="en-US" dirty="0" smtClean="0"/>
              <a:t>Support </a:t>
            </a:r>
            <a:r>
              <a:rPr lang="en-US" dirty="0"/>
              <a:t>subordinates </a:t>
            </a:r>
            <a:r>
              <a:rPr lang="en-US" dirty="0" smtClean="0"/>
              <a:t>project</a:t>
            </a:r>
          </a:p>
          <a:p>
            <a:pPr lvl="1"/>
            <a:endParaRPr lang="en-US" dirty="0"/>
          </a:p>
          <a:p>
            <a:pPr lvl="1"/>
            <a:r>
              <a:rPr lang="en-US" dirty="0"/>
              <a:t>Ask about the well being of employees lives outside of </a:t>
            </a:r>
            <a:r>
              <a:rPr lang="en-US" dirty="0" smtClean="0"/>
              <a:t>work</a:t>
            </a:r>
          </a:p>
          <a:p>
            <a:pPr lvl="1"/>
            <a:endParaRPr lang="en-US" dirty="0"/>
          </a:p>
          <a:p>
            <a:pPr lvl="1"/>
            <a:r>
              <a:rPr lang="en-US" dirty="0"/>
              <a:t>Encourage subordinates to reach their established </a:t>
            </a:r>
            <a:r>
              <a:rPr lang="en-US" dirty="0" smtClean="0"/>
              <a:t>goals</a:t>
            </a:r>
          </a:p>
          <a:p>
            <a:pPr lvl="1"/>
            <a:endParaRPr lang="en-US" dirty="0"/>
          </a:p>
          <a:p>
            <a:pPr lvl="1"/>
            <a:r>
              <a:rPr lang="en-US" dirty="0"/>
              <a:t>Get to know employees </a:t>
            </a:r>
            <a:r>
              <a:rPr lang="en-US" dirty="0" smtClean="0"/>
              <a:t>personally</a:t>
            </a:r>
          </a:p>
          <a:p>
            <a:pPr lvl="1"/>
            <a:endParaRPr lang="en-US" dirty="0"/>
          </a:p>
          <a:p>
            <a:pPr lvl="1"/>
            <a:r>
              <a:rPr lang="en-US" dirty="0"/>
              <a:t>Show respect for employees work and home lives.</a:t>
            </a:r>
          </a:p>
        </p:txBody>
      </p:sp>
      <p:sp>
        <p:nvSpPr>
          <p:cNvPr id="4" name="Slide Number Placeholder 3"/>
          <p:cNvSpPr>
            <a:spLocks noGrp="1"/>
          </p:cNvSpPr>
          <p:nvPr>
            <p:ph type="sldNum" sz="quarter" idx="12"/>
          </p:nvPr>
        </p:nvSpPr>
        <p:spPr/>
        <p:txBody>
          <a:bodyPr/>
          <a:lstStyle/>
          <a:p>
            <a:fld id="{FE08D1A9-76EE-4762-A9B8-8C2653444680}" type="slidenum">
              <a:rPr lang="en-US" smtClean="0"/>
              <a:pPr/>
              <a:t>12</a:t>
            </a:fld>
            <a:endParaRPr lang="en-US"/>
          </a:p>
        </p:txBody>
      </p:sp>
    </p:spTree>
    <p:extLst>
      <p:ext uri="{BB962C8B-B14F-4D97-AF65-F5344CB8AC3E}">
        <p14:creationId xmlns:p14="http://schemas.microsoft.com/office/powerpoint/2010/main" xmlns="" val="11418676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Competency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describing a competency, the following components must be present;</a:t>
            </a:r>
          </a:p>
          <a:p>
            <a:endParaRPr lang="en-US" dirty="0" smtClean="0"/>
          </a:p>
          <a:p>
            <a:pPr lvl="1"/>
            <a:r>
              <a:rPr lang="en-US" dirty="0" smtClean="0"/>
              <a:t>Definition of competency</a:t>
            </a:r>
          </a:p>
          <a:p>
            <a:pPr lvl="1"/>
            <a:endParaRPr lang="en-US" dirty="0" smtClean="0"/>
          </a:p>
          <a:p>
            <a:pPr lvl="1"/>
            <a:r>
              <a:rPr lang="en-US" dirty="0" smtClean="0"/>
              <a:t>Description of specific behavioral indicators that can be observed when someone demonstrates a competency effectively</a:t>
            </a:r>
          </a:p>
          <a:p>
            <a:pPr lvl="1"/>
            <a:endParaRPr lang="en-US" dirty="0" smtClean="0"/>
          </a:p>
          <a:p>
            <a:pPr lvl="1"/>
            <a:r>
              <a:rPr lang="en-US" dirty="0" smtClean="0"/>
              <a:t>Description of specific behaviors that are likely to occur when someone does not demonstrates a competency effectively.</a:t>
            </a:r>
          </a:p>
          <a:p>
            <a:pPr lvl="1"/>
            <a:endParaRPr lang="en-US" dirty="0" smtClean="0"/>
          </a:p>
          <a:p>
            <a:pPr lvl="1"/>
            <a:r>
              <a:rPr lang="en-US" dirty="0" smtClean="0"/>
              <a:t>List of suggestions for developing the competency in questions.</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13</a:t>
            </a:fld>
            <a:endParaRPr lang="en-US"/>
          </a:p>
        </p:txBody>
      </p:sp>
    </p:spTree>
    <p:extLst>
      <p:ext uri="{BB962C8B-B14F-4D97-AF65-F5344CB8AC3E}">
        <p14:creationId xmlns:p14="http://schemas.microsoft.com/office/powerpoint/2010/main" xmlns="" val="8738751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Competency Systems</a:t>
            </a:r>
            <a:endParaRPr lang="en-US" dirty="0"/>
          </a:p>
        </p:txBody>
      </p:sp>
      <p:sp>
        <p:nvSpPr>
          <p:cNvPr id="3" name="Content Placeholder 2"/>
          <p:cNvSpPr>
            <a:spLocks noGrp="1"/>
          </p:cNvSpPr>
          <p:nvPr>
            <p:ph idx="1"/>
          </p:nvPr>
        </p:nvSpPr>
        <p:spPr/>
        <p:txBody>
          <a:bodyPr/>
          <a:lstStyle/>
          <a:p>
            <a:pPr>
              <a:buNone/>
            </a:pPr>
            <a:r>
              <a:rPr lang="en-US" dirty="0" smtClean="0"/>
              <a:t>Two types of systems are used to evaluate competencies</a:t>
            </a:r>
          </a:p>
          <a:p>
            <a:r>
              <a:rPr lang="en-US" dirty="0" smtClean="0"/>
              <a:t>Comparative system: this system base the measurement on comparing employees with one others.</a:t>
            </a:r>
          </a:p>
          <a:p>
            <a:r>
              <a:rPr lang="en-US" dirty="0" smtClean="0"/>
              <a:t>Absolute system: this system base the measurement on comparing employees with a  pre-specified performance standard.</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14</a:t>
            </a:fld>
            <a:endParaRPr lang="en-US"/>
          </a:p>
        </p:txBody>
      </p:sp>
    </p:spTree>
    <p:extLst>
      <p:ext uri="{BB962C8B-B14F-4D97-AF65-F5344CB8AC3E}">
        <p14:creationId xmlns:p14="http://schemas.microsoft.com/office/powerpoint/2010/main" xmlns="" val="317719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Usman\Desktop\DESK TOP 11 JAN 2014\vIRTUAL UNI COMSATS\Performance Management\scans\11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600200"/>
            <a:ext cx="9144000" cy="2971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FE08D1A9-76EE-4762-A9B8-8C2653444680}" type="slidenum">
              <a:rPr lang="en-US" smtClean="0"/>
              <a:pPr/>
              <a:t>15</a:t>
            </a:fld>
            <a:endParaRPr lang="en-US"/>
          </a:p>
        </p:txBody>
      </p:sp>
    </p:spTree>
    <p:extLst>
      <p:ext uri="{BB962C8B-B14F-4D97-AF65-F5344CB8AC3E}">
        <p14:creationId xmlns:p14="http://schemas.microsoft.com/office/powerpoint/2010/main" xmlns="" val="4316082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Comparative system</a:t>
            </a:r>
            <a:endParaRPr lang="en-US" dirty="0"/>
          </a:p>
        </p:txBody>
      </p:sp>
      <p:sp>
        <p:nvSpPr>
          <p:cNvPr id="3" name="Content Placeholder 2"/>
          <p:cNvSpPr>
            <a:spLocks noGrp="1"/>
          </p:cNvSpPr>
          <p:nvPr>
            <p:ph idx="1"/>
          </p:nvPr>
        </p:nvSpPr>
        <p:spPr/>
        <p:txBody>
          <a:bodyPr>
            <a:normAutofit/>
          </a:bodyPr>
          <a:lstStyle/>
          <a:p>
            <a:pPr>
              <a:buNone/>
            </a:pPr>
            <a:r>
              <a:rPr lang="en-US" dirty="0" smtClean="0"/>
              <a:t>Comparative system of measuring behavior imply that employees are compared to one another.</a:t>
            </a:r>
          </a:p>
          <a:p>
            <a:endParaRPr lang="en-US" dirty="0" smtClean="0"/>
          </a:p>
          <a:p>
            <a:r>
              <a:rPr lang="en-US" dirty="0" smtClean="0"/>
              <a:t>Simple rank order system: </a:t>
            </a:r>
          </a:p>
          <a:p>
            <a:pPr lvl="1"/>
            <a:r>
              <a:rPr lang="en-US" dirty="0" smtClean="0"/>
              <a:t>in this system, employees are simply ranked from the best performer to the worst performer.</a:t>
            </a:r>
          </a:p>
        </p:txBody>
      </p:sp>
      <p:sp>
        <p:nvSpPr>
          <p:cNvPr id="4" name="Slide Number Placeholder 3"/>
          <p:cNvSpPr>
            <a:spLocks noGrp="1"/>
          </p:cNvSpPr>
          <p:nvPr>
            <p:ph type="sldNum" sz="quarter" idx="12"/>
          </p:nvPr>
        </p:nvSpPr>
        <p:spPr/>
        <p:txBody>
          <a:bodyPr/>
          <a:lstStyle/>
          <a:p>
            <a:fld id="{FE08D1A9-76EE-4762-A9B8-8C2653444680}" type="slidenum">
              <a:rPr lang="en-US" smtClean="0"/>
              <a:pPr/>
              <a:t>16</a:t>
            </a:fld>
            <a:endParaRPr lang="en-US"/>
          </a:p>
        </p:txBody>
      </p:sp>
    </p:spTree>
    <p:extLst>
      <p:ext uri="{BB962C8B-B14F-4D97-AF65-F5344CB8AC3E}">
        <p14:creationId xmlns:p14="http://schemas.microsoft.com/office/powerpoint/2010/main" xmlns="" val="42756622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a:t>
            </a:r>
            <a:r>
              <a:rPr lang="en-US" dirty="0" smtClean="0"/>
              <a:t>system (Contd.)</a:t>
            </a:r>
            <a:endParaRPr lang="en-US" dirty="0"/>
          </a:p>
        </p:txBody>
      </p:sp>
      <p:sp>
        <p:nvSpPr>
          <p:cNvPr id="3" name="Content Placeholder 2"/>
          <p:cNvSpPr>
            <a:spLocks noGrp="1"/>
          </p:cNvSpPr>
          <p:nvPr>
            <p:ph idx="1"/>
          </p:nvPr>
        </p:nvSpPr>
        <p:spPr/>
        <p:txBody>
          <a:bodyPr/>
          <a:lstStyle/>
          <a:p>
            <a:r>
              <a:rPr lang="en-US" dirty="0"/>
              <a:t>Alteration rank order procedure</a:t>
            </a:r>
            <a:r>
              <a:rPr lang="en-US" dirty="0" smtClean="0"/>
              <a:t>:</a:t>
            </a:r>
          </a:p>
          <a:p>
            <a:pPr lvl="1"/>
            <a:r>
              <a:rPr lang="en-US" dirty="0" smtClean="0"/>
              <a:t>in </a:t>
            </a:r>
            <a:r>
              <a:rPr lang="en-US" dirty="0"/>
              <a:t>this system, the supervisor initially list all the employee. </a:t>
            </a:r>
            <a:endParaRPr lang="en-US" dirty="0" smtClean="0"/>
          </a:p>
          <a:p>
            <a:pPr lvl="1"/>
            <a:r>
              <a:rPr lang="en-US" dirty="0" smtClean="0"/>
              <a:t>Then </a:t>
            </a:r>
            <a:r>
              <a:rPr lang="en-US" dirty="0"/>
              <a:t>the supervisor selects the best performer and the worst performer</a:t>
            </a:r>
            <a:r>
              <a:rPr lang="en-US" dirty="0" smtClean="0"/>
              <a:t>.</a:t>
            </a:r>
          </a:p>
          <a:p>
            <a:pPr lvl="1"/>
            <a:r>
              <a:rPr lang="en-US" dirty="0" smtClean="0"/>
              <a:t>Then the second best and second worst</a:t>
            </a:r>
          </a:p>
          <a:p>
            <a:pPr lvl="1"/>
            <a:r>
              <a:rPr lang="en-US" dirty="0" smtClean="0"/>
              <a:t>And so forth , alternating from top to bottom of the list until all employees have been ranked.</a:t>
            </a:r>
            <a:endParaRPr lang="en-US" dirty="0"/>
          </a:p>
          <a:p>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17</a:t>
            </a:fld>
            <a:endParaRPr lang="en-US"/>
          </a:p>
        </p:txBody>
      </p:sp>
    </p:spTree>
    <p:extLst>
      <p:ext uri="{BB962C8B-B14F-4D97-AF65-F5344CB8AC3E}">
        <p14:creationId xmlns:p14="http://schemas.microsoft.com/office/powerpoint/2010/main" xmlns="" val="31402400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system (Contd.)</a:t>
            </a:r>
          </a:p>
        </p:txBody>
      </p:sp>
      <p:sp>
        <p:nvSpPr>
          <p:cNvPr id="3" name="Content Placeholder 2"/>
          <p:cNvSpPr>
            <a:spLocks noGrp="1"/>
          </p:cNvSpPr>
          <p:nvPr>
            <p:ph idx="1"/>
          </p:nvPr>
        </p:nvSpPr>
        <p:spPr/>
        <p:txBody>
          <a:bodyPr/>
          <a:lstStyle/>
          <a:p>
            <a:r>
              <a:rPr lang="en-US" dirty="0" smtClean="0"/>
              <a:t>Paired comparison: </a:t>
            </a:r>
          </a:p>
          <a:p>
            <a:pPr lvl="1"/>
            <a:r>
              <a:rPr lang="en-US" dirty="0" smtClean="0"/>
              <a:t>in this explicit comparisons are made between all pairs of employees  to be evaluated.</a:t>
            </a:r>
          </a:p>
          <a:p>
            <a:pPr lvl="1"/>
            <a:r>
              <a:rPr lang="en-US" dirty="0" smtClean="0"/>
              <a:t>In other words, supervisors systematically compare the performance of each employee with  all other employees.</a:t>
            </a:r>
          </a:p>
        </p:txBody>
      </p:sp>
      <p:sp>
        <p:nvSpPr>
          <p:cNvPr id="4" name="Slide Number Placeholder 3"/>
          <p:cNvSpPr>
            <a:spLocks noGrp="1"/>
          </p:cNvSpPr>
          <p:nvPr>
            <p:ph type="sldNum" sz="quarter" idx="12"/>
          </p:nvPr>
        </p:nvSpPr>
        <p:spPr/>
        <p:txBody>
          <a:bodyPr/>
          <a:lstStyle/>
          <a:p>
            <a:fld id="{FE08D1A9-76EE-4762-A9B8-8C2653444680}" type="slidenum">
              <a:rPr lang="en-US" smtClean="0"/>
              <a:pPr/>
              <a:t>18</a:t>
            </a:fld>
            <a:endParaRPr lang="en-US"/>
          </a:p>
        </p:txBody>
      </p:sp>
    </p:spTree>
    <p:extLst>
      <p:ext uri="{BB962C8B-B14F-4D97-AF65-F5344CB8AC3E}">
        <p14:creationId xmlns:p14="http://schemas.microsoft.com/office/powerpoint/2010/main" xmlns="" val="2098070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system (Contd.)</a:t>
            </a:r>
          </a:p>
        </p:txBody>
      </p:sp>
      <p:sp>
        <p:nvSpPr>
          <p:cNvPr id="3" name="Content Placeholder 2"/>
          <p:cNvSpPr>
            <a:spLocks noGrp="1"/>
          </p:cNvSpPr>
          <p:nvPr>
            <p:ph idx="1"/>
          </p:nvPr>
        </p:nvSpPr>
        <p:spPr/>
        <p:txBody>
          <a:bodyPr/>
          <a:lstStyle/>
          <a:p>
            <a:r>
              <a:rPr lang="en-US" dirty="0"/>
              <a:t>Forced distribution: </a:t>
            </a:r>
            <a:endParaRPr lang="en-US" dirty="0" smtClean="0"/>
          </a:p>
          <a:p>
            <a:pPr lvl="1"/>
            <a:r>
              <a:rPr lang="en-US" dirty="0" smtClean="0"/>
              <a:t>in </a:t>
            </a:r>
            <a:r>
              <a:rPr lang="en-US" dirty="0"/>
              <a:t>this system, employees are apportioned according to an approximately normal distribution</a:t>
            </a:r>
            <a:r>
              <a:rPr lang="en-US" dirty="0" smtClean="0"/>
              <a:t>.</a:t>
            </a:r>
          </a:p>
          <a:p>
            <a:pPr lvl="1"/>
            <a:r>
              <a:rPr lang="en-US" dirty="0" smtClean="0"/>
              <a:t>For example, </a:t>
            </a:r>
          </a:p>
          <a:p>
            <a:pPr lvl="2"/>
            <a:r>
              <a:rPr lang="en-US" dirty="0" smtClean="0"/>
              <a:t>20% of the employees must be classified as Exceeding expectations</a:t>
            </a:r>
          </a:p>
          <a:p>
            <a:pPr lvl="2"/>
            <a:r>
              <a:rPr lang="en-US" dirty="0" smtClean="0"/>
              <a:t>70% must be classified as meeting expectations</a:t>
            </a:r>
          </a:p>
          <a:p>
            <a:pPr lvl="2"/>
            <a:r>
              <a:rPr lang="en-US" dirty="0" smtClean="0"/>
              <a:t>And 10% must be classified as not meeting expectations.</a:t>
            </a:r>
            <a:endParaRPr lang="en-US" dirty="0"/>
          </a:p>
          <a:p>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19</a:t>
            </a:fld>
            <a:endParaRPr lang="en-US"/>
          </a:p>
        </p:txBody>
      </p:sp>
    </p:spTree>
    <p:extLst>
      <p:ext uri="{BB962C8B-B14F-4D97-AF65-F5344CB8AC3E}">
        <p14:creationId xmlns:p14="http://schemas.microsoft.com/office/powerpoint/2010/main" xmlns="" val="41356740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system (Contd.)</a:t>
            </a:r>
          </a:p>
        </p:txBody>
      </p:sp>
      <p:sp>
        <p:nvSpPr>
          <p:cNvPr id="3" name="Content Placeholder 2"/>
          <p:cNvSpPr>
            <a:spLocks noGrp="1"/>
          </p:cNvSpPr>
          <p:nvPr>
            <p:ph idx="1"/>
          </p:nvPr>
        </p:nvSpPr>
        <p:spPr/>
        <p:txBody>
          <a:bodyPr>
            <a:normAutofit fontScale="92500" lnSpcReduction="20000"/>
          </a:bodyPr>
          <a:lstStyle/>
          <a:p>
            <a:pPr algn="just"/>
            <a:r>
              <a:rPr lang="en-US" dirty="0"/>
              <a:t>General Electric (GE) is one organization that has adopted a forced distribution system. Former GE CEO Jack Welch labeled GE's forced distribution system the "vitality curve." In his view, forced ranking enables managers to manage low-achieving performers better. GE's success in implementing a forced ranking system is cited as the model by many of the 20% of U.S. companies that have adopted it in recent years. At GE, each year 10% of managers are assigned the "C" grade, and if they don't improve they are asked to leave the company.</a:t>
            </a:r>
          </a:p>
        </p:txBody>
      </p:sp>
      <p:sp>
        <p:nvSpPr>
          <p:cNvPr id="4" name="Slide Number Placeholder 3"/>
          <p:cNvSpPr>
            <a:spLocks noGrp="1"/>
          </p:cNvSpPr>
          <p:nvPr>
            <p:ph type="sldNum" sz="quarter" idx="12"/>
          </p:nvPr>
        </p:nvSpPr>
        <p:spPr/>
        <p:txBody>
          <a:bodyPr/>
          <a:lstStyle/>
          <a:p>
            <a:fld id="{FE08D1A9-76EE-4762-A9B8-8C2653444680}" type="slidenum">
              <a:rPr lang="en-US" smtClean="0"/>
              <a:pPr/>
              <a:t>20</a:t>
            </a:fld>
            <a:endParaRPr lang="en-US"/>
          </a:p>
        </p:txBody>
      </p:sp>
    </p:spTree>
    <p:extLst>
      <p:ext uri="{BB962C8B-B14F-4D97-AF65-F5344CB8AC3E}">
        <p14:creationId xmlns:p14="http://schemas.microsoft.com/office/powerpoint/2010/main" xmlns="" val="21006606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 of Comparative systems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Advantages of uses of comparative system are</a:t>
            </a:r>
          </a:p>
          <a:p>
            <a:r>
              <a:rPr lang="en-US" dirty="0" smtClean="0"/>
              <a:t>These type of measurements are easy to explain</a:t>
            </a:r>
          </a:p>
          <a:p>
            <a:r>
              <a:rPr lang="en-US" dirty="0" smtClean="0"/>
              <a:t>Decision resulting from these type of systems are fairly straightforward.</a:t>
            </a:r>
          </a:p>
          <a:p>
            <a:r>
              <a:rPr lang="en-US" dirty="0" smtClean="0"/>
              <a:t>They tend to control certain biases and errors made by those rating performance better than do those in absolute system.(</a:t>
            </a:r>
            <a:r>
              <a:rPr lang="en-US" dirty="0" err="1" smtClean="0"/>
              <a:t>e.g</a:t>
            </a:r>
            <a:r>
              <a:rPr lang="en-US" dirty="0" smtClean="0"/>
              <a:t> leniency, giving high scores to most employees)</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21</a:t>
            </a:fld>
            <a:endParaRPr lang="en-US"/>
          </a:p>
        </p:txBody>
      </p:sp>
    </p:spTree>
    <p:extLst>
      <p:ext uri="{BB962C8B-B14F-4D97-AF65-F5344CB8AC3E}">
        <p14:creationId xmlns:p14="http://schemas.microsoft.com/office/powerpoint/2010/main" xmlns="" val="23202124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Advantage of Comparative </a:t>
            </a:r>
            <a:r>
              <a:rPr lang="en-US" dirty="0" smtClean="0"/>
              <a:t>systems (Contd.)</a:t>
            </a:r>
            <a:endParaRPr lang="en-US" dirty="0"/>
          </a:p>
        </p:txBody>
      </p:sp>
      <p:sp>
        <p:nvSpPr>
          <p:cNvPr id="3" name="Content Placeholder 2"/>
          <p:cNvSpPr>
            <a:spLocks noGrp="1"/>
          </p:cNvSpPr>
          <p:nvPr>
            <p:ph idx="1"/>
          </p:nvPr>
        </p:nvSpPr>
        <p:spPr/>
        <p:txBody>
          <a:bodyPr/>
          <a:lstStyle/>
          <a:p>
            <a:r>
              <a:rPr lang="en-US" dirty="0" smtClean="0"/>
              <a:t>Central tendency (</a:t>
            </a:r>
            <a:r>
              <a:rPr lang="en-US" dirty="0" err="1" smtClean="0"/>
              <a:t>i.e</a:t>
            </a:r>
            <a:r>
              <a:rPr lang="en-US" dirty="0" smtClean="0"/>
              <a:t> not giving any above expectations or below expectations ratings)</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22</a:t>
            </a:fld>
            <a:endParaRPr lang="en-US"/>
          </a:p>
        </p:txBody>
      </p:sp>
    </p:spTree>
    <p:extLst>
      <p:ext uri="{BB962C8B-B14F-4D97-AF65-F5344CB8AC3E}">
        <p14:creationId xmlns:p14="http://schemas.microsoft.com/office/powerpoint/2010/main" xmlns="" val="32012883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Disadvantages of Comparative System</a:t>
            </a:r>
            <a:endParaRPr lang="en-US" dirty="0"/>
          </a:p>
        </p:txBody>
      </p:sp>
      <p:sp>
        <p:nvSpPr>
          <p:cNvPr id="3" name="Content Placeholder 2"/>
          <p:cNvSpPr>
            <a:spLocks noGrp="1"/>
          </p:cNvSpPr>
          <p:nvPr>
            <p:ph idx="1"/>
          </p:nvPr>
        </p:nvSpPr>
        <p:spPr/>
        <p:txBody>
          <a:bodyPr/>
          <a:lstStyle/>
          <a:p>
            <a:pPr>
              <a:buNone/>
            </a:pPr>
            <a:r>
              <a:rPr lang="en-US" dirty="0" smtClean="0"/>
              <a:t>Disadvantages  associated with use of comparative system are</a:t>
            </a:r>
          </a:p>
          <a:p>
            <a:r>
              <a:rPr lang="en-US" dirty="0" smtClean="0"/>
              <a:t>Employee usually are compared in terms of a single overall category.</a:t>
            </a:r>
          </a:p>
          <a:p>
            <a:r>
              <a:rPr lang="en-US" dirty="0" smtClean="0"/>
              <a:t>Because the resulting data are based on ranking and not on actual scores, there is no information about the relative distance between employees.</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23</a:t>
            </a:fld>
            <a:endParaRPr lang="en-US"/>
          </a:p>
        </p:txBody>
      </p:sp>
    </p:spTree>
    <p:extLst>
      <p:ext uri="{BB962C8B-B14F-4D97-AF65-F5344CB8AC3E}">
        <p14:creationId xmlns:p14="http://schemas.microsoft.com/office/powerpoint/2010/main" xmlns="" val="2215683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Usman\Desktop\DESK TOP 11 JAN 2014\vIRTUAL UNI COMSATS\Performance Management\scans\11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81000"/>
            <a:ext cx="9144000" cy="6095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FE08D1A9-76EE-4762-A9B8-8C2653444680}" type="slidenum">
              <a:rPr lang="en-US" smtClean="0"/>
              <a:pPr/>
              <a:t>24</a:t>
            </a:fld>
            <a:endParaRPr lang="en-US"/>
          </a:p>
        </p:txBody>
      </p:sp>
    </p:spTree>
    <p:extLst>
      <p:ext uri="{BB962C8B-B14F-4D97-AF65-F5344CB8AC3E}">
        <p14:creationId xmlns:p14="http://schemas.microsoft.com/office/powerpoint/2010/main" xmlns="" val="37434179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Usman\Desktop\DESK TOP 11 JAN 2014\vIRTUAL UNI COMSATS\Performance Management\scans\11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04800"/>
            <a:ext cx="9144000" cy="6324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FE08D1A9-76EE-4762-A9B8-8C2653444680}" type="slidenum">
              <a:rPr lang="en-US" smtClean="0"/>
              <a:pPr/>
              <a:t>25</a:t>
            </a:fld>
            <a:endParaRPr lang="en-US"/>
          </a:p>
        </p:txBody>
      </p:sp>
    </p:spTree>
    <p:extLst>
      <p:ext uri="{BB962C8B-B14F-4D97-AF65-F5344CB8AC3E}">
        <p14:creationId xmlns:p14="http://schemas.microsoft.com/office/powerpoint/2010/main" xmlns="" val="41163714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system</a:t>
            </a:r>
            <a:endParaRPr lang="en-US" dirty="0"/>
          </a:p>
        </p:txBody>
      </p:sp>
      <p:sp>
        <p:nvSpPr>
          <p:cNvPr id="3" name="Content Placeholder 2"/>
          <p:cNvSpPr>
            <a:spLocks noGrp="1"/>
          </p:cNvSpPr>
          <p:nvPr>
            <p:ph idx="1"/>
          </p:nvPr>
        </p:nvSpPr>
        <p:spPr/>
        <p:txBody>
          <a:bodyPr>
            <a:normAutofit lnSpcReduction="10000"/>
          </a:bodyPr>
          <a:lstStyle/>
          <a:p>
            <a:r>
              <a:rPr lang="en-US" dirty="0" smtClean="0"/>
              <a:t>In absolute system, the supervisor provide evaluation of an employees performance without making direct reference to others employees. </a:t>
            </a:r>
          </a:p>
          <a:p>
            <a:endParaRPr lang="en-US" dirty="0"/>
          </a:p>
          <a:p>
            <a:r>
              <a:rPr lang="en-US" dirty="0" smtClean="0"/>
              <a:t>In the simplest absolute system, supervisors write an essay describing each employees strengths and weaknesses and make suggestions for improvement.</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26</a:t>
            </a:fld>
            <a:endParaRPr lang="en-US"/>
          </a:p>
        </p:txBody>
      </p:sp>
    </p:spTree>
    <p:extLst>
      <p:ext uri="{BB962C8B-B14F-4D97-AF65-F5344CB8AC3E}">
        <p14:creationId xmlns:p14="http://schemas.microsoft.com/office/powerpoint/2010/main" xmlns="" val="1215109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Absolute </a:t>
            </a:r>
            <a:r>
              <a:rPr lang="en-US" dirty="0" smtClean="0"/>
              <a:t>system (Contd.)</a:t>
            </a:r>
            <a:endParaRPr lang="en-US" dirty="0"/>
          </a:p>
        </p:txBody>
      </p:sp>
      <p:sp>
        <p:nvSpPr>
          <p:cNvPr id="3" name="Content Placeholder 2"/>
          <p:cNvSpPr>
            <a:spLocks noGrp="1"/>
          </p:cNvSpPr>
          <p:nvPr>
            <p:ph idx="1"/>
          </p:nvPr>
        </p:nvSpPr>
        <p:spPr/>
        <p:txBody>
          <a:bodyPr/>
          <a:lstStyle/>
          <a:p>
            <a:r>
              <a:rPr lang="en-US" dirty="0" smtClean="0"/>
              <a:t>One advantage of essay is that the supervisors have the potential to provide detailed feedback to employees regarding their performance.</a:t>
            </a:r>
          </a:p>
          <a:p>
            <a:endParaRPr lang="en-US" dirty="0" smtClean="0"/>
          </a:p>
          <a:p>
            <a:r>
              <a:rPr lang="en-US" dirty="0" smtClean="0"/>
              <a:t>On the other hand, essays are almost totally unstructured, so some supervisors may choose to be more detailed than </a:t>
            </a:r>
            <a:r>
              <a:rPr lang="en-US" dirty="0" smtClean="0"/>
              <a:t>others.</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27</a:t>
            </a:fld>
            <a:endParaRPr lang="en-US"/>
          </a:p>
        </p:txBody>
      </p:sp>
    </p:spTree>
    <p:extLst>
      <p:ext uri="{BB962C8B-B14F-4D97-AF65-F5344CB8AC3E}">
        <p14:creationId xmlns:p14="http://schemas.microsoft.com/office/powerpoint/2010/main" xmlns="" val="37930804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Absolute system (Contd.)</a:t>
            </a:r>
          </a:p>
        </p:txBody>
      </p:sp>
      <p:sp>
        <p:nvSpPr>
          <p:cNvPr id="3" name="Content Placeholder 2"/>
          <p:cNvSpPr>
            <a:spLocks noGrp="1"/>
          </p:cNvSpPr>
          <p:nvPr>
            <p:ph idx="1"/>
          </p:nvPr>
        </p:nvSpPr>
        <p:spPr/>
        <p:txBody>
          <a:bodyPr>
            <a:normAutofit/>
          </a:bodyPr>
          <a:lstStyle/>
          <a:p>
            <a:r>
              <a:rPr lang="en-US" dirty="0" smtClean="0"/>
              <a:t>A second type of absolute system involves a behavioral checklist, which consist of a form listing behavioral statements that are indicators of various competencies to be measured. </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28</a:t>
            </a:fld>
            <a:endParaRPr lang="en-US"/>
          </a:p>
        </p:txBody>
      </p:sp>
    </p:spTree>
    <p:extLst>
      <p:ext uri="{BB962C8B-B14F-4D97-AF65-F5344CB8AC3E}">
        <p14:creationId xmlns:p14="http://schemas.microsoft.com/office/powerpoint/2010/main" xmlns="" val="24959708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Absolute system (Contd.)</a:t>
            </a:r>
          </a:p>
        </p:txBody>
      </p:sp>
      <p:sp>
        <p:nvSpPr>
          <p:cNvPr id="3" name="Content Placeholder 2"/>
          <p:cNvSpPr>
            <a:spLocks noGrp="1"/>
          </p:cNvSpPr>
          <p:nvPr>
            <p:ph idx="1"/>
          </p:nvPr>
        </p:nvSpPr>
        <p:spPr/>
        <p:txBody>
          <a:bodyPr/>
          <a:lstStyle/>
          <a:p>
            <a:r>
              <a:rPr lang="en-US" dirty="0"/>
              <a:t>The supervisors task is to indicate statements that describe the employee being rated. </a:t>
            </a:r>
            <a:endParaRPr lang="en-US" dirty="0" smtClean="0"/>
          </a:p>
          <a:p>
            <a:r>
              <a:rPr lang="en-US" dirty="0" smtClean="0"/>
              <a:t>When </a:t>
            </a:r>
            <a:r>
              <a:rPr lang="en-US" dirty="0"/>
              <a:t>this type of measurement system is in place, supervisors are not so much evaluators as they are reporters of employee behavior</a:t>
            </a:r>
            <a:r>
              <a:rPr lang="en-US" dirty="0" smtClean="0"/>
              <a:t>.</a:t>
            </a:r>
          </a:p>
          <a:p>
            <a:r>
              <a:rPr lang="en-US" dirty="0" smtClean="0"/>
              <a:t>Example:</a:t>
            </a:r>
            <a:endParaRPr lang="en-US" dirty="0"/>
          </a:p>
          <a:p>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29</a:t>
            </a:fld>
            <a:endParaRPr lang="en-US"/>
          </a:p>
        </p:txBody>
      </p:sp>
    </p:spTree>
    <p:extLst>
      <p:ext uri="{BB962C8B-B14F-4D97-AF65-F5344CB8AC3E}">
        <p14:creationId xmlns:p14="http://schemas.microsoft.com/office/powerpoint/2010/main" xmlns="" val="1620686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man\Desktop\DESK TOP 11 JAN 2014\vIRTUAL UNI COMSATS\Performance Management\scans\11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524000"/>
            <a:ext cx="8610600" cy="2667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FE08D1A9-76EE-4762-A9B8-8C2653444680}" type="slidenum">
              <a:rPr lang="en-US" smtClean="0"/>
              <a:pPr/>
              <a:t>30</a:t>
            </a:fld>
            <a:endParaRPr lang="en-US"/>
          </a:p>
        </p:txBody>
      </p:sp>
    </p:spTree>
    <p:extLst>
      <p:ext uri="{BB962C8B-B14F-4D97-AF65-F5344CB8AC3E}">
        <p14:creationId xmlns:p14="http://schemas.microsoft.com/office/powerpoint/2010/main" xmlns="" val="14430048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Usman\Desktop\DESK TOP 11 JAN 2014\vIRTUAL UNI COMSATS\Performance Management\scans\12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1042988"/>
            <a:ext cx="8686799" cy="558641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FE08D1A9-76EE-4762-A9B8-8C2653444680}" type="slidenum">
              <a:rPr lang="en-US" smtClean="0"/>
              <a:pPr/>
              <a:t>31</a:t>
            </a:fld>
            <a:endParaRPr lang="en-US"/>
          </a:p>
        </p:txBody>
      </p:sp>
    </p:spTree>
    <p:extLst>
      <p:ext uri="{BB962C8B-B14F-4D97-AF65-F5344CB8AC3E}">
        <p14:creationId xmlns:p14="http://schemas.microsoft.com/office/powerpoint/2010/main" xmlns="" val="40254008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Usman\Desktop\DESK TOP 11 JAN 2014\vIRTUAL UNI COMSATS\Performance Management\scans\12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38288" y="2952750"/>
            <a:ext cx="6067425" cy="9525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FE08D1A9-76EE-4762-A9B8-8C2653444680}" type="slidenum">
              <a:rPr lang="en-US" smtClean="0"/>
              <a:pPr/>
              <a:t>32</a:t>
            </a:fld>
            <a:endParaRPr lang="en-US"/>
          </a:p>
        </p:txBody>
      </p:sp>
    </p:spTree>
    <p:extLst>
      <p:ext uri="{BB962C8B-B14F-4D97-AF65-F5344CB8AC3E}">
        <p14:creationId xmlns:p14="http://schemas.microsoft.com/office/powerpoint/2010/main" xmlns="" val="5616037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Usman\Desktop\DESK TOP 11 JAN 2014\vIRTUAL UNI COMSATS\Performance Management\scans\12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76400" y="0"/>
            <a:ext cx="51054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FE08D1A9-76EE-4762-A9B8-8C2653444680}" type="slidenum">
              <a:rPr lang="en-US" smtClean="0"/>
              <a:pPr/>
              <a:t>33</a:t>
            </a:fld>
            <a:endParaRPr lang="en-US"/>
          </a:p>
        </p:txBody>
      </p:sp>
    </p:spTree>
    <p:extLst>
      <p:ext uri="{BB962C8B-B14F-4D97-AF65-F5344CB8AC3E}">
        <p14:creationId xmlns:p14="http://schemas.microsoft.com/office/powerpoint/2010/main" xmlns="" val="26669416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Usman\Desktop\DESK TOP 11 JAN 2014\vIRTUAL UNI COMSATS\Performance Management\scans\12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0" y="2057401"/>
            <a:ext cx="4724400" cy="203358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FE08D1A9-76EE-4762-A9B8-8C2653444680}" type="slidenum">
              <a:rPr lang="en-US" smtClean="0"/>
              <a:pPr/>
              <a:t>34</a:t>
            </a:fld>
            <a:endParaRPr lang="en-US"/>
          </a:p>
        </p:txBody>
      </p:sp>
    </p:spTree>
    <p:extLst>
      <p:ext uri="{BB962C8B-B14F-4D97-AF65-F5344CB8AC3E}">
        <p14:creationId xmlns:p14="http://schemas.microsoft.com/office/powerpoint/2010/main" xmlns="" val="17210737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Usman\Desktop\DESK TOP 11 JAN 2014\vIRTUAL UNI COMSATS\Performance Management\scans\12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28800" y="0"/>
            <a:ext cx="48768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FE08D1A9-76EE-4762-A9B8-8C2653444680}" type="slidenum">
              <a:rPr lang="en-US" smtClean="0"/>
              <a:pPr/>
              <a:t>35</a:t>
            </a:fld>
            <a:endParaRPr lang="en-US"/>
          </a:p>
        </p:txBody>
      </p:sp>
    </p:spTree>
    <p:extLst>
      <p:ext uri="{BB962C8B-B14F-4D97-AF65-F5344CB8AC3E}">
        <p14:creationId xmlns:p14="http://schemas.microsoft.com/office/powerpoint/2010/main" xmlns="" val="35832955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a:t>Measuring Behavior</a:t>
            </a:r>
          </a:p>
          <a:p>
            <a:r>
              <a:rPr lang="en-US" dirty="0"/>
              <a:t>Indicator</a:t>
            </a:r>
          </a:p>
          <a:p>
            <a:r>
              <a:rPr lang="en-US" dirty="0"/>
              <a:t>Components of Competency</a:t>
            </a:r>
          </a:p>
          <a:p>
            <a:r>
              <a:rPr lang="en-US" dirty="0"/>
              <a:t>Comparative Systems</a:t>
            </a:r>
          </a:p>
          <a:p>
            <a:r>
              <a:rPr lang="en-US" dirty="0"/>
              <a:t>Advantages of Comparative Systems</a:t>
            </a:r>
          </a:p>
          <a:p>
            <a:r>
              <a:rPr lang="en-US" dirty="0"/>
              <a:t>Disadvantages of Comparative Systems</a:t>
            </a:r>
          </a:p>
          <a:p>
            <a:r>
              <a:rPr lang="en-US" dirty="0"/>
              <a:t>Absolute System</a:t>
            </a:r>
          </a:p>
          <a:p>
            <a:pPr marL="0" indent="0">
              <a:buNone/>
            </a:pPr>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36</a:t>
            </a:fld>
            <a:endParaRPr lang="en-US"/>
          </a:p>
        </p:txBody>
      </p:sp>
    </p:spTree>
    <p:extLst>
      <p:ext uri="{BB962C8B-B14F-4D97-AF65-F5344CB8AC3E}">
        <p14:creationId xmlns:p14="http://schemas.microsoft.com/office/powerpoint/2010/main" xmlns="" val="29653088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37</a:t>
            </a:fld>
            <a:endParaRPr lang="en-US"/>
          </a:p>
        </p:txBody>
      </p:sp>
    </p:spTree>
    <p:extLst>
      <p:ext uri="{BB962C8B-B14F-4D97-AF65-F5344CB8AC3E}">
        <p14:creationId xmlns:p14="http://schemas.microsoft.com/office/powerpoint/2010/main" xmlns="" val="1770211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TotalTime>
  <Words>1434</Words>
  <Application>Microsoft Office PowerPoint</Application>
  <PresentationFormat>On-screen Show (4:3)</PresentationFormat>
  <Paragraphs>165</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MGT-555  PERFORMANCE AND CAREER MANAGEMENT</vt:lpstr>
      <vt:lpstr>RECAP</vt:lpstr>
      <vt:lpstr>Agenda of Today’s Lecture</vt:lpstr>
      <vt:lpstr>Measuring behaviors</vt:lpstr>
      <vt:lpstr>Measuring behaviors (Contd.)</vt:lpstr>
      <vt:lpstr>Measuring behaviors (Contd.)</vt:lpstr>
      <vt:lpstr>Slide 7</vt:lpstr>
      <vt:lpstr>Indicator</vt:lpstr>
      <vt:lpstr>Case Study</vt:lpstr>
      <vt:lpstr>Case Study(Contd.)</vt:lpstr>
      <vt:lpstr>Case Study(Contd.)</vt:lpstr>
      <vt:lpstr>Indicator (Contd.)</vt:lpstr>
      <vt:lpstr>Components of Competency</vt:lpstr>
      <vt:lpstr>Competency Systems</vt:lpstr>
      <vt:lpstr>Slide 15</vt:lpstr>
      <vt:lpstr>Comparative system</vt:lpstr>
      <vt:lpstr>Comparative system (Contd.)</vt:lpstr>
      <vt:lpstr>Comparative system (Contd.)</vt:lpstr>
      <vt:lpstr>Comparative system (Contd.)</vt:lpstr>
      <vt:lpstr>Comparative system (Contd.)</vt:lpstr>
      <vt:lpstr>Advantage of Comparative systems</vt:lpstr>
      <vt:lpstr>Advantage of Comparative systems (Contd.)</vt:lpstr>
      <vt:lpstr>Disadvantages of Comparative System</vt:lpstr>
      <vt:lpstr>Slide 24</vt:lpstr>
      <vt:lpstr>Slide 25</vt:lpstr>
      <vt:lpstr>Absolute system</vt:lpstr>
      <vt:lpstr>Absolute system (Contd.)</vt:lpstr>
      <vt:lpstr>Absolute system (Contd.)</vt:lpstr>
      <vt:lpstr>Absolute system (Contd.)</vt:lpstr>
      <vt:lpstr>Slide 30</vt:lpstr>
      <vt:lpstr>Slide 31</vt:lpstr>
      <vt:lpstr>Slide 32</vt:lpstr>
      <vt:lpstr>Slide 33</vt:lpstr>
      <vt:lpstr>Slide 34</vt:lpstr>
      <vt:lpstr>Slide 35</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behaviors</dc:title>
  <dc:creator>Usman</dc:creator>
  <cp:lastModifiedBy>NTS</cp:lastModifiedBy>
  <cp:revision>24</cp:revision>
  <dcterms:created xsi:type="dcterms:W3CDTF">2014-07-01T07:15:07Z</dcterms:created>
  <dcterms:modified xsi:type="dcterms:W3CDTF">2014-07-07T11:39:04Z</dcterms:modified>
</cp:coreProperties>
</file>