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321" r:id="rId2"/>
    <p:sldId id="288" r:id="rId3"/>
    <p:sldId id="293" r:id="rId4"/>
    <p:sldId id="292" r:id="rId5"/>
    <p:sldId id="257" r:id="rId6"/>
    <p:sldId id="295" r:id="rId7"/>
    <p:sldId id="296" r:id="rId8"/>
    <p:sldId id="297" r:id="rId9"/>
    <p:sldId id="299" r:id="rId10"/>
    <p:sldId id="300" r:id="rId11"/>
    <p:sldId id="298" r:id="rId12"/>
    <p:sldId id="307" r:id="rId13"/>
    <p:sldId id="308" r:id="rId14"/>
    <p:sldId id="309" r:id="rId15"/>
    <p:sldId id="310" r:id="rId16"/>
    <p:sldId id="311" r:id="rId17"/>
    <p:sldId id="264" r:id="rId18"/>
    <p:sldId id="265" r:id="rId19"/>
    <p:sldId id="301" r:id="rId20"/>
    <p:sldId id="320" r:id="rId21"/>
    <p:sldId id="267" r:id="rId22"/>
    <p:sldId id="312" r:id="rId23"/>
    <p:sldId id="313" r:id="rId24"/>
    <p:sldId id="270" r:id="rId25"/>
    <p:sldId id="315" r:id="rId26"/>
    <p:sldId id="316" r:id="rId27"/>
    <p:sldId id="273" r:id="rId28"/>
    <p:sldId id="303" r:id="rId29"/>
    <p:sldId id="302" r:id="rId30"/>
    <p:sldId id="275" r:id="rId31"/>
    <p:sldId id="276" r:id="rId32"/>
    <p:sldId id="314" r:id="rId33"/>
    <p:sldId id="278" r:id="rId34"/>
    <p:sldId id="279" r:id="rId35"/>
    <p:sldId id="280" r:id="rId36"/>
    <p:sldId id="317" r:id="rId37"/>
    <p:sldId id="318" r:id="rId38"/>
    <p:sldId id="319" r:id="rId39"/>
    <p:sldId id="283" r:id="rId40"/>
    <p:sldId id="290" r:id="rId41"/>
    <p:sldId id="291"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17F108-3A8E-48DB-A4CB-3B654F43A280}" type="datetimeFigureOut">
              <a:rPr lang="en-US" smtClean="0"/>
              <a:pPr/>
              <a:t>8/5/2014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488AA0A-F9BD-459C-B2A0-23C7AB6479D9}" type="slidenum">
              <a:rPr lang="en-US" smtClean="0"/>
              <a:pPr/>
              <a:t>‹#›</a:t>
            </a:fld>
            <a:endParaRPr lang="en-US"/>
          </a:p>
        </p:txBody>
      </p:sp>
    </p:spTree>
    <p:extLst>
      <p:ext uri="{BB962C8B-B14F-4D97-AF65-F5344CB8AC3E}">
        <p14:creationId xmlns:p14="http://schemas.microsoft.com/office/powerpoint/2010/main" xmlns="" val="916495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900AB2-94D6-452F-8344-C7C46D57DB9E}" type="datetime1">
              <a:rPr lang="en-US" smtClean="0"/>
              <a:pPr/>
              <a:t>8/5/2014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1FE758-393C-41C5-BDFE-013E34C6CE98}" type="slidenum">
              <a:rPr lang="en-US" smtClean="0"/>
              <a:pPr/>
              <a:t>‹#›</a:t>
            </a:fld>
            <a:endParaRPr lang="en-US"/>
          </a:p>
        </p:txBody>
      </p:sp>
    </p:spTree>
    <p:extLst>
      <p:ext uri="{BB962C8B-B14F-4D97-AF65-F5344CB8AC3E}">
        <p14:creationId xmlns:p14="http://schemas.microsoft.com/office/powerpoint/2010/main" xmlns="" val="2732626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D3F873-0652-41BC-B85F-5A05170C07AD}" type="datetime1">
              <a:rPr lang="en-US" smtClean="0"/>
              <a:pPr/>
              <a:t>8/5/2014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1FE758-393C-41C5-BDFE-013E34C6CE98}" type="slidenum">
              <a:rPr lang="en-US" smtClean="0"/>
              <a:pPr/>
              <a:t>‹#›</a:t>
            </a:fld>
            <a:endParaRPr lang="en-US"/>
          </a:p>
        </p:txBody>
      </p:sp>
    </p:spTree>
    <p:extLst>
      <p:ext uri="{BB962C8B-B14F-4D97-AF65-F5344CB8AC3E}">
        <p14:creationId xmlns:p14="http://schemas.microsoft.com/office/powerpoint/2010/main" xmlns="" val="41115696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FDEBF7-D5CF-4DD3-8EAB-9309401FFCDA}" type="datetime1">
              <a:rPr lang="en-US" smtClean="0"/>
              <a:pPr/>
              <a:t>8/5/2014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1FE758-393C-41C5-BDFE-013E34C6CE98}" type="slidenum">
              <a:rPr lang="en-US" smtClean="0"/>
              <a:pPr/>
              <a:t>‹#›</a:t>
            </a:fld>
            <a:endParaRPr lang="en-US"/>
          </a:p>
        </p:txBody>
      </p:sp>
    </p:spTree>
    <p:extLst>
      <p:ext uri="{BB962C8B-B14F-4D97-AF65-F5344CB8AC3E}">
        <p14:creationId xmlns:p14="http://schemas.microsoft.com/office/powerpoint/2010/main" xmlns="" val="380245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6BF8FE3-E828-4E71-ACA1-653B7CD5B961}" type="datetime1">
              <a:rPr lang="en-US" smtClean="0"/>
              <a:pPr/>
              <a:t>8/5/2014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1FE758-393C-41C5-BDFE-013E34C6CE98}" type="slidenum">
              <a:rPr lang="en-US" smtClean="0"/>
              <a:pPr/>
              <a:t>‹#›</a:t>
            </a:fld>
            <a:endParaRPr lang="en-US"/>
          </a:p>
        </p:txBody>
      </p:sp>
    </p:spTree>
    <p:extLst>
      <p:ext uri="{BB962C8B-B14F-4D97-AF65-F5344CB8AC3E}">
        <p14:creationId xmlns:p14="http://schemas.microsoft.com/office/powerpoint/2010/main" xmlns="" val="32540372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F7F29D-38BF-4AC8-8A60-E66601DE0AFA}" type="datetime1">
              <a:rPr lang="en-US" smtClean="0"/>
              <a:pPr/>
              <a:t>8/5/2014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1FE758-393C-41C5-BDFE-013E34C6CE98}" type="slidenum">
              <a:rPr lang="en-US" smtClean="0"/>
              <a:pPr/>
              <a:t>‹#›</a:t>
            </a:fld>
            <a:endParaRPr lang="en-US"/>
          </a:p>
        </p:txBody>
      </p:sp>
    </p:spTree>
    <p:extLst>
      <p:ext uri="{BB962C8B-B14F-4D97-AF65-F5344CB8AC3E}">
        <p14:creationId xmlns:p14="http://schemas.microsoft.com/office/powerpoint/2010/main" xmlns="" val="189145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5BEB9A-9BF5-4B8A-8027-AFB1D03B5D6F}" type="datetime1">
              <a:rPr lang="en-US" smtClean="0"/>
              <a:pPr/>
              <a:t>8/5/2014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1FE758-393C-41C5-BDFE-013E34C6CE98}" type="slidenum">
              <a:rPr lang="en-US" smtClean="0"/>
              <a:pPr/>
              <a:t>‹#›</a:t>
            </a:fld>
            <a:endParaRPr lang="en-US"/>
          </a:p>
        </p:txBody>
      </p:sp>
    </p:spTree>
    <p:extLst>
      <p:ext uri="{BB962C8B-B14F-4D97-AF65-F5344CB8AC3E}">
        <p14:creationId xmlns:p14="http://schemas.microsoft.com/office/powerpoint/2010/main" xmlns="" val="1909413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CF226D-5FC6-4928-8783-A7CCA43CC00C}" type="datetime1">
              <a:rPr lang="en-US" smtClean="0"/>
              <a:pPr/>
              <a:t>8/5/2014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1FE758-393C-41C5-BDFE-013E34C6CE98}" type="slidenum">
              <a:rPr lang="en-US" smtClean="0"/>
              <a:pPr/>
              <a:t>‹#›</a:t>
            </a:fld>
            <a:endParaRPr lang="en-US"/>
          </a:p>
        </p:txBody>
      </p:sp>
    </p:spTree>
    <p:extLst>
      <p:ext uri="{BB962C8B-B14F-4D97-AF65-F5344CB8AC3E}">
        <p14:creationId xmlns:p14="http://schemas.microsoft.com/office/powerpoint/2010/main" xmlns="" val="3662287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4BFB992-C3AF-410A-A368-94E17C3667F0}" type="datetime1">
              <a:rPr lang="en-US" smtClean="0"/>
              <a:pPr/>
              <a:t>8/5/2014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1FE758-393C-41C5-BDFE-013E34C6CE98}" type="slidenum">
              <a:rPr lang="en-US" smtClean="0"/>
              <a:pPr/>
              <a:t>‹#›</a:t>
            </a:fld>
            <a:endParaRPr lang="en-US"/>
          </a:p>
        </p:txBody>
      </p:sp>
    </p:spTree>
    <p:extLst>
      <p:ext uri="{BB962C8B-B14F-4D97-AF65-F5344CB8AC3E}">
        <p14:creationId xmlns:p14="http://schemas.microsoft.com/office/powerpoint/2010/main" xmlns="" val="2805637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76588C6-0585-44EF-A108-80245B8757BB}" type="datetime1">
              <a:rPr lang="en-US" smtClean="0"/>
              <a:pPr/>
              <a:t>8/5/2014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1FE758-393C-41C5-BDFE-013E34C6CE98}" type="slidenum">
              <a:rPr lang="en-US" smtClean="0"/>
              <a:pPr/>
              <a:t>‹#›</a:t>
            </a:fld>
            <a:endParaRPr lang="en-US"/>
          </a:p>
        </p:txBody>
      </p:sp>
    </p:spTree>
    <p:extLst>
      <p:ext uri="{BB962C8B-B14F-4D97-AF65-F5344CB8AC3E}">
        <p14:creationId xmlns:p14="http://schemas.microsoft.com/office/powerpoint/2010/main" xmlns="" val="3759527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8F67FE-4225-476F-8F5B-19FBB560CCF2}" type="datetime1">
              <a:rPr lang="en-US" smtClean="0"/>
              <a:pPr/>
              <a:t>8/5/2014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1FE758-393C-41C5-BDFE-013E34C6CE98}" type="slidenum">
              <a:rPr lang="en-US" smtClean="0"/>
              <a:pPr/>
              <a:t>‹#›</a:t>
            </a:fld>
            <a:endParaRPr lang="en-US"/>
          </a:p>
        </p:txBody>
      </p:sp>
    </p:spTree>
    <p:extLst>
      <p:ext uri="{BB962C8B-B14F-4D97-AF65-F5344CB8AC3E}">
        <p14:creationId xmlns:p14="http://schemas.microsoft.com/office/powerpoint/2010/main" xmlns="" val="2296045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6EBF88D-2F29-4758-A5F2-BBA994C6C13C}" type="datetime1">
              <a:rPr lang="en-US" smtClean="0"/>
              <a:pPr/>
              <a:t>8/5/2014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1FE758-393C-41C5-BDFE-013E34C6CE98}" type="slidenum">
              <a:rPr lang="en-US" smtClean="0"/>
              <a:pPr/>
              <a:t>‹#›</a:t>
            </a:fld>
            <a:endParaRPr lang="en-US"/>
          </a:p>
        </p:txBody>
      </p:sp>
    </p:spTree>
    <p:extLst>
      <p:ext uri="{BB962C8B-B14F-4D97-AF65-F5344CB8AC3E}">
        <p14:creationId xmlns:p14="http://schemas.microsoft.com/office/powerpoint/2010/main" xmlns="" val="32867172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45584D-3815-4233-8A03-994125AC8533}" type="datetime1">
              <a:rPr lang="en-US" smtClean="0"/>
              <a:pPr/>
              <a:t>8/5/2014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1FE758-393C-41C5-BDFE-013E34C6CE98}" type="slidenum">
              <a:rPr lang="en-US" smtClean="0"/>
              <a:pPr/>
              <a:t>‹#›</a:t>
            </a:fld>
            <a:endParaRPr lang="en-US"/>
          </a:p>
        </p:txBody>
      </p:sp>
    </p:spTree>
    <p:extLst>
      <p:ext uri="{BB962C8B-B14F-4D97-AF65-F5344CB8AC3E}">
        <p14:creationId xmlns:p14="http://schemas.microsoft.com/office/powerpoint/2010/main" xmlns="" val="25203684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dirty="0" smtClean="0"/>
              <a:t>MGT-555 </a:t>
            </a:r>
            <a:br>
              <a:rPr lang="en-US" dirty="0" smtClean="0"/>
            </a:br>
            <a:r>
              <a:rPr lang="en-US" dirty="0" smtClean="0"/>
              <a:t>PERFORMANCE AND CAREER  MANAGEMENT</a:t>
            </a:r>
            <a:endParaRPr lang="en-US" dirty="0"/>
          </a:p>
        </p:txBody>
      </p:sp>
      <p:sp>
        <p:nvSpPr>
          <p:cNvPr id="3" name="Subtitle 2"/>
          <p:cNvSpPr>
            <a:spLocks noGrp="1"/>
          </p:cNvSpPr>
          <p:nvPr>
            <p:ph type="subTitle" idx="1"/>
          </p:nvPr>
        </p:nvSpPr>
        <p:spPr>
          <a:xfrm>
            <a:off x="1752600" y="4648200"/>
            <a:ext cx="6400800" cy="762000"/>
          </a:xfrm>
        </p:spPr>
        <p:txBody>
          <a:bodyPr/>
          <a:lstStyle/>
          <a:p>
            <a:r>
              <a:rPr lang="en-US" dirty="0" smtClean="0">
                <a:solidFill>
                  <a:schemeClr val="tx1"/>
                </a:solidFill>
              </a:rPr>
              <a:t>LECTURE NO - 13</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 xmlns:p14="http://schemas.microsoft.com/office/powerpoint/2010/main" val="36545270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r>
              <a:rPr lang="en-US" dirty="0" smtClean="0"/>
              <a:t>Determinants of Performance</a:t>
            </a:r>
          </a:p>
          <a:p>
            <a:r>
              <a:rPr lang="en-US" dirty="0" smtClean="0"/>
              <a:t>Implications for addressing performance problems</a:t>
            </a:r>
          </a:p>
          <a:p>
            <a:r>
              <a:rPr lang="en-US" dirty="0" smtClean="0"/>
              <a:t>Factors influencing determinants of performance</a:t>
            </a:r>
          </a:p>
          <a:p>
            <a:r>
              <a:rPr lang="en-US" dirty="0" smtClean="0"/>
              <a:t>Performance Dimensions</a:t>
            </a:r>
          </a:p>
          <a:p>
            <a:r>
              <a:rPr lang="en-US" dirty="0" smtClean="0"/>
              <a:t>Reasons for inclusion of Task and Contextual Performance in PMS</a:t>
            </a:r>
          </a:p>
          <a:p>
            <a:endParaRPr lang="en-US" dirty="0" smtClean="0"/>
          </a:p>
        </p:txBody>
      </p:sp>
      <p:sp>
        <p:nvSpPr>
          <p:cNvPr id="4" name="Slide Number Placeholder 3"/>
          <p:cNvSpPr>
            <a:spLocks noGrp="1"/>
          </p:cNvSpPr>
          <p:nvPr>
            <p:ph type="sldNum" sz="quarter" idx="12"/>
          </p:nvPr>
        </p:nvSpPr>
        <p:spPr/>
        <p:txBody>
          <a:bodyPr/>
          <a:lstStyle/>
          <a:p>
            <a:fld id="{E4E9E3B9-E0E1-4554-81A1-1E7F5F7F9D57}" type="slidenum">
              <a:rPr lang="en-US" smtClean="0"/>
              <a:pPr/>
              <a:t>2</a:t>
            </a:fld>
            <a:endParaRPr lang="en-US"/>
          </a:p>
        </p:txBody>
      </p:sp>
    </p:spTree>
    <p:extLst>
      <p:ext uri="{BB962C8B-B14F-4D97-AF65-F5344CB8AC3E}">
        <p14:creationId xmlns:p14="http://schemas.microsoft.com/office/powerpoint/2010/main" xmlns="" val="10405015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p:txBody>
          <a:bodyPr/>
          <a:lstStyle/>
          <a:p>
            <a:r>
              <a:rPr lang="en-US" dirty="0" smtClean="0"/>
              <a:t>Approaches to measure performance</a:t>
            </a:r>
          </a:p>
          <a:p>
            <a:pPr lvl="1"/>
            <a:r>
              <a:rPr lang="en-US" dirty="0" smtClean="0"/>
              <a:t>Trait approach</a:t>
            </a:r>
          </a:p>
          <a:p>
            <a:pPr lvl="1"/>
            <a:r>
              <a:rPr lang="en-US" dirty="0" smtClean="0"/>
              <a:t>Behavior approach</a:t>
            </a:r>
          </a:p>
          <a:p>
            <a:pPr lvl="1"/>
            <a:r>
              <a:rPr lang="en-US" dirty="0" smtClean="0"/>
              <a:t>Result approach </a:t>
            </a:r>
          </a:p>
          <a:p>
            <a:r>
              <a:rPr lang="en-US" dirty="0" smtClean="0"/>
              <a:t>End of Chapter CASE EXAMPLE</a:t>
            </a:r>
            <a:endParaRPr lang="en-US" dirty="0"/>
          </a:p>
        </p:txBody>
      </p:sp>
      <p:sp>
        <p:nvSpPr>
          <p:cNvPr id="4" name="Slide Number Placeholder 3"/>
          <p:cNvSpPr>
            <a:spLocks noGrp="1"/>
          </p:cNvSpPr>
          <p:nvPr>
            <p:ph type="sldNum" sz="quarter" idx="12"/>
          </p:nvPr>
        </p:nvSpPr>
        <p:spPr/>
        <p:txBody>
          <a:bodyPr/>
          <a:lstStyle/>
          <a:p>
            <a:fld id="{A91FE758-393C-41C5-BDFE-013E34C6CE98}" type="slidenum">
              <a:rPr lang="en-US" smtClean="0"/>
              <a:pPr/>
              <a:t>3</a:t>
            </a:fld>
            <a:endParaRPr lang="en-US"/>
          </a:p>
        </p:txBody>
      </p:sp>
    </p:spTree>
    <p:extLst>
      <p:ext uri="{BB962C8B-B14F-4D97-AF65-F5344CB8AC3E}">
        <p14:creationId xmlns:p14="http://schemas.microsoft.com/office/powerpoint/2010/main" xmlns="" val="11154345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Approaches to measure performance</a:t>
            </a:r>
            <a:endParaRPr lang="en-US" dirty="0"/>
          </a:p>
        </p:txBody>
      </p:sp>
      <p:sp>
        <p:nvSpPr>
          <p:cNvPr id="3" name="Content Placeholder 2"/>
          <p:cNvSpPr>
            <a:spLocks noGrp="1"/>
          </p:cNvSpPr>
          <p:nvPr>
            <p:ph idx="1"/>
          </p:nvPr>
        </p:nvSpPr>
        <p:spPr/>
        <p:txBody>
          <a:bodyPr>
            <a:normAutofit/>
          </a:bodyPr>
          <a:lstStyle/>
          <a:p>
            <a:pPr algn="just">
              <a:buNone/>
            </a:pPr>
            <a:r>
              <a:rPr lang="en-US" dirty="0" smtClean="0"/>
              <a:t>    The employees work in organization by interacting with each other and engaging in certain behaviors that produce certain results.</a:t>
            </a:r>
          </a:p>
          <a:p>
            <a:pPr>
              <a:buNone/>
            </a:pPr>
            <a:endParaRPr lang="en-US" dirty="0"/>
          </a:p>
          <a:p>
            <a:pPr>
              <a:buNone/>
            </a:pPr>
            <a:r>
              <a:rPr lang="en-US" dirty="0" smtClean="0"/>
              <a:t>    The same employee may behave differently if placed in a different situation. </a:t>
            </a:r>
            <a:endParaRPr lang="en-US" dirty="0"/>
          </a:p>
        </p:txBody>
      </p:sp>
      <p:sp>
        <p:nvSpPr>
          <p:cNvPr id="4" name="Slide Number Placeholder 3"/>
          <p:cNvSpPr>
            <a:spLocks noGrp="1"/>
          </p:cNvSpPr>
          <p:nvPr>
            <p:ph type="sldNum" sz="quarter" idx="12"/>
          </p:nvPr>
        </p:nvSpPr>
        <p:spPr/>
        <p:txBody>
          <a:bodyPr/>
          <a:lstStyle/>
          <a:p>
            <a:fld id="{A91FE758-393C-41C5-BDFE-013E34C6CE98}" type="slidenum">
              <a:rPr lang="en-US" smtClean="0"/>
              <a:pPr/>
              <a:t>4</a:t>
            </a:fld>
            <a:endParaRPr lang="en-US"/>
          </a:p>
        </p:txBody>
      </p:sp>
    </p:spTree>
    <p:extLst>
      <p:ext uri="{BB962C8B-B14F-4D97-AF65-F5344CB8AC3E}">
        <p14:creationId xmlns:p14="http://schemas.microsoft.com/office/powerpoint/2010/main" xmlns="" val="42068371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Approaches to measure performance (Contd.)</a:t>
            </a:r>
            <a:endParaRPr lang="en-US" dirty="0"/>
          </a:p>
        </p:txBody>
      </p:sp>
      <p:sp>
        <p:nvSpPr>
          <p:cNvPr id="3" name="Content Placeholder 2"/>
          <p:cNvSpPr>
            <a:spLocks noGrp="1"/>
          </p:cNvSpPr>
          <p:nvPr>
            <p:ph idx="1"/>
          </p:nvPr>
        </p:nvSpPr>
        <p:spPr/>
        <p:txBody>
          <a:bodyPr/>
          <a:lstStyle/>
          <a:p>
            <a:r>
              <a:rPr lang="en-US" dirty="0"/>
              <a:t>The common approaches that are used to measure performance are:</a:t>
            </a:r>
          </a:p>
          <a:p>
            <a:pPr lvl="1"/>
            <a:r>
              <a:rPr lang="en-US" dirty="0" smtClean="0"/>
              <a:t>Trait approach</a:t>
            </a:r>
          </a:p>
          <a:p>
            <a:pPr lvl="1"/>
            <a:r>
              <a:rPr lang="en-US" dirty="0" smtClean="0"/>
              <a:t>Behavior </a:t>
            </a:r>
            <a:r>
              <a:rPr lang="en-US" dirty="0"/>
              <a:t>approach</a:t>
            </a:r>
          </a:p>
          <a:p>
            <a:pPr lvl="1"/>
            <a:r>
              <a:rPr lang="en-US" dirty="0"/>
              <a:t>Result approach </a:t>
            </a:r>
          </a:p>
          <a:p>
            <a:endParaRPr lang="en-US" dirty="0"/>
          </a:p>
        </p:txBody>
      </p:sp>
      <p:sp>
        <p:nvSpPr>
          <p:cNvPr id="4" name="Slide Number Placeholder 3"/>
          <p:cNvSpPr>
            <a:spLocks noGrp="1"/>
          </p:cNvSpPr>
          <p:nvPr>
            <p:ph type="sldNum" sz="quarter" idx="12"/>
          </p:nvPr>
        </p:nvSpPr>
        <p:spPr/>
        <p:txBody>
          <a:bodyPr/>
          <a:lstStyle/>
          <a:p>
            <a:fld id="{A91FE758-393C-41C5-BDFE-013E34C6CE98}" type="slidenum">
              <a:rPr lang="en-US" smtClean="0"/>
              <a:pPr/>
              <a:t>5</a:t>
            </a:fld>
            <a:endParaRPr lang="en-US"/>
          </a:p>
        </p:txBody>
      </p:sp>
    </p:spTree>
    <p:extLst>
      <p:ext uri="{BB962C8B-B14F-4D97-AF65-F5344CB8AC3E}">
        <p14:creationId xmlns:p14="http://schemas.microsoft.com/office/powerpoint/2010/main" xmlns="" val="42252019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Approaches to measure performance (Contd.)</a:t>
            </a:r>
            <a:endParaRPr lang="en-US" dirty="0"/>
          </a:p>
        </p:txBody>
      </p:sp>
      <p:sp>
        <p:nvSpPr>
          <p:cNvPr id="3" name="Content Placeholder 2"/>
          <p:cNvSpPr>
            <a:spLocks noGrp="1"/>
          </p:cNvSpPr>
          <p:nvPr>
            <p:ph idx="1"/>
          </p:nvPr>
        </p:nvSpPr>
        <p:spPr/>
        <p:txBody>
          <a:bodyPr/>
          <a:lstStyle/>
          <a:p>
            <a:r>
              <a:rPr lang="en-US" dirty="0"/>
              <a:t>Trait Approach</a:t>
            </a:r>
          </a:p>
          <a:p>
            <a:pPr lvl="1"/>
            <a:r>
              <a:rPr lang="en-US" dirty="0"/>
              <a:t>Emphasizes individual traits of employees</a:t>
            </a:r>
          </a:p>
          <a:p>
            <a:r>
              <a:rPr lang="en-US" dirty="0"/>
              <a:t>Behavior Approach</a:t>
            </a:r>
          </a:p>
          <a:p>
            <a:pPr lvl="1"/>
            <a:r>
              <a:rPr lang="en-US" dirty="0"/>
              <a:t>Emphasizes how employees do the job</a:t>
            </a:r>
          </a:p>
          <a:p>
            <a:r>
              <a:rPr lang="en-US" dirty="0"/>
              <a:t>Results Approach</a:t>
            </a:r>
          </a:p>
          <a:p>
            <a:pPr lvl="1"/>
            <a:r>
              <a:rPr lang="en-US" dirty="0"/>
              <a:t>Emphasizes what employees produce</a:t>
            </a:r>
          </a:p>
          <a:p>
            <a:endParaRPr lang="en-US" dirty="0"/>
          </a:p>
        </p:txBody>
      </p:sp>
      <p:sp>
        <p:nvSpPr>
          <p:cNvPr id="4" name="Slide Number Placeholder 3"/>
          <p:cNvSpPr>
            <a:spLocks noGrp="1"/>
          </p:cNvSpPr>
          <p:nvPr>
            <p:ph type="sldNum" sz="quarter" idx="12"/>
          </p:nvPr>
        </p:nvSpPr>
        <p:spPr/>
        <p:txBody>
          <a:bodyPr/>
          <a:lstStyle/>
          <a:p>
            <a:fld id="{A91FE758-393C-41C5-BDFE-013E34C6CE98}" type="slidenum">
              <a:rPr lang="en-US" smtClean="0"/>
              <a:pPr/>
              <a:t>6</a:t>
            </a:fld>
            <a:endParaRPr lang="en-US"/>
          </a:p>
        </p:txBody>
      </p:sp>
    </p:spTree>
    <p:extLst>
      <p:ext uri="{BB962C8B-B14F-4D97-AF65-F5344CB8AC3E}">
        <p14:creationId xmlns:p14="http://schemas.microsoft.com/office/powerpoint/2010/main" xmlns="" val="25796078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77813"/>
            <a:ext cx="8229600" cy="949325"/>
          </a:xfrm>
        </p:spPr>
        <p:txBody>
          <a:bodyPr/>
          <a:lstStyle/>
          <a:p>
            <a:r>
              <a:rPr lang="en-US"/>
              <a:t>Job Performance in Context</a:t>
            </a:r>
          </a:p>
        </p:txBody>
      </p:sp>
      <p:sp>
        <p:nvSpPr>
          <p:cNvPr id="33797" name="Rectangle 5"/>
          <p:cNvSpPr>
            <a:spLocks noChangeArrowheads="1"/>
          </p:cNvSpPr>
          <p:nvPr/>
        </p:nvSpPr>
        <p:spPr bwMode="auto">
          <a:xfrm>
            <a:off x="1543050" y="245745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endParaRPr lang="en-US"/>
          </a:p>
        </p:txBody>
      </p:sp>
      <p:sp>
        <p:nvSpPr>
          <p:cNvPr id="33799" name="Text Box 7"/>
          <p:cNvSpPr txBox="1">
            <a:spLocks noChangeArrowheads="1"/>
          </p:cNvSpPr>
          <p:nvPr/>
        </p:nvSpPr>
        <p:spPr bwMode="auto">
          <a:xfrm>
            <a:off x="228600" y="2286000"/>
            <a:ext cx="1905000" cy="1382713"/>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2800">
                <a:latin typeface="Arial Narrow" pitchFamily="34" charset="0"/>
              </a:rPr>
              <a:t>A </a:t>
            </a:r>
            <a:r>
              <a:rPr lang="en-US" sz="2800" b="1">
                <a:latin typeface="Arial Narrow" pitchFamily="34" charset="0"/>
              </a:rPr>
              <a:t>performer</a:t>
            </a:r>
          </a:p>
          <a:p>
            <a:pPr algn="ctr"/>
            <a:r>
              <a:rPr lang="en-US" sz="2800">
                <a:latin typeface="Arial Narrow" pitchFamily="34" charset="0"/>
              </a:rPr>
              <a:t>(individual or team)</a:t>
            </a:r>
          </a:p>
        </p:txBody>
      </p:sp>
      <p:sp>
        <p:nvSpPr>
          <p:cNvPr id="33800" name="Text Box 8"/>
          <p:cNvSpPr txBox="1">
            <a:spLocks noChangeArrowheads="1"/>
          </p:cNvSpPr>
          <p:nvPr/>
        </p:nvSpPr>
        <p:spPr bwMode="auto">
          <a:xfrm>
            <a:off x="2590800" y="2514600"/>
            <a:ext cx="1676400" cy="955675"/>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2800" dirty="0">
                <a:latin typeface="Arial Narrow" pitchFamily="34" charset="0"/>
              </a:rPr>
              <a:t>In a given </a:t>
            </a:r>
            <a:r>
              <a:rPr lang="en-US" sz="2800" b="1" dirty="0">
                <a:latin typeface="Arial Narrow" pitchFamily="34" charset="0"/>
              </a:rPr>
              <a:t>situation</a:t>
            </a:r>
          </a:p>
        </p:txBody>
      </p:sp>
      <p:sp>
        <p:nvSpPr>
          <p:cNvPr id="33801" name="Text Box 9"/>
          <p:cNvSpPr txBox="1">
            <a:spLocks noChangeArrowheads="1"/>
          </p:cNvSpPr>
          <p:nvPr/>
        </p:nvSpPr>
        <p:spPr bwMode="auto">
          <a:xfrm>
            <a:off x="4724400" y="2286000"/>
            <a:ext cx="1752600" cy="1382713"/>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pPr algn="ctr">
              <a:spcBef>
                <a:spcPct val="50000"/>
              </a:spcBef>
            </a:pPr>
            <a:r>
              <a:rPr lang="en-US" sz="2800">
                <a:latin typeface="Arial Narrow" pitchFamily="34" charset="0"/>
              </a:rPr>
              <a:t>Engages in certain </a:t>
            </a:r>
            <a:r>
              <a:rPr lang="en-US" sz="2800" b="1">
                <a:latin typeface="Arial Narrow" pitchFamily="34" charset="0"/>
              </a:rPr>
              <a:t>behaviors</a:t>
            </a:r>
          </a:p>
        </p:txBody>
      </p:sp>
      <p:sp>
        <p:nvSpPr>
          <p:cNvPr id="33802" name="Text Box 10"/>
          <p:cNvSpPr txBox="1">
            <a:spLocks noChangeArrowheads="1"/>
          </p:cNvSpPr>
          <p:nvPr/>
        </p:nvSpPr>
        <p:spPr bwMode="auto">
          <a:xfrm>
            <a:off x="6858000" y="2057400"/>
            <a:ext cx="1828800" cy="180975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en-US" sz="2800">
                <a:latin typeface="Arial Narrow" pitchFamily="34" charset="0"/>
              </a:rPr>
              <a:t>That produce various </a:t>
            </a:r>
            <a:r>
              <a:rPr lang="en-US" sz="2800" b="1">
                <a:latin typeface="Arial Narrow" pitchFamily="34" charset="0"/>
              </a:rPr>
              <a:t>results</a:t>
            </a:r>
          </a:p>
        </p:txBody>
      </p:sp>
      <p:cxnSp>
        <p:nvCxnSpPr>
          <p:cNvPr id="33803" name="AutoShape 11"/>
          <p:cNvCxnSpPr>
            <a:cxnSpLocks noChangeShapeType="1"/>
            <a:stCxn id="33799" idx="3"/>
            <a:endCxn id="33800" idx="1"/>
          </p:cNvCxnSpPr>
          <p:nvPr/>
        </p:nvCxnSpPr>
        <p:spPr bwMode="auto">
          <a:xfrm>
            <a:off x="2133600" y="2978150"/>
            <a:ext cx="457200" cy="14288"/>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3804" name="AutoShape 12"/>
          <p:cNvCxnSpPr>
            <a:cxnSpLocks noChangeShapeType="1"/>
            <a:stCxn id="33800" idx="3"/>
            <a:endCxn id="33801" idx="1"/>
          </p:cNvCxnSpPr>
          <p:nvPr/>
        </p:nvCxnSpPr>
        <p:spPr bwMode="auto">
          <a:xfrm flipV="1">
            <a:off x="4267200" y="2978150"/>
            <a:ext cx="457200" cy="14288"/>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33806" name="AutoShape 14"/>
          <p:cNvCxnSpPr>
            <a:cxnSpLocks noChangeShapeType="1"/>
            <a:stCxn id="33801" idx="3"/>
            <a:endCxn id="33802" idx="1"/>
          </p:cNvCxnSpPr>
          <p:nvPr/>
        </p:nvCxnSpPr>
        <p:spPr bwMode="auto">
          <a:xfrm flipV="1">
            <a:off x="6477000" y="2962275"/>
            <a:ext cx="381000" cy="15875"/>
          </a:xfrm>
          <a:prstGeom prst="straightConnector1">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33807" name="AutoShape 15"/>
          <p:cNvSpPr>
            <a:spLocks noChangeArrowheads="1"/>
          </p:cNvSpPr>
          <p:nvPr/>
        </p:nvSpPr>
        <p:spPr bwMode="auto">
          <a:xfrm>
            <a:off x="381000" y="4343400"/>
            <a:ext cx="1752600" cy="685800"/>
          </a:xfrm>
          <a:prstGeom prst="roundRect">
            <a:avLst>
              <a:gd name="adj" fmla="val 16667"/>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b="1">
                <a:latin typeface="Arial Narrow" pitchFamily="34" charset="0"/>
              </a:rPr>
              <a:t>TRAIT</a:t>
            </a:r>
          </a:p>
        </p:txBody>
      </p:sp>
      <p:sp>
        <p:nvSpPr>
          <p:cNvPr id="33811" name="AutoShape 19"/>
          <p:cNvSpPr>
            <a:spLocks noChangeArrowheads="1"/>
          </p:cNvSpPr>
          <p:nvPr/>
        </p:nvSpPr>
        <p:spPr bwMode="auto">
          <a:xfrm>
            <a:off x="4724400" y="4343400"/>
            <a:ext cx="1752600" cy="685800"/>
          </a:xfrm>
          <a:prstGeom prst="roundRect">
            <a:avLst>
              <a:gd name="adj" fmla="val 16667"/>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b="1">
                <a:latin typeface="Arial Narrow" pitchFamily="34" charset="0"/>
              </a:rPr>
              <a:t>BEHAVIOR</a:t>
            </a:r>
          </a:p>
        </p:txBody>
      </p:sp>
      <p:sp>
        <p:nvSpPr>
          <p:cNvPr id="33812" name="AutoShape 20"/>
          <p:cNvSpPr>
            <a:spLocks noChangeArrowheads="1"/>
          </p:cNvSpPr>
          <p:nvPr/>
        </p:nvSpPr>
        <p:spPr bwMode="auto">
          <a:xfrm>
            <a:off x="6934200" y="4343400"/>
            <a:ext cx="1676400" cy="685800"/>
          </a:xfrm>
          <a:prstGeom prst="roundRect">
            <a:avLst>
              <a:gd name="adj" fmla="val 16667"/>
            </a:avLst>
          </a:prstGeom>
          <a:solidFill>
            <a:schemeClr val="bg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spcBef>
                <a:spcPct val="50000"/>
              </a:spcBef>
            </a:pPr>
            <a:r>
              <a:rPr lang="en-US" sz="2400" b="1">
                <a:latin typeface="Arial Narrow" pitchFamily="34" charset="0"/>
              </a:rPr>
              <a:t>RESULTS</a:t>
            </a:r>
            <a:endParaRPr lang="en-US" sz="2400">
              <a:latin typeface="Times" pitchFamily="18" charset="0"/>
            </a:endParaRPr>
          </a:p>
        </p:txBody>
      </p:sp>
    </p:spTree>
    <p:extLst>
      <p:ext uri="{BB962C8B-B14F-4D97-AF65-F5344CB8AC3E}">
        <p14:creationId xmlns:p14="http://schemas.microsoft.com/office/powerpoint/2010/main" xmlns="" val="30443429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277813"/>
            <a:ext cx="8229600" cy="569912"/>
          </a:xfrm>
        </p:spPr>
        <p:txBody>
          <a:bodyPr>
            <a:normAutofit fontScale="90000"/>
          </a:bodyPr>
          <a:lstStyle/>
          <a:p>
            <a:r>
              <a:rPr lang="en-US"/>
              <a:t>Trait Approach</a:t>
            </a:r>
          </a:p>
        </p:txBody>
      </p:sp>
      <p:sp>
        <p:nvSpPr>
          <p:cNvPr id="34819" name="Rectangle 3"/>
          <p:cNvSpPr>
            <a:spLocks noGrp="1" noChangeArrowheads="1"/>
          </p:cNvSpPr>
          <p:nvPr>
            <p:ph sz="half" idx="1"/>
          </p:nvPr>
        </p:nvSpPr>
        <p:spPr>
          <a:xfrm>
            <a:off x="990600" y="1600200"/>
            <a:ext cx="6172200" cy="3736975"/>
          </a:xfrm>
        </p:spPr>
        <p:txBody>
          <a:bodyPr/>
          <a:lstStyle/>
          <a:p>
            <a:r>
              <a:rPr lang="en-US" sz="3600"/>
              <a:t>Emphasis on individual</a:t>
            </a:r>
          </a:p>
          <a:p>
            <a:pPr lvl="1"/>
            <a:r>
              <a:rPr lang="en-US" sz="3200"/>
              <a:t>Evaluate stable traits</a:t>
            </a:r>
          </a:p>
          <a:p>
            <a:pPr lvl="2"/>
            <a:r>
              <a:rPr lang="en-US" sz="2800"/>
              <a:t>Cognitive abilities</a:t>
            </a:r>
          </a:p>
          <a:p>
            <a:pPr lvl="2"/>
            <a:r>
              <a:rPr lang="en-US" sz="2800"/>
              <a:t>Personality</a:t>
            </a:r>
          </a:p>
          <a:p>
            <a:pPr lvl="1"/>
            <a:r>
              <a:rPr lang="en-US" sz="3200"/>
              <a:t>Based on relationship between traits &amp; performance</a:t>
            </a:r>
          </a:p>
        </p:txBody>
      </p:sp>
    </p:spTree>
    <p:extLst>
      <p:ext uri="{BB962C8B-B14F-4D97-AF65-F5344CB8AC3E}">
        <p14:creationId xmlns:p14="http://schemas.microsoft.com/office/powerpoint/2010/main" xmlns="" val="22445241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Trait approach (Contd.)</a:t>
            </a:r>
          </a:p>
        </p:txBody>
      </p:sp>
      <p:sp>
        <p:nvSpPr>
          <p:cNvPr id="3" name="Content Placeholder 2"/>
          <p:cNvSpPr>
            <a:spLocks noGrp="1"/>
          </p:cNvSpPr>
          <p:nvPr>
            <p:ph idx="1"/>
          </p:nvPr>
        </p:nvSpPr>
        <p:spPr/>
        <p:txBody>
          <a:bodyPr/>
          <a:lstStyle/>
          <a:p>
            <a:r>
              <a:rPr lang="en-US" dirty="0" smtClean="0"/>
              <a:t>Trait approach emphasizes the individual performer and ignores the specific situation, behavior, and results.</a:t>
            </a:r>
          </a:p>
          <a:p>
            <a:r>
              <a:rPr lang="en-US" dirty="0" smtClean="0"/>
              <a:t>If one adopts the trait approach, raters evaluate relatively stable traits.</a:t>
            </a:r>
          </a:p>
          <a:p>
            <a:r>
              <a:rPr lang="en-US" dirty="0" smtClean="0"/>
              <a:t>These can include abilities such as cognitive abilities or personality.</a:t>
            </a:r>
            <a:endParaRPr lang="en-US" dirty="0"/>
          </a:p>
        </p:txBody>
      </p:sp>
      <p:sp>
        <p:nvSpPr>
          <p:cNvPr id="4" name="Slide Number Placeholder 3"/>
          <p:cNvSpPr>
            <a:spLocks noGrp="1"/>
          </p:cNvSpPr>
          <p:nvPr>
            <p:ph type="sldNum" sz="quarter" idx="12"/>
          </p:nvPr>
        </p:nvSpPr>
        <p:spPr/>
        <p:txBody>
          <a:bodyPr/>
          <a:lstStyle/>
          <a:p>
            <a:fld id="{A91FE758-393C-41C5-BDFE-013E34C6CE98}" type="slidenum">
              <a:rPr lang="en-US" smtClean="0"/>
              <a:pPr/>
              <a:t>9</a:t>
            </a:fld>
            <a:endParaRPr lang="en-US"/>
          </a:p>
        </p:txBody>
      </p:sp>
    </p:spTree>
    <p:extLst>
      <p:ext uri="{BB962C8B-B14F-4D97-AF65-F5344CB8AC3E}">
        <p14:creationId xmlns:p14="http://schemas.microsoft.com/office/powerpoint/2010/main" xmlns="" val="17523430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Trait approach (Contd.)</a:t>
            </a:r>
            <a:endParaRPr lang="en-US" dirty="0"/>
          </a:p>
        </p:txBody>
      </p:sp>
      <p:sp>
        <p:nvSpPr>
          <p:cNvPr id="3" name="Content Placeholder 2"/>
          <p:cNvSpPr>
            <a:spLocks noGrp="1"/>
          </p:cNvSpPr>
          <p:nvPr>
            <p:ph idx="1"/>
          </p:nvPr>
        </p:nvSpPr>
        <p:spPr/>
        <p:txBody>
          <a:bodyPr/>
          <a:lstStyle/>
          <a:p>
            <a:r>
              <a:rPr lang="en-US" dirty="0" smtClean="0"/>
              <a:t>These can include abilities;</a:t>
            </a:r>
          </a:p>
          <a:p>
            <a:pPr lvl="1"/>
            <a:r>
              <a:rPr lang="en-US" dirty="0" smtClean="0"/>
              <a:t>such as cognitive abilities (which are not easily trainable) or </a:t>
            </a:r>
          </a:p>
          <a:p>
            <a:pPr lvl="1"/>
            <a:r>
              <a:rPr lang="en-US" dirty="0" smtClean="0"/>
              <a:t>personality (which is not likely to change over time).</a:t>
            </a:r>
            <a:endParaRPr lang="en-US" dirty="0"/>
          </a:p>
        </p:txBody>
      </p:sp>
      <p:sp>
        <p:nvSpPr>
          <p:cNvPr id="4" name="Slide Number Placeholder 3"/>
          <p:cNvSpPr>
            <a:spLocks noGrp="1"/>
          </p:cNvSpPr>
          <p:nvPr>
            <p:ph type="sldNum" sz="quarter" idx="12"/>
          </p:nvPr>
        </p:nvSpPr>
        <p:spPr/>
        <p:txBody>
          <a:bodyPr/>
          <a:lstStyle/>
          <a:p>
            <a:fld id="{A91FE758-393C-41C5-BDFE-013E34C6CE98}" type="slidenum">
              <a:rPr lang="en-US" smtClean="0"/>
              <a:pPr/>
              <a:t>10</a:t>
            </a:fld>
            <a:endParaRPr lang="en-US"/>
          </a:p>
        </p:txBody>
      </p:sp>
    </p:spTree>
    <p:extLst>
      <p:ext uri="{BB962C8B-B14F-4D97-AF65-F5344CB8AC3E}">
        <p14:creationId xmlns:p14="http://schemas.microsoft.com/office/powerpoint/2010/main" xmlns="" val="7508778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277812"/>
            <a:ext cx="8229600" cy="1169988"/>
          </a:xfrm>
        </p:spPr>
        <p:txBody>
          <a:bodyPr>
            <a:normAutofit/>
          </a:bodyPr>
          <a:lstStyle/>
          <a:p>
            <a:r>
              <a:rPr lang="en-US" dirty="0"/>
              <a:t>Trait approach (Contd.)</a:t>
            </a:r>
          </a:p>
        </p:txBody>
      </p:sp>
      <p:sp>
        <p:nvSpPr>
          <p:cNvPr id="47108" name="Rectangle 4"/>
          <p:cNvSpPr>
            <a:spLocks noGrp="1" noChangeArrowheads="1"/>
          </p:cNvSpPr>
          <p:nvPr>
            <p:ph idx="1"/>
          </p:nvPr>
        </p:nvSpPr>
        <p:spPr>
          <a:xfrm>
            <a:off x="914400" y="1524000"/>
            <a:ext cx="7772400" cy="4724400"/>
          </a:xfrm>
          <a:noFill/>
          <a:ln/>
        </p:spPr>
        <p:txBody>
          <a:bodyPr>
            <a:normAutofit lnSpcReduction="10000"/>
          </a:bodyPr>
          <a:lstStyle/>
          <a:p>
            <a:r>
              <a:rPr lang="en-US" sz="3600" dirty="0"/>
              <a:t>Appropriate if</a:t>
            </a:r>
          </a:p>
          <a:p>
            <a:pPr lvl="1"/>
            <a:r>
              <a:rPr lang="en-US" sz="3200" dirty="0"/>
              <a:t>Structural changes planned for organization</a:t>
            </a:r>
          </a:p>
          <a:p>
            <a:r>
              <a:rPr lang="en-US" sz="3600" dirty="0"/>
              <a:t>Disadvantages</a:t>
            </a:r>
          </a:p>
          <a:p>
            <a:pPr lvl="1"/>
            <a:r>
              <a:rPr lang="en-US" sz="3200" dirty="0"/>
              <a:t>Improvement not under individual’s control</a:t>
            </a:r>
          </a:p>
          <a:p>
            <a:pPr lvl="1"/>
            <a:r>
              <a:rPr lang="en-US" sz="3200" dirty="0"/>
              <a:t>Trait may not lead to </a:t>
            </a:r>
          </a:p>
          <a:p>
            <a:pPr lvl="2"/>
            <a:r>
              <a:rPr lang="en-US" sz="2800" dirty="0"/>
              <a:t>Desired behaviors or </a:t>
            </a:r>
          </a:p>
          <a:p>
            <a:pPr lvl="2"/>
            <a:r>
              <a:rPr lang="en-US" sz="2800" dirty="0"/>
              <a:t>Desired results</a:t>
            </a:r>
            <a:r>
              <a:rPr lang="en-US" dirty="0"/>
              <a:t>		</a:t>
            </a:r>
          </a:p>
        </p:txBody>
      </p:sp>
    </p:spTree>
    <p:extLst>
      <p:ext uri="{BB962C8B-B14F-4D97-AF65-F5344CB8AC3E}">
        <p14:creationId xmlns:p14="http://schemas.microsoft.com/office/powerpoint/2010/main" xmlns="" val="9504460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277812"/>
            <a:ext cx="8229600" cy="1169988"/>
          </a:xfrm>
        </p:spPr>
        <p:txBody>
          <a:bodyPr>
            <a:normAutofit/>
          </a:bodyPr>
          <a:lstStyle/>
          <a:p>
            <a:r>
              <a:rPr lang="en-US" dirty="0"/>
              <a:t>Trait approach (Contd.)</a:t>
            </a:r>
          </a:p>
        </p:txBody>
      </p:sp>
      <p:sp>
        <p:nvSpPr>
          <p:cNvPr id="47108" name="Rectangle 4"/>
          <p:cNvSpPr>
            <a:spLocks noGrp="1" noChangeArrowheads="1"/>
          </p:cNvSpPr>
          <p:nvPr>
            <p:ph idx="1"/>
          </p:nvPr>
        </p:nvSpPr>
        <p:spPr>
          <a:xfrm>
            <a:off x="914400" y="1524000"/>
            <a:ext cx="7772400" cy="4724400"/>
          </a:xfrm>
          <a:noFill/>
          <a:ln/>
        </p:spPr>
        <p:txBody>
          <a:bodyPr>
            <a:normAutofit fontScale="85000" lnSpcReduction="20000"/>
          </a:bodyPr>
          <a:lstStyle/>
          <a:p>
            <a:pPr marL="0" indent="0" algn="just">
              <a:buNone/>
            </a:pPr>
            <a:r>
              <a:rPr lang="en-US" dirty="0"/>
              <a:t>Performance measurement may consist of assessing an employee's intelligence and conscientiousness at the end of each review period. This approach is justified based on the positive relationship found between abilities (such as intelligence) and personality traits (such as conscientiousness) and desirable work-related behaviors.  Several vendors provide tools to assess relatively stable </a:t>
            </a:r>
            <a:r>
              <a:rPr lang="en-US" dirty="0" smtClean="0"/>
              <a:t>traits, sometimes </a:t>
            </a:r>
            <a:r>
              <a:rPr lang="en-US" dirty="0"/>
              <a:t>with the capability of administering them on-line. Vendors who describe their products on-line include </a:t>
            </a:r>
            <a:r>
              <a:rPr lang="en-US" dirty="0" err="1" smtClean="0"/>
              <a:t>ddi.com,ww.appliedpsych.com,www.previsor.com,www.kenexa.com,www</a:t>
            </a:r>
            <a:r>
              <a:rPr lang="en-US" dirty="0"/>
              <a:t>. personneldecisions.com and www.vangent-hcm.com.</a:t>
            </a:r>
          </a:p>
        </p:txBody>
      </p:sp>
    </p:spTree>
    <p:extLst>
      <p:ext uri="{BB962C8B-B14F-4D97-AF65-F5344CB8AC3E}">
        <p14:creationId xmlns:p14="http://schemas.microsoft.com/office/powerpoint/2010/main" xmlns="" val="7277779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277812"/>
            <a:ext cx="8229600" cy="1169988"/>
          </a:xfrm>
        </p:spPr>
        <p:txBody>
          <a:bodyPr>
            <a:normAutofit/>
          </a:bodyPr>
          <a:lstStyle/>
          <a:p>
            <a:r>
              <a:rPr lang="en-US" dirty="0"/>
              <a:t>Trait approach (Contd.)</a:t>
            </a:r>
          </a:p>
        </p:txBody>
      </p:sp>
      <p:sp>
        <p:nvSpPr>
          <p:cNvPr id="47108" name="Rectangle 4"/>
          <p:cNvSpPr>
            <a:spLocks noGrp="1" noChangeArrowheads="1"/>
          </p:cNvSpPr>
          <p:nvPr>
            <p:ph idx="1"/>
          </p:nvPr>
        </p:nvSpPr>
        <p:spPr>
          <a:xfrm>
            <a:off x="914400" y="1524000"/>
            <a:ext cx="7772400" cy="4724400"/>
          </a:xfrm>
          <a:noFill/>
          <a:ln/>
        </p:spPr>
        <p:txBody>
          <a:bodyPr>
            <a:normAutofit fontScale="92500" lnSpcReduction="10000"/>
          </a:bodyPr>
          <a:lstStyle/>
          <a:p>
            <a:pPr marL="0" indent="0" algn="just">
              <a:buNone/>
            </a:pPr>
            <a:r>
              <a:rPr lang="en-US" dirty="0"/>
              <a:t>What are some of the challenges of implementing a system that emphasizes the measurement of traits only? First, traits are not under the control of individuals. In most cases, they are fairly stable over one's life span. They are not likely to change even if an individual is willing to exert substantial effort to do so. Consequently, employees may feel that a system based on traits is not fair because the development of these traits is usually beyond their control.  </a:t>
            </a:r>
          </a:p>
        </p:txBody>
      </p:sp>
    </p:spTree>
    <p:extLst>
      <p:ext uri="{BB962C8B-B14F-4D97-AF65-F5344CB8AC3E}">
        <p14:creationId xmlns:p14="http://schemas.microsoft.com/office/powerpoint/2010/main" xmlns="" val="36681279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277812"/>
            <a:ext cx="8229600" cy="1169988"/>
          </a:xfrm>
        </p:spPr>
        <p:txBody>
          <a:bodyPr>
            <a:normAutofit/>
          </a:bodyPr>
          <a:lstStyle/>
          <a:p>
            <a:r>
              <a:rPr lang="en-US" dirty="0"/>
              <a:t>Trait approach (Contd.)</a:t>
            </a:r>
          </a:p>
        </p:txBody>
      </p:sp>
      <p:sp>
        <p:nvSpPr>
          <p:cNvPr id="47108" name="Rectangle 4"/>
          <p:cNvSpPr>
            <a:spLocks noGrp="1" noChangeArrowheads="1"/>
          </p:cNvSpPr>
          <p:nvPr>
            <p:ph idx="1"/>
          </p:nvPr>
        </p:nvSpPr>
        <p:spPr>
          <a:xfrm>
            <a:off x="914400" y="1524000"/>
            <a:ext cx="7772400" cy="4724400"/>
          </a:xfrm>
          <a:noFill/>
          <a:ln/>
        </p:spPr>
        <p:txBody>
          <a:bodyPr>
            <a:normAutofit lnSpcReduction="10000"/>
          </a:bodyPr>
          <a:lstStyle/>
          <a:p>
            <a:pPr marL="0" indent="0">
              <a:buNone/>
            </a:pPr>
            <a:r>
              <a:rPr lang="en-US" dirty="0"/>
              <a:t>Second, the fact that an individual possesses a certain trait (e.g., intelligence) does not mean that this trait will necessarily lead to desired results and behaviors. Individuals are embedded in specific situations. If the equipment is faulty and coworkers are uncooperative, even a very intelligent and conscientious employee is not likely to engage in behaviors conducive to supporting the organization's goals.</a:t>
            </a:r>
          </a:p>
          <a:p>
            <a:pPr marL="0" indent="0">
              <a:buNone/>
            </a:pPr>
            <a:endParaRPr lang="en-US" dirty="0"/>
          </a:p>
        </p:txBody>
      </p:sp>
    </p:spTree>
    <p:extLst>
      <p:ext uri="{BB962C8B-B14F-4D97-AF65-F5344CB8AC3E}">
        <p14:creationId xmlns:p14="http://schemas.microsoft.com/office/powerpoint/2010/main" xmlns="" val="15478709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277812"/>
            <a:ext cx="8229600" cy="1169988"/>
          </a:xfrm>
        </p:spPr>
        <p:txBody>
          <a:bodyPr>
            <a:normAutofit/>
          </a:bodyPr>
          <a:lstStyle/>
          <a:p>
            <a:r>
              <a:rPr lang="en-US" dirty="0"/>
              <a:t>Trait approach (Contd.)</a:t>
            </a:r>
          </a:p>
        </p:txBody>
      </p:sp>
      <p:sp>
        <p:nvSpPr>
          <p:cNvPr id="47108" name="Rectangle 4"/>
          <p:cNvSpPr>
            <a:spLocks noGrp="1" noChangeArrowheads="1"/>
          </p:cNvSpPr>
          <p:nvPr>
            <p:ph idx="1"/>
          </p:nvPr>
        </p:nvSpPr>
        <p:spPr>
          <a:xfrm>
            <a:off x="914400" y="1524000"/>
            <a:ext cx="7772400" cy="4724400"/>
          </a:xfrm>
          <a:noFill/>
          <a:ln/>
        </p:spPr>
        <p:txBody>
          <a:bodyPr>
            <a:normAutofit/>
          </a:bodyPr>
          <a:lstStyle/>
          <a:p>
            <a:pPr marL="0" indent="0">
              <a:buNone/>
            </a:pPr>
            <a:r>
              <a:rPr lang="en-US" dirty="0"/>
              <a:t>In spite of these challenges, there are situations in which a trait oriented approach can be fruitful. For example, as part of its business strategy, an organization may </a:t>
            </a:r>
            <a:r>
              <a:rPr lang="en-US" dirty="0" smtClean="0"/>
              <a:t>anticipate </a:t>
            </a:r>
            <a:r>
              <a:rPr lang="en-US" dirty="0"/>
              <a:t>drastic structural changes that will result in the reorganization of most functions and the resulting reallocation of employees. </a:t>
            </a:r>
          </a:p>
        </p:txBody>
      </p:sp>
    </p:spTree>
    <p:extLst>
      <p:ext uri="{BB962C8B-B14F-4D97-AF65-F5344CB8AC3E}">
        <p14:creationId xmlns:p14="http://schemas.microsoft.com/office/powerpoint/2010/main" xmlns="" val="34199224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277812"/>
            <a:ext cx="8229600" cy="1169988"/>
          </a:xfrm>
        </p:spPr>
        <p:txBody>
          <a:bodyPr>
            <a:normAutofit/>
          </a:bodyPr>
          <a:lstStyle/>
          <a:p>
            <a:r>
              <a:rPr lang="en-US" dirty="0"/>
              <a:t>Trait approach (Contd.)</a:t>
            </a:r>
          </a:p>
        </p:txBody>
      </p:sp>
      <p:sp>
        <p:nvSpPr>
          <p:cNvPr id="47108" name="Rectangle 4"/>
          <p:cNvSpPr>
            <a:spLocks noGrp="1" noChangeArrowheads="1"/>
          </p:cNvSpPr>
          <p:nvPr>
            <p:ph idx="1"/>
          </p:nvPr>
        </p:nvSpPr>
        <p:spPr>
          <a:xfrm>
            <a:off x="914400" y="1524000"/>
            <a:ext cx="7772400" cy="4724400"/>
          </a:xfrm>
          <a:noFill/>
          <a:ln/>
        </p:spPr>
        <p:txBody>
          <a:bodyPr>
            <a:normAutofit fontScale="92500"/>
          </a:bodyPr>
          <a:lstStyle/>
          <a:p>
            <a:pPr marL="0" indent="0">
              <a:buNone/>
            </a:pPr>
            <a:r>
              <a:rPr lang="en-US" dirty="0"/>
              <a:t>In such a circumstance, it may be useful to assess the traits possessed by the various individuals so that fair and appropriate </a:t>
            </a:r>
            <a:r>
              <a:rPr lang="en-US" dirty="0" smtClean="0"/>
              <a:t>decisions </a:t>
            </a:r>
            <a:r>
              <a:rPr lang="en-US" dirty="0"/>
              <a:t>are made regarding the allocation of HR resources across the newly created </a:t>
            </a:r>
            <a:r>
              <a:rPr lang="en-US" dirty="0" smtClean="0"/>
              <a:t>organizational </a:t>
            </a:r>
            <a:r>
              <a:rPr lang="en-US" dirty="0"/>
              <a:t>units. This is, of course, a fairly unique circumstance. In most organizations, performance is not measured using the trait approach. Two more popular approaches to measuring performance are based on behaviors and results, discussed next.</a:t>
            </a:r>
          </a:p>
        </p:txBody>
      </p:sp>
    </p:spTree>
    <p:extLst>
      <p:ext uri="{BB962C8B-B14F-4D97-AF65-F5344CB8AC3E}">
        <p14:creationId xmlns:p14="http://schemas.microsoft.com/office/powerpoint/2010/main" xmlns="" val="7604208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 approach</a:t>
            </a:r>
            <a:endParaRPr lang="en-US" dirty="0"/>
          </a:p>
        </p:txBody>
      </p:sp>
      <p:sp>
        <p:nvSpPr>
          <p:cNvPr id="3" name="Content Placeholder 2"/>
          <p:cNvSpPr>
            <a:spLocks noGrp="1"/>
          </p:cNvSpPr>
          <p:nvPr>
            <p:ph idx="1"/>
          </p:nvPr>
        </p:nvSpPr>
        <p:spPr/>
        <p:txBody>
          <a:bodyPr>
            <a:normAutofit/>
          </a:bodyPr>
          <a:lstStyle/>
          <a:p>
            <a:r>
              <a:rPr lang="en-US" dirty="0" smtClean="0"/>
              <a:t>The behavior approach emphasizes;</a:t>
            </a:r>
          </a:p>
          <a:p>
            <a:pPr lvl="1"/>
            <a:r>
              <a:rPr lang="en-US" dirty="0" smtClean="0"/>
              <a:t>what employees do on the job and does not consider employees traits or the outcomes resulting from their behaviors. </a:t>
            </a:r>
          </a:p>
          <a:p>
            <a:pPr lvl="1"/>
            <a:r>
              <a:rPr lang="en-US" dirty="0" smtClean="0"/>
              <a:t>This is basically a process oriented approach that emphasizes how an employee does the job.</a:t>
            </a:r>
          </a:p>
        </p:txBody>
      </p:sp>
      <p:sp>
        <p:nvSpPr>
          <p:cNvPr id="4" name="Slide Number Placeholder 3"/>
          <p:cNvSpPr>
            <a:spLocks noGrp="1"/>
          </p:cNvSpPr>
          <p:nvPr>
            <p:ph type="sldNum" sz="quarter" idx="12"/>
          </p:nvPr>
        </p:nvSpPr>
        <p:spPr/>
        <p:txBody>
          <a:bodyPr/>
          <a:lstStyle/>
          <a:p>
            <a:fld id="{A91FE758-393C-41C5-BDFE-013E34C6CE98}" type="slidenum">
              <a:rPr lang="en-US" smtClean="0"/>
              <a:pPr/>
              <a:t>17</a:t>
            </a:fld>
            <a:endParaRPr lang="en-US"/>
          </a:p>
        </p:txBody>
      </p:sp>
    </p:spTree>
    <p:extLst>
      <p:ext uri="{BB962C8B-B14F-4D97-AF65-F5344CB8AC3E}">
        <p14:creationId xmlns:p14="http://schemas.microsoft.com/office/powerpoint/2010/main" xmlns="" val="32534669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 approach (Contd.)</a:t>
            </a:r>
            <a:endParaRPr lang="en-US" dirty="0"/>
          </a:p>
        </p:txBody>
      </p:sp>
      <p:sp>
        <p:nvSpPr>
          <p:cNvPr id="3" name="Content Placeholder 2"/>
          <p:cNvSpPr>
            <a:spLocks noGrp="1"/>
          </p:cNvSpPr>
          <p:nvPr>
            <p:ph idx="1"/>
          </p:nvPr>
        </p:nvSpPr>
        <p:spPr/>
        <p:txBody>
          <a:bodyPr>
            <a:normAutofit/>
          </a:bodyPr>
          <a:lstStyle/>
          <a:p>
            <a:pPr marL="342900" lvl="1" indent="-342900">
              <a:buFont typeface="Arial" pitchFamily="34" charset="0"/>
              <a:buChar char="•"/>
            </a:pPr>
            <a:r>
              <a:rPr lang="en-US" dirty="0"/>
              <a:t>Behavior approach is most appropriate under the following circumstance:</a:t>
            </a:r>
          </a:p>
          <a:p>
            <a:pPr lvl="1"/>
            <a:r>
              <a:rPr lang="en-US" dirty="0" smtClean="0"/>
              <a:t>The </a:t>
            </a:r>
            <a:r>
              <a:rPr lang="en-US" dirty="0"/>
              <a:t>link between behaviors and results is not obvious: </a:t>
            </a:r>
            <a:endParaRPr lang="en-US" dirty="0" smtClean="0"/>
          </a:p>
          <a:p>
            <a:pPr lvl="2"/>
            <a:r>
              <a:rPr lang="en-US" dirty="0" smtClean="0"/>
              <a:t>sometimes </a:t>
            </a:r>
            <a:r>
              <a:rPr lang="en-US" dirty="0"/>
              <a:t>the relationship between behaviors and the desired outcomes is not clear. </a:t>
            </a:r>
            <a:endParaRPr lang="en-US" dirty="0" smtClean="0"/>
          </a:p>
          <a:p>
            <a:pPr lvl="2"/>
            <a:r>
              <a:rPr lang="en-US" dirty="0" smtClean="0"/>
              <a:t>In </a:t>
            </a:r>
            <a:r>
              <a:rPr lang="en-US" dirty="0"/>
              <a:t>some cases the desired results are not achieved in spite of fact that the right behaviors are in place.</a:t>
            </a:r>
          </a:p>
          <a:p>
            <a:endParaRPr lang="en-US" dirty="0"/>
          </a:p>
        </p:txBody>
      </p:sp>
      <p:sp>
        <p:nvSpPr>
          <p:cNvPr id="4" name="Slide Number Placeholder 3"/>
          <p:cNvSpPr>
            <a:spLocks noGrp="1"/>
          </p:cNvSpPr>
          <p:nvPr>
            <p:ph type="sldNum" sz="quarter" idx="12"/>
          </p:nvPr>
        </p:nvSpPr>
        <p:spPr/>
        <p:txBody>
          <a:bodyPr/>
          <a:lstStyle/>
          <a:p>
            <a:fld id="{A91FE758-393C-41C5-BDFE-013E34C6CE98}" type="slidenum">
              <a:rPr lang="en-US" smtClean="0"/>
              <a:pPr/>
              <a:t>18</a:t>
            </a:fld>
            <a:endParaRPr lang="en-US"/>
          </a:p>
        </p:txBody>
      </p:sp>
    </p:spTree>
    <p:extLst>
      <p:ext uri="{BB962C8B-B14F-4D97-AF65-F5344CB8AC3E}">
        <p14:creationId xmlns:p14="http://schemas.microsoft.com/office/powerpoint/2010/main" xmlns="" val="200122040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277813"/>
            <a:ext cx="8229600" cy="569912"/>
          </a:xfrm>
        </p:spPr>
        <p:txBody>
          <a:bodyPr>
            <a:normAutofit fontScale="90000"/>
          </a:bodyPr>
          <a:lstStyle/>
          <a:p>
            <a:r>
              <a:rPr lang="en-US" dirty="0"/>
              <a:t>Behavior approach (Contd.)</a:t>
            </a:r>
          </a:p>
        </p:txBody>
      </p:sp>
      <p:sp>
        <p:nvSpPr>
          <p:cNvPr id="36867" name="Rectangle 3"/>
          <p:cNvSpPr>
            <a:spLocks noGrp="1" noChangeArrowheads="1"/>
          </p:cNvSpPr>
          <p:nvPr>
            <p:ph idx="1"/>
          </p:nvPr>
        </p:nvSpPr>
        <p:spPr>
          <a:xfrm>
            <a:off x="914400" y="1143000"/>
            <a:ext cx="7696200" cy="5029200"/>
          </a:xfrm>
        </p:spPr>
        <p:txBody>
          <a:bodyPr/>
          <a:lstStyle/>
          <a:p>
            <a:pPr>
              <a:lnSpc>
                <a:spcPct val="80000"/>
              </a:lnSpc>
              <a:buFont typeface="Wingdings" pitchFamily="2" charset="2"/>
              <a:buNone/>
            </a:pPr>
            <a:r>
              <a:rPr lang="en-US" sz="3600"/>
              <a:t>Appropriate if</a:t>
            </a:r>
          </a:p>
          <a:p>
            <a:pPr lvl="1">
              <a:lnSpc>
                <a:spcPct val="80000"/>
              </a:lnSpc>
            </a:pPr>
            <a:r>
              <a:rPr lang="en-US" sz="3200"/>
              <a:t>Employees take a long time to achieve desired outcomes</a:t>
            </a:r>
          </a:p>
          <a:p>
            <a:pPr lvl="1">
              <a:lnSpc>
                <a:spcPct val="80000"/>
              </a:lnSpc>
            </a:pPr>
            <a:r>
              <a:rPr lang="en-US" sz="3200"/>
              <a:t>Link between behaviors and results is not obvious</a:t>
            </a:r>
          </a:p>
          <a:p>
            <a:pPr lvl="1">
              <a:lnSpc>
                <a:spcPct val="80000"/>
              </a:lnSpc>
            </a:pPr>
            <a:r>
              <a:rPr lang="en-US" sz="3200"/>
              <a:t>Outcomes occur in the distant future</a:t>
            </a:r>
          </a:p>
          <a:p>
            <a:pPr lvl="1">
              <a:lnSpc>
                <a:spcPct val="80000"/>
              </a:lnSpc>
            </a:pPr>
            <a:r>
              <a:rPr lang="en-US" sz="3200"/>
              <a:t>Poor results are due to causes beyond the performer’s control</a:t>
            </a:r>
          </a:p>
          <a:p>
            <a:pPr>
              <a:lnSpc>
                <a:spcPct val="80000"/>
              </a:lnSpc>
              <a:buFont typeface="Wingdings" pitchFamily="2" charset="2"/>
              <a:buNone/>
            </a:pPr>
            <a:r>
              <a:rPr lang="en-US" sz="3600"/>
              <a:t>Not appropriate if </a:t>
            </a:r>
          </a:p>
          <a:p>
            <a:pPr>
              <a:lnSpc>
                <a:spcPct val="80000"/>
              </a:lnSpc>
              <a:buClr>
                <a:schemeClr val="tx1"/>
              </a:buClr>
            </a:pPr>
            <a:r>
              <a:rPr lang="en-US"/>
              <a:t>above conditions are not present</a:t>
            </a:r>
          </a:p>
        </p:txBody>
      </p:sp>
    </p:spTree>
    <p:extLst>
      <p:ext uri="{BB962C8B-B14F-4D97-AF65-F5344CB8AC3E}">
        <p14:creationId xmlns:p14="http://schemas.microsoft.com/office/powerpoint/2010/main" xmlns="" val="353368654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 approach (Contd.)</a:t>
            </a:r>
            <a:endParaRPr lang="en-US" dirty="0"/>
          </a:p>
        </p:txBody>
      </p:sp>
      <p:sp>
        <p:nvSpPr>
          <p:cNvPr id="3" name="Content Placeholder 2"/>
          <p:cNvSpPr>
            <a:spLocks noGrp="1"/>
          </p:cNvSpPr>
          <p:nvPr>
            <p:ph idx="1"/>
          </p:nvPr>
        </p:nvSpPr>
        <p:spPr/>
        <p:txBody>
          <a:bodyPr>
            <a:normAutofit fontScale="92500" lnSpcReduction="20000"/>
          </a:bodyPr>
          <a:lstStyle/>
          <a:p>
            <a:r>
              <a:rPr lang="en-US" dirty="0"/>
              <a:t>For example, a salesperson may not be able to close a deal because of a downturn in the economy. In other cases, results may be achieved in spite of the absence of the correct behaviors. For example, a pilot may not check all the items in the preflight checklist but the flight may nevertheless be successful (i.e., take off and land safely and on time). When the link between behaviors and results is not always obvious, it is beneficial to focus on behaviors as opposed to outcomes. </a:t>
            </a:r>
          </a:p>
        </p:txBody>
      </p:sp>
      <p:sp>
        <p:nvSpPr>
          <p:cNvPr id="4" name="Slide Number Placeholder 3"/>
          <p:cNvSpPr>
            <a:spLocks noGrp="1"/>
          </p:cNvSpPr>
          <p:nvPr>
            <p:ph type="sldNum" sz="quarter" idx="12"/>
          </p:nvPr>
        </p:nvSpPr>
        <p:spPr/>
        <p:txBody>
          <a:bodyPr/>
          <a:lstStyle/>
          <a:p>
            <a:fld id="{A91FE758-393C-41C5-BDFE-013E34C6CE98}" type="slidenum">
              <a:rPr lang="en-US" smtClean="0"/>
              <a:pPr/>
              <a:t>20</a:t>
            </a:fld>
            <a:endParaRPr lang="en-US"/>
          </a:p>
        </p:txBody>
      </p:sp>
    </p:spTree>
    <p:extLst>
      <p:ext uri="{BB962C8B-B14F-4D97-AF65-F5344CB8AC3E}">
        <p14:creationId xmlns:p14="http://schemas.microsoft.com/office/powerpoint/2010/main" xmlns="" val="162631278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 approach (Contd.)</a:t>
            </a:r>
            <a:endParaRPr lang="en-US" dirty="0"/>
          </a:p>
        </p:txBody>
      </p:sp>
      <p:sp>
        <p:nvSpPr>
          <p:cNvPr id="3" name="Content Placeholder 2"/>
          <p:cNvSpPr>
            <a:spLocks noGrp="1"/>
          </p:cNvSpPr>
          <p:nvPr>
            <p:ph idx="1"/>
          </p:nvPr>
        </p:nvSpPr>
        <p:spPr/>
        <p:txBody>
          <a:bodyPr>
            <a:normAutofit/>
          </a:bodyPr>
          <a:lstStyle/>
          <a:p>
            <a:pPr lvl="1"/>
            <a:r>
              <a:rPr lang="en-US" dirty="0" smtClean="0"/>
              <a:t>Outcomes occur in distant future: </a:t>
            </a:r>
          </a:p>
          <a:p>
            <a:pPr lvl="2"/>
            <a:r>
              <a:rPr lang="en-US" dirty="0" smtClean="0"/>
              <a:t>when the desired results will not be seen for months, or even years, the measurement of behavior is beneficial.</a:t>
            </a:r>
          </a:p>
        </p:txBody>
      </p:sp>
      <p:sp>
        <p:nvSpPr>
          <p:cNvPr id="4" name="Slide Number Placeholder 3"/>
          <p:cNvSpPr>
            <a:spLocks noGrp="1"/>
          </p:cNvSpPr>
          <p:nvPr>
            <p:ph type="sldNum" sz="quarter" idx="12"/>
          </p:nvPr>
        </p:nvSpPr>
        <p:spPr/>
        <p:txBody>
          <a:bodyPr/>
          <a:lstStyle/>
          <a:p>
            <a:fld id="{A91FE758-393C-41C5-BDFE-013E34C6CE98}" type="slidenum">
              <a:rPr lang="en-US" smtClean="0"/>
              <a:pPr/>
              <a:t>21</a:t>
            </a:fld>
            <a:endParaRPr lang="en-US"/>
          </a:p>
        </p:txBody>
      </p:sp>
    </p:spTree>
    <p:extLst>
      <p:ext uri="{BB962C8B-B14F-4D97-AF65-F5344CB8AC3E}">
        <p14:creationId xmlns:p14="http://schemas.microsoft.com/office/powerpoint/2010/main" xmlns="" val="239530513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 approach (Contd.)</a:t>
            </a:r>
            <a:endParaRPr lang="en-US" dirty="0"/>
          </a:p>
        </p:txBody>
      </p:sp>
      <p:sp>
        <p:nvSpPr>
          <p:cNvPr id="3" name="Content Placeholder 2"/>
          <p:cNvSpPr>
            <a:spLocks noGrp="1"/>
          </p:cNvSpPr>
          <p:nvPr>
            <p:ph idx="1"/>
          </p:nvPr>
        </p:nvSpPr>
        <p:spPr/>
        <p:txBody>
          <a:bodyPr>
            <a:normAutofit/>
          </a:bodyPr>
          <a:lstStyle/>
          <a:p>
            <a:pPr marL="457200" lvl="1" indent="0">
              <a:buNone/>
            </a:pPr>
            <a:r>
              <a:rPr lang="en-US" dirty="0"/>
              <a:t>Take the case of NASA's Mars Exploration Rover Mission program. NASA launched the exploration rover Spirit on June 10, 2003, which landed on Mars on January 3, 2004, after traveling 487 million kilometers (302.6 million miles). Its twin, the exploration rover Opportunity, was launched on July 7, 2003, and landed on the opposite side of Mars on January 24, 2004. </a:t>
            </a:r>
            <a:endParaRPr lang="en-US" dirty="0" smtClean="0"/>
          </a:p>
        </p:txBody>
      </p:sp>
      <p:sp>
        <p:nvSpPr>
          <p:cNvPr id="4" name="Slide Number Placeholder 3"/>
          <p:cNvSpPr>
            <a:spLocks noGrp="1"/>
          </p:cNvSpPr>
          <p:nvPr>
            <p:ph type="sldNum" sz="quarter" idx="12"/>
          </p:nvPr>
        </p:nvSpPr>
        <p:spPr/>
        <p:txBody>
          <a:bodyPr/>
          <a:lstStyle/>
          <a:p>
            <a:fld id="{A91FE758-393C-41C5-BDFE-013E34C6CE98}" type="slidenum">
              <a:rPr lang="en-US" smtClean="0"/>
              <a:pPr/>
              <a:t>22</a:t>
            </a:fld>
            <a:endParaRPr lang="en-US"/>
          </a:p>
        </p:txBody>
      </p:sp>
    </p:spTree>
    <p:extLst>
      <p:ext uri="{BB962C8B-B14F-4D97-AF65-F5344CB8AC3E}">
        <p14:creationId xmlns:p14="http://schemas.microsoft.com/office/powerpoint/2010/main" xmlns="" val="29549414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 approach (Contd.)</a:t>
            </a:r>
            <a:endParaRPr lang="en-US" dirty="0"/>
          </a:p>
        </p:txBody>
      </p:sp>
      <p:sp>
        <p:nvSpPr>
          <p:cNvPr id="3" name="Content Placeholder 2"/>
          <p:cNvSpPr>
            <a:spLocks noGrp="1"/>
          </p:cNvSpPr>
          <p:nvPr>
            <p:ph idx="1"/>
          </p:nvPr>
        </p:nvSpPr>
        <p:spPr/>
        <p:txBody>
          <a:bodyPr>
            <a:normAutofit/>
          </a:bodyPr>
          <a:lstStyle/>
          <a:p>
            <a:pPr marL="457200" lvl="1" indent="0">
              <a:buNone/>
            </a:pPr>
            <a:r>
              <a:rPr lang="en-US" dirty="0"/>
              <a:t>From launching to landing, this mission took about six months to complete. In this circumstance, it is certainly appropriate to assess the performance of the engineers involved in the mission by measuring their behaviors in short intervals during this six-month period rather than waiting until the final result (i.e., successful or unsuccessful landing </a:t>
            </a:r>
            <a:r>
              <a:rPr lang="en-US" dirty="0" smtClean="0"/>
              <a:t>) is observed.</a:t>
            </a:r>
          </a:p>
        </p:txBody>
      </p:sp>
      <p:sp>
        <p:nvSpPr>
          <p:cNvPr id="4" name="Slide Number Placeholder 3"/>
          <p:cNvSpPr>
            <a:spLocks noGrp="1"/>
          </p:cNvSpPr>
          <p:nvPr>
            <p:ph type="sldNum" sz="quarter" idx="12"/>
          </p:nvPr>
        </p:nvSpPr>
        <p:spPr/>
        <p:txBody>
          <a:bodyPr/>
          <a:lstStyle/>
          <a:p>
            <a:fld id="{A91FE758-393C-41C5-BDFE-013E34C6CE98}" type="slidenum">
              <a:rPr lang="en-US" smtClean="0"/>
              <a:pPr/>
              <a:t>23</a:t>
            </a:fld>
            <a:endParaRPr lang="en-US"/>
          </a:p>
        </p:txBody>
      </p:sp>
    </p:spTree>
    <p:extLst>
      <p:ext uri="{BB962C8B-B14F-4D97-AF65-F5344CB8AC3E}">
        <p14:creationId xmlns:p14="http://schemas.microsoft.com/office/powerpoint/2010/main" xmlns="" val="36537393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 approach (Contd.)</a:t>
            </a:r>
            <a:endParaRPr lang="en-US" dirty="0"/>
          </a:p>
        </p:txBody>
      </p:sp>
      <p:sp>
        <p:nvSpPr>
          <p:cNvPr id="3" name="Content Placeholder 2"/>
          <p:cNvSpPr>
            <a:spLocks noGrp="1"/>
          </p:cNvSpPr>
          <p:nvPr>
            <p:ph idx="1"/>
          </p:nvPr>
        </p:nvSpPr>
        <p:spPr/>
        <p:txBody>
          <a:bodyPr/>
          <a:lstStyle/>
          <a:p>
            <a:pPr lvl="1"/>
            <a:r>
              <a:rPr lang="en-US" dirty="0"/>
              <a:t>Poor results are due to causes beyond the performers control: </a:t>
            </a:r>
            <a:endParaRPr lang="en-US" dirty="0" smtClean="0"/>
          </a:p>
          <a:p>
            <a:pPr lvl="2"/>
            <a:r>
              <a:rPr lang="en-US" dirty="0" smtClean="0"/>
              <a:t>when </a:t>
            </a:r>
            <a:r>
              <a:rPr lang="en-US" dirty="0"/>
              <a:t>the results of an employees performance are beyond the employees control ,then it makes sense to emphasize the measurement of behaviors.</a:t>
            </a:r>
          </a:p>
          <a:p>
            <a:endParaRPr lang="en-US" dirty="0"/>
          </a:p>
        </p:txBody>
      </p:sp>
      <p:sp>
        <p:nvSpPr>
          <p:cNvPr id="4" name="Slide Number Placeholder 3"/>
          <p:cNvSpPr>
            <a:spLocks noGrp="1"/>
          </p:cNvSpPr>
          <p:nvPr>
            <p:ph type="sldNum" sz="quarter" idx="12"/>
          </p:nvPr>
        </p:nvSpPr>
        <p:spPr/>
        <p:txBody>
          <a:bodyPr/>
          <a:lstStyle/>
          <a:p>
            <a:fld id="{A91FE758-393C-41C5-BDFE-013E34C6CE98}" type="slidenum">
              <a:rPr lang="en-US" smtClean="0"/>
              <a:pPr/>
              <a:t>24</a:t>
            </a:fld>
            <a:endParaRPr lang="en-US"/>
          </a:p>
        </p:txBody>
      </p:sp>
    </p:spTree>
    <p:extLst>
      <p:ext uri="{BB962C8B-B14F-4D97-AF65-F5344CB8AC3E}">
        <p14:creationId xmlns:p14="http://schemas.microsoft.com/office/powerpoint/2010/main" xmlns="" val="186449493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 approach (Contd.)</a:t>
            </a:r>
            <a:endParaRPr lang="en-US" dirty="0"/>
          </a:p>
        </p:txBody>
      </p:sp>
      <p:sp>
        <p:nvSpPr>
          <p:cNvPr id="3" name="Content Placeholder 2"/>
          <p:cNvSpPr>
            <a:spLocks noGrp="1"/>
          </p:cNvSpPr>
          <p:nvPr>
            <p:ph idx="1"/>
          </p:nvPr>
        </p:nvSpPr>
        <p:spPr/>
        <p:txBody>
          <a:bodyPr>
            <a:normAutofit fontScale="92500" lnSpcReduction="20000"/>
          </a:bodyPr>
          <a:lstStyle/>
          <a:p>
            <a:r>
              <a:rPr lang="en-US" dirty="0"/>
              <a:t>For example, consider a situation involving two assembly-line workers, one of them working the day shift and the other the night shift. When the assembly line gets stuck because of technical problems, the employee working during the day receives immediate technical assistance, so the assembly line is back in motion in less than five minutes. In contrast, the employee working the night shift has very little technical support and, there-fore, when the assembly line breaks down, it takes about 45 minutes for it to be up and running again. </a:t>
            </a:r>
          </a:p>
        </p:txBody>
      </p:sp>
      <p:sp>
        <p:nvSpPr>
          <p:cNvPr id="4" name="Slide Number Placeholder 3"/>
          <p:cNvSpPr>
            <a:spLocks noGrp="1"/>
          </p:cNvSpPr>
          <p:nvPr>
            <p:ph type="sldNum" sz="quarter" idx="12"/>
          </p:nvPr>
        </p:nvSpPr>
        <p:spPr/>
        <p:txBody>
          <a:bodyPr/>
          <a:lstStyle/>
          <a:p>
            <a:fld id="{A91FE758-393C-41C5-BDFE-013E34C6CE98}" type="slidenum">
              <a:rPr lang="en-US" smtClean="0"/>
              <a:pPr/>
              <a:t>25</a:t>
            </a:fld>
            <a:endParaRPr lang="en-US"/>
          </a:p>
        </p:txBody>
      </p:sp>
    </p:spTree>
    <p:extLst>
      <p:ext uri="{BB962C8B-B14F-4D97-AF65-F5344CB8AC3E}">
        <p14:creationId xmlns:p14="http://schemas.microsoft.com/office/powerpoint/2010/main" xmlns="" val="3736283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 approach (Contd.)</a:t>
            </a:r>
            <a:endParaRPr lang="en-US" dirty="0"/>
          </a:p>
        </p:txBody>
      </p:sp>
      <p:sp>
        <p:nvSpPr>
          <p:cNvPr id="3" name="Content Placeholder 2"/>
          <p:cNvSpPr>
            <a:spLocks noGrp="1"/>
          </p:cNvSpPr>
          <p:nvPr>
            <p:ph idx="1"/>
          </p:nvPr>
        </p:nvSpPr>
        <p:spPr/>
        <p:txBody>
          <a:bodyPr>
            <a:normAutofit lnSpcReduction="10000"/>
          </a:bodyPr>
          <a:lstStyle/>
          <a:p>
            <a:r>
              <a:rPr lang="en-US" dirty="0" smtClean="0"/>
              <a:t>If </a:t>
            </a:r>
            <a:r>
              <a:rPr lang="en-US" dirty="0"/>
              <a:t>we measured results, we would conclude that the performance of the day-shift employee is far superior to that of the night-shift employee, but this would be an incorrect conclusion. Both employees may be equally competent and do the job equally well. The results produced by these employees are uneven because they depend on the amount and quality of technical assistance they receive when the assembly line is stuck. </a:t>
            </a:r>
          </a:p>
        </p:txBody>
      </p:sp>
      <p:sp>
        <p:nvSpPr>
          <p:cNvPr id="4" name="Slide Number Placeholder 3"/>
          <p:cNvSpPr>
            <a:spLocks noGrp="1"/>
          </p:cNvSpPr>
          <p:nvPr>
            <p:ph type="sldNum" sz="quarter" idx="12"/>
          </p:nvPr>
        </p:nvSpPr>
        <p:spPr/>
        <p:txBody>
          <a:bodyPr/>
          <a:lstStyle/>
          <a:p>
            <a:fld id="{A91FE758-393C-41C5-BDFE-013E34C6CE98}" type="slidenum">
              <a:rPr lang="en-US" smtClean="0"/>
              <a:pPr/>
              <a:t>26</a:t>
            </a:fld>
            <a:endParaRPr lang="en-US"/>
          </a:p>
        </p:txBody>
      </p:sp>
    </p:spTree>
    <p:extLst>
      <p:ext uri="{BB962C8B-B14F-4D97-AF65-F5344CB8AC3E}">
        <p14:creationId xmlns:p14="http://schemas.microsoft.com/office/powerpoint/2010/main" xmlns="" val="17366002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approach</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result approach emphasizes the outcomes and results produced by the employees.</a:t>
            </a:r>
          </a:p>
          <a:p>
            <a:endParaRPr lang="en-US" dirty="0" smtClean="0"/>
          </a:p>
          <a:p>
            <a:r>
              <a:rPr lang="en-US" dirty="0" smtClean="0"/>
              <a:t>It  does not consider the traits that employees may possess or how employees do the job. </a:t>
            </a:r>
          </a:p>
          <a:p>
            <a:endParaRPr lang="en-US" dirty="0" smtClean="0"/>
          </a:p>
          <a:p>
            <a:r>
              <a:rPr lang="en-US" dirty="0" smtClean="0"/>
              <a:t>This is basically a bottom line approach that is not concerned about the employees behaviors and processes but instead focuses on what is produced.</a:t>
            </a:r>
            <a:endParaRPr lang="en-US" dirty="0"/>
          </a:p>
        </p:txBody>
      </p:sp>
      <p:sp>
        <p:nvSpPr>
          <p:cNvPr id="4" name="Slide Number Placeholder 3"/>
          <p:cNvSpPr>
            <a:spLocks noGrp="1"/>
          </p:cNvSpPr>
          <p:nvPr>
            <p:ph type="sldNum" sz="quarter" idx="12"/>
          </p:nvPr>
        </p:nvSpPr>
        <p:spPr/>
        <p:txBody>
          <a:bodyPr/>
          <a:lstStyle/>
          <a:p>
            <a:fld id="{A91FE758-393C-41C5-BDFE-013E34C6CE98}" type="slidenum">
              <a:rPr lang="en-US" smtClean="0"/>
              <a:pPr/>
              <a:t>27</a:t>
            </a:fld>
            <a:endParaRPr lang="en-US"/>
          </a:p>
        </p:txBody>
      </p:sp>
    </p:spTree>
    <p:extLst>
      <p:ext uri="{BB962C8B-B14F-4D97-AF65-F5344CB8AC3E}">
        <p14:creationId xmlns:p14="http://schemas.microsoft.com/office/powerpoint/2010/main" xmlns="" val="2323704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57200" y="277813"/>
            <a:ext cx="8229600" cy="569912"/>
          </a:xfrm>
        </p:spPr>
        <p:txBody>
          <a:bodyPr>
            <a:normAutofit fontScale="90000"/>
          </a:bodyPr>
          <a:lstStyle/>
          <a:p>
            <a:r>
              <a:rPr lang="en-US" sz="4000" dirty="0"/>
              <a:t>Results  Approach (</a:t>
            </a:r>
            <a:r>
              <a:rPr lang="en-US" sz="4000" dirty="0" smtClean="0"/>
              <a:t>contd.)</a:t>
            </a:r>
            <a:endParaRPr lang="en-US" sz="4000" dirty="0"/>
          </a:p>
        </p:txBody>
      </p:sp>
      <p:sp>
        <p:nvSpPr>
          <p:cNvPr id="48131" name="Rectangle 3"/>
          <p:cNvSpPr>
            <a:spLocks noGrp="1" noChangeArrowheads="1"/>
          </p:cNvSpPr>
          <p:nvPr>
            <p:ph idx="1"/>
          </p:nvPr>
        </p:nvSpPr>
        <p:spPr>
          <a:xfrm>
            <a:off x="838200" y="1143000"/>
            <a:ext cx="7467600" cy="3657600"/>
          </a:xfrm>
        </p:spPr>
        <p:txBody>
          <a:bodyPr/>
          <a:lstStyle/>
          <a:p>
            <a:pPr>
              <a:buFont typeface="Wingdings" pitchFamily="2" charset="2"/>
              <a:buNone/>
            </a:pPr>
            <a:r>
              <a:rPr lang="en-US" sz="3600" dirty="0"/>
              <a:t>Most appropriate when:</a:t>
            </a:r>
          </a:p>
          <a:p>
            <a:pPr lvl="1"/>
            <a:r>
              <a:rPr lang="en-US" sz="3200" dirty="0"/>
              <a:t>Workers skilled in necessary behaviors</a:t>
            </a:r>
          </a:p>
          <a:p>
            <a:pPr lvl="1"/>
            <a:r>
              <a:rPr lang="en-US" sz="3200" dirty="0"/>
              <a:t>Behaviors and results obviously related</a:t>
            </a:r>
          </a:p>
          <a:p>
            <a:pPr lvl="1"/>
            <a:r>
              <a:rPr lang="en-US" sz="3200" dirty="0"/>
              <a:t>Consistent improvement in results over time</a:t>
            </a:r>
          </a:p>
          <a:p>
            <a:pPr lvl="1"/>
            <a:r>
              <a:rPr lang="en-US" sz="3200" dirty="0"/>
              <a:t>Many ways to do the job right</a:t>
            </a:r>
          </a:p>
          <a:p>
            <a:endParaRPr lang="en-US" dirty="0"/>
          </a:p>
        </p:txBody>
      </p:sp>
    </p:spTree>
    <p:extLst>
      <p:ext uri="{BB962C8B-B14F-4D97-AF65-F5344CB8AC3E}">
        <p14:creationId xmlns:p14="http://schemas.microsoft.com/office/powerpoint/2010/main" xmlns="" val="7553412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77813"/>
            <a:ext cx="8229600" cy="569912"/>
          </a:xfrm>
        </p:spPr>
        <p:txBody>
          <a:bodyPr>
            <a:normAutofit fontScale="90000"/>
          </a:bodyPr>
          <a:lstStyle/>
          <a:p>
            <a:r>
              <a:rPr lang="en-US" dirty="0"/>
              <a:t>Results  Approach (</a:t>
            </a:r>
            <a:r>
              <a:rPr lang="en-US" dirty="0" smtClean="0"/>
              <a:t>contd.)</a:t>
            </a:r>
            <a:endParaRPr lang="en-US" dirty="0"/>
          </a:p>
        </p:txBody>
      </p:sp>
      <p:sp>
        <p:nvSpPr>
          <p:cNvPr id="37891" name="Rectangle 3"/>
          <p:cNvSpPr>
            <a:spLocks noGrp="1" noChangeArrowheads="1"/>
          </p:cNvSpPr>
          <p:nvPr>
            <p:ph idx="1"/>
          </p:nvPr>
        </p:nvSpPr>
        <p:spPr>
          <a:xfrm>
            <a:off x="914400" y="1143000"/>
            <a:ext cx="7696200" cy="5029200"/>
          </a:xfrm>
        </p:spPr>
        <p:txBody>
          <a:bodyPr/>
          <a:lstStyle/>
          <a:p>
            <a:pPr>
              <a:buFont typeface="Wingdings" pitchFamily="2" charset="2"/>
              <a:buNone/>
            </a:pPr>
            <a:r>
              <a:rPr lang="en-US" sz="3600" dirty="0"/>
              <a:t>Advantages:</a:t>
            </a:r>
          </a:p>
          <a:p>
            <a:pPr lvl="1"/>
            <a:r>
              <a:rPr lang="en-US" sz="3200" dirty="0"/>
              <a:t>Less time </a:t>
            </a:r>
          </a:p>
          <a:p>
            <a:pPr lvl="1"/>
            <a:r>
              <a:rPr lang="en-US" sz="3200" dirty="0"/>
              <a:t>Lower cost </a:t>
            </a:r>
          </a:p>
          <a:p>
            <a:pPr lvl="1"/>
            <a:r>
              <a:rPr lang="en-US" sz="3200" dirty="0"/>
              <a:t>Data appear objective</a:t>
            </a:r>
          </a:p>
          <a:p>
            <a:pPr>
              <a:buClr>
                <a:schemeClr val="tx1"/>
              </a:buClr>
              <a:buFont typeface="Webdings" pitchFamily="18" charset="2"/>
              <a:buChar char="~"/>
            </a:pPr>
            <a:endParaRPr lang="en-US" sz="2800" i="1" dirty="0"/>
          </a:p>
        </p:txBody>
      </p:sp>
    </p:spTree>
    <p:extLst>
      <p:ext uri="{BB962C8B-B14F-4D97-AF65-F5344CB8AC3E}">
        <p14:creationId xmlns:p14="http://schemas.microsoft.com/office/powerpoint/2010/main" xmlns="" val="5934595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C:\Users\Usman\Desktop\DESK TOP 11 JAN 2014\vIRTUAL UNI COMSATS\Performance Management\scans\9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381000"/>
            <a:ext cx="8991600" cy="60198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91FE758-393C-41C5-BDFE-013E34C6CE98}" type="slidenum">
              <a:rPr lang="en-US" smtClean="0"/>
              <a:pPr/>
              <a:t>30</a:t>
            </a:fld>
            <a:endParaRPr lang="en-US"/>
          </a:p>
        </p:txBody>
      </p:sp>
    </p:spTree>
    <p:extLst>
      <p:ext uri="{BB962C8B-B14F-4D97-AF65-F5344CB8AC3E}">
        <p14:creationId xmlns:p14="http://schemas.microsoft.com/office/powerpoint/2010/main" xmlns="" val="248879201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approach (Contd.)</a:t>
            </a:r>
            <a:endParaRPr lang="en-US" dirty="0"/>
          </a:p>
        </p:txBody>
      </p:sp>
      <p:sp>
        <p:nvSpPr>
          <p:cNvPr id="3" name="Content Placeholder 2"/>
          <p:cNvSpPr>
            <a:spLocks noGrp="1"/>
          </p:cNvSpPr>
          <p:nvPr>
            <p:ph idx="1"/>
          </p:nvPr>
        </p:nvSpPr>
        <p:spPr/>
        <p:txBody>
          <a:bodyPr/>
          <a:lstStyle/>
          <a:p>
            <a:r>
              <a:rPr lang="en-US" dirty="0"/>
              <a:t>Behavior and results are obviously </a:t>
            </a:r>
            <a:r>
              <a:rPr lang="en-US" dirty="0" smtClean="0"/>
              <a:t>related :</a:t>
            </a:r>
          </a:p>
          <a:p>
            <a:pPr lvl="1"/>
            <a:r>
              <a:rPr lang="en-US" dirty="0" smtClean="0"/>
              <a:t>in </a:t>
            </a:r>
            <a:r>
              <a:rPr lang="en-US" dirty="0"/>
              <a:t>some situations, certain results can be obtained only if a worker engages in certain specific behaviors. This is a case of jobs involving repetitive tasks such as assembly line work or newspaper delivery </a:t>
            </a:r>
          </a:p>
          <a:p>
            <a:endParaRPr lang="en-US" dirty="0"/>
          </a:p>
        </p:txBody>
      </p:sp>
      <p:sp>
        <p:nvSpPr>
          <p:cNvPr id="4" name="Slide Number Placeholder 3"/>
          <p:cNvSpPr>
            <a:spLocks noGrp="1"/>
          </p:cNvSpPr>
          <p:nvPr>
            <p:ph type="sldNum" sz="quarter" idx="12"/>
          </p:nvPr>
        </p:nvSpPr>
        <p:spPr/>
        <p:txBody>
          <a:bodyPr/>
          <a:lstStyle/>
          <a:p>
            <a:fld id="{A91FE758-393C-41C5-BDFE-013E34C6CE98}" type="slidenum">
              <a:rPr lang="en-US" smtClean="0"/>
              <a:pPr/>
              <a:t>31</a:t>
            </a:fld>
            <a:endParaRPr lang="en-US"/>
          </a:p>
        </p:txBody>
      </p:sp>
    </p:spTree>
    <p:extLst>
      <p:ext uri="{BB962C8B-B14F-4D97-AF65-F5344CB8AC3E}">
        <p14:creationId xmlns:p14="http://schemas.microsoft.com/office/powerpoint/2010/main" xmlns="" val="318799126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approach (Contd.)</a:t>
            </a:r>
            <a:endParaRPr lang="en-US" dirty="0"/>
          </a:p>
        </p:txBody>
      </p:sp>
      <p:sp>
        <p:nvSpPr>
          <p:cNvPr id="3" name="Content Placeholder 2"/>
          <p:cNvSpPr>
            <a:spLocks noGrp="1"/>
          </p:cNvSpPr>
          <p:nvPr>
            <p:ph idx="1"/>
          </p:nvPr>
        </p:nvSpPr>
        <p:spPr/>
        <p:txBody>
          <a:bodyPr>
            <a:normAutofit fontScale="92500" lnSpcReduction="20000"/>
          </a:bodyPr>
          <a:lstStyle/>
          <a:p>
            <a:pPr marL="0" indent="0" algn="just">
              <a:buNone/>
            </a:pPr>
            <a:r>
              <a:rPr lang="en-US" dirty="0"/>
              <a:t>This is the case of jobs involving repetitive tasks such as assembly-line work or newspaper delivery. Take the case of a person delivering newspapers. Performance can be measured adopting a results approach: whether the newspaper is delivered to every customer within a particular time frame. For the employee to obtain this result, she needs to pick up the papers at a specific time and use the most effective delivery route. If these behaviors are not present, the paper will not be delivered on time. </a:t>
            </a:r>
          </a:p>
        </p:txBody>
      </p:sp>
      <p:sp>
        <p:nvSpPr>
          <p:cNvPr id="4" name="Slide Number Placeholder 3"/>
          <p:cNvSpPr>
            <a:spLocks noGrp="1"/>
          </p:cNvSpPr>
          <p:nvPr>
            <p:ph type="sldNum" sz="quarter" idx="12"/>
          </p:nvPr>
        </p:nvSpPr>
        <p:spPr/>
        <p:txBody>
          <a:bodyPr/>
          <a:lstStyle/>
          <a:p>
            <a:fld id="{A91FE758-393C-41C5-BDFE-013E34C6CE98}" type="slidenum">
              <a:rPr lang="en-US" smtClean="0"/>
              <a:pPr/>
              <a:t>32</a:t>
            </a:fld>
            <a:endParaRPr lang="en-US"/>
          </a:p>
        </p:txBody>
      </p:sp>
    </p:spTree>
    <p:extLst>
      <p:ext uri="{BB962C8B-B14F-4D97-AF65-F5344CB8AC3E}">
        <p14:creationId xmlns:p14="http://schemas.microsoft.com/office/powerpoint/2010/main" xmlns="" val="20992521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approach (Contd.)</a:t>
            </a:r>
            <a:endParaRPr lang="en-US" dirty="0"/>
          </a:p>
        </p:txBody>
      </p:sp>
      <p:sp>
        <p:nvSpPr>
          <p:cNvPr id="3" name="Content Placeholder 2"/>
          <p:cNvSpPr>
            <a:spLocks noGrp="1"/>
          </p:cNvSpPr>
          <p:nvPr>
            <p:ph idx="1"/>
          </p:nvPr>
        </p:nvSpPr>
        <p:spPr/>
        <p:txBody>
          <a:bodyPr>
            <a:normAutofit/>
          </a:bodyPr>
          <a:lstStyle/>
          <a:p>
            <a:r>
              <a:rPr lang="en-US" dirty="0" smtClean="0"/>
              <a:t>Results show consistent improvement over time: </a:t>
            </a:r>
          </a:p>
          <a:p>
            <a:pPr lvl="1"/>
            <a:r>
              <a:rPr lang="en-US" dirty="0" smtClean="0"/>
              <a:t>when the results improve consistently over time, it is an indication that workers are aware of behaviors needed to complete the job successfully.</a:t>
            </a:r>
          </a:p>
          <a:p>
            <a:pPr lvl="1"/>
            <a:r>
              <a:rPr lang="en-US" dirty="0" smtClean="0"/>
              <a:t>In these situations, it is appropriate to adopt a results approach to assessing performance.</a:t>
            </a:r>
          </a:p>
        </p:txBody>
      </p:sp>
      <p:sp>
        <p:nvSpPr>
          <p:cNvPr id="4" name="Slide Number Placeholder 3"/>
          <p:cNvSpPr>
            <a:spLocks noGrp="1"/>
          </p:cNvSpPr>
          <p:nvPr>
            <p:ph type="sldNum" sz="quarter" idx="12"/>
          </p:nvPr>
        </p:nvSpPr>
        <p:spPr/>
        <p:txBody>
          <a:bodyPr/>
          <a:lstStyle/>
          <a:p>
            <a:fld id="{A91FE758-393C-41C5-BDFE-013E34C6CE98}" type="slidenum">
              <a:rPr lang="en-US" smtClean="0"/>
              <a:pPr/>
              <a:t>33</a:t>
            </a:fld>
            <a:endParaRPr lang="en-US"/>
          </a:p>
        </p:txBody>
      </p:sp>
    </p:spTree>
    <p:extLst>
      <p:ext uri="{BB962C8B-B14F-4D97-AF65-F5344CB8AC3E}">
        <p14:creationId xmlns:p14="http://schemas.microsoft.com/office/powerpoint/2010/main" xmlns="" val="15380219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approach (Contd.)</a:t>
            </a:r>
            <a:endParaRPr lang="en-US" dirty="0"/>
          </a:p>
        </p:txBody>
      </p:sp>
      <p:sp>
        <p:nvSpPr>
          <p:cNvPr id="3" name="Content Placeholder 2"/>
          <p:cNvSpPr>
            <a:spLocks noGrp="1"/>
          </p:cNvSpPr>
          <p:nvPr>
            <p:ph idx="1"/>
          </p:nvPr>
        </p:nvSpPr>
        <p:spPr/>
        <p:txBody>
          <a:bodyPr/>
          <a:lstStyle/>
          <a:p>
            <a:r>
              <a:rPr lang="en-US" dirty="0"/>
              <a:t>There are many ways to do the job </a:t>
            </a:r>
            <a:r>
              <a:rPr lang="en-US" dirty="0" smtClean="0"/>
              <a:t>right : </a:t>
            </a:r>
          </a:p>
          <a:p>
            <a:pPr lvl="1"/>
            <a:r>
              <a:rPr lang="en-US" dirty="0" smtClean="0"/>
              <a:t>when </a:t>
            </a:r>
            <a:r>
              <a:rPr lang="en-US" dirty="0"/>
              <a:t>there are different ways  in which one can do the tasks required for a job, a result approach is appropriate. </a:t>
            </a:r>
            <a:endParaRPr lang="en-US" dirty="0" smtClean="0"/>
          </a:p>
          <a:p>
            <a:pPr lvl="1"/>
            <a:r>
              <a:rPr lang="en-US" dirty="0" smtClean="0"/>
              <a:t>An </a:t>
            </a:r>
            <a:r>
              <a:rPr lang="en-US" dirty="0"/>
              <a:t>emphasis on result can be beneficial because it could encourage employees to achieve the desired outcomes in creative and innovative ways.</a:t>
            </a:r>
          </a:p>
        </p:txBody>
      </p:sp>
      <p:sp>
        <p:nvSpPr>
          <p:cNvPr id="4" name="Slide Number Placeholder 3"/>
          <p:cNvSpPr>
            <a:spLocks noGrp="1"/>
          </p:cNvSpPr>
          <p:nvPr>
            <p:ph type="sldNum" sz="quarter" idx="12"/>
          </p:nvPr>
        </p:nvSpPr>
        <p:spPr/>
        <p:txBody>
          <a:bodyPr/>
          <a:lstStyle/>
          <a:p>
            <a:fld id="{A91FE758-393C-41C5-BDFE-013E34C6CE98}" type="slidenum">
              <a:rPr lang="en-US" smtClean="0"/>
              <a:pPr/>
              <a:t>34</a:t>
            </a:fld>
            <a:endParaRPr lang="en-US"/>
          </a:p>
        </p:txBody>
      </p:sp>
    </p:spTree>
    <p:extLst>
      <p:ext uri="{BB962C8B-B14F-4D97-AF65-F5344CB8AC3E}">
        <p14:creationId xmlns:p14="http://schemas.microsoft.com/office/powerpoint/2010/main" xmlns="" val="23149042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C:\Users\Usman\Desktop\DESK TOP 11 JAN 2014\vIRTUAL UNI COMSATS\Performance Management\scans\9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457200"/>
            <a:ext cx="9144000" cy="6096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91FE758-393C-41C5-BDFE-013E34C6CE98}" type="slidenum">
              <a:rPr lang="en-US" smtClean="0"/>
              <a:pPr/>
              <a:t>35</a:t>
            </a:fld>
            <a:endParaRPr lang="en-US"/>
          </a:p>
        </p:txBody>
      </p:sp>
    </p:spTree>
    <p:extLst>
      <p:ext uri="{BB962C8B-B14F-4D97-AF65-F5344CB8AC3E}">
        <p14:creationId xmlns:p14="http://schemas.microsoft.com/office/powerpoint/2010/main" xmlns="" val="688691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approach (Contd.)</a:t>
            </a:r>
            <a:endParaRPr lang="en-US" dirty="0"/>
          </a:p>
        </p:txBody>
      </p:sp>
      <p:sp>
        <p:nvSpPr>
          <p:cNvPr id="3" name="Content Placeholder 2"/>
          <p:cNvSpPr>
            <a:spLocks noGrp="1"/>
          </p:cNvSpPr>
          <p:nvPr>
            <p:ph idx="1"/>
          </p:nvPr>
        </p:nvSpPr>
        <p:spPr/>
        <p:txBody>
          <a:bodyPr>
            <a:normAutofit fontScale="92500" lnSpcReduction="20000"/>
          </a:bodyPr>
          <a:lstStyle/>
          <a:p>
            <a:r>
              <a:rPr lang="en-US" dirty="0"/>
              <a:t>Measuring both behavior and results is the approach adopted by many organizations. Consider the case of The Limited, Inc., a retailer headquartered in Columbus, Ohio. The Limited, Inc., now operates 3,500 retail stores and seven retail brands, including Victoria's Secret, Express, The Limited, Bath &amp; Body Works, C 0. Bigelow. The White Barn Candle Co., and Henri </a:t>
            </a:r>
            <a:r>
              <a:rPr lang="en-US" dirty="0" err="1"/>
              <a:t>Bendel</a:t>
            </a:r>
            <a:r>
              <a:rPr lang="en-US" dirty="0"/>
              <a:t>.  The Limited aims to foster an entrepreneurial culture for its </a:t>
            </a:r>
            <a:r>
              <a:rPr lang="en-US" dirty="0" smtClean="0"/>
              <a:t>managers </a:t>
            </a:r>
            <a:r>
              <a:rPr lang="en-US" dirty="0"/>
              <a:t>therefore, managers who thrive in the company have a history of delivering impressive business results. </a:t>
            </a:r>
          </a:p>
        </p:txBody>
      </p:sp>
      <p:sp>
        <p:nvSpPr>
          <p:cNvPr id="4" name="Slide Number Placeholder 3"/>
          <p:cNvSpPr>
            <a:spLocks noGrp="1"/>
          </p:cNvSpPr>
          <p:nvPr>
            <p:ph type="sldNum" sz="quarter" idx="12"/>
          </p:nvPr>
        </p:nvSpPr>
        <p:spPr/>
        <p:txBody>
          <a:bodyPr/>
          <a:lstStyle/>
          <a:p>
            <a:fld id="{A91FE758-393C-41C5-BDFE-013E34C6CE98}" type="slidenum">
              <a:rPr lang="en-US" smtClean="0"/>
              <a:pPr/>
              <a:t>36</a:t>
            </a:fld>
            <a:endParaRPr lang="en-US"/>
          </a:p>
        </p:txBody>
      </p:sp>
    </p:spTree>
    <p:extLst>
      <p:ext uri="{BB962C8B-B14F-4D97-AF65-F5344CB8AC3E}">
        <p14:creationId xmlns:p14="http://schemas.microsoft.com/office/powerpoint/2010/main" xmlns="" val="160633228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approach (Contd.)</a:t>
            </a:r>
            <a:endParaRPr lang="en-US" dirty="0"/>
          </a:p>
        </p:txBody>
      </p:sp>
      <p:sp>
        <p:nvSpPr>
          <p:cNvPr id="3" name="Content Placeholder 2"/>
          <p:cNvSpPr>
            <a:spLocks noGrp="1"/>
          </p:cNvSpPr>
          <p:nvPr>
            <p:ph idx="1"/>
          </p:nvPr>
        </p:nvSpPr>
        <p:spPr/>
        <p:txBody>
          <a:bodyPr>
            <a:normAutofit fontScale="85000" lnSpcReduction="10000"/>
          </a:bodyPr>
          <a:lstStyle/>
          <a:p>
            <a:r>
              <a:rPr lang="en-US" dirty="0"/>
              <a:t>The Limited decided to design a new performance management system that is now used uniformly by all The Limited companies. With the involvement of outside consultants and employees, The Limited developed a performance management system wherein managers are measured on business results including total sales, market share, and expense/sale growth ratio, as well as leadership competencies that are tailored to The Limited. A few of these competencies include developing fashion sense, financial acumen, and entrepreneurial drive. </a:t>
            </a:r>
          </a:p>
        </p:txBody>
      </p:sp>
      <p:sp>
        <p:nvSpPr>
          <p:cNvPr id="4" name="Slide Number Placeholder 3"/>
          <p:cNvSpPr>
            <a:spLocks noGrp="1"/>
          </p:cNvSpPr>
          <p:nvPr>
            <p:ph type="sldNum" sz="quarter" idx="12"/>
          </p:nvPr>
        </p:nvSpPr>
        <p:spPr/>
        <p:txBody>
          <a:bodyPr/>
          <a:lstStyle/>
          <a:p>
            <a:fld id="{A91FE758-393C-41C5-BDFE-013E34C6CE98}" type="slidenum">
              <a:rPr lang="en-US" smtClean="0"/>
              <a:pPr/>
              <a:t>37</a:t>
            </a:fld>
            <a:endParaRPr lang="en-US"/>
          </a:p>
        </p:txBody>
      </p:sp>
    </p:spTree>
    <p:extLst>
      <p:ext uri="{BB962C8B-B14F-4D97-AF65-F5344CB8AC3E}">
        <p14:creationId xmlns:p14="http://schemas.microsoft.com/office/powerpoint/2010/main" xmlns="" val="32564228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 approach (Contd.)</a:t>
            </a:r>
            <a:endParaRPr lang="en-US" dirty="0"/>
          </a:p>
        </p:txBody>
      </p:sp>
      <p:sp>
        <p:nvSpPr>
          <p:cNvPr id="3" name="Content Placeholder 2"/>
          <p:cNvSpPr>
            <a:spLocks noGrp="1"/>
          </p:cNvSpPr>
          <p:nvPr>
            <p:ph idx="1"/>
          </p:nvPr>
        </p:nvSpPr>
        <p:spPr/>
        <p:txBody>
          <a:bodyPr>
            <a:normAutofit lnSpcReduction="10000"/>
          </a:bodyPr>
          <a:lstStyle/>
          <a:p>
            <a:r>
              <a:rPr lang="en-US" dirty="0"/>
              <a:t>Overall, The limited has been pleased with the new system because it helps align individual goals with business strategy and results. </a:t>
            </a:r>
            <a:r>
              <a:rPr lang="en-US" dirty="0" smtClean="0"/>
              <a:t>Raters </a:t>
            </a:r>
            <a:r>
              <a:rPr lang="en-US" dirty="0"/>
              <a:t>like the new system because behavioral anchors help define the competencies, which make ratings more straightforward. Finally, employees comment that they appreciate the new focus on how results are achieved, as opposed to focusing only on what is achieved (i.e., sales). </a:t>
            </a:r>
          </a:p>
        </p:txBody>
      </p:sp>
      <p:sp>
        <p:nvSpPr>
          <p:cNvPr id="4" name="Slide Number Placeholder 3"/>
          <p:cNvSpPr>
            <a:spLocks noGrp="1"/>
          </p:cNvSpPr>
          <p:nvPr>
            <p:ph type="sldNum" sz="quarter" idx="12"/>
          </p:nvPr>
        </p:nvSpPr>
        <p:spPr/>
        <p:txBody>
          <a:bodyPr/>
          <a:lstStyle/>
          <a:p>
            <a:fld id="{A91FE758-393C-41C5-BDFE-013E34C6CE98}" type="slidenum">
              <a:rPr lang="en-US" smtClean="0"/>
              <a:pPr/>
              <a:t>38</a:t>
            </a:fld>
            <a:endParaRPr lang="en-US"/>
          </a:p>
        </p:txBody>
      </p:sp>
    </p:spTree>
    <p:extLst>
      <p:ext uri="{BB962C8B-B14F-4D97-AF65-F5344CB8AC3E}">
        <p14:creationId xmlns:p14="http://schemas.microsoft.com/office/powerpoint/2010/main" xmlns="" val="325642282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Usman\Desktop\DESK TOP 11 JAN 2014\vIRTUAL UNI COMSATS\Performance Management\scans\97.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xmlns="">
                <a:solidFill>
                  <a:srgbClr val="FFFFFF"/>
                </a:solidFill>
              </a14:hiddenFill>
            </a:ext>
          </a:extLst>
        </p:spPr>
      </p:pic>
      <p:sp>
        <p:nvSpPr>
          <p:cNvPr id="2" name="Slide Number Placeholder 1"/>
          <p:cNvSpPr>
            <a:spLocks noGrp="1"/>
          </p:cNvSpPr>
          <p:nvPr>
            <p:ph type="sldNum" sz="quarter" idx="12"/>
          </p:nvPr>
        </p:nvSpPr>
        <p:spPr/>
        <p:txBody>
          <a:bodyPr/>
          <a:lstStyle/>
          <a:p>
            <a:fld id="{A91FE758-393C-41C5-BDFE-013E34C6CE98}" type="slidenum">
              <a:rPr lang="en-US" smtClean="0"/>
              <a:pPr/>
              <a:t>39</a:t>
            </a:fld>
            <a:endParaRPr lang="en-US"/>
          </a:p>
        </p:txBody>
      </p:sp>
    </p:spTree>
    <p:extLst>
      <p:ext uri="{BB962C8B-B14F-4D97-AF65-F5344CB8AC3E}">
        <p14:creationId xmlns:p14="http://schemas.microsoft.com/office/powerpoint/2010/main" xmlns="" val="210861040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normAutofit/>
          </a:bodyPr>
          <a:lstStyle/>
          <a:p>
            <a:r>
              <a:rPr lang="en-US" dirty="0" smtClean="0"/>
              <a:t>Approaches to measure performance</a:t>
            </a:r>
          </a:p>
          <a:p>
            <a:pPr lvl="1"/>
            <a:r>
              <a:rPr lang="en-US" dirty="0" smtClean="0"/>
              <a:t>Trait approach</a:t>
            </a:r>
          </a:p>
          <a:p>
            <a:pPr lvl="1"/>
            <a:r>
              <a:rPr lang="en-US" dirty="0" smtClean="0"/>
              <a:t>Behavior approach</a:t>
            </a:r>
          </a:p>
          <a:p>
            <a:pPr lvl="1"/>
            <a:r>
              <a:rPr lang="en-US" dirty="0" smtClean="0"/>
              <a:t>Result approach </a:t>
            </a:r>
          </a:p>
          <a:p>
            <a:r>
              <a:rPr lang="en-US" smtClean="0"/>
              <a:t>End of Chapter CASE EXAMPLE</a:t>
            </a:r>
          </a:p>
          <a:p>
            <a:endParaRPr lang="en-US" dirty="0"/>
          </a:p>
        </p:txBody>
      </p:sp>
      <p:sp>
        <p:nvSpPr>
          <p:cNvPr id="4" name="Slide Number Placeholder 3"/>
          <p:cNvSpPr>
            <a:spLocks noGrp="1"/>
          </p:cNvSpPr>
          <p:nvPr>
            <p:ph type="sldNum" sz="quarter" idx="12"/>
          </p:nvPr>
        </p:nvSpPr>
        <p:spPr/>
        <p:txBody>
          <a:bodyPr/>
          <a:lstStyle/>
          <a:p>
            <a:fld id="{33D5A49D-0805-498E-8602-F27DEDAC7663}" type="slidenum">
              <a:rPr lang="en-US" smtClean="0"/>
              <a:pPr/>
              <a:t>40</a:t>
            </a:fld>
            <a:endParaRPr lang="en-US"/>
          </a:p>
        </p:txBody>
      </p:sp>
    </p:spTree>
    <p:extLst>
      <p:ext uri="{BB962C8B-B14F-4D97-AF65-F5344CB8AC3E}">
        <p14:creationId xmlns:p14="http://schemas.microsoft.com/office/powerpoint/2010/main" xmlns="" val="258351441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41</a:t>
            </a:fld>
            <a:endParaRPr lang="en-US"/>
          </a:p>
        </p:txBody>
      </p:sp>
    </p:spTree>
    <p:extLst>
      <p:ext uri="{BB962C8B-B14F-4D97-AF65-F5344CB8AC3E}">
        <p14:creationId xmlns:p14="http://schemas.microsoft.com/office/powerpoint/2010/main" xmlns="" val="354908137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518</TotalTime>
  <Words>2028</Words>
  <Application>Microsoft Office PowerPoint</Application>
  <PresentationFormat>On-screen Show (4:3)</PresentationFormat>
  <Paragraphs>177</Paragraphs>
  <Slides>41</Slides>
  <Notes>0</Notes>
  <HiddenSlides>0</HiddenSlides>
  <MMClips>0</MMClips>
  <ScaleCrop>false</ScaleCrop>
  <HeadingPairs>
    <vt:vector size="4" baseType="variant">
      <vt:variant>
        <vt:lpstr>Theme</vt:lpstr>
      </vt:variant>
      <vt:variant>
        <vt:i4>1</vt:i4>
      </vt:variant>
      <vt:variant>
        <vt:lpstr>Slide Titles</vt:lpstr>
      </vt:variant>
      <vt:variant>
        <vt:i4>41</vt:i4>
      </vt:variant>
    </vt:vector>
  </HeadingPairs>
  <TitlesOfParts>
    <vt:vector size="42" baseType="lpstr">
      <vt:lpstr>Office Theme</vt:lpstr>
      <vt:lpstr>MGT-555  PERFORMANCE AND CAREER  MANAGEMENT</vt:lpstr>
      <vt:lpstr>RECAP</vt:lpstr>
      <vt:lpstr>Agenda of Today’s Lecture</vt:lpstr>
      <vt:lpstr>Approaches to measure performance</vt:lpstr>
      <vt:lpstr>Approaches to measure performance (Contd.)</vt:lpstr>
      <vt:lpstr>Approaches to measure performance (Contd.)</vt:lpstr>
      <vt:lpstr>Job Performance in Context</vt:lpstr>
      <vt:lpstr>Trait Approach</vt:lpstr>
      <vt:lpstr>Trait approach (Contd.)</vt:lpstr>
      <vt:lpstr>Trait approach (Contd.)</vt:lpstr>
      <vt:lpstr>Trait approach (Contd.)</vt:lpstr>
      <vt:lpstr>Trait approach (Contd.)</vt:lpstr>
      <vt:lpstr>Trait approach (Contd.)</vt:lpstr>
      <vt:lpstr>Trait approach (Contd.)</vt:lpstr>
      <vt:lpstr>Trait approach (Contd.)</vt:lpstr>
      <vt:lpstr>Trait approach (Contd.)</vt:lpstr>
      <vt:lpstr>Behavior approach</vt:lpstr>
      <vt:lpstr>Behavior approach (Contd.)</vt:lpstr>
      <vt:lpstr>Behavior approach (Contd.)</vt:lpstr>
      <vt:lpstr>Behavior approach (Contd.)</vt:lpstr>
      <vt:lpstr>Behavior approach (Contd.)</vt:lpstr>
      <vt:lpstr>Behavior approach (Contd.)</vt:lpstr>
      <vt:lpstr>Behavior approach (Contd.)</vt:lpstr>
      <vt:lpstr>Behavior approach (Contd.)</vt:lpstr>
      <vt:lpstr>Behavior approach (Contd.)</vt:lpstr>
      <vt:lpstr>Behavior approach (Contd.)</vt:lpstr>
      <vt:lpstr>Results approach</vt:lpstr>
      <vt:lpstr>Results  Approach (contd.)</vt:lpstr>
      <vt:lpstr>Results  Approach (contd.)</vt:lpstr>
      <vt:lpstr>Slide 30</vt:lpstr>
      <vt:lpstr>Results approach (Contd.)</vt:lpstr>
      <vt:lpstr>Results approach (Contd.)</vt:lpstr>
      <vt:lpstr>Results approach (Contd.)</vt:lpstr>
      <vt:lpstr>Results approach (Contd.)</vt:lpstr>
      <vt:lpstr>Slide 35</vt:lpstr>
      <vt:lpstr>Results approach (Contd.)</vt:lpstr>
      <vt:lpstr>Results approach (Contd.)</vt:lpstr>
      <vt:lpstr>Results approach (Contd.)</vt:lpstr>
      <vt:lpstr>Slide 39</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HRM-755  PERFORMANCE MANAGEMENT</dc:title>
  <dc:creator>Usman</dc:creator>
  <cp:lastModifiedBy>adeel</cp:lastModifiedBy>
  <cp:revision>40</cp:revision>
  <dcterms:created xsi:type="dcterms:W3CDTF">2014-06-30T16:03:24Z</dcterms:created>
  <dcterms:modified xsi:type="dcterms:W3CDTF">2014-08-05T10:41:00Z</dcterms:modified>
</cp:coreProperties>
</file>