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74" r:id="rId2"/>
    <p:sldId id="275" r:id="rId3"/>
    <p:sldId id="276" r:id="rId4"/>
    <p:sldId id="277" r:id="rId5"/>
    <p:sldId id="278" r:id="rId6"/>
    <p:sldId id="279" r:id="rId7"/>
    <p:sldId id="282" r:id="rId8"/>
    <p:sldId id="283" r:id="rId9"/>
    <p:sldId id="280" r:id="rId10"/>
    <p:sldId id="284" r:id="rId11"/>
    <p:sldId id="285" r:id="rId12"/>
    <p:sldId id="286" r:id="rId13"/>
    <p:sldId id="304" r:id="rId14"/>
    <p:sldId id="306" r:id="rId15"/>
    <p:sldId id="307" r:id="rId16"/>
    <p:sldId id="308" r:id="rId17"/>
    <p:sldId id="345" r:id="rId18"/>
    <p:sldId id="309" r:id="rId19"/>
    <p:sldId id="344" r:id="rId20"/>
    <p:sldId id="312" r:id="rId21"/>
    <p:sldId id="313" r:id="rId22"/>
    <p:sldId id="314" r:id="rId23"/>
    <p:sldId id="315" r:id="rId24"/>
    <p:sldId id="322" r:id="rId25"/>
    <p:sldId id="321" r:id="rId26"/>
    <p:sldId id="323" r:id="rId27"/>
    <p:sldId id="320" r:id="rId28"/>
    <p:sldId id="319" r:id="rId29"/>
    <p:sldId id="318" r:id="rId30"/>
    <p:sldId id="317" r:id="rId31"/>
    <p:sldId id="324" r:id="rId32"/>
    <p:sldId id="325" r:id="rId33"/>
    <p:sldId id="326" r:id="rId34"/>
    <p:sldId id="327" r:id="rId35"/>
    <p:sldId id="328" r:id="rId36"/>
    <p:sldId id="329" r:id="rId37"/>
    <p:sldId id="330" r:id="rId38"/>
    <p:sldId id="331" r:id="rId39"/>
    <p:sldId id="332" r:id="rId40"/>
    <p:sldId id="333" r:id="rId41"/>
    <p:sldId id="334" r:id="rId42"/>
    <p:sldId id="335" r:id="rId43"/>
    <p:sldId id="336" r:id="rId44"/>
    <p:sldId id="303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813FE6-4B26-4B49-BC21-FFBC1B3C7184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</dgm:pt>
    <dgm:pt modelId="{E3615AAD-8258-45D8-A121-315C1DDDB6DF}">
      <dgm:prSet phldrT="[Text]" custT="1"/>
      <dgm:spPr/>
      <dgm:t>
        <a:bodyPr/>
        <a:lstStyle/>
        <a:p>
          <a:r>
            <a:rPr lang="en-US" sz="2400" b="1" dirty="0" smtClean="0">
              <a:latin typeface="Arial" pitchFamily="34" charset="0"/>
              <a:cs typeface="Arial" pitchFamily="34" charset="0"/>
            </a:rPr>
            <a:t>Human Resource Planning </a:t>
          </a:r>
          <a:endParaRPr lang="en-US" sz="2400" b="1" dirty="0">
            <a:latin typeface="Arial" pitchFamily="34" charset="0"/>
            <a:cs typeface="Arial" pitchFamily="34" charset="0"/>
          </a:endParaRPr>
        </a:p>
      </dgm:t>
    </dgm:pt>
    <dgm:pt modelId="{E26695BB-E4A3-4453-AE1C-CF91AAF6628F}" type="parTrans" cxnId="{BC0D0A38-6170-4D38-8ED2-B765E2AA47E4}">
      <dgm:prSet/>
      <dgm:spPr/>
      <dgm:t>
        <a:bodyPr/>
        <a:lstStyle/>
        <a:p>
          <a:endParaRPr lang="en-US" sz="2400" b="1">
            <a:latin typeface="Arial" pitchFamily="34" charset="0"/>
            <a:cs typeface="Arial" pitchFamily="34" charset="0"/>
          </a:endParaRPr>
        </a:p>
      </dgm:t>
    </dgm:pt>
    <dgm:pt modelId="{7B8D514A-6BB4-442B-8FAE-CA7A59F61B3B}" type="sibTrans" cxnId="{BC0D0A38-6170-4D38-8ED2-B765E2AA47E4}">
      <dgm:prSet custT="1"/>
      <dgm:spPr/>
      <dgm:t>
        <a:bodyPr/>
        <a:lstStyle/>
        <a:p>
          <a:endParaRPr lang="en-US" sz="2400" b="1" dirty="0">
            <a:latin typeface="Arial" pitchFamily="34" charset="0"/>
            <a:cs typeface="Arial" pitchFamily="34" charset="0"/>
          </a:endParaRPr>
        </a:p>
      </dgm:t>
    </dgm:pt>
    <dgm:pt modelId="{FAD4EC7D-586B-4E7D-BF49-AB394DCA6B8F}">
      <dgm:prSet phldrT="[Text]" custT="1"/>
      <dgm:spPr/>
      <dgm:t>
        <a:bodyPr/>
        <a:lstStyle/>
        <a:p>
          <a:r>
            <a:rPr lang="en-US" sz="2400" b="1" dirty="0" smtClean="0">
              <a:latin typeface="Arial" pitchFamily="34" charset="0"/>
              <a:cs typeface="Arial" pitchFamily="34" charset="0"/>
            </a:rPr>
            <a:t>Recruitment</a:t>
          </a:r>
          <a:endParaRPr lang="en-US" sz="2400" b="1" dirty="0">
            <a:latin typeface="Arial" pitchFamily="34" charset="0"/>
            <a:cs typeface="Arial" pitchFamily="34" charset="0"/>
          </a:endParaRPr>
        </a:p>
      </dgm:t>
    </dgm:pt>
    <dgm:pt modelId="{5AABAF6A-2E5D-4FCB-B4F8-92DE4D33BB4D}" type="parTrans" cxnId="{87231AF5-99D8-419C-A771-8D4C10BE7758}">
      <dgm:prSet/>
      <dgm:spPr/>
      <dgm:t>
        <a:bodyPr/>
        <a:lstStyle/>
        <a:p>
          <a:endParaRPr lang="en-US" sz="2400" b="1">
            <a:latin typeface="Arial" pitchFamily="34" charset="0"/>
            <a:cs typeface="Arial" pitchFamily="34" charset="0"/>
          </a:endParaRPr>
        </a:p>
      </dgm:t>
    </dgm:pt>
    <dgm:pt modelId="{9C7A1C80-A95A-48BC-B4D4-C824569A6D49}" type="sibTrans" cxnId="{87231AF5-99D8-419C-A771-8D4C10BE7758}">
      <dgm:prSet custT="1"/>
      <dgm:spPr/>
      <dgm:t>
        <a:bodyPr/>
        <a:lstStyle/>
        <a:p>
          <a:endParaRPr lang="en-US" sz="2400" b="1" dirty="0">
            <a:latin typeface="Arial" pitchFamily="34" charset="0"/>
            <a:cs typeface="Arial" pitchFamily="34" charset="0"/>
          </a:endParaRPr>
        </a:p>
      </dgm:t>
    </dgm:pt>
    <dgm:pt modelId="{991064DD-EDC4-4F94-B9C9-CD4559F1916A}">
      <dgm:prSet phldrT="[Text]" custT="1"/>
      <dgm:spPr/>
      <dgm:t>
        <a:bodyPr/>
        <a:lstStyle/>
        <a:p>
          <a:r>
            <a:rPr lang="en-US" sz="2400" b="1" dirty="0" smtClean="0">
              <a:latin typeface="Arial" pitchFamily="34" charset="0"/>
              <a:cs typeface="Arial" pitchFamily="34" charset="0"/>
            </a:rPr>
            <a:t>Selection</a:t>
          </a:r>
        </a:p>
      </dgm:t>
    </dgm:pt>
    <dgm:pt modelId="{310B857A-874C-4A62-BBCA-EC539F853F4A}" type="parTrans" cxnId="{C9BDE4E7-E1F1-4C02-BEF4-2BDF3C152462}">
      <dgm:prSet/>
      <dgm:spPr/>
      <dgm:t>
        <a:bodyPr/>
        <a:lstStyle/>
        <a:p>
          <a:endParaRPr lang="en-US" sz="2400" b="1">
            <a:latin typeface="Arial" pitchFamily="34" charset="0"/>
            <a:cs typeface="Arial" pitchFamily="34" charset="0"/>
          </a:endParaRPr>
        </a:p>
      </dgm:t>
    </dgm:pt>
    <dgm:pt modelId="{79C36C37-EC7D-4745-BCED-FA41F404011F}" type="sibTrans" cxnId="{C9BDE4E7-E1F1-4C02-BEF4-2BDF3C152462}">
      <dgm:prSet custT="1"/>
      <dgm:spPr/>
      <dgm:t>
        <a:bodyPr/>
        <a:lstStyle/>
        <a:p>
          <a:endParaRPr lang="en-US" sz="2400" b="1" dirty="0">
            <a:latin typeface="Arial" pitchFamily="34" charset="0"/>
            <a:cs typeface="Arial" pitchFamily="34" charset="0"/>
          </a:endParaRPr>
        </a:p>
      </dgm:t>
    </dgm:pt>
    <dgm:pt modelId="{CBDC8BA4-51E8-4443-8CD5-DA9E88CFE7B3}">
      <dgm:prSet custT="1"/>
      <dgm:spPr/>
      <dgm:t>
        <a:bodyPr/>
        <a:lstStyle/>
        <a:p>
          <a:r>
            <a:rPr lang="en-US" sz="2400" b="1" dirty="0" smtClean="0">
              <a:latin typeface="Arial" pitchFamily="34" charset="0"/>
              <a:cs typeface="Arial" pitchFamily="34" charset="0"/>
            </a:rPr>
            <a:t>Orientation</a:t>
          </a:r>
          <a:endParaRPr lang="en-US" sz="2400" b="1" dirty="0">
            <a:latin typeface="Arial" pitchFamily="34" charset="0"/>
            <a:cs typeface="Arial" pitchFamily="34" charset="0"/>
          </a:endParaRPr>
        </a:p>
      </dgm:t>
    </dgm:pt>
    <dgm:pt modelId="{08DF49E1-6725-4BA1-A6AB-ED8DD71519D5}" type="parTrans" cxnId="{72F4720B-6D6D-49D9-AA00-FAE114A58F70}">
      <dgm:prSet/>
      <dgm:spPr/>
      <dgm:t>
        <a:bodyPr/>
        <a:lstStyle/>
        <a:p>
          <a:endParaRPr lang="en-US" sz="2400" b="1">
            <a:latin typeface="Arial" pitchFamily="34" charset="0"/>
            <a:cs typeface="Arial" pitchFamily="34" charset="0"/>
          </a:endParaRPr>
        </a:p>
      </dgm:t>
    </dgm:pt>
    <dgm:pt modelId="{9A469EE8-2B52-414A-B35B-E8C59B30C728}" type="sibTrans" cxnId="{72F4720B-6D6D-49D9-AA00-FAE114A58F70}">
      <dgm:prSet custT="1"/>
      <dgm:spPr/>
      <dgm:t>
        <a:bodyPr/>
        <a:lstStyle/>
        <a:p>
          <a:endParaRPr lang="en-US" sz="2400" b="1" dirty="0">
            <a:latin typeface="Arial" pitchFamily="34" charset="0"/>
            <a:cs typeface="Arial" pitchFamily="34" charset="0"/>
          </a:endParaRPr>
        </a:p>
      </dgm:t>
    </dgm:pt>
    <dgm:pt modelId="{2847A3FC-6492-4530-96A1-C5AE7385ED87}">
      <dgm:prSet custT="1"/>
      <dgm:spPr/>
      <dgm:t>
        <a:bodyPr/>
        <a:lstStyle/>
        <a:p>
          <a:r>
            <a:rPr lang="en-US" sz="2400" b="1" dirty="0" smtClean="0">
              <a:latin typeface="Arial" pitchFamily="34" charset="0"/>
              <a:cs typeface="Arial" pitchFamily="34" charset="0"/>
            </a:rPr>
            <a:t>Training &amp; Development</a:t>
          </a:r>
          <a:endParaRPr lang="en-US" sz="2400" b="1" dirty="0">
            <a:latin typeface="Arial" pitchFamily="34" charset="0"/>
            <a:cs typeface="Arial" pitchFamily="34" charset="0"/>
          </a:endParaRPr>
        </a:p>
      </dgm:t>
    </dgm:pt>
    <dgm:pt modelId="{6298B513-8B9A-4606-819E-BACA2E27C7EE}" type="parTrans" cxnId="{F97C4A98-58FF-4BCA-AB2F-5BC7F7474063}">
      <dgm:prSet/>
      <dgm:spPr/>
      <dgm:t>
        <a:bodyPr/>
        <a:lstStyle/>
        <a:p>
          <a:endParaRPr lang="en-US" sz="2400" b="1">
            <a:latin typeface="Arial" pitchFamily="34" charset="0"/>
            <a:cs typeface="Arial" pitchFamily="34" charset="0"/>
          </a:endParaRPr>
        </a:p>
      </dgm:t>
    </dgm:pt>
    <dgm:pt modelId="{E7290BD1-8907-4B06-B001-692D3ED55907}" type="sibTrans" cxnId="{F97C4A98-58FF-4BCA-AB2F-5BC7F7474063}">
      <dgm:prSet/>
      <dgm:spPr/>
      <dgm:t>
        <a:bodyPr/>
        <a:lstStyle/>
        <a:p>
          <a:endParaRPr lang="en-US" sz="2400" b="1" dirty="0">
            <a:latin typeface="Arial" pitchFamily="34" charset="0"/>
            <a:cs typeface="Arial" pitchFamily="34" charset="0"/>
          </a:endParaRPr>
        </a:p>
      </dgm:t>
    </dgm:pt>
    <dgm:pt modelId="{7C6F0C0B-8899-47E6-9624-EA2FB3DA4DD6}">
      <dgm:prSet custT="1"/>
      <dgm:spPr/>
      <dgm:t>
        <a:bodyPr/>
        <a:lstStyle/>
        <a:p>
          <a:r>
            <a:rPr lang="en-US" sz="2400" b="1" dirty="0" smtClean="0">
              <a:latin typeface="Arial" pitchFamily="34" charset="0"/>
              <a:cs typeface="Arial" pitchFamily="34" charset="0"/>
            </a:rPr>
            <a:t>Performance management</a:t>
          </a:r>
          <a:endParaRPr lang="en-US" sz="2400" b="1" dirty="0">
            <a:latin typeface="Arial" pitchFamily="34" charset="0"/>
            <a:cs typeface="Arial" pitchFamily="34" charset="0"/>
          </a:endParaRPr>
        </a:p>
      </dgm:t>
    </dgm:pt>
    <dgm:pt modelId="{1CDDA87A-2B18-4FC1-A249-57027309681E}" type="parTrans" cxnId="{97D4E4A4-2FE5-45D9-81E6-3F85834564C1}">
      <dgm:prSet/>
      <dgm:spPr/>
      <dgm:t>
        <a:bodyPr/>
        <a:lstStyle/>
        <a:p>
          <a:endParaRPr lang="en-US" sz="2400" b="1">
            <a:latin typeface="Arial" pitchFamily="34" charset="0"/>
            <a:cs typeface="Arial" pitchFamily="34" charset="0"/>
          </a:endParaRPr>
        </a:p>
      </dgm:t>
    </dgm:pt>
    <dgm:pt modelId="{64441CBD-6FDB-45F2-86CB-ECE984F0CBE6}" type="sibTrans" cxnId="{97D4E4A4-2FE5-45D9-81E6-3F85834564C1}">
      <dgm:prSet/>
      <dgm:spPr/>
      <dgm:t>
        <a:bodyPr/>
        <a:lstStyle/>
        <a:p>
          <a:endParaRPr lang="en-US" sz="2400" b="1">
            <a:latin typeface="Arial" pitchFamily="34" charset="0"/>
            <a:cs typeface="Arial" pitchFamily="34" charset="0"/>
          </a:endParaRPr>
        </a:p>
      </dgm:t>
    </dgm:pt>
    <dgm:pt modelId="{E9E889B3-DEAA-4E9B-B2EA-AD05F95F9914}">
      <dgm:prSet custT="1"/>
      <dgm:spPr/>
      <dgm:t>
        <a:bodyPr/>
        <a:lstStyle/>
        <a:p>
          <a:r>
            <a:rPr lang="en-US" sz="2400" b="1" dirty="0" smtClean="0">
              <a:latin typeface="Arial" pitchFamily="34" charset="0"/>
              <a:cs typeface="Arial" pitchFamily="34" charset="0"/>
            </a:rPr>
            <a:t>Compensation &amp; Benefits</a:t>
          </a:r>
          <a:endParaRPr lang="en-US" sz="2400" b="1" dirty="0">
            <a:latin typeface="Arial" pitchFamily="34" charset="0"/>
            <a:cs typeface="Arial" pitchFamily="34" charset="0"/>
          </a:endParaRPr>
        </a:p>
      </dgm:t>
    </dgm:pt>
    <dgm:pt modelId="{7B30EF73-E985-430A-BDDA-163DAA85D5D2}" type="parTrans" cxnId="{C56BBFB4-97E9-4E7B-9826-7289DA6D3F94}">
      <dgm:prSet/>
      <dgm:spPr/>
      <dgm:t>
        <a:bodyPr/>
        <a:lstStyle/>
        <a:p>
          <a:endParaRPr lang="en-US" sz="2400" b="1">
            <a:latin typeface="Arial" pitchFamily="34" charset="0"/>
            <a:cs typeface="Arial" pitchFamily="34" charset="0"/>
          </a:endParaRPr>
        </a:p>
      </dgm:t>
    </dgm:pt>
    <dgm:pt modelId="{459DCBED-A62B-44D0-8E60-68196B7D7A4E}" type="sibTrans" cxnId="{C56BBFB4-97E9-4E7B-9826-7289DA6D3F94}">
      <dgm:prSet/>
      <dgm:spPr/>
      <dgm:t>
        <a:bodyPr/>
        <a:lstStyle/>
        <a:p>
          <a:endParaRPr lang="en-US" sz="2400" b="1">
            <a:latin typeface="Arial" pitchFamily="34" charset="0"/>
            <a:cs typeface="Arial" pitchFamily="34" charset="0"/>
          </a:endParaRPr>
        </a:p>
      </dgm:t>
    </dgm:pt>
    <dgm:pt modelId="{336B5869-5B93-4EEA-9B70-EA1C552FA2DC}">
      <dgm:prSet custT="1"/>
      <dgm:spPr/>
      <dgm:t>
        <a:bodyPr/>
        <a:lstStyle/>
        <a:p>
          <a:r>
            <a:rPr lang="en-US" sz="2400" b="1" dirty="0" smtClean="0">
              <a:latin typeface="Arial" pitchFamily="34" charset="0"/>
              <a:cs typeface="Arial" pitchFamily="34" charset="0"/>
            </a:rPr>
            <a:t>Career Development</a:t>
          </a:r>
          <a:endParaRPr lang="en-US" sz="2400" b="1" dirty="0">
            <a:latin typeface="Arial" pitchFamily="34" charset="0"/>
            <a:cs typeface="Arial" pitchFamily="34" charset="0"/>
          </a:endParaRPr>
        </a:p>
      </dgm:t>
    </dgm:pt>
    <dgm:pt modelId="{1EAA9E6D-3EE0-4580-8077-BF807C66CD43}" type="parTrans" cxnId="{03C361D9-C56C-4592-8680-07970B469F87}">
      <dgm:prSet/>
      <dgm:spPr/>
      <dgm:t>
        <a:bodyPr/>
        <a:lstStyle/>
        <a:p>
          <a:endParaRPr lang="en-US" sz="2400" b="1">
            <a:latin typeface="Arial" pitchFamily="34" charset="0"/>
            <a:cs typeface="Arial" pitchFamily="34" charset="0"/>
          </a:endParaRPr>
        </a:p>
      </dgm:t>
    </dgm:pt>
    <dgm:pt modelId="{BAA9CDD4-E6CE-4DDA-8DBD-9A73B42A1CDD}" type="sibTrans" cxnId="{03C361D9-C56C-4592-8680-07970B469F87}">
      <dgm:prSet/>
      <dgm:spPr/>
      <dgm:t>
        <a:bodyPr/>
        <a:lstStyle/>
        <a:p>
          <a:endParaRPr lang="en-US" sz="2400" b="1">
            <a:latin typeface="Arial" pitchFamily="34" charset="0"/>
            <a:cs typeface="Arial" pitchFamily="34" charset="0"/>
          </a:endParaRPr>
        </a:p>
      </dgm:t>
    </dgm:pt>
    <dgm:pt modelId="{D815CF33-4482-4834-B644-FCB028A85130}" type="pres">
      <dgm:prSet presAssocID="{05813FE6-4B26-4B49-BC21-FFBC1B3C7184}" presName="Name0" presStyleCnt="0">
        <dgm:presLayoutVars>
          <dgm:dir/>
          <dgm:animLvl val="lvl"/>
          <dgm:resizeHandles val="exact"/>
        </dgm:presLayoutVars>
      </dgm:prSet>
      <dgm:spPr/>
    </dgm:pt>
    <dgm:pt modelId="{9B94EF54-9F3F-4E94-BF90-B22AA2BA9246}" type="pres">
      <dgm:prSet presAssocID="{336B5869-5B93-4EEA-9B70-EA1C552FA2DC}" presName="boxAndChildren" presStyleCnt="0"/>
      <dgm:spPr/>
    </dgm:pt>
    <dgm:pt modelId="{391A3EFA-2CA4-4879-A5F9-C44039F5E1D0}" type="pres">
      <dgm:prSet presAssocID="{336B5869-5B93-4EEA-9B70-EA1C552FA2DC}" presName="parentTextBox" presStyleLbl="node1" presStyleIdx="0" presStyleCnt="8"/>
      <dgm:spPr/>
      <dgm:t>
        <a:bodyPr/>
        <a:lstStyle/>
        <a:p>
          <a:endParaRPr lang="en-US"/>
        </a:p>
      </dgm:t>
    </dgm:pt>
    <dgm:pt modelId="{242C4584-9720-43FF-8E59-59C178E32238}" type="pres">
      <dgm:prSet presAssocID="{459DCBED-A62B-44D0-8E60-68196B7D7A4E}" presName="sp" presStyleCnt="0"/>
      <dgm:spPr/>
    </dgm:pt>
    <dgm:pt modelId="{F935318D-17E0-47A7-8078-8CE042272275}" type="pres">
      <dgm:prSet presAssocID="{E9E889B3-DEAA-4E9B-B2EA-AD05F95F9914}" presName="arrowAndChildren" presStyleCnt="0"/>
      <dgm:spPr/>
    </dgm:pt>
    <dgm:pt modelId="{3C2FBB77-580A-4497-8FB4-A17769300A73}" type="pres">
      <dgm:prSet presAssocID="{E9E889B3-DEAA-4E9B-B2EA-AD05F95F9914}" presName="parentTextArrow" presStyleLbl="node1" presStyleIdx="1" presStyleCnt="8"/>
      <dgm:spPr/>
      <dgm:t>
        <a:bodyPr/>
        <a:lstStyle/>
        <a:p>
          <a:endParaRPr lang="en-US"/>
        </a:p>
      </dgm:t>
    </dgm:pt>
    <dgm:pt modelId="{FF0FD321-DB08-40BF-8557-608AC7EC0B9D}" type="pres">
      <dgm:prSet presAssocID="{64441CBD-6FDB-45F2-86CB-ECE984F0CBE6}" presName="sp" presStyleCnt="0"/>
      <dgm:spPr/>
    </dgm:pt>
    <dgm:pt modelId="{DA0FE1E3-41BF-45FB-8E81-0E7D669699B4}" type="pres">
      <dgm:prSet presAssocID="{7C6F0C0B-8899-47E6-9624-EA2FB3DA4DD6}" presName="arrowAndChildren" presStyleCnt="0"/>
      <dgm:spPr/>
    </dgm:pt>
    <dgm:pt modelId="{E1896353-5A91-494C-A1A7-D5CD8ABFABDF}" type="pres">
      <dgm:prSet presAssocID="{7C6F0C0B-8899-47E6-9624-EA2FB3DA4DD6}" presName="parentTextArrow" presStyleLbl="node1" presStyleIdx="2" presStyleCnt="8"/>
      <dgm:spPr/>
      <dgm:t>
        <a:bodyPr/>
        <a:lstStyle/>
        <a:p>
          <a:endParaRPr lang="en-US"/>
        </a:p>
      </dgm:t>
    </dgm:pt>
    <dgm:pt modelId="{EC6938A2-64F5-4ADB-BAC6-0D4EE1FB2927}" type="pres">
      <dgm:prSet presAssocID="{E7290BD1-8907-4B06-B001-692D3ED55907}" presName="sp" presStyleCnt="0"/>
      <dgm:spPr/>
    </dgm:pt>
    <dgm:pt modelId="{273318FE-DEF2-439D-927A-348CAD850597}" type="pres">
      <dgm:prSet presAssocID="{2847A3FC-6492-4530-96A1-C5AE7385ED87}" presName="arrowAndChildren" presStyleCnt="0"/>
      <dgm:spPr/>
    </dgm:pt>
    <dgm:pt modelId="{6BBE31CB-D361-48AB-9418-177EA010602A}" type="pres">
      <dgm:prSet presAssocID="{2847A3FC-6492-4530-96A1-C5AE7385ED87}" presName="parentTextArrow" presStyleLbl="node1" presStyleIdx="3" presStyleCnt="8"/>
      <dgm:spPr/>
      <dgm:t>
        <a:bodyPr/>
        <a:lstStyle/>
        <a:p>
          <a:endParaRPr lang="en-US"/>
        </a:p>
      </dgm:t>
    </dgm:pt>
    <dgm:pt modelId="{41A88985-7BAF-469D-9C10-4D02511D5F5D}" type="pres">
      <dgm:prSet presAssocID="{9A469EE8-2B52-414A-B35B-E8C59B30C728}" presName="sp" presStyleCnt="0"/>
      <dgm:spPr/>
    </dgm:pt>
    <dgm:pt modelId="{D967BD34-63A3-4CDA-802E-822EBC50D986}" type="pres">
      <dgm:prSet presAssocID="{CBDC8BA4-51E8-4443-8CD5-DA9E88CFE7B3}" presName="arrowAndChildren" presStyleCnt="0"/>
      <dgm:spPr/>
    </dgm:pt>
    <dgm:pt modelId="{501FB6D4-DBB7-4D98-B443-B9C4104933E9}" type="pres">
      <dgm:prSet presAssocID="{CBDC8BA4-51E8-4443-8CD5-DA9E88CFE7B3}" presName="parentTextArrow" presStyleLbl="node1" presStyleIdx="4" presStyleCnt="8"/>
      <dgm:spPr/>
      <dgm:t>
        <a:bodyPr/>
        <a:lstStyle/>
        <a:p>
          <a:endParaRPr lang="en-US"/>
        </a:p>
      </dgm:t>
    </dgm:pt>
    <dgm:pt modelId="{2E2052CD-A2F8-4665-9A36-09D101814AEB}" type="pres">
      <dgm:prSet presAssocID="{79C36C37-EC7D-4745-BCED-FA41F404011F}" presName="sp" presStyleCnt="0"/>
      <dgm:spPr/>
    </dgm:pt>
    <dgm:pt modelId="{C81D5661-869C-4648-B84D-94884A93081F}" type="pres">
      <dgm:prSet presAssocID="{991064DD-EDC4-4F94-B9C9-CD4559F1916A}" presName="arrowAndChildren" presStyleCnt="0"/>
      <dgm:spPr/>
    </dgm:pt>
    <dgm:pt modelId="{4408C4A4-92CD-4EBD-9242-E6F2CBE04898}" type="pres">
      <dgm:prSet presAssocID="{991064DD-EDC4-4F94-B9C9-CD4559F1916A}" presName="parentTextArrow" presStyleLbl="node1" presStyleIdx="5" presStyleCnt="8"/>
      <dgm:spPr/>
      <dgm:t>
        <a:bodyPr/>
        <a:lstStyle/>
        <a:p>
          <a:endParaRPr lang="en-US"/>
        </a:p>
      </dgm:t>
    </dgm:pt>
    <dgm:pt modelId="{BA97D2A6-E720-4F08-ADA6-EC22D1AACC41}" type="pres">
      <dgm:prSet presAssocID="{9C7A1C80-A95A-48BC-B4D4-C824569A6D49}" presName="sp" presStyleCnt="0"/>
      <dgm:spPr/>
    </dgm:pt>
    <dgm:pt modelId="{65D1EA68-0641-46E5-9423-2BE5F9D0270B}" type="pres">
      <dgm:prSet presAssocID="{FAD4EC7D-586B-4E7D-BF49-AB394DCA6B8F}" presName="arrowAndChildren" presStyleCnt="0"/>
      <dgm:spPr/>
    </dgm:pt>
    <dgm:pt modelId="{19EBABAB-75DA-45D6-ABC6-DF807BAE6F19}" type="pres">
      <dgm:prSet presAssocID="{FAD4EC7D-586B-4E7D-BF49-AB394DCA6B8F}" presName="parentTextArrow" presStyleLbl="node1" presStyleIdx="6" presStyleCnt="8"/>
      <dgm:spPr/>
      <dgm:t>
        <a:bodyPr/>
        <a:lstStyle/>
        <a:p>
          <a:endParaRPr lang="en-US"/>
        </a:p>
      </dgm:t>
    </dgm:pt>
    <dgm:pt modelId="{C6E52DD5-4E96-4F34-A639-09B02C0EB026}" type="pres">
      <dgm:prSet presAssocID="{7B8D514A-6BB4-442B-8FAE-CA7A59F61B3B}" presName="sp" presStyleCnt="0"/>
      <dgm:spPr/>
    </dgm:pt>
    <dgm:pt modelId="{D61B451C-5B85-47C7-BC77-2BE7DCDB84E8}" type="pres">
      <dgm:prSet presAssocID="{E3615AAD-8258-45D8-A121-315C1DDDB6DF}" presName="arrowAndChildren" presStyleCnt="0"/>
      <dgm:spPr/>
    </dgm:pt>
    <dgm:pt modelId="{A91739D9-7E95-492B-9EB7-07F5A089DA64}" type="pres">
      <dgm:prSet presAssocID="{E3615AAD-8258-45D8-A121-315C1DDDB6DF}" presName="parentTextArrow" presStyleLbl="node1" presStyleIdx="7" presStyleCnt="8"/>
      <dgm:spPr/>
      <dgm:t>
        <a:bodyPr/>
        <a:lstStyle/>
        <a:p>
          <a:endParaRPr lang="en-US"/>
        </a:p>
      </dgm:t>
    </dgm:pt>
  </dgm:ptLst>
  <dgm:cxnLst>
    <dgm:cxn modelId="{22D00E57-4AE8-4401-8534-7A9DE445C941}" type="presOf" srcId="{336B5869-5B93-4EEA-9B70-EA1C552FA2DC}" destId="{391A3EFA-2CA4-4879-A5F9-C44039F5E1D0}" srcOrd="0" destOrd="0" presId="urn:microsoft.com/office/officeart/2005/8/layout/process4"/>
    <dgm:cxn modelId="{E55B9684-0460-4EEA-B2B3-D2A3B6A6E602}" type="presOf" srcId="{E9E889B3-DEAA-4E9B-B2EA-AD05F95F9914}" destId="{3C2FBB77-580A-4497-8FB4-A17769300A73}" srcOrd="0" destOrd="0" presId="urn:microsoft.com/office/officeart/2005/8/layout/process4"/>
    <dgm:cxn modelId="{395096D6-5849-4E17-AEB8-8036F3FA1356}" type="presOf" srcId="{CBDC8BA4-51E8-4443-8CD5-DA9E88CFE7B3}" destId="{501FB6D4-DBB7-4D98-B443-B9C4104933E9}" srcOrd="0" destOrd="0" presId="urn:microsoft.com/office/officeart/2005/8/layout/process4"/>
    <dgm:cxn modelId="{5A6D3658-14CA-47D5-906A-8F1DF2563472}" type="presOf" srcId="{FAD4EC7D-586B-4E7D-BF49-AB394DCA6B8F}" destId="{19EBABAB-75DA-45D6-ABC6-DF807BAE6F19}" srcOrd="0" destOrd="0" presId="urn:microsoft.com/office/officeart/2005/8/layout/process4"/>
    <dgm:cxn modelId="{747C8F99-9945-4D93-A8AA-41BB649BF621}" type="presOf" srcId="{2847A3FC-6492-4530-96A1-C5AE7385ED87}" destId="{6BBE31CB-D361-48AB-9418-177EA010602A}" srcOrd="0" destOrd="0" presId="urn:microsoft.com/office/officeart/2005/8/layout/process4"/>
    <dgm:cxn modelId="{F97C4A98-58FF-4BCA-AB2F-5BC7F7474063}" srcId="{05813FE6-4B26-4B49-BC21-FFBC1B3C7184}" destId="{2847A3FC-6492-4530-96A1-C5AE7385ED87}" srcOrd="4" destOrd="0" parTransId="{6298B513-8B9A-4606-819E-BACA2E27C7EE}" sibTransId="{E7290BD1-8907-4B06-B001-692D3ED55907}"/>
    <dgm:cxn modelId="{87231AF5-99D8-419C-A771-8D4C10BE7758}" srcId="{05813FE6-4B26-4B49-BC21-FFBC1B3C7184}" destId="{FAD4EC7D-586B-4E7D-BF49-AB394DCA6B8F}" srcOrd="1" destOrd="0" parTransId="{5AABAF6A-2E5D-4FCB-B4F8-92DE4D33BB4D}" sibTransId="{9C7A1C80-A95A-48BC-B4D4-C824569A6D49}"/>
    <dgm:cxn modelId="{6013A511-C4E8-4FD0-AAD5-F0B0A64BDF85}" type="presOf" srcId="{05813FE6-4B26-4B49-BC21-FFBC1B3C7184}" destId="{D815CF33-4482-4834-B644-FCB028A85130}" srcOrd="0" destOrd="0" presId="urn:microsoft.com/office/officeart/2005/8/layout/process4"/>
    <dgm:cxn modelId="{97D4E4A4-2FE5-45D9-81E6-3F85834564C1}" srcId="{05813FE6-4B26-4B49-BC21-FFBC1B3C7184}" destId="{7C6F0C0B-8899-47E6-9624-EA2FB3DA4DD6}" srcOrd="5" destOrd="0" parTransId="{1CDDA87A-2B18-4FC1-A249-57027309681E}" sibTransId="{64441CBD-6FDB-45F2-86CB-ECE984F0CBE6}"/>
    <dgm:cxn modelId="{C9BDE4E7-E1F1-4C02-BEF4-2BDF3C152462}" srcId="{05813FE6-4B26-4B49-BC21-FFBC1B3C7184}" destId="{991064DD-EDC4-4F94-B9C9-CD4559F1916A}" srcOrd="2" destOrd="0" parTransId="{310B857A-874C-4A62-BBCA-EC539F853F4A}" sibTransId="{79C36C37-EC7D-4745-BCED-FA41F404011F}"/>
    <dgm:cxn modelId="{72F4720B-6D6D-49D9-AA00-FAE114A58F70}" srcId="{05813FE6-4B26-4B49-BC21-FFBC1B3C7184}" destId="{CBDC8BA4-51E8-4443-8CD5-DA9E88CFE7B3}" srcOrd="3" destOrd="0" parTransId="{08DF49E1-6725-4BA1-A6AB-ED8DD71519D5}" sibTransId="{9A469EE8-2B52-414A-B35B-E8C59B30C728}"/>
    <dgm:cxn modelId="{BE469FA7-6273-4057-9539-192D4C286E16}" type="presOf" srcId="{991064DD-EDC4-4F94-B9C9-CD4559F1916A}" destId="{4408C4A4-92CD-4EBD-9242-E6F2CBE04898}" srcOrd="0" destOrd="0" presId="urn:microsoft.com/office/officeart/2005/8/layout/process4"/>
    <dgm:cxn modelId="{03C361D9-C56C-4592-8680-07970B469F87}" srcId="{05813FE6-4B26-4B49-BC21-FFBC1B3C7184}" destId="{336B5869-5B93-4EEA-9B70-EA1C552FA2DC}" srcOrd="7" destOrd="0" parTransId="{1EAA9E6D-3EE0-4580-8077-BF807C66CD43}" sibTransId="{BAA9CDD4-E6CE-4DDA-8DBD-9A73B42A1CDD}"/>
    <dgm:cxn modelId="{36B67799-1269-4CD7-ADB9-2009B77F31A1}" type="presOf" srcId="{E3615AAD-8258-45D8-A121-315C1DDDB6DF}" destId="{A91739D9-7E95-492B-9EB7-07F5A089DA64}" srcOrd="0" destOrd="0" presId="urn:microsoft.com/office/officeart/2005/8/layout/process4"/>
    <dgm:cxn modelId="{C52A0159-7F97-497A-B7C4-8E898168ACB9}" type="presOf" srcId="{7C6F0C0B-8899-47E6-9624-EA2FB3DA4DD6}" destId="{E1896353-5A91-494C-A1A7-D5CD8ABFABDF}" srcOrd="0" destOrd="0" presId="urn:microsoft.com/office/officeart/2005/8/layout/process4"/>
    <dgm:cxn modelId="{C56BBFB4-97E9-4E7B-9826-7289DA6D3F94}" srcId="{05813FE6-4B26-4B49-BC21-FFBC1B3C7184}" destId="{E9E889B3-DEAA-4E9B-B2EA-AD05F95F9914}" srcOrd="6" destOrd="0" parTransId="{7B30EF73-E985-430A-BDDA-163DAA85D5D2}" sibTransId="{459DCBED-A62B-44D0-8E60-68196B7D7A4E}"/>
    <dgm:cxn modelId="{BC0D0A38-6170-4D38-8ED2-B765E2AA47E4}" srcId="{05813FE6-4B26-4B49-BC21-FFBC1B3C7184}" destId="{E3615AAD-8258-45D8-A121-315C1DDDB6DF}" srcOrd="0" destOrd="0" parTransId="{E26695BB-E4A3-4453-AE1C-CF91AAF6628F}" sibTransId="{7B8D514A-6BB4-442B-8FAE-CA7A59F61B3B}"/>
    <dgm:cxn modelId="{6750A083-D876-470C-A18B-D905AB4FA8B2}" type="presParOf" srcId="{D815CF33-4482-4834-B644-FCB028A85130}" destId="{9B94EF54-9F3F-4E94-BF90-B22AA2BA9246}" srcOrd="0" destOrd="0" presId="urn:microsoft.com/office/officeart/2005/8/layout/process4"/>
    <dgm:cxn modelId="{0884B7A6-FB88-499A-B683-3A08BC1C8560}" type="presParOf" srcId="{9B94EF54-9F3F-4E94-BF90-B22AA2BA9246}" destId="{391A3EFA-2CA4-4879-A5F9-C44039F5E1D0}" srcOrd="0" destOrd="0" presId="urn:microsoft.com/office/officeart/2005/8/layout/process4"/>
    <dgm:cxn modelId="{A1F42E63-F747-4B00-A4D3-91C31777E219}" type="presParOf" srcId="{D815CF33-4482-4834-B644-FCB028A85130}" destId="{242C4584-9720-43FF-8E59-59C178E32238}" srcOrd="1" destOrd="0" presId="urn:microsoft.com/office/officeart/2005/8/layout/process4"/>
    <dgm:cxn modelId="{BE2C197F-2A6B-4C30-951B-78708447E286}" type="presParOf" srcId="{D815CF33-4482-4834-B644-FCB028A85130}" destId="{F935318D-17E0-47A7-8078-8CE042272275}" srcOrd="2" destOrd="0" presId="urn:microsoft.com/office/officeart/2005/8/layout/process4"/>
    <dgm:cxn modelId="{F91306A9-241A-47F5-A98A-1CEFED21D7E9}" type="presParOf" srcId="{F935318D-17E0-47A7-8078-8CE042272275}" destId="{3C2FBB77-580A-4497-8FB4-A17769300A73}" srcOrd="0" destOrd="0" presId="urn:microsoft.com/office/officeart/2005/8/layout/process4"/>
    <dgm:cxn modelId="{D8A4E9CB-470F-4823-B5C9-AE7A96093352}" type="presParOf" srcId="{D815CF33-4482-4834-B644-FCB028A85130}" destId="{FF0FD321-DB08-40BF-8557-608AC7EC0B9D}" srcOrd="3" destOrd="0" presId="urn:microsoft.com/office/officeart/2005/8/layout/process4"/>
    <dgm:cxn modelId="{2BBA9AC5-B7E8-458E-95B8-03920FB99803}" type="presParOf" srcId="{D815CF33-4482-4834-B644-FCB028A85130}" destId="{DA0FE1E3-41BF-45FB-8E81-0E7D669699B4}" srcOrd="4" destOrd="0" presId="urn:microsoft.com/office/officeart/2005/8/layout/process4"/>
    <dgm:cxn modelId="{9B392939-F81E-4460-8A2D-E8EC4F9C771B}" type="presParOf" srcId="{DA0FE1E3-41BF-45FB-8E81-0E7D669699B4}" destId="{E1896353-5A91-494C-A1A7-D5CD8ABFABDF}" srcOrd="0" destOrd="0" presId="urn:microsoft.com/office/officeart/2005/8/layout/process4"/>
    <dgm:cxn modelId="{0C45F271-3DC6-4B14-B27A-97C13033AEF0}" type="presParOf" srcId="{D815CF33-4482-4834-B644-FCB028A85130}" destId="{EC6938A2-64F5-4ADB-BAC6-0D4EE1FB2927}" srcOrd="5" destOrd="0" presId="urn:microsoft.com/office/officeart/2005/8/layout/process4"/>
    <dgm:cxn modelId="{4B3F5870-846E-44FA-9524-5805FE0EDA0F}" type="presParOf" srcId="{D815CF33-4482-4834-B644-FCB028A85130}" destId="{273318FE-DEF2-439D-927A-348CAD850597}" srcOrd="6" destOrd="0" presId="urn:microsoft.com/office/officeart/2005/8/layout/process4"/>
    <dgm:cxn modelId="{8D927DE4-D50A-43BB-8E83-38B8CA7BFB7A}" type="presParOf" srcId="{273318FE-DEF2-439D-927A-348CAD850597}" destId="{6BBE31CB-D361-48AB-9418-177EA010602A}" srcOrd="0" destOrd="0" presId="urn:microsoft.com/office/officeart/2005/8/layout/process4"/>
    <dgm:cxn modelId="{FB136DFB-DD2B-49A4-8139-17D93CA38B31}" type="presParOf" srcId="{D815CF33-4482-4834-B644-FCB028A85130}" destId="{41A88985-7BAF-469D-9C10-4D02511D5F5D}" srcOrd="7" destOrd="0" presId="urn:microsoft.com/office/officeart/2005/8/layout/process4"/>
    <dgm:cxn modelId="{EEF6DC95-932B-4906-B788-9071CFF91BF6}" type="presParOf" srcId="{D815CF33-4482-4834-B644-FCB028A85130}" destId="{D967BD34-63A3-4CDA-802E-822EBC50D986}" srcOrd="8" destOrd="0" presId="urn:microsoft.com/office/officeart/2005/8/layout/process4"/>
    <dgm:cxn modelId="{E6BA3C51-5D43-41A8-A6A6-0B31FBD1B7D0}" type="presParOf" srcId="{D967BD34-63A3-4CDA-802E-822EBC50D986}" destId="{501FB6D4-DBB7-4D98-B443-B9C4104933E9}" srcOrd="0" destOrd="0" presId="urn:microsoft.com/office/officeart/2005/8/layout/process4"/>
    <dgm:cxn modelId="{926C90D8-7802-4840-A887-801F81244D1A}" type="presParOf" srcId="{D815CF33-4482-4834-B644-FCB028A85130}" destId="{2E2052CD-A2F8-4665-9A36-09D101814AEB}" srcOrd="9" destOrd="0" presId="urn:microsoft.com/office/officeart/2005/8/layout/process4"/>
    <dgm:cxn modelId="{20CCC1CB-77E1-4AF7-859B-CBB453EB760E}" type="presParOf" srcId="{D815CF33-4482-4834-B644-FCB028A85130}" destId="{C81D5661-869C-4648-B84D-94884A93081F}" srcOrd="10" destOrd="0" presId="urn:microsoft.com/office/officeart/2005/8/layout/process4"/>
    <dgm:cxn modelId="{33BE3C28-787A-4935-B5C0-634A4432B7BD}" type="presParOf" srcId="{C81D5661-869C-4648-B84D-94884A93081F}" destId="{4408C4A4-92CD-4EBD-9242-E6F2CBE04898}" srcOrd="0" destOrd="0" presId="urn:microsoft.com/office/officeart/2005/8/layout/process4"/>
    <dgm:cxn modelId="{770A1E3E-CADE-49B1-894B-8487B8FF7140}" type="presParOf" srcId="{D815CF33-4482-4834-B644-FCB028A85130}" destId="{BA97D2A6-E720-4F08-ADA6-EC22D1AACC41}" srcOrd="11" destOrd="0" presId="urn:microsoft.com/office/officeart/2005/8/layout/process4"/>
    <dgm:cxn modelId="{FE83C3DA-385A-42E8-9A4A-405898906A39}" type="presParOf" srcId="{D815CF33-4482-4834-B644-FCB028A85130}" destId="{65D1EA68-0641-46E5-9423-2BE5F9D0270B}" srcOrd="12" destOrd="0" presId="urn:microsoft.com/office/officeart/2005/8/layout/process4"/>
    <dgm:cxn modelId="{BCFCB6C5-6BCA-47EF-BB78-F65F31D3242B}" type="presParOf" srcId="{65D1EA68-0641-46E5-9423-2BE5F9D0270B}" destId="{19EBABAB-75DA-45D6-ABC6-DF807BAE6F19}" srcOrd="0" destOrd="0" presId="urn:microsoft.com/office/officeart/2005/8/layout/process4"/>
    <dgm:cxn modelId="{A347112C-C4A3-4AD9-AEE2-E675BFC3D1D3}" type="presParOf" srcId="{D815CF33-4482-4834-B644-FCB028A85130}" destId="{C6E52DD5-4E96-4F34-A639-09B02C0EB026}" srcOrd="13" destOrd="0" presId="urn:microsoft.com/office/officeart/2005/8/layout/process4"/>
    <dgm:cxn modelId="{B18F4F8E-EC16-417E-8DB5-279771567CBF}" type="presParOf" srcId="{D815CF33-4482-4834-B644-FCB028A85130}" destId="{D61B451C-5B85-47C7-BC77-2BE7DCDB84E8}" srcOrd="14" destOrd="0" presId="urn:microsoft.com/office/officeart/2005/8/layout/process4"/>
    <dgm:cxn modelId="{B8FBDCB1-33C8-47CF-9A5C-98D9E7647E81}" type="presParOf" srcId="{D61B451C-5B85-47C7-BC77-2BE7DCDB84E8}" destId="{A91739D9-7E95-492B-9EB7-07F5A089DA64}" srcOrd="0" destOrd="0" presId="urn:microsoft.com/office/officeart/2005/8/layout/process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1A3EFA-2CA4-4879-A5F9-C44039F5E1D0}">
      <dsp:nvSpPr>
        <dsp:cNvPr id="0" name=""/>
        <dsp:cNvSpPr/>
      </dsp:nvSpPr>
      <dsp:spPr>
        <a:xfrm>
          <a:off x="0" y="4317826"/>
          <a:ext cx="8382000" cy="40484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Arial" pitchFamily="34" charset="0"/>
              <a:cs typeface="Arial" pitchFamily="34" charset="0"/>
            </a:rPr>
            <a:t>Career Development</a:t>
          </a:r>
          <a:endParaRPr lang="en-US" sz="2400" b="1" kern="1200" dirty="0">
            <a:latin typeface="Arial" pitchFamily="34" charset="0"/>
            <a:cs typeface="Arial" pitchFamily="34" charset="0"/>
          </a:endParaRPr>
        </a:p>
      </dsp:txBody>
      <dsp:txXfrm>
        <a:off x="0" y="4317826"/>
        <a:ext cx="8382000" cy="404849"/>
      </dsp:txXfrm>
    </dsp:sp>
    <dsp:sp modelId="{3C2FBB77-580A-4497-8FB4-A17769300A73}">
      <dsp:nvSpPr>
        <dsp:cNvPr id="0" name=""/>
        <dsp:cNvSpPr/>
      </dsp:nvSpPr>
      <dsp:spPr>
        <a:xfrm rot="10800000">
          <a:off x="0" y="3701240"/>
          <a:ext cx="8382000" cy="622658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Arial" pitchFamily="34" charset="0"/>
              <a:cs typeface="Arial" pitchFamily="34" charset="0"/>
            </a:rPr>
            <a:t>Compensation &amp; Benefits</a:t>
          </a:r>
          <a:endParaRPr lang="en-US" sz="2400" b="1" kern="1200" dirty="0">
            <a:latin typeface="Arial" pitchFamily="34" charset="0"/>
            <a:cs typeface="Arial" pitchFamily="34" charset="0"/>
          </a:endParaRPr>
        </a:p>
      </dsp:txBody>
      <dsp:txXfrm rot="10800000">
        <a:off x="0" y="3701240"/>
        <a:ext cx="8382000" cy="404584"/>
      </dsp:txXfrm>
    </dsp:sp>
    <dsp:sp modelId="{E1896353-5A91-494C-A1A7-D5CD8ABFABDF}">
      <dsp:nvSpPr>
        <dsp:cNvPr id="0" name=""/>
        <dsp:cNvSpPr/>
      </dsp:nvSpPr>
      <dsp:spPr>
        <a:xfrm rot="10800000">
          <a:off x="0" y="3084654"/>
          <a:ext cx="8382000" cy="622658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Arial" pitchFamily="34" charset="0"/>
              <a:cs typeface="Arial" pitchFamily="34" charset="0"/>
            </a:rPr>
            <a:t>Performance management</a:t>
          </a:r>
          <a:endParaRPr lang="en-US" sz="2400" b="1" kern="1200" dirty="0">
            <a:latin typeface="Arial" pitchFamily="34" charset="0"/>
            <a:cs typeface="Arial" pitchFamily="34" charset="0"/>
          </a:endParaRPr>
        </a:p>
      </dsp:txBody>
      <dsp:txXfrm rot="10800000">
        <a:off x="0" y="3084654"/>
        <a:ext cx="8382000" cy="404584"/>
      </dsp:txXfrm>
    </dsp:sp>
    <dsp:sp modelId="{6BBE31CB-D361-48AB-9418-177EA010602A}">
      <dsp:nvSpPr>
        <dsp:cNvPr id="0" name=""/>
        <dsp:cNvSpPr/>
      </dsp:nvSpPr>
      <dsp:spPr>
        <a:xfrm rot="10800000">
          <a:off x="0" y="2468068"/>
          <a:ext cx="8382000" cy="622658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Arial" pitchFamily="34" charset="0"/>
              <a:cs typeface="Arial" pitchFamily="34" charset="0"/>
            </a:rPr>
            <a:t>Training &amp; Development</a:t>
          </a:r>
          <a:endParaRPr lang="en-US" sz="2400" b="1" kern="1200" dirty="0">
            <a:latin typeface="Arial" pitchFamily="34" charset="0"/>
            <a:cs typeface="Arial" pitchFamily="34" charset="0"/>
          </a:endParaRPr>
        </a:p>
      </dsp:txBody>
      <dsp:txXfrm rot="10800000">
        <a:off x="0" y="2468068"/>
        <a:ext cx="8382000" cy="404584"/>
      </dsp:txXfrm>
    </dsp:sp>
    <dsp:sp modelId="{501FB6D4-DBB7-4D98-B443-B9C4104933E9}">
      <dsp:nvSpPr>
        <dsp:cNvPr id="0" name=""/>
        <dsp:cNvSpPr/>
      </dsp:nvSpPr>
      <dsp:spPr>
        <a:xfrm rot="10800000">
          <a:off x="0" y="1851482"/>
          <a:ext cx="8382000" cy="622658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Arial" pitchFamily="34" charset="0"/>
              <a:cs typeface="Arial" pitchFamily="34" charset="0"/>
            </a:rPr>
            <a:t>Orientation</a:t>
          </a:r>
          <a:endParaRPr lang="en-US" sz="2400" b="1" kern="1200" dirty="0">
            <a:latin typeface="Arial" pitchFamily="34" charset="0"/>
            <a:cs typeface="Arial" pitchFamily="34" charset="0"/>
          </a:endParaRPr>
        </a:p>
      </dsp:txBody>
      <dsp:txXfrm rot="10800000">
        <a:off x="0" y="1851482"/>
        <a:ext cx="8382000" cy="404584"/>
      </dsp:txXfrm>
    </dsp:sp>
    <dsp:sp modelId="{4408C4A4-92CD-4EBD-9242-E6F2CBE04898}">
      <dsp:nvSpPr>
        <dsp:cNvPr id="0" name=""/>
        <dsp:cNvSpPr/>
      </dsp:nvSpPr>
      <dsp:spPr>
        <a:xfrm rot="10800000">
          <a:off x="0" y="1234895"/>
          <a:ext cx="8382000" cy="622658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Arial" pitchFamily="34" charset="0"/>
              <a:cs typeface="Arial" pitchFamily="34" charset="0"/>
            </a:rPr>
            <a:t>Selection</a:t>
          </a:r>
        </a:p>
      </dsp:txBody>
      <dsp:txXfrm rot="10800000">
        <a:off x="0" y="1234895"/>
        <a:ext cx="8382000" cy="404584"/>
      </dsp:txXfrm>
    </dsp:sp>
    <dsp:sp modelId="{19EBABAB-75DA-45D6-ABC6-DF807BAE6F19}">
      <dsp:nvSpPr>
        <dsp:cNvPr id="0" name=""/>
        <dsp:cNvSpPr/>
      </dsp:nvSpPr>
      <dsp:spPr>
        <a:xfrm rot="10800000">
          <a:off x="0" y="618309"/>
          <a:ext cx="8382000" cy="622658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Arial" pitchFamily="34" charset="0"/>
              <a:cs typeface="Arial" pitchFamily="34" charset="0"/>
            </a:rPr>
            <a:t>Recruitment</a:t>
          </a:r>
          <a:endParaRPr lang="en-US" sz="2400" b="1" kern="1200" dirty="0">
            <a:latin typeface="Arial" pitchFamily="34" charset="0"/>
            <a:cs typeface="Arial" pitchFamily="34" charset="0"/>
          </a:endParaRPr>
        </a:p>
      </dsp:txBody>
      <dsp:txXfrm rot="10800000">
        <a:off x="0" y="618309"/>
        <a:ext cx="8382000" cy="404584"/>
      </dsp:txXfrm>
    </dsp:sp>
    <dsp:sp modelId="{A91739D9-7E95-492B-9EB7-07F5A089DA64}">
      <dsp:nvSpPr>
        <dsp:cNvPr id="0" name=""/>
        <dsp:cNvSpPr/>
      </dsp:nvSpPr>
      <dsp:spPr>
        <a:xfrm rot="10800000">
          <a:off x="0" y="1723"/>
          <a:ext cx="8382000" cy="622658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Arial" pitchFamily="34" charset="0"/>
              <a:cs typeface="Arial" pitchFamily="34" charset="0"/>
            </a:rPr>
            <a:t>Human Resource Planning </a:t>
          </a:r>
          <a:endParaRPr lang="en-US" sz="2400" b="1" kern="1200" dirty="0">
            <a:latin typeface="Arial" pitchFamily="34" charset="0"/>
            <a:cs typeface="Arial" pitchFamily="34" charset="0"/>
          </a:endParaRPr>
        </a:p>
      </dsp:txBody>
      <dsp:txXfrm rot="10800000">
        <a:off x="0" y="1723"/>
        <a:ext cx="8382000" cy="4045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E94A11-EC0D-4BA1-A51A-E6A51EAB9C36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5C9FAB-02A2-479B-B5E9-2481B0832E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82178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8824B-C611-4A05-8554-1C4B06291CDE}" type="datetime1">
              <a:rPr lang="en-US" smtClean="0"/>
              <a:pPr/>
              <a:t>6/25/2014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D5FE4-CC16-494C-9C52-4A6B8C9E9A56}" type="datetime1">
              <a:rPr lang="en-US" smtClean="0"/>
              <a:pPr/>
              <a:t>6/25/2014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1843D-6E10-4851-A22D-92F76833DB84}" type="datetime1">
              <a:rPr lang="en-US" smtClean="0"/>
              <a:pPr/>
              <a:t>6/25/2014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1E018-5FF7-4A12-A63E-87B9518AC96B}" type="datetime1">
              <a:rPr lang="en-US" smtClean="0"/>
              <a:pPr/>
              <a:t>6/25/2014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2CC34-1DFA-4591-A12D-F874AEF3C9FF}" type="datetime1">
              <a:rPr lang="en-US" smtClean="0"/>
              <a:pPr/>
              <a:t>6/25/2014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584F4-4FAF-432F-9734-FE415815A355}" type="datetime1">
              <a:rPr lang="en-US" smtClean="0"/>
              <a:pPr/>
              <a:t>6/25/2014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F9ADD-9803-4159-B977-4891E8C29197}" type="datetime1">
              <a:rPr lang="en-US" smtClean="0"/>
              <a:pPr/>
              <a:t>6/25/2014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34DEC-BACE-4C54-B257-084C3DFB3DA3}" type="datetime1">
              <a:rPr lang="en-US" smtClean="0"/>
              <a:pPr/>
              <a:t>6/25/2014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5AF60-C60F-4C4E-9607-688A6A37A671}" type="datetime1">
              <a:rPr lang="en-US" smtClean="0"/>
              <a:pPr/>
              <a:t>6/25/2014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19A44-C609-4EEE-B568-F64571E851BF}" type="datetime1">
              <a:rPr lang="en-US" smtClean="0"/>
              <a:pPr/>
              <a:t>6/25/2014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D7021-5D59-4F46-9DC5-B321CA71DF26}" type="datetime1">
              <a:rPr lang="en-US" smtClean="0"/>
              <a:pPr/>
              <a:t>6/25/2014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4A8BD-2EB9-4AEA-A7ED-F54393218E1B}" type="datetime1">
              <a:rPr lang="en-US" smtClean="0"/>
              <a:pPr/>
              <a:t>6/25/2014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9FEEC-1DE4-43EA-8FAC-EF8D8B952A2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90750"/>
            <a:ext cx="7772400" cy="2381250"/>
          </a:xfrm>
        </p:spPr>
        <p:txBody>
          <a:bodyPr>
            <a:normAutofit/>
          </a:bodyPr>
          <a:lstStyle/>
          <a:p>
            <a:r>
              <a:rPr lang="en-US" dirty="0" smtClean="0"/>
              <a:t>MGT-555 </a:t>
            </a:r>
            <a:br>
              <a:rPr lang="en-US" dirty="0" smtClean="0"/>
            </a:br>
            <a:r>
              <a:rPr lang="en-US" dirty="0" smtClean="0"/>
              <a:t>PERFORMANCE AND CAREER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4648200"/>
            <a:ext cx="6400800" cy="762000"/>
          </a:xfrm>
        </p:spPr>
        <p:txBody>
          <a:bodyPr/>
          <a:lstStyle/>
          <a:p>
            <a:pPr algn="r"/>
            <a:r>
              <a:rPr lang="en-US" dirty="0" smtClean="0"/>
              <a:t>WASEEM UR REHMAN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81800" y="4688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Session: One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1254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 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Finance Graduate;</a:t>
            </a:r>
          </a:p>
          <a:p>
            <a:pPr lvl="1"/>
            <a:r>
              <a:rPr lang="en-US" dirty="0" smtClean="0"/>
              <a:t>Associate Chartered Certified Accountant (</a:t>
            </a:r>
            <a:r>
              <a:rPr lang="en-US" sz="2700" dirty="0" smtClean="0"/>
              <a:t>ACCA, UK)</a:t>
            </a:r>
          </a:p>
          <a:p>
            <a:pPr lvl="1"/>
            <a:r>
              <a:rPr lang="en-US" dirty="0" smtClean="0"/>
              <a:t>M.Com- Majors Finance / HRM (Punjab University)</a:t>
            </a:r>
          </a:p>
          <a:p>
            <a:pPr lvl="1"/>
            <a:r>
              <a:rPr lang="en-US" dirty="0" smtClean="0"/>
              <a:t>Certified Financial Consultant (IFC , Canada)</a:t>
            </a:r>
          </a:p>
          <a:p>
            <a:pPr lvl="1"/>
            <a:r>
              <a:rPr lang="en-US" dirty="0" smtClean="0"/>
              <a:t>Certifications in Project Management, HRM, Strategic Management.</a:t>
            </a:r>
          </a:p>
          <a:p>
            <a:r>
              <a:rPr lang="en-US" dirty="0" smtClean="0"/>
              <a:t>Consultant with USAID.</a:t>
            </a:r>
          </a:p>
          <a:p>
            <a:r>
              <a:rPr lang="en-US" dirty="0" smtClean="0"/>
              <a:t>Finance Manger in various national and multinational organizations.</a:t>
            </a:r>
          </a:p>
          <a:p>
            <a:r>
              <a:rPr lang="en-US" dirty="0" smtClean="0"/>
              <a:t>Visiting Faculty various universities and institutes.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760F3-56C5-42B3-8514-8E534AA9174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3838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/>
              <a:t>This course </a:t>
            </a:r>
            <a:r>
              <a:rPr lang="en-US" dirty="0" smtClean="0"/>
              <a:t>will examines </a:t>
            </a:r>
            <a:r>
              <a:rPr lang="en-US" dirty="0"/>
              <a:t>the importance of an effective </a:t>
            </a:r>
            <a:r>
              <a:rPr lang="en-US" dirty="0" smtClean="0"/>
              <a:t>performance and career  </a:t>
            </a:r>
            <a:r>
              <a:rPr lang="en-US" dirty="0"/>
              <a:t>management system in helping organizations define and achieve short and long term goals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/>
              <a:t>It </a:t>
            </a:r>
            <a:r>
              <a:rPr lang="en-US" dirty="0"/>
              <a:t>explains and reinforces the concept that performance </a:t>
            </a:r>
            <a:r>
              <a:rPr lang="en-US" dirty="0" smtClean="0"/>
              <a:t>and career management </a:t>
            </a:r>
            <a:r>
              <a:rPr lang="en-US" dirty="0"/>
              <a:t>is not a one-time supervisory event, but an ongoing process of planning, facilitating, assessing, and improving individual and organizational performance.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760F3-56C5-42B3-8514-8E534AA9174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2379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Objective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addition, the course emphasizes the importance of measuring the effectiveness of human resource activities that are designed to enhance individual and organizational performance.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760F3-56C5-42B3-8514-8E534AA9174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6709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Learning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After the successful completion of this course, students will </a:t>
            </a:r>
            <a:r>
              <a:rPr lang="en-US" dirty="0" smtClean="0"/>
              <a:t>be able to 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1. Design an organization’s performance management process that is compliant with law and supports organizational mission and strategy.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760F3-56C5-42B3-8514-8E534AA9174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4733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Learning Outcomes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2. Compare and contrast various organizational performance </a:t>
            </a:r>
            <a:r>
              <a:rPr lang="en-US" dirty="0" smtClean="0"/>
              <a:t>and career management </a:t>
            </a:r>
            <a:r>
              <a:rPr lang="en-US" dirty="0"/>
              <a:t>programs and best practices and define attributes of effective </a:t>
            </a:r>
            <a:r>
              <a:rPr lang="en-US" dirty="0" smtClean="0"/>
              <a:t>performance and career management </a:t>
            </a:r>
            <a:r>
              <a:rPr lang="en-US" dirty="0"/>
              <a:t>systems.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760F3-56C5-42B3-8514-8E534AA9174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0702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Learning Outcomes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3. Employ job-related performance standards and performance indicators that reflect the employee’s range of responsibilities.</a:t>
            </a:r>
            <a:br>
              <a:rPr lang="en-US" dirty="0"/>
            </a:br>
            <a:endParaRPr lang="en-US" dirty="0" smtClean="0"/>
          </a:p>
          <a:p>
            <a:r>
              <a:rPr lang="en-US" dirty="0" smtClean="0"/>
              <a:t>4</a:t>
            </a:r>
            <a:r>
              <a:rPr lang="en-US" dirty="0"/>
              <a:t>. Assess how increased employee involvement can contribute to effective performance and coach employees to identify career paths and resources available to support individual development.</a:t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760F3-56C5-42B3-8514-8E534AA91743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4986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Learning Outcomes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5. Identify and communicate appropriate actions with employees (e.g. training and development, wage increase, promotion, bonus etc.) based on their performance strengths and weaknesses.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760F3-56C5-42B3-8514-8E534AA9174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4986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Contents/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/>
              <a:t>SECTION 1: HUMAN RESOURCE MANAGEMENT</a:t>
            </a:r>
            <a:endParaRPr lang="en-US" b="1" dirty="0" smtClean="0"/>
          </a:p>
          <a:p>
            <a:pPr lvl="0"/>
            <a:endParaRPr lang="en-US" dirty="0"/>
          </a:p>
          <a:p>
            <a:pPr lvl="1"/>
            <a:r>
              <a:rPr lang="en-US" dirty="0"/>
              <a:t>CHAPTER 1: </a:t>
            </a:r>
            <a:r>
              <a:rPr lang="en-US" dirty="0" smtClean="0"/>
              <a:t>Human Resource Management.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CHAPTER 2: </a:t>
            </a:r>
            <a:r>
              <a:rPr lang="en-US" dirty="0" smtClean="0"/>
              <a:t>Strategic Human Resource Management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760F3-56C5-42B3-8514-8E534AA9174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0966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Contents/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SECTION 2: PERFORMANCE </a:t>
            </a:r>
            <a:r>
              <a:rPr lang="en-US" b="1" dirty="0" smtClean="0"/>
              <a:t>MANAGEMENT </a:t>
            </a:r>
            <a:r>
              <a:rPr lang="en-US" b="1" dirty="0"/>
              <a:t>- STRATEGIC AND GENERAL CONSIDERATIONS</a:t>
            </a:r>
            <a:endParaRPr lang="en-US" dirty="0"/>
          </a:p>
          <a:p>
            <a:pPr lvl="0"/>
            <a:endParaRPr lang="en-US" b="1" dirty="0" smtClean="0"/>
          </a:p>
          <a:p>
            <a:pPr lvl="1"/>
            <a:r>
              <a:rPr lang="en-US" dirty="0" smtClean="0"/>
              <a:t>CHAPTER 3: </a:t>
            </a:r>
            <a:r>
              <a:rPr lang="en-US" dirty="0"/>
              <a:t>Performance Management in </a:t>
            </a:r>
            <a:r>
              <a:rPr lang="en-US" dirty="0" smtClean="0"/>
              <a:t>Context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CHAPTER </a:t>
            </a:r>
            <a:r>
              <a:rPr lang="en-US" dirty="0" smtClean="0"/>
              <a:t>4: </a:t>
            </a:r>
            <a:r>
              <a:rPr lang="en-US" dirty="0"/>
              <a:t>Performance Management Process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/>
              <a:t>CHAPTER </a:t>
            </a:r>
            <a:r>
              <a:rPr lang="en-US" dirty="0" smtClean="0"/>
              <a:t>5: </a:t>
            </a:r>
            <a:r>
              <a:rPr lang="en-US" dirty="0"/>
              <a:t>Performance Management role in Strategic Planning</a:t>
            </a:r>
            <a:endParaRPr lang="en-US" dirty="0" smtClean="0"/>
          </a:p>
          <a:p>
            <a:pPr lvl="1"/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760F3-56C5-42B3-8514-8E534AA9174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1086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Contents/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/>
              <a:t>SECTION 3: PERFORMANCE MANAGEMENT SYSTEM IMPLEMENTATION</a:t>
            </a:r>
            <a:endParaRPr lang="en-US" b="1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CHAPTER 6: </a:t>
            </a:r>
            <a:r>
              <a:rPr lang="en-US" dirty="0"/>
              <a:t>Defining Performance and Choosing a Measurement </a:t>
            </a:r>
            <a:r>
              <a:rPr lang="en-US" dirty="0" smtClean="0"/>
              <a:t>Approach</a:t>
            </a:r>
          </a:p>
          <a:p>
            <a:pPr lvl="1"/>
            <a:r>
              <a:rPr lang="en-US" dirty="0" smtClean="0"/>
              <a:t>CHAPTER 7: </a:t>
            </a:r>
            <a:r>
              <a:rPr lang="en-US" dirty="0"/>
              <a:t>Measuring Results and </a:t>
            </a:r>
            <a:r>
              <a:rPr lang="en-US" dirty="0" smtClean="0"/>
              <a:t>Behavior</a:t>
            </a:r>
          </a:p>
          <a:p>
            <a:pPr lvl="1"/>
            <a:r>
              <a:rPr lang="en-US" dirty="0" smtClean="0"/>
              <a:t>CHAPTER 8:Gathering </a:t>
            </a:r>
            <a:r>
              <a:rPr lang="en-US" dirty="0"/>
              <a:t>Performance </a:t>
            </a:r>
            <a:r>
              <a:rPr lang="en-US" dirty="0" smtClean="0"/>
              <a:t>Information</a:t>
            </a:r>
          </a:p>
          <a:p>
            <a:pPr lvl="1"/>
            <a:r>
              <a:rPr lang="en-US" dirty="0"/>
              <a:t>CHAPTER 9: Performance Management System Implementation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760F3-56C5-42B3-8514-8E534AA9174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1086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Contents/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SECTION 4: </a:t>
            </a:r>
            <a:r>
              <a:rPr lang="en-US" b="1" dirty="0"/>
              <a:t>COMPENSATION AND PERFORMANCE MANAGEMENT</a:t>
            </a: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CHAPTER 10: Compensation and Legal Issues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CHAPTER 11: Managing Performance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760F3-56C5-42B3-8514-8E534AA91743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1086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Contents/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SECTION </a:t>
            </a:r>
            <a:r>
              <a:rPr lang="en-US" b="1" dirty="0" smtClean="0"/>
              <a:t>5: </a:t>
            </a:r>
            <a:r>
              <a:rPr lang="en-US" b="1" dirty="0"/>
              <a:t>CAREER MANAGEMENT</a:t>
            </a:r>
            <a:endParaRPr lang="en-US" dirty="0"/>
          </a:p>
          <a:p>
            <a:pPr lvl="1"/>
            <a:r>
              <a:rPr lang="en-US" dirty="0" smtClean="0"/>
              <a:t>CHAPTER </a:t>
            </a:r>
            <a:r>
              <a:rPr lang="en-US" dirty="0"/>
              <a:t>12: Career </a:t>
            </a:r>
            <a:r>
              <a:rPr lang="en-US" dirty="0" smtClean="0"/>
              <a:t>Management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CHAPTER 13: Career </a:t>
            </a:r>
            <a:r>
              <a:rPr lang="en-US" dirty="0" smtClean="0"/>
              <a:t>Development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CHAPTER 14: Career </a:t>
            </a:r>
            <a:r>
              <a:rPr lang="en-US" dirty="0" smtClean="0"/>
              <a:t>Stages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CHAPTER 15: Career Choices and Preferences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6304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Contents/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SECTION 6: EMPLOYEE DEVELOPMENT </a:t>
            </a:r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CHAPTER </a:t>
            </a:r>
            <a:r>
              <a:rPr lang="en-US" dirty="0"/>
              <a:t>16: Employee Development – Performance and </a:t>
            </a:r>
            <a:r>
              <a:rPr lang="en-US" dirty="0" smtClean="0"/>
              <a:t>Career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CHAPTER 17: Enhancing Performance Management Skills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1850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  <a:defRPr/>
            </a:pPr>
            <a:r>
              <a:rPr lang="en-US" dirty="0"/>
              <a:t>After studying this chapter, you should be able to: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Define human resource management.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Describe the functions of human resource management.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Summarize the types of assistance the human resource department provides.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Explain the desired relationship between human resource managers and operating managers.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2431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Today’s </a:t>
            </a:r>
            <a:r>
              <a:rPr lang="en-US" dirty="0" smtClean="0"/>
              <a:t>Lecture(cont.)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 startAt="5"/>
              <a:defRPr/>
            </a:pPr>
            <a:r>
              <a:rPr lang="en-US" dirty="0"/>
              <a:t>Identify several challenges today’s human resource managers currently face.</a:t>
            </a:r>
          </a:p>
          <a:p>
            <a:pPr marL="514350" indent="-514350">
              <a:buFont typeface="+mj-lt"/>
              <a:buAutoNum type="arabicPeriod" startAt="5"/>
              <a:defRPr/>
            </a:pPr>
            <a:r>
              <a:rPr lang="en-US" dirty="0"/>
              <a:t>Outline several potential challenges and contributions that an increasingly diverse workforce presents.</a:t>
            </a:r>
          </a:p>
          <a:p>
            <a:pPr marL="514350" indent="-514350">
              <a:buFont typeface="+mj-lt"/>
              <a:buAutoNum type="arabicPeriod" startAt="5"/>
              <a:defRPr/>
            </a:pPr>
            <a:r>
              <a:rPr lang="en-US" dirty="0"/>
              <a:t>Discuss the role of human resource managers in the future.</a:t>
            </a:r>
          </a:p>
          <a:p>
            <a:pPr marL="514350" indent="-514350">
              <a:buFont typeface="+mj-lt"/>
              <a:buAutoNum type="arabicPeriod" startAt="5"/>
              <a:defRPr/>
            </a:pPr>
            <a:r>
              <a:rPr lang="en-US" dirty="0"/>
              <a:t>Explain how human resource managers can affect organizational performance.</a:t>
            </a:r>
          </a:p>
          <a:p>
            <a:pPr marL="514350" indent="-514350">
              <a:buFont typeface="+mj-lt"/>
              <a:buAutoNum type="arabicPeriod" startAt="5"/>
              <a:defRPr/>
            </a:pPr>
            <a:r>
              <a:rPr lang="en-US" dirty="0"/>
              <a:t>Summarize several guidelines to follow when communicating human resource programs.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5916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Resource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sz="6200" dirty="0" smtClean="0"/>
              <a:t>Definitions</a:t>
            </a:r>
          </a:p>
          <a:p>
            <a:pPr marL="0" indent="0">
              <a:buNone/>
            </a:pPr>
            <a:r>
              <a:rPr lang="en-US" sz="6200" dirty="0" smtClean="0"/>
              <a:t>According to </a:t>
            </a:r>
            <a:r>
              <a:rPr lang="en-US" sz="6200" dirty="0"/>
              <a:t>Johnson, P. (2009</a:t>
            </a:r>
            <a:r>
              <a:rPr lang="en-US" sz="6200" dirty="0" smtClean="0"/>
              <a:t>)</a:t>
            </a:r>
          </a:p>
          <a:p>
            <a:pPr marL="0" indent="0"/>
            <a:r>
              <a:rPr lang="en-US" sz="6200" dirty="0" smtClean="0"/>
              <a:t>Human </a:t>
            </a:r>
            <a:r>
              <a:rPr lang="en-US" sz="6200" dirty="0"/>
              <a:t>resource management (HRM, or simply HR) is a function in organizations designed to maximize employee performance in service of their </a:t>
            </a:r>
            <a:r>
              <a:rPr lang="en-US" sz="6200" dirty="0" smtClean="0"/>
              <a:t>employer’s </a:t>
            </a:r>
            <a:r>
              <a:rPr lang="en-US" sz="6200" dirty="0"/>
              <a:t>strategic </a:t>
            </a:r>
            <a:r>
              <a:rPr lang="en-US" sz="6200" dirty="0" smtClean="0"/>
              <a:t>objectives.</a:t>
            </a:r>
          </a:p>
          <a:p>
            <a:pPr marL="0" indent="0"/>
            <a:r>
              <a:rPr lang="en-US" sz="6200" dirty="0" smtClean="0"/>
              <a:t>The</a:t>
            </a:r>
            <a:r>
              <a:rPr lang="en-US" sz="6200" dirty="0"/>
              <a:t> </a:t>
            </a:r>
            <a:r>
              <a:rPr lang="en-US" sz="6200" dirty="0" smtClean="0"/>
              <a:t>process</a:t>
            </a:r>
            <a:r>
              <a:rPr lang="en-US" sz="6200" dirty="0"/>
              <a:t> of hiring and </a:t>
            </a:r>
            <a:r>
              <a:rPr lang="en-US" sz="6200" dirty="0" smtClean="0"/>
              <a:t>developing employees</a:t>
            </a:r>
            <a:r>
              <a:rPr lang="en-US" sz="6200" dirty="0"/>
              <a:t> so that they become more valuable to the </a:t>
            </a:r>
            <a:r>
              <a:rPr lang="en-US" sz="6200" dirty="0" smtClean="0"/>
              <a:t>organization. Human resource</a:t>
            </a:r>
            <a:r>
              <a:rPr lang="en-US" sz="6200" dirty="0"/>
              <a:t> </a:t>
            </a:r>
            <a:r>
              <a:rPr lang="en-US" sz="6200" dirty="0" smtClean="0"/>
              <a:t>Management</a:t>
            </a:r>
            <a:r>
              <a:rPr lang="en-US" sz="6200" dirty="0"/>
              <a:t> includes conducting job analyses, planning </a:t>
            </a:r>
            <a:r>
              <a:rPr lang="en-US" sz="6200" dirty="0" smtClean="0"/>
              <a:t>personnel needs</a:t>
            </a:r>
            <a:r>
              <a:rPr lang="en-US" sz="6200" dirty="0"/>
              <a:t>, recruiting the right people for the job, orienting and training, </a:t>
            </a:r>
            <a:r>
              <a:rPr lang="en-US" sz="6200" dirty="0" smtClean="0"/>
              <a:t>managing</a:t>
            </a:r>
            <a:r>
              <a:rPr lang="en-US" sz="6200" dirty="0"/>
              <a:t> </a:t>
            </a:r>
            <a:r>
              <a:rPr lang="en-US" sz="6200" dirty="0" smtClean="0"/>
              <a:t>wages</a:t>
            </a:r>
            <a:r>
              <a:rPr lang="en-US" sz="6200" dirty="0"/>
              <a:t> and salaries, providing benefits and incentives, evaluating performance, resolving disputes, and communicating with all employees at all levels. </a:t>
            </a:r>
            <a:br>
              <a:rPr lang="en-US" sz="6200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1298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Resource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b="1" dirty="0"/>
              <a:t>Human Resource Management</a:t>
            </a:r>
          </a:p>
          <a:p>
            <a:pPr lvl="1">
              <a:defRPr/>
            </a:pPr>
            <a:r>
              <a:rPr lang="en-US" dirty="0"/>
              <a:t>Activities designed to provide for and coordinate the human resources of an organization</a:t>
            </a:r>
          </a:p>
          <a:p>
            <a:pPr lvl="1">
              <a:defRPr/>
            </a:pPr>
            <a:r>
              <a:rPr lang="en-US" dirty="0"/>
              <a:t>Traditionally referred to as personnel administration or personnel management</a:t>
            </a:r>
          </a:p>
          <a:p>
            <a:pPr>
              <a:defRPr/>
            </a:pPr>
            <a:r>
              <a:rPr lang="en-US" b="1" dirty="0"/>
              <a:t>Human Resource Functions</a:t>
            </a:r>
          </a:p>
          <a:p>
            <a:pPr lvl="1">
              <a:defRPr/>
            </a:pPr>
            <a:r>
              <a:rPr lang="en-US" dirty="0"/>
              <a:t>Tasks and duties performed in large and small organizations to provide for and coordinate human resources</a:t>
            </a:r>
          </a:p>
          <a:p>
            <a:pPr>
              <a:defRPr/>
            </a:pPr>
            <a:r>
              <a:rPr lang="en-US" b="1" dirty="0"/>
              <a:t>Talent management </a:t>
            </a:r>
          </a:p>
          <a:p>
            <a:pPr lvl="1">
              <a:defRPr/>
            </a:pPr>
            <a:r>
              <a:rPr lang="en-US" dirty="0"/>
              <a:t>The broad spectrum of HR activities involved in obtaining and managing firm’s human resources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5753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Human Resource Management Process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441606640"/>
              </p:ext>
            </p:extLst>
          </p:nvPr>
        </p:nvGraphicFramePr>
        <p:xfrm>
          <a:off x="457200" y="1600200"/>
          <a:ext cx="83820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25513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Who Performs the Human Resource Functions?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Operating manager</a:t>
            </a:r>
          </a:p>
          <a:p>
            <a:pPr lvl="1">
              <a:defRPr/>
            </a:pPr>
            <a:r>
              <a:rPr lang="en-US" dirty="0"/>
              <a:t>Person who manages people directly involved with the production of an organization’s products or services </a:t>
            </a:r>
          </a:p>
          <a:p>
            <a:pPr lvl="1">
              <a:defRPr/>
            </a:pPr>
            <a:r>
              <a:rPr lang="en-US" dirty="0"/>
              <a:t>Production manager in a manufacturing plant, loan manager in a bank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7233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Who Performs the Human Resource Functions?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/>
              <a:t>Human resource generalist</a:t>
            </a:r>
          </a:p>
          <a:p>
            <a:pPr marL="804863" lvl="1" indent="-347663">
              <a:defRPr/>
            </a:pPr>
            <a:r>
              <a:rPr lang="en-US" sz="2600" dirty="0"/>
              <a:t>Person who devotes a majority of working time to human resource issues, but does not specialize in any specific areas.</a:t>
            </a:r>
          </a:p>
          <a:p>
            <a:pPr>
              <a:defRPr/>
            </a:pPr>
            <a:r>
              <a:rPr lang="en-US" sz="2800" dirty="0"/>
              <a:t>Human resource specialist</a:t>
            </a:r>
          </a:p>
          <a:p>
            <a:pPr marL="860425" lvl="1" indent="-403225">
              <a:defRPr/>
            </a:pPr>
            <a:r>
              <a:rPr lang="en-US" sz="2600" dirty="0"/>
              <a:t>Person specially trained in one or more areas of human resource management </a:t>
            </a:r>
          </a:p>
          <a:p>
            <a:pPr marL="860425" lvl="1" indent="-403225">
              <a:defRPr/>
            </a:pPr>
            <a:r>
              <a:rPr lang="en-US" sz="2600" dirty="0"/>
              <a:t>labor relations specialist, wage and salary specialist</a:t>
            </a:r>
          </a:p>
          <a:p>
            <a:pPr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3455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Human Resource Department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Primary function – Provide support to operating managers on all human resource matters</a:t>
            </a:r>
          </a:p>
          <a:p>
            <a:pPr>
              <a:defRPr/>
            </a:pPr>
            <a:r>
              <a:rPr lang="en-US" dirty="0"/>
              <a:t>Fulfills a traditional staff role and acts in an advisory capacity</a:t>
            </a:r>
          </a:p>
          <a:p>
            <a:pPr>
              <a:defRPr/>
            </a:pPr>
            <a:r>
              <a:rPr lang="en-US" dirty="0"/>
              <a:t>Depending upon the organization, functions may be split between operating managers and human resource department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0009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Human Resource Department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en-US" dirty="0"/>
              <a:t>Other functions:</a:t>
            </a:r>
          </a:p>
          <a:p>
            <a:pPr>
              <a:defRPr/>
            </a:pPr>
            <a:r>
              <a:rPr lang="en-US" dirty="0"/>
              <a:t>Customarily organizes and coordinates hiring and training</a:t>
            </a:r>
          </a:p>
          <a:p>
            <a:pPr>
              <a:defRPr/>
            </a:pPr>
            <a:r>
              <a:rPr lang="en-US" dirty="0"/>
              <a:t>Maintains personnel records</a:t>
            </a:r>
          </a:p>
          <a:p>
            <a:pPr>
              <a:defRPr/>
            </a:pPr>
            <a:r>
              <a:rPr lang="en-US" dirty="0"/>
              <a:t>Acts as a liaison between management, labor, and government</a:t>
            </a:r>
          </a:p>
          <a:p>
            <a:pPr>
              <a:defRPr/>
            </a:pPr>
            <a:r>
              <a:rPr lang="en-US" dirty="0"/>
              <a:t>Coordinates safety programs</a:t>
            </a:r>
          </a:p>
          <a:p>
            <a:pPr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3933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7562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Examples of Types of Assistance Provided by Human Resource Departments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7" y="3048000"/>
            <a:ext cx="8124825" cy="185340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411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Three Types of Assistance Provided by Human Resource Department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5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23937" y="2029619"/>
            <a:ext cx="7096125" cy="3667125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2835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Challenges For Today’s Human Resource Managers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Diversity in the workforce</a:t>
            </a:r>
          </a:p>
          <a:p>
            <a:pPr>
              <a:defRPr/>
            </a:pPr>
            <a:r>
              <a:rPr lang="en-US" dirty="0"/>
              <a:t>Result of changes in government requirements</a:t>
            </a:r>
          </a:p>
          <a:p>
            <a:pPr>
              <a:defRPr/>
            </a:pPr>
            <a:r>
              <a:rPr lang="en-US" dirty="0"/>
              <a:t>Organizational structures</a:t>
            </a:r>
          </a:p>
          <a:p>
            <a:pPr>
              <a:defRPr/>
            </a:pPr>
            <a:r>
              <a:rPr lang="en-US" dirty="0"/>
              <a:t>Technology</a:t>
            </a:r>
          </a:p>
          <a:p>
            <a:pPr>
              <a:defRPr/>
            </a:pPr>
            <a:r>
              <a:rPr lang="en-US" dirty="0"/>
              <a:t>Management approaches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1149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Diversity in Workforce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Between years 2004-2018:</a:t>
            </a:r>
          </a:p>
          <a:p>
            <a:pPr lvl="1">
              <a:defRPr/>
            </a:pPr>
            <a:r>
              <a:rPr lang="en-US" dirty="0"/>
              <a:t>Almost half the new entrants will be women</a:t>
            </a:r>
          </a:p>
          <a:p>
            <a:pPr lvl="1">
              <a:defRPr/>
            </a:pPr>
            <a:r>
              <a:rPr lang="en-US" dirty="0"/>
              <a:t>White, non-Hispanic males will comprise fewer than one-third of new labor force entrants</a:t>
            </a:r>
          </a:p>
          <a:p>
            <a:pPr lvl="1">
              <a:defRPr/>
            </a:pPr>
            <a:r>
              <a:rPr lang="en-US" dirty="0"/>
              <a:t>Average age of employees will climb to 42.3</a:t>
            </a:r>
          </a:p>
          <a:p>
            <a:pPr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2790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Diversity in Workforce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3" pitchFamily="18" charset="2"/>
              <a:buNone/>
              <a:defRPr/>
            </a:pPr>
            <a:r>
              <a:rPr lang="en-US" dirty="0"/>
              <a:t>Increasing globalization of many companies</a:t>
            </a:r>
          </a:p>
          <a:p>
            <a:pPr>
              <a:defRPr/>
            </a:pPr>
            <a:r>
              <a:rPr lang="en-US" dirty="0"/>
              <a:t>Defining </a:t>
            </a:r>
            <a:r>
              <a:rPr lang="en-US" b="1" dirty="0"/>
              <a:t>diversity</a:t>
            </a:r>
            <a:r>
              <a:rPr lang="en-US" dirty="0"/>
              <a:t> in global terms </a:t>
            </a:r>
          </a:p>
          <a:p>
            <a:pPr lvl="1">
              <a:defRPr/>
            </a:pPr>
            <a:r>
              <a:rPr lang="en-US" dirty="0"/>
              <a:t>Looking at all people and everything that makes them different from one another, as well as the things that make them similar</a:t>
            </a:r>
          </a:p>
          <a:p>
            <a:pPr lvl="1">
              <a:defRPr/>
            </a:pPr>
            <a:r>
              <a:rPr lang="en-US" dirty="0"/>
              <a:t>Values, habits, and customs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3422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Human Resource Related Challenges Facing global Companies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Cultural differences</a:t>
            </a:r>
          </a:p>
          <a:p>
            <a:pPr>
              <a:defRPr/>
            </a:pPr>
            <a:r>
              <a:rPr lang="en-US" dirty="0"/>
              <a:t>Compliance with data-privacy regulations</a:t>
            </a:r>
          </a:p>
          <a:p>
            <a:pPr>
              <a:defRPr/>
            </a:pPr>
            <a:r>
              <a:rPr lang="en-US" dirty="0"/>
              <a:t>Varying economic conditions across countries</a:t>
            </a:r>
          </a:p>
          <a:p>
            <a:pPr>
              <a:defRPr/>
            </a:pPr>
            <a:r>
              <a:rPr lang="en-US" dirty="0"/>
              <a:t>Time zone differences</a:t>
            </a:r>
          </a:p>
          <a:p>
            <a:pPr>
              <a:defRPr/>
            </a:pPr>
            <a:r>
              <a:rPr lang="en-US" dirty="0"/>
              <a:t>Legal environment</a:t>
            </a:r>
          </a:p>
          <a:p>
            <a:pPr>
              <a:defRPr/>
            </a:pPr>
            <a:r>
              <a:rPr lang="en-US" dirty="0"/>
              <a:t>International compliance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5669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Challenges and Contributions of Diversity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Organizations must get away from fitting employees into a single corporate mold</a:t>
            </a:r>
          </a:p>
          <a:p>
            <a:pPr lvl="1">
              <a:defRPr/>
            </a:pPr>
            <a:r>
              <a:rPr lang="en-US" dirty="0"/>
              <a:t>Must create new human resource policies to explicitly recognize and respond to unique needs of individual employees</a:t>
            </a:r>
          </a:p>
          <a:p>
            <a:pPr>
              <a:defRPr/>
            </a:pPr>
            <a:r>
              <a:rPr lang="en-US" dirty="0"/>
              <a:t>Communication problems that arise will necessitate additional training in written and spoken language skills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2484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Regulatory Changes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3" pitchFamily="18" charset="2"/>
              <a:buNone/>
              <a:defRPr/>
            </a:pPr>
            <a:r>
              <a:rPr lang="en-US" dirty="0"/>
              <a:t>Organizations face new regulations routinely issued in areas of: </a:t>
            </a:r>
          </a:p>
          <a:p>
            <a:pPr>
              <a:defRPr/>
            </a:pPr>
            <a:r>
              <a:rPr lang="en-US" dirty="0"/>
              <a:t>Safety and health</a:t>
            </a:r>
          </a:p>
          <a:p>
            <a:pPr>
              <a:defRPr/>
            </a:pPr>
            <a:r>
              <a:rPr lang="en-US" dirty="0"/>
              <a:t>Equal employment opportunity</a:t>
            </a:r>
          </a:p>
          <a:p>
            <a:pPr>
              <a:defRPr/>
            </a:pPr>
            <a:r>
              <a:rPr lang="en-US" dirty="0"/>
              <a:t>Pension reform</a:t>
            </a:r>
          </a:p>
          <a:p>
            <a:pPr>
              <a:defRPr/>
            </a:pPr>
            <a:r>
              <a:rPr lang="en-US" dirty="0"/>
              <a:t>Quality of work life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200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Structural Changes to Organizations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Downsizing </a:t>
            </a:r>
          </a:p>
          <a:p>
            <a:pPr lvl="1">
              <a:defRPr/>
            </a:pPr>
            <a:r>
              <a:rPr lang="en-US" dirty="0"/>
              <a:t>Laying off large members of managerial and other employees</a:t>
            </a:r>
          </a:p>
          <a:p>
            <a:pPr>
              <a:defRPr/>
            </a:pPr>
            <a:r>
              <a:rPr lang="en-US" dirty="0"/>
              <a:t>Outsourcing </a:t>
            </a:r>
          </a:p>
          <a:p>
            <a:pPr lvl="1">
              <a:defRPr/>
            </a:pPr>
            <a:r>
              <a:rPr lang="en-US" dirty="0"/>
              <a:t> Subcontracting work to an outside company that specializes in that particular type of work</a:t>
            </a:r>
          </a:p>
          <a:p>
            <a:pPr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3609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Structural Changes to Organizations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en-US" dirty="0"/>
              <a:t>Rightsizing 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/>
              <a:t> Continuous and proactive assessment of mission-critical work and its staffing requirements</a:t>
            </a:r>
          </a:p>
          <a:p>
            <a:pPr>
              <a:lnSpc>
                <a:spcPct val="80000"/>
              </a:lnSpc>
              <a:defRPr/>
            </a:pPr>
            <a:r>
              <a:rPr lang="en-US" dirty="0"/>
              <a:t>Reengineering 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/>
              <a:t>Fundamental rethinking and radical redesign of business processes to achieve dramatic improvements in cost, quality, services, and speed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24420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Technological and Managerial Changes within Organizations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Computerized information systems are now being used to maintain easily accessible employee data that are valuable in job placement and labor utilization</a:t>
            </a:r>
          </a:p>
          <a:p>
            <a:pPr>
              <a:defRPr/>
            </a:pPr>
            <a:r>
              <a:rPr lang="en-US" dirty="0"/>
              <a:t>Also being used in employee training, succession planning, and compensation management, and to track and report affirmative action activity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6488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Technological and Managerial Changes within Organizations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Many organizations have implemented Web-based human resource systems that allow employees to complete many HR-related tasks online. </a:t>
            </a:r>
          </a:p>
          <a:p>
            <a:pPr>
              <a:defRPr/>
            </a:pPr>
            <a:r>
              <a:rPr lang="en-US" dirty="0"/>
              <a:t>Referred to as electronic human resources (</a:t>
            </a:r>
            <a:r>
              <a:rPr lang="en-US" dirty="0" err="1"/>
              <a:t>eHR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7071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 of </a:t>
            </a:r>
            <a:r>
              <a:rPr lang="en-US" dirty="0" err="1"/>
              <a:t>eHR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Employee convenience</a:t>
            </a:r>
          </a:p>
          <a:p>
            <a:pPr lvl="0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Immediate response</a:t>
            </a:r>
          </a:p>
          <a:p>
            <a:pPr lvl="0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Increased accuracy</a:t>
            </a:r>
          </a:p>
          <a:p>
            <a:pPr lvl="0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Reduced costs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3728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Technological and Managerial Changes within Organizations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Telecommuting </a:t>
            </a:r>
          </a:p>
          <a:p>
            <a:pPr lvl="1">
              <a:defRPr/>
            </a:pPr>
            <a:r>
              <a:rPr lang="en-US" dirty="0"/>
              <a:t>Working at home by using an electronic linkup with a central office</a:t>
            </a:r>
          </a:p>
          <a:p>
            <a:pPr lvl="1">
              <a:defRPr/>
            </a:pPr>
            <a:r>
              <a:rPr lang="en-US" dirty="0"/>
              <a:t>Applicable to employees in home country or on different continents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6367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Technological and Managerial Changes within Organizations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Empowerment </a:t>
            </a:r>
          </a:p>
          <a:p>
            <a:pPr lvl="1">
              <a:defRPr/>
            </a:pPr>
            <a:r>
              <a:rPr lang="en-US" dirty="0"/>
              <a:t>Form of decentralization that involves giving subordinates substantial authority to make decisions</a:t>
            </a:r>
          </a:p>
          <a:p>
            <a:pPr>
              <a:defRPr/>
            </a:pPr>
            <a:r>
              <a:rPr lang="en-US" b="1" dirty="0"/>
              <a:t>Self-managed work teams </a:t>
            </a:r>
          </a:p>
          <a:p>
            <a:pPr lvl="1">
              <a:defRPr/>
            </a:pPr>
            <a:r>
              <a:rPr lang="en-US" dirty="0"/>
              <a:t>Groups of peers that are responsible for a particular task or area</a:t>
            </a:r>
          </a:p>
          <a:p>
            <a:pPr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2515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Human Resource Management In the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Human resource managers must be integrally involved in organization’s strategic and policy-making activities</a:t>
            </a:r>
          </a:p>
          <a:p>
            <a:pPr>
              <a:defRPr/>
            </a:pPr>
            <a:r>
              <a:rPr lang="en-US" dirty="0"/>
              <a:t>Human resource managers need to:</a:t>
            </a:r>
          </a:p>
          <a:p>
            <a:pPr lvl="1">
              <a:defRPr/>
            </a:pPr>
            <a:r>
              <a:rPr lang="en-US" dirty="0"/>
              <a:t>Overcome negative impressions and biases sometimes associated with this field</a:t>
            </a:r>
          </a:p>
          <a:p>
            <a:pPr lvl="1">
              <a:defRPr/>
            </a:pPr>
            <a:r>
              <a:rPr lang="en-US" dirty="0"/>
              <a:t>Become well-rounded businesspeople</a:t>
            </a:r>
          </a:p>
          <a:p>
            <a:pPr lvl="1">
              <a:defRPr/>
            </a:pPr>
            <a:r>
              <a:rPr lang="en-US" dirty="0"/>
              <a:t>Understand business complexities and strategies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6773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Human Resource Management In the Future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 3" pitchFamily="18" charset="2"/>
              <a:buNone/>
              <a:defRPr/>
            </a:pPr>
            <a:r>
              <a:rPr lang="en-US" dirty="0"/>
              <a:t>Becoming more familiar with the business:</a:t>
            </a:r>
          </a:p>
          <a:p>
            <a:pPr>
              <a:defRPr/>
            </a:pPr>
            <a:r>
              <a:rPr lang="en-US" dirty="0"/>
              <a:t>Know the company strategy and business plan</a:t>
            </a:r>
          </a:p>
          <a:p>
            <a:pPr>
              <a:defRPr/>
            </a:pPr>
            <a:r>
              <a:rPr lang="en-US" dirty="0"/>
              <a:t>Know the industry</a:t>
            </a:r>
          </a:p>
          <a:p>
            <a:pPr>
              <a:defRPr/>
            </a:pPr>
            <a:r>
              <a:rPr lang="en-US" dirty="0"/>
              <a:t>Support business needs</a:t>
            </a:r>
          </a:p>
          <a:p>
            <a:pPr>
              <a:defRPr/>
            </a:pPr>
            <a:r>
              <a:rPr lang="en-US" dirty="0"/>
              <a:t>Spend more time with the line people</a:t>
            </a:r>
          </a:p>
          <a:p>
            <a:pPr>
              <a:defRPr/>
            </a:pPr>
            <a:r>
              <a:rPr lang="en-US" dirty="0"/>
              <a:t>Keep your hand on the pulse of the organization</a:t>
            </a:r>
          </a:p>
          <a:p>
            <a:pPr>
              <a:defRPr/>
            </a:pPr>
            <a:r>
              <a:rPr lang="en-US" dirty="0"/>
              <a:t>Learn to calculate costs and solutions in hard numbers</a:t>
            </a:r>
          </a:p>
          <a:p>
            <a:pPr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442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 for Understanding the Organization’s Business Strategies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812" y="2820194"/>
            <a:ext cx="7572375" cy="2085975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85334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Impact of the HR Manager on  Organizational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Reducing unnecessary overtime expenses by increasing productivity during a normal day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Staying on top of absenteeism and instituting programs designed to reduce money spent for time not worked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Eliminating wasted time by employees with sound job design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9181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Impact of the HR Manager on  Organizational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4"/>
              <a:defRPr/>
            </a:pPr>
            <a:r>
              <a:rPr lang="en-US" dirty="0"/>
              <a:t>Minimizing employee turnover and unemployment benefit costs by practicing sound human relations and creating a work atmosphere that promotes job satisfaction</a:t>
            </a:r>
          </a:p>
          <a:p>
            <a:pPr marL="514350" indent="-514350">
              <a:buFont typeface="+mj-lt"/>
              <a:buAutoNum type="arabicPeriod" startAt="4"/>
              <a:defRPr/>
            </a:pPr>
            <a:r>
              <a:rPr lang="en-US" dirty="0"/>
              <a:t>Installing and monitoring effective safety and health programs to reduce lost-time accidents and keep medical and workers’ compensation costs low</a:t>
            </a:r>
          </a:p>
          <a:p>
            <a:pPr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9FEEC-1DE4-43EA-8FAC-EF8D8B952A27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0168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514600"/>
            <a:ext cx="8229600" cy="1143000"/>
          </a:xfrm>
        </p:spPr>
        <p:txBody>
          <a:bodyPr/>
          <a:lstStyle/>
          <a:p>
            <a:r>
              <a:rPr lang="en-US" dirty="0" smtClean="0"/>
              <a:t>Thanks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1474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757</TotalTime>
  <Words>1529</Words>
  <Application>Microsoft Office PowerPoint</Application>
  <PresentationFormat>On-screen Show (4:3)</PresentationFormat>
  <Paragraphs>258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MGT-555  PERFORMANCE AND CAREER MANAGEMENT</vt:lpstr>
      <vt:lpstr>Self Introduction</vt:lpstr>
      <vt:lpstr>Course Objective</vt:lpstr>
      <vt:lpstr>Course Objective (Contd.)</vt:lpstr>
      <vt:lpstr>Key Learning Outcomes</vt:lpstr>
      <vt:lpstr>Key Learning Outcomes (Contd.)</vt:lpstr>
      <vt:lpstr>Key Learning Outcomes (Contd.)</vt:lpstr>
      <vt:lpstr>Key Learning Outcomes (Contd.)</vt:lpstr>
      <vt:lpstr>Course Contents/ Structure</vt:lpstr>
      <vt:lpstr>Course Contents/ Structure</vt:lpstr>
      <vt:lpstr>Course Contents/ Structure</vt:lpstr>
      <vt:lpstr>Course Contents/ Structure</vt:lpstr>
      <vt:lpstr>Course Contents/ Structure</vt:lpstr>
      <vt:lpstr>Course Contents/ Structure</vt:lpstr>
      <vt:lpstr>Summary of Today’s Lecture</vt:lpstr>
      <vt:lpstr>Summary of Today’s Lecture(cont.)</vt:lpstr>
      <vt:lpstr>Human Resource Management</vt:lpstr>
      <vt:lpstr>Human Resource Management</vt:lpstr>
      <vt:lpstr>Human Resource Management Process</vt:lpstr>
      <vt:lpstr>Who Performs the Human Resource Functions?</vt:lpstr>
      <vt:lpstr>Who Performs the Human Resource Functions?</vt:lpstr>
      <vt:lpstr>The Human Resource Department</vt:lpstr>
      <vt:lpstr>The Human Resource Department</vt:lpstr>
      <vt:lpstr>Examples of Types of Assistance Provided by Human Resource Departments</vt:lpstr>
      <vt:lpstr>Three Types of Assistance Provided by Human Resource Department</vt:lpstr>
      <vt:lpstr>Challenges For Today’s Human Resource Managers</vt:lpstr>
      <vt:lpstr>Diversity in Workforce</vt:lpstr>
      <vt:lpstr>Diversity in Workforce</vt:lpstr>
      <vt:lpstr>Key Human Resource Related Challenges Facing global Companies</vt:lpstr>
      <vt:lpstr>Challenges and Contributions of Diversity</vt:lpstr>
      <vt:lpstr>Regulatory Changes</vt:lpstr>
      <vt:lpstr>Structural Changes to Organizations</vt:lpstr>
      <vt:lpstr>Structural Changes to Organizations</vt:lpstr>
      <vt:lpstr>Technological and Managerial Changes within Organizations</vt:lpstr>
      <vt:lpstr>Technological and Managerial Changes within Organizations</vt:lpstr>
      <vt:lpstr>Advantages of eHR</vt:lpstr>
      <vt:lpstr>Technological and Managerial Changes within Organizations</vt:lpstr>
      <vt:lpstr>Technological and Managerial Changes within Organizations</vt:lpstr>
      <vt:lpstr>Human Resource Management In the Future</vt:lpstr>
      <vt:lpstr>Human Resource Management In the Future</vt:lpstr>
      <vt:lpstr>Questions for Understanding the Organization’s Business Strategies</vt:lpstr>
      <vt:lpstr>Impact of the HR Manager on  Organizational Performance</vt:lpstr>
      <vt:lpstr>Impact of the HR Manager on  Organizational Performance</vt:lpstr>
      <vt:lpstr>Thanks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Definition of performance managment</dc:title>
  <dc:creator>usman</dc:creator>
  <cp:lastModifiedBy>stdc_lp</cp:lastModifiedBy>
  <cp:revision>61</cp:revision>
  <dcterms:created xsi:type="dcterms:W3CDTF">2014-06-21T08:52:10Z</dcterms:created>
  <dcterms:modified xsi:type="dcterms:W3CDTF">2014-06-26T06:05:18Z</dcterms:modified>
</cp:coreProperties>
</file>