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sldIdLst>
    <p:sldId id="308" r:id="rId5"/>
    <p:sldId id="309" r:id="rId6"/>
    <p:sldId id="286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566" autoAdjust="0"/>
  </p:normalViewPr>
  <p:slideViewPr>
    <p:cSldViewPr>
      <p:cViewPr varScale="1">
        <p:scale>
          <a:sx n="47" d="100"/>
          <a:sy n="47" d="100"/>
        </p:scale>
        <p:origin x="-136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952BFC-4E0C-49A7-9A2F-1641E771FF12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717526-3784-496F-9A74-92FB76CCE8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40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US" sz="140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B9B8D-BB02-4C02-B66C-05A072D0D0A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8FF358-BB29-479E-A94F-48B866AA28D6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ECAB53-22BD-4024-99CC-ED21765F665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 smtClean="0">
              <a:latin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 smtClean="0">
              <a:latin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Arial" pitchFamily="34" charset="0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 smtClean="0"/>
              <a:t> </a:t>
            </a: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6DF9D5-A755-4F54-A3D0-D7003F80417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FB067C-2465-457F-906D-DD513698ED88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>
              <a:latin typeface="Arial" charset="0"/>
              <a:cs typeface="Arial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96F30B-B15E-4763-8031-78325C6BFC6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1FD7AA-04EE-4C3C-A695-15877CF8509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889D1F-3CF5-46C4-A211-F2AAF850459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sz="1400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CF3BA4-8A38-40F8-9986-EADCAF5E674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59A24E-E140-4F45-B973-5697FA045EE3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F430EF-13F4-43C7-AA6F-6942D10BA62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36DA1B-4A5D-44FC-B8C5-9BBDCA39DA9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sz="1400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F28F10-31C5-427B-818F-D59065AF3A3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eaLnBrk="1" hangingPunct="1">
              <a:spcBef>
                <a:spcPct val="0"/>
              </a:spcBef>
              <a:defRPr/>
            </a:pPr>
            <a:endParaRPr lang="en-GB" sz="1400" dirty="0" smtClean="0"/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C9C7CC-CC67-42B9-B4F3-406E35A2C05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C8D5A-5C42-43D1-B073-A7C87052836C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0F272A-43A0-4890-890F-BC20AC6066CD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A88F55-DDD9-4BF4-8C99-A6C1A52BC54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>
              <a:latin typeface="Arial" charset="0"/>
              <a:cs typeface="Arial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CBE1C2-69EA-42E5-A24E-5B207978CD3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z="1400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E935D6-03C1-4F51-87A7-B996B7E310A9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D26C2-B171-47CB-AF16-CBCB5A4132F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F34CA-0AA9-4AA4-9BC5-2587268D0E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2DC0C-6F8B-4BF0-897A-CED5BF4EDE08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CD9D-77D5-4C67-8D06-B175E937E8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A7F4-6D0D-47C7-B78B-9CF1345C8A2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D4FE5-2AEE-4600-BE23-885034ED9F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2542F-96A0-47F4-8FF1-3F1C0E71AC7D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03FD4-BC82-47EC-852A-1C9ED136118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2501E-18DC-4441-A02D-87E290E5CBB7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183D0-793C-4872-9564-E26EE2A718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70E04-D018-4E20-AA68-81FB95AEA9D0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01E9-B17D-4F12-A7BB-3366BA3A0BA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F445A-F8DE-489F-9C0E-6968662DD43D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406C4-93FD-434F-9FB5-96EC7FF806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4158-F15A-48E1-B1A3-FE4C0C645FF8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15282-5A3F-42AB-8F17-BA9638BD9C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1E42E-E79C-4005-BF1D-0305836778D3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BDD87-D3F2-47FC-8FED-078801C4C0F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C535D-2167-452F-8225-36FAFA62EE94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4F070-D6B0-4402-9F72-8C63DB2961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33099-C1E0-42E4-A6FE-8D0CBB961BA7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84D9D-48E8-4158-A109-4F516D6F79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FE12382-2FAC-4088-A19A-C470B8B968EB}" type="datetimeFigureOut">
              <a:rPr lang="en-US"/>
              <a:pPr>
                <a:defRPr/>
              </a:pPr>
              <a:t>6/21/2014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1445F7-8B98-4129-A9BF-47339866E4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2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7" r:id="rId9"/>
    <p:sldLayoutId id="2147483723" r:id="rId10"/>
    <p:sldLayoutId id="214748372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-304800" y="2819400"/>
            <a:ext cx="9448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				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Lesson 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				Lecture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8 (Part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2)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	</a:t>
            </a:r>
            <a:r>
              <a:rPr lang="en-US" sz="3200" dirty="0">
                <a:latin typeface="Arial" charset="0"/>
                <a:cs typeface="Arial" charset="0"/>
              </a:rPr>
              <a:t>	</a:t>
            </a:r>
            <a:r>
              <a:rPr lang="en-US" sz="3200" dirty="0" smtClean="0">
                <a:latin typeface="Arial" charset="0"/>
                <a:cs typeface="Arial" charset="0"/>
              </a:rPr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Overview of Human Resources and 					Professional Development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1500174"/>
            <a:ext cx="7851648" cy="1828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Quality Human Resources </a:t>
            </a:r>
            <a:b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GB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for development &amp; training</a:t>
            </a:r>
            <a:endParaRPr lang="en-GB" sz="4000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Subtitle 2"/>
          <p:cNvSpPr>
            <a:spLocks noGrp="1"/>
          </p:cNvSpPr>
          <p:nvPr>
            <p:ph type="subTitle" idx="1"/>
          </p:nvPr>
        </p:nvSpPr>
        <p:spPr>
          <a:xfrm>
            <a:off x="357158" y="4857760"/>
            <a:ext cx="8501090" cy="642942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en-GB" sz="28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</a:t>
            </a:r>
            <a:r>
              <a:rPr lang="en-GB" sz="2800" b="1" dirty="0" smtClean="0"/>
              <a:t> </a:t>
            </a:r>
            <a:r>
              <a:rPr lang="en-GB" sz="2800" b="1" dirty="0" smtClean="0">
                <a:solidFill>
                  <a:schemeClr val="bg1"/>
                </a:solidFill>
              </a:rPr>
              <a:t>Recruitment and Monitoring of quality </a:t>
            </a:r>
            <a:r>
              <a:rPr lang="en-GB" sz="2800" b="1" dirty="0" smtClean="0">
                <a:solidFill>
                  <a:schemeClr val="bg1"/>
                </a:solidFill>
              </a:rPr>
              <a:t>Staff</a:t>
            </a:r>
          </a:p>
          <a:p>
            <a:pPr marR="0" algn="l" eaLnBrk="1" hangingPunct="1">
              <a:lnSpc>
                <a:spcPct val="90000"/>
              </a:lnSpc>
            </a:pPr>
            <a:r>
              <a:rPr lang="en-US" sz="2800" b="1" dirty="0" smtClean="0">
                <a:latin typeface="Arial" charset="0"/>
                <a:cs typeface="Arial" charset="0"/>
              </a:rPr>
              <a:t>(	`			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Part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</a:t>
            </a:r>
            <a:r>
              <a:rPr lang="en-US" sz="2800" b="1" dirty="0" smtClean="0">
                <a:latin typeface="Arial" charset="0"/>
                <a:cs typeface="Arial" charset="0"/>
              </a:rPr>
              <a:t>)</a:t>
            </a:r>
            <a:endParaRPr lang="en-GB" sz="2800" b="1" dirty="0" smtClean="0">
              <a:solidFill>
                <a:schemeClr val="bg1"/>
              </a:solidFill>
            </a:endParaRPr>
          </a:p>
          <a:p>
            <a:pPr marR="0" algn="l" eaLnBrk="1" hangingPunct="1">
              <a:lnSpc>
                <a:spcPct val="90000"/>
              </a:lnSpc>
            </a:pPr>
            <a:endParaRPr lang="en-GB" sz="36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28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2400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  <a:p>
            <a:pPr marR="0" algn="l" eaLnBrk="1" hangingPunct="1">
              <a:lnSpc>
                <a:spcPct val="90000"/>
              </a:lnSpc>
            </a:pPr>
            <a:endParaRPr lang="en-GB" sz="19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Human Resources - Retention</a:t>
            </a:r>
          </a:p>
        </p:txBody>
      </p:sp>
      <p:pic>
        <p:nvPicPr>
          <p:cNvPr id="28675" name="Picture 2" descr="http://staffportal.uwic.ac.uk/Units/HumanResources/sd/PublishingImages/Image%201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286125" y="2143125"/>
            <a:ext cx="2032000" cy="1739900"/>
          </a:xfrm>
          <a:noFill/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1214438" y="4929188"/>
            <a:ext cx="66436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>
                <a:cs typeface="Arial" charset="0"/>
              </a:rPr>
              <a:t>Human Resource Management and </a:t>
            </a:r>
          </a:p>
          <a:p>
            <a:pPr algn="ctr"/>
            <a:r>
              <a:rPr lang="en-GB" sz="2400">
                <a:cs typeface="Arial" charset="0"/>
              </a:rPr>
              <a:t>Human Resource Development 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29783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4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5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6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787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29821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22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788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89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0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791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29819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20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792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29817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8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793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4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5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6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7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8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799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9800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29815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6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801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29813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4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29802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29811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9812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9803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804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29805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9806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7" name="5-Point Star 46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" name="5-Point Star 47"/>
          <p:cNvSpPr/>
          <p:nvPr/>
        </p:nvSpPr>
        <p:spPr>
          <a:xfrm>
            <a:off x="3000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9" name="5-Point Star 48"/>
          <p:cNvSpPr/>
          <p:nvPr/>
        </p:nvSpPr>
        <p:spPr>
          <a:xfrm>
            <a:off x="3000375" y="45005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0" name="5-Point Star 49"/>
          <p:cNvSpPr/>
          <p:nvPr/>
        </p:nvSpPr>
        <p:spPr>
          <a:xfrm>
            <a:off x="7500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66775"/>
          </a:xfrm>
        </p:spPr>
        <p:txBody>
          <a:bodyPr/>
          <a:lstStyle/>
          <a:p>
            <a:pPr algn="ctr" eaLnBrk="1" hangingPunct="1"/>
            <a:r>
              <a:rPr lang="en-GB" dirty="0" smtClean="0"/>
              <a:t>Investors in People</a:t>
            </a:r>
          </a:p>
        </p:txBody>
      </p:sp>
      <p:pic>
        <p:nvPicPr>
          <p:cNvPr id="30723" name="Content Placeholder 7" descr="Standard_wheel.bmp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00232" y="1214422"/>
            <a:ext cx="5214937" cy="5072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71500" y="857250"/>
            <a:ext cx="8229600" cy="79533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Performance and Retention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28625" y="2143125"/>
            <a:ext cx="8229600" cy="4389438"/>
          </a:xfrm>
        </p:spPr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Induction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Probation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Performance Review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Development – Career Development/Succession Planning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Total Reward Package</a:t>
            </a:r>
          </a:p>
        </p:txBody>
      </p:sp>
      <p:pic>
        <p:nvPicPr>
          <p:cNvPr id="31748" name="Picture 2" descr="http://staffportal.uwic.ac.uk/Units/HumanResources/sd/PublishingImages/Image%20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5118100"/>
            <a:ext cx="2032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Induction – </a:t>
            </a:r>
            <a:r>
              <a:rPr lang="en-GB" sz="3200" smtClean="0"/>
              <a:t>[risk and benefit]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Unsatisfactory performance and low job satisfaction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Absenteeism, high labour turnover and resignations or dismissals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Tribunal cases if employees complain of unfair dismissal because of inadequate training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High demands on managers</a:t>
            </a:r>
            <a:endParaRPr lang="en-US" sz="2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Accidents leading to injuries and/or prosecution</a:t>
            </a:r>
          </a:p>
          <a:p>
            <a:pPr eaLnBrk="1" hangingPunct="1">
              <a:buFont typeface="Arial" charset="0"/>
              <a:buChar char="•"/>
            </a:pPr>
            <a:r>
              <a:rPr lang="en-GB" sz="2400" dirty="0" smtClean="0">
                <a:latin typeface="Arial" charset="0"/>
                <a:ea typeface="Times New Roman" pitchFamily="18" charset="0"/>
                <a:cs typeface="Arial" charset="0"/>
              </a:rPr>
              <a:t>Mistakes which are costly to the company </a:t>
            </a:r>
          </a:p>
          <a:p>
            <a:pPr eaLnBrk="1" hangingPunct="1"/>
            <a:endParaRPr lang="en-GB" sz="2400" dirty="0" smtClean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Induction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i="1" dirty="0" smtClean="0">
                <a:latin typeface="Arial" charset="0"/>
                <a:cs typeface="Arial" charset="0"/>
              </a:rPr>
              <a:t>With the best will in the world, induction cannot be described as a glamorous, exciting facet of people management.  In fact, it often degenerates into a hastily organised chore – a task that line managers can see as being merely a distraction from more important duties… </a:t>
            </a:r>
            <a:endParaRPr lang="en-GB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2000" i="1" dirty="0" smtClean="0">
                <a:latin typeface="Arial" charset="0"/>
                <a:cs typeface="Arial" charset="0"/>
              </a:rPr>
              <a:t>(Rankin, 2006)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Probation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252912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“</a:t>
            </a:r>
            <a:r>
              <a:rPr lang="en-US" sz="2800" i="1" smtClean="0">
                <a:latin typeface="Arial" charset="0"/>
                <a:cs typeface="Arial" charset="0"/>
              </a:rPr>
              <a:t>a testing of conduct or character of person, especially of candidate …… for employment.” </a:t>
            </a:r>
            <a:r>
              <a:rPr lang="en-US" sz="1800" i="1" smtClean="0">
                <a:latin typeface="Arial" charset="0"/>
                <a:cs typeface="Arial" charset="0"/>
              </a:rPr>
              <a:t>(Concise Oxford Dictionary) </a:t>
            </a:r>
            <a:endParaRPr lang="en-GB" sz="1800" i="1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Staff grades 1 to 5, up to a maximum of 06 months  [reviewed at 4/12/20 weeks]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Staff grades 6 to 9, up to a maximum of 12 months  [reviewed at 8/26/42 weeks]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Temporary or casual staff, grades 1 to 9, up to a maximum of 3 months [reviewed at 3/7/11 weeks] </a:t>
            </a:r>
            <a:endParaRPr lang="en-GB" sz="2000" smtClean="0">
              <a:latin typeface="Arial" charset="0"/>
              <a:cs typeface="Arial" charset="0"/>
            </a:endParaRPr>
          </a:p>
          <a:p>
            <a:pPr eaLnBrk="1" hangingPunct="1"/>
            <a:endParaRPr lang="en-GB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z="2400" i="1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sz="2400" i="1" dirty="0" smtClean="0">
                <a:latin typeface="Arial" charset="0"/>
                <a:cs typeface="Arial" charset="0"/>
              </a:rPr>
              <a:t>“a cultural shift within a resource towards an acceptance of performance management…..so that performance review becomes the norm, rather than the exception. This will involve tackling poor performance, but also managing good performance”.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i="1" dirty="0" smtClean="0">
                <a:latin typeface="Arial" charset="0"/>
                <a:cs typeface="Arial" charset="0"/>
              </a:rPr>
              <a:t>(KPMG, 2005) </a:t>
            </a:r>
          </a:p>
          <a:p>
            <a:pPr eaLnBrk="1" hangingPunct="1">
              <a:buFont typeface="Wingdings 2" pitchFamily="18" charset="2"/>
              <a:buNone/>
            </a:pPr>
            <a:endParaRPr lang="en-GB" sz="1800" i="1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GB" sz="1800" i="1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Staff Review and Development Scheme  (2002)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400" dirty="0" smtClean="0">
                <a:latin typeface="Arial" charset="0"/>
                <a:cs typeface="Arial" charset="0"/>
              </a:rPr>
              <a:t>Staff Performance Review Scheme (2007)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dirty="0" smtClean="0">
                <a:latin typeface="Arial" charset="0"/>
                <a:cs typeface="Arial" charset="0"/>
              </a:rPr>
              <a:t>The scheme aims to: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Match individual and organisational needs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Structured objective setting linked to corporate plans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Review individual performance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Identify personal development needs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Identify any factors which may affect future objectives and priorities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Allow staff to feedback on unit and  organizational strategies and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Staff Performance Review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2400" b="1" smtClean="0">
                <a:solidFill>
                  <a:srgbClr val="FF0000"/>
                </a:solidFill>
                <a:latin typeface="Arial" charset="0"/>
                <a:cs typeface="Arial" charset="0"/>
              </a:rPr>
              <a:t>AUGUST						     JULY</a:t>
            </a:r>
            <a:endParaRPr lang="en-GB" sz="2400" smtClean="0">
              <a:latin typeface="Arial" charset="0"/>
              <a:cs typeface="Arial" charset="0"/>
            </a:endParaRPr>
          </a:p>
          <a:p>
            <a:pPr eaLnBrk="1" hangingPunct="1"/>
            <a:endParaRPr lang="en-GB" smtClean="0"/>
          </a:p>
        </p:txBody>
      </p:sp>
      <p:sp>
        <p:nvSpPr>
          <p:cNvPr id="4" name="Oval 3"/>
          <p:cNvSpPr/>
          <p:nvPr/>
        </p:nvSpPr>
        <p:spPr>
          <a:xfrm>
            <a:off x="2643188" y="1928813"/>
            <a:ext cx="3500437" cy="2143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FIRST REVIEW</a:t>
            </a:r>
          </a:p>
        </p:txBody>
      </p:sp>
      <p:sp>
        <p:nvSpPr>
          <p:cNvPr id="5" name="Oval 4"/>
          <p:cNvSpPr/>
          <p:nvPr/>
        </p:nvSpPr>
        <p:spPr>
          <a:xfrm>
            <a:off x="2714625" y="4214813"/>
            <a:ext cx="3500438" cy="2143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MID-TERM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dirty="0"/>
              <a:t>REVIEW</a:t>
            </a:r>
          </a:p>
        </p:txBody>
      </p:sp>
      <p:sp>
        <p:nvSpPr>
          <p:cNvPr id="6" name="Oval 5"/>
          <p:cNvSpPr/>
          <p:nvPr/>
        </p:nvSpPr>
        <p:spPr>
          <a:xfrm>
            <a:off x="2143125" y="2571750"/>
            <a:ext cx="4572000" cy="2928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/>
              <a:t>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Staff Performance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468563"/>
            <a:ext cx="8229600" cy="4389437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SPECIFIC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MEASURABLE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ACHIEVABLE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REALISTIC -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TIMED –</a:t>
            </a:r>
          </a:p>
          <a:p>
            <a:pPr eaLnBrk="1" hangingPunct="1">
              <a:buFont typeface="Wingdings 2" pitchFamily="18" charset="2"/>
              <a:buNone/>
            </a:pPr>
            <a:endParaRPr lang="en-GB" sz="2800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5621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Career Development and Succession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dirty="0" smtClean="0"/>
          </a:p>
          <a:p>
            <a:pPr eaLnBrk="1" hangingPunct="1"/>
            <a:endParaRPr lang="en-GB" dirty="0" smtClean="0">
              <a:latin typeface="Arial" charset="0"/>
              <a:cs typeface="Arial" charset="0"/>
            </a:endParaRP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Corporate Staff Development Activities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Coaching and Mentoring Framework</a:t>
            </a:r>
          </a:p>
          <a:p>
            <a:pPr eaLnBrk="1" hangingPunct="1"/>
            <a:r>
              <a:rPr lang="en-GB" dirty="0" smtClean="0">
                <a:latin typeface="Arial" charset="0"/>
                <a:cs typeface="Arial" charset="0"/>
              </a:rPr>
              <a:t>Continuing Professional Development 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Total Reward Package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a safe and amiable working environment;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job security;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induction;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staff development;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flexible working;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fair recruitment, appraisal, promotion and 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redundancy policies and procedures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1800" i="1" smtClean="0">
                <a:latin typeface="Arial" charset="0"/>
                <a:cs typeface="Arial" charset="0"/>
              </a:rPr>
              <a:t>	(Herriot et al. 1997)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43095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6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7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098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099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43137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8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00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1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2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103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43135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6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04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43133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4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05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6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7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8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09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0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1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3112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43131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2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13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43129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30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3114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43127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3128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3115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6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3117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3118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0" name="5-Point Star 39"/>
          <p:cNvSpPr/>
          <p:nvPr/>
        </p:nvSpPr>
        <p:spPr>
          <a:xfrm>
            <a:off x="857250" y="11430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5-Point Star 40"/>
          <p:cNvSpPr/>
          <p:nvPr/>
        </p:nvSpPr>
        <p:spPr>
          <a:xfrm>
            <a:off x="857250" y="28575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5-Point Star 41"/>
          <p:cNvSpPr/>
          <p:nvPr/>
        </p:nvSpPr>
        <p:spPr>
          <a:xfrm>
            <a:off x="857250" y="4500563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5-Point Star 42"/>
          <p:cNvSpPr/>
          <p:nvPr/>
        </p:nvSpPr>
        <p:spPr>
          <a:xfrm>
            <a:off x="5357813" y="4500563"/>
            <a:ext cx="357187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5-Point Star 43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5-Point Star 44"/>
          <p:cNvSpPr/>
          <p:nvPr/>
        </p:nvSpPr>
        <p:spPr>
          <a:xfrm>
            <a:off x="2928938" y="45005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5-Point Star 45"/>
          <p:cNvSpPr/>
          <p:nvPr/>
        </p:nvSpPr>
        <p:spPr>
          <a:xfrm>
            <a:off x="3000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5-Point Star 46"/>
          <p:cNvSpPr/>
          <p:nvPr/>
        </p:nvSpPr>
        <p:spPr>
          <a:xfrm>
            <a:off x="7572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Quality Standards Framework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Core areas of Knowledge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Our Values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Our Ethos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Five Core Competencies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Fourteen Higher Education Role Analysis elements</a:t>
            </a:r>
          </a:p>
          <a:p>
            <a:pPr eaLnBrk="1" hangingPunct="1"/>
            <a:r>
              <a:rPr lang="en-GB" smtClean="0">
                <a:latin typeface="Arial" charset="0"/>
                <a:cs typeface="Arial" charset="0"/>
              </a:rPr>
              <a:t>Seven Principles of Public Life</a:t>
            </a:r>
          </a:p>
          <a:p>
            <a:pPr eaLnBrk="1" hangingPunct="1">
              <a:buFont typeface="Wingdings 2" pitchFamily="18" charset="2"/>
              <a:buNone/>
            </a:pPr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41"/>
          <p:cNvSpPr txBox="1">
            <a:spLocks noChangeArrowheads="1"/>
          </p:cNvSpPr>
          <p:nvPr/>
        </p:nvSpPr>
        <p:spPr bwMode="auto">
          <a:xfrm>
            <a:off x="1000125" y="1357313"/>
            <a:ext cx="7500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Corbel" pitchFamily="34" charset="0"/>
            </a:endParaRPr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500063" y="1000125"/>
          <a:ext cx="7929617" cy="4786345"/>
        </p:xfrm>
        <a:graphic>
          <a:graphicData uri="http://schemas.openxmlformats.org/drawingml/2006/table">
            <a:tbl>
              <a:tblPr/>
              <a:tblGrid>
                <a:gridCol w="1143187"/>
                <a:gridCol w="702927"/>
                <a:gridCol w="1638788"/>
                <a:gridCol w="702927"/>
                <a:gridCol w="1638788"/>
                <a:gridCol w="702927"/>
                <a:gridCol w="1400073"/>
              </a:tblGrid>
              <a:tr h="128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Actions and Behaviour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Communication and Information Systems (Technology)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Management and Leadership Styles (Vision and Mission)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HRD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497A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Values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Involvement and Empowerment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Employment and Reward Strategies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Motivation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4221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9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Beliefs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Commitment</a:t>
                      </a:r>
                      <a:endParaRPr lang="en-GB" sz="120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Trust and Integrity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Psychological contract</a:t>
                      </a:r>
                      <a:endParaRPr lang="en-GB" sz="1200" dirty="0">
                        <a:solidFill>
                          <a:srgbClr val="000000"/>
                        </a:solidFill>
                        <a:latin typeface="Comic Sans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</a:tbl>
          </a:graphicData>
        </a:graphic>
      </p:graphicFrame>
      <p:cxnSp>
        <p:nvCxnSpPr>
          <p:cNvPr id="45143" name="AutoShape 113"/>
          <p:cNvCxnSpPr>
            <a:cxnSpLocks noChangeShapeType="1"/>
          </p:cNvCxnSpPr>
          <p:nvPr/>
        </p:nvCxnSpPr>
        <p:spPr bwMode="auto">
          <a:xfrm>
            <a:off x="6429375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4" name="AutoShape 112"/>
          <p:cNvCxnSpPr>
            <a:cxnSpLocks noChangeShapeType="1"/>
          </p:cNvCxnSpPr>
          <p:nvPr/>
        </p:nvCxnSpPr>
        <p:spPr bwMode="auto">
          <a:xfrm>
            <a:off x="4071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5" name="AutoShape 111"/>
          <p:cNvCxnSpPr>
            <a:cxnSpLocks noChangeShapeType="1"/>
          </p:cNvCxnSpPr>
          <p:nvPr/>
        </p:nvCxnSpPr>
        <p:spPr bwMode="auto">
          <a:xfrm>
            <a:off x="1785938" y="5286375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6" name="AutoShape 110"/>
          <p:cNvCxnSpPr>
            <a:cxnSpLocks noChangeShapeType="1"/>
          </p:cNvCxnSpPr>
          <p:nvPr/>
        </p:nvCxnSpPr>
        <p:spPr bwMode="auto">
          <a:xfrm>
            <a:off x="3143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47" name="Group 107"/>
          <p:cNvGrpSpPr>
            <a:grpSpLocks/>
          </p:cNvGrpSpPr>
          <p:nvPr/>
        </p:nvGrpSpPr>
        <p:grpSpPr bwMode="auto">
          <a:xfrm>
            <a:off x="6429375" y="3929063"/>
            <a:ext cx="457200" cy="404812"/>
            <a:chOff x="3415" y="14318"/>
            <a:chExt cx="466" cy="493"/>
          </a:xfrm>
        </p:grpSpPr>
        <p:cxnSp>
          <p:nvCxnSpPr>
            <p:cNvPr id="45186" name="AutoShape 10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7" name="AutoShape 10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48" name="AutoShape 98"/>
          <p:cNvCxnSpPr>
            <a:cxnSpLocks noChangeShapeType="1"/>
          </p:cNvCxnSpPr>
          <p:nvPr/>
        </p:nvCxnSpPr>
        <p:spPr bwMode="auto">
          <a:xfrm>
            <a:off x="3143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49" name="AutoShape 99"/>
          <p:cNvCxnSpPr>
            <a:cxnSpLocks noChangeShapeType="1"/>
          </p:cNvCxnSpPr>
          <p:nvPr/>
        </p:nvCxnSpPr>
        <p:spPr bwMode="auto">
          <a:xfrm>
            <a:off x="7715250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0" name="AutoShape 106"/>
          <p:cNvCxnSpPr>
            <a:cxnSpLocks noChangeShapeType="1"/>
          </p:cNvCxnSpPr>
          <p:nvPr/>
        </p:nvCxnSpPr>
        <p:spPr bwMode="auto">
          <a:xfrm>
            <a:off x="7715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51" name="Group 100"/>
          <p:cNvGrpSpPr>
            <a:grpSpLocks/>
          </p:cNvGrpSpPr>
          <p:nvPr/>
        </p:nvGrpSpPr>
        <p:grpSpPr bwMode="auto">
          <a:xfrm>
            <a:off x="4071938" y="2286000"/>
            <a:ext cx="457200" cy="404813"/>
            <a:chOff x="3415" y="14318"/>
            <a:chExt cx="466" cy="493"/>
          </a:xfrm>
        </p:grpSpPr>
        <p:cxnSp>
          <p:nvCxnSpPr>
            <p:cNvPr id="45184" name="AutoShape 102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5" name="AutoShape 101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52" name="Group 103"/>
          <p:cNvGrpSpPr>
            <a:grpSpLocks/>
          </p:cNvGrpSpPr>
          <p:nvPr/>
        </p:nvGrpSpPr>
        <p:grpSpPr bwMode="auto">
          <a:xfrm>
            <a:off x="4071938" y="4000500"/>
            <a:ext cx="457200" cy="404813"/>
            <a:chOff x="3415" y="14318"/>
            <a:chExt cx="466" cy="493"/>
          </a:xfrm>
        </p:grpSpPr>
        <p:cxnSp>
          <p:nvCxnSpPr>
            <p:cNvPr id="45182" name="AutoShape 105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3" name="AutoShape 104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53" name="AutoShape 97"/>
          <p:cNvCxnSpPr>
            <a:cxnSpLocks noChangeShapeType="1"/>
          </p:cNvCxnSpPr>
          <p:nvPr/>
        </p:nvCxnSpPr>
        <p:spPr bwMode="auto">
          <a:xfrm>
            <a:off x="6429375" y="3357563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4" name="AutoShape 96"/>
          <p:cNvCxnSpPr>
            <a:cxnSpLocks noChangeShapeType="1"/>
          </p:cNvCxnSpPr>
          <p:nvPr/>
        </p:nvCxnSpPr>
        <p:spPr bwMode="auto">
          <a:xfrm>
            <a:off x="4071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5" name="AutoShape 95"/>
          <p:cNvCxnSpPr>
            <a:cxnSpLocks noChangeShapeType="1"/>
          </p:cNvCxnSpPr>
          <p:nvPr/>
        </p:nvCxnSpPr>
        <p:spPr bwMode="auto">
          <a:xfrm>
            <a:off x="1785938" y="3429000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6" name="AutoShape 94"/>
          <p:cNvCxnSpPr>
            <a:cxnSpLocks noChangeShapeType="1"/>
          </p:cNvCxnSpPr>
          <p:nvPr/>
        </p:nvCxnSpPr>
        <p:spPr bwMode="auto">
          <a:xfrm>
            <a:off x="1071563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7" name="AutoShape 82"/>
          <p:cNvCxnSpPr>
            <a:cxnSpLocks noChangeShapeType="1"/>
          </p:cNvCxnSpPr>
          <p:nvPr/>
        </p:nvCxnSpPr>
        <p:spPr bwMode="auto">
          <a:xfrm>
            <a:off x="1071563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8" name="AutoShape 83"/>
          <p:cNvCxnSpPr>
            <a:cxnSpLocks noChangeShapeType="1"/>
          </p:cNvCxnSpPr>
          <p:nvPr/>
        </p:nvCxnSpPr>
        <p:spPr bwMode="auto">
          <a:xfrm>
            <a:off x="5500688" y="40005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59" name="AutoShape 90"/>
          <p:cNvCxnSpPr>
            <a:cxnSpLocks noChangeShapeType="1"/>
          </p:cNvCxnSpPr>
          <p:nvPr/>
        </p:nvCxnSpPr>
        <p:spPr bwMode="auto">
          <a:xfrm>
            <a:off x="5429250" y="2286000"/>
            <a:ext cx="0" cy="40481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45160" name="Group 91"/>
          <p:cNvGrpSpPr>
            <a:grpSpLocks/>
          </p:cNvGrpSpPr>
          <p:nvPr/>
        </p:nvGrpSpPr>
        <p:grpSpPr bwMode="auto">
          <a:xfrm>
            <a:off x="1785938" y="3929063"/>
            <a:ext cx="457200" cy="404812"/>
            <a:chOff x="3415" y="14318"/>
            <a:chExt cx="466" cy="493"/>
          </a:xfrm>
        </p:grpSpPr>
        <p:cxnSp>
          <p:nvCxnSpPr>
            <p:cNvPr id="45180" name="AutoShape 93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81" name="AutoShape 92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61" name="Group 87"/>
          <p:cNvGrpSpPr>
            <a:grpSpLocks/>
          </p:cNvGrpSpPr>
          <p:nvPr/>
        </p:nvGrpSpPr>
        <p:grpSpPr bwMode="auto">
          <a:xfrm>
            <a:off x="6429375" y="2286000"/>
            <a:ext cx="457200" cy="404813"/>
            <a:chOff x="3415" y="14318"/>
            <a:chExt cx="466" cy="493"/>
          </a:xfrm>
        </p:grpSpPr>
        <p:cxnSp>
          <p:nvCxnSpPr>
            <p:cNvPr id="45178" name="AutoShape 89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79" name="AutoShape 88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45162" name="Group 84"/>
          <p:cNvGrpSpPr>
            <a:grpSpLocks/>
          </p:cNvGrpSpPr>
          <p:nvPr/>
        </p:nvGrpSpPr>
        <p:grpSpPr bwMode="auto">
          <a:xfrm>
            <a:off x="1785938" y="2286000"/>
            <a:ext cx="457200" cy="404813"/>
            <a:chOff x="3415" y="14318"/>
            <a:chExt cx="466" cy="493"/>
          </a:xfrm>
        </p:grpSpPr>
        <p:cxnSp>
          <p:nvCxnSpPr>
            <p:cNvPr id="45176" name="AutoShape 86"/>
            <p:cNvCxnSpPr>
              <a:cxnSpLocks noChangeShapeType="1"/>
            </p:cNvCxnSpPr>
            <p:nvPr/>
          </p:nvCxnSpPr>
          <p:spPr bwMode="auto">
            <a:xfrm flipH="1"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45177" name="AutoShape 85"/>
            <p:cNvCxnSpPr>
              <a:cxnSpLocks noChangeShapeType="1"/>
            </p:cNvCxnSpPr>
            <p:nvPr/>
          </p:nvCxnSpPr>
          <p:spPr bwMode="auto">
            <a:xfrm>
              <a:off x="3415" y="14318"/>
              <a:ext cx="466" cy="4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45163" name="AutoShape 81"/>
          <p:cNvCxnSpPr>
            <a:cxnSpLocks noChangeShapeType="1"/>
          </p:cNvCxnSpPr>
          <p:nvPr/>
        </p:nvCxnSpPr>
        <p:spPr bwMode="auto">
          <a:xfrm>
            <a:off x="6429375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64" name="AutoShape 80"/>
          <p:cNvCxnSpPr>
            <a:cxnSpLocks noChangeShapeType="1"/>
          </p:cNvCxnSpPr>
          <p:nvPr/>
        </p:nvCxnSpPr>
        <p:spPr bwMode="auto">
          <a:xfrm>
            <a:off x="1785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45165" name="AutoShape 79"/>
          <p:cNvCxnSpPr>
            <a:cxnSpLocks noChangeShapeType="1"/>
          </p:cNvCxnSpPr>
          <p:nvPr/>
        </p:nvCxnSpPr>
        <p:spPr bwMode="auto">
          <a:xfrm>
            <a:off x="4071938" y="1785938"/>
            <a:ext cx="457200" cy="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5166" name="TextBox 118"/>
          <p:cNvSpPr txBox="1">
            <a:spLocks noChangeArrowheads="1"/>
          </p:cNvSpPr>
          <p:nvPr/>
        </p:nvSpPr>
        <p:spPr bwMode="auto">
          <a:xfrm>
            <a:off x="571500" y="6215063"/>
            <a:ext cx="4154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aseline="30000">
                <a:latin typeface="Corbel" pitchFamily="34" charset="0"/>
              </a:rPr>
              <a:t>Mankin, D.P (2001) A model for human resource development</a:t>
            </a:r>
            <a:endParaRPr lang="en-GB">
              <a:latin typeface="Corbel" pitchFamily="34" charset="0"/>
            </a:endParaRPr>
          </a:p>
        </p:txBody>
      </p:sp>
      <p:sp>
        <p:nvSpPr>
          <p:cNvPr id="40" name="5-Point Star 39"/>
          <p:cNvSpPr/>
          <p:nvPr/>
        </p:nvSpPr>
        <p:spPr>
          <a:xfrm>
            <a:off x="857250" y="11430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5-Point Star 40"/>
          <p:cNvSpPr/>
          <p:nvPr/>
        </p:nvSpPr>
        <p:spPr>
          <a:xfrm>
            <a:off x="857250" y="2857500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5-Point Star 41"/>
          <p:cNvSpPr/>
          <p:nvPr/>
        </p:nvSpPr>
        <p:spPr>
          <a:xfrm>
            <a:off x="857250" y="4500563"/>
            <a:ext cx="357188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3" name="5-Point Star 42"/>
          <p:cNvSpPr/>
          <p:nvPr/>
        </p:nvSpPr>
        <p:spPr>
          <a:xfrm>
            <a:off x="5286375" y="1071563"/>
            <a:ext cx="357188" cy="28575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5-Point Star 43"/>
          <p:cNvSpPr/>
          <p:nvPr/>
        </p:nvSpPr>
        <p:spPr>
          <a:xfrm>
            <a:off x="5357813" y="4500563"/>
            <a:ext cx="357187" cy="28575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5" name="5-Point Star 44"/>
          <p:cNvSpPr/>
          <p:nvPr/>
        </p:nvSpPr>
        <p:spPr>
          <a:xfrm>
            <a:off x="5286375" y="2786063"/>
            <a:ext cx="357188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" name="5-Point Star 45"/>
          <p:cNvSpPr/>
          <p:nvPr/>
        </p:nvSpPr>
        <p:spPr>
          <a:xfrm>
            <a:off x="2928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7" name="5-Point Star 46"/>
          <p:cNvSpPr/>
          <p:nvPr/>
        </p:nvSpPr>
        <p:spPr>
          <a:xfrm>
            <a:off x="7500938" y="27860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" name="5-Point Star 47"/>
          <p:cNvSpPr/>
          <p:nvPr/>
        </p:nvSpPr>
        <p:spPr>
          <a:xfrm>
            <a:off x="2928938" y="4500563"/>
            <a:ext cx="357187" cy="285750"/>
          </a:xfrm>
          <a:prstGeom prst="star5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Management standards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28625" y="1928813"/>
            <a:ext cx="8229600" cy="4389437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Support the development of job descriptions and person specifications;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Underpin the recruitment, induction and probation of new managers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Provide a platform for self-appraisal or audit of existing skills and knowledge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Underpin the identification of appropriate development needs 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  <a:cs typeface="Arial" charset="0"/>
              </a:rPr>
              <a:t>Form a basis for career development/succession planning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 Final Thought……..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43116"/>
            <a:ext cx="9358348" cy="438943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GB" sz="3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QUALITY STAFF = A QUALITY ORAGANIZATION</a:t>
            </a:r>
          </a:p>
          <a:p>
            <a:pPr algn="ctr" eaLnBrk="1" hangingPunct="1">
              <a:buFont typeface="Wingdings 2" pitchFamily="18" charset="2"/>
              <a:buNone/>
            </a:pPr>
            <a:endParaRPr lang="en-GB" sz="4000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48132" name="Picture 3" descr="C:\Documents and Settings\ad1197\Local Settings\Temporary Internet Files\Content.IE5\IG5XZRJB\j0437079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428875"/>
            <a:ext cx="44291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مستند" ma:contentTypeID="0x010100F541A5E2C00AE443A25DACA388B04890" ma:contentTypeVersion="0" ma:contentTypeDescription="إنشاء مستند جديد." ma:contentTypeScope="" ma:versionID="1f1a6d4c30f617112fdf66e97abf6480">
  <xsd:schema xmlns:xsd="http://www.w3.org/2001/XMLSchema" xmlns:p="http://schemas.microsoft.com/office/2006/metadata/properties" targetNamespace="http://schemas.microsoft.com/office/2006/metadata/properties" ma:root="true" ma:fieldsID="24ea8475c9dab94f65afdeb9954b211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نوع المحتوى" ma:readOnly="true"/>
        <xsd:element ref="dc:title" minOccurs="0" maxOccurs="1" ma:index="4" ma:displayName="العنوان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77133F5-4B77-4798-962B-E05DABABB3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0AB4B0-D1F4-4694-9669-3C0302456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49AE7FCB-415B-4AD4-AB19-B13E90121D27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258</TotalTime>
  <Words>665</Words>
  <Application>Microsoft Office PowerPoint</Application>
  <PresentationFormat>On-screen Show (4:3)</PresentationFormat>
  <Paragraphs>164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Quality Human Resources  for development &amp; training</vt:lpstr>
      <vt:lpstr>Human Resources - Retention</vt:lpstr>
      <vt:lpstr>Slide 4</vt:lpstr>
      <vt:lpstr>Investors in People</vt:lpstr>
      <vt:lpstr>Performance and Retention</vt:lpstr>
      <vt:lpstr>Induction – [risk and benefit]</vt:lpstr>
      <vt:lpstr>Induction (continued)</vt:lpstr>
      <vt:lpstr>Probation</vt:lpstr>
      <vt:lpstr>Staff Performance Review</vt:lpstr>
      <vt:lpstr>Staff Performance Review</vt:lpstr>
      <vt:lpstr>Staff Performance Review</vt:lpstr>
      <vt:lpstr>Staff Performance Review</vt:lpstr>
      <vt:lpstr>Career Development and Succession Planning</vt:lpstr>
      <vt:lpstr>Total Reward Package</vt:lpstr>
      <vt:lpstr>Slide 16</vt:lpstr>
      <vt:lpstr>Quality Standards Framework</vt:lpstr>
      <vt:lpstr>Slide 18</vt:lpstr>
      <vt:lpstr>Management standards</vt:lpstr>
      <vt:lpstr>A Final Thought……..</vt:lpstr>
    </vt:vector>
  </TitlesOfParts>
  <Company>UWIC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Resources - Retention</dc:title>
  <dc:creator>ad1197</dc:creator>
  <cp:lastModifiedBy>stdc_lp</cp:lastModifiedBy>
  <cp:revision>16</cp:revision>
  <dcterms:created xsi:type="dcterms:W3CDTF">2009-07-20T13:52:55Z</dcterms:created>
  <dcterms:modified xsi:type="dcterms:W3CDTF">2014-06-22T07:20:45Z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0x010100BA478DD6F5DDF24A8FFB5D5A1C0CC483</vt:lpwstr>
  </property>
</Properties>
</file>