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3"/>
  </p:notesMasterIdLst>
  <p:sldIdLst>
    <p:sldId id="301" r:id="rId5"/>
    <p:sldId id="302" r:id="rId6"/>
    <p:sldId id="304" r:id="rId7"/>
    <p:sldId id="303" r:id="rId8"/>
    <p:sldId id="305" r:id="rId9"/>
    <p:sldId id="306" r:id="rId10"/>
    <p:sldId id="307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286" r:id="rId35"/>
    <p:sldId id="258" r:id="rId36"/>
    <p:sldId id="259" r:id="rId37"/>
    <p:sldId id="260" r:id="rId38"/>
    <p:sldId id="261" r:id="rId39"/>
    <p:sldId id="262" r:id="rId40"/>
    <p:sldId id="263" r:id="rId41"/>
    <p:sldId id="265" r:id="rId42"/>
    <p:sldId id="266" r:id="rId43"/>
    <p:sldId id="267" r:id="rId44"/>
    <p:sldId id="268" r:id="rId45"/>
    <p:sldId id="269" r:id="rId46"/>
    <p:sldId id="270" r:id="rId47"/>
    <p:sldId id="271" r:id="rId48"/>
    <p:sldId id="272" r:id="rId49"/>
    <p:sldId id="273" r:id="rId50"/>
    <p:sldId id="275" r:id="rId51"/>
    <p:sldId id="276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566" autoAdjust="0"/>
  </p:normalViewPr>
  <p:slideViewPr>
    <p:cSldViewPr>
      <p:cViewPr varScale="1">
        <p:scale>
          <a:sx n="47" d="100"/>
          <a:sy n="47" d="100"/>
        </p:scale>
        <p:origin x="-136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952BFC-4E0C-49A7-9A2F-1641E771FF12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717526-3784-496F-9A74-92FB76CCE8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40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US" sz="140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2B9B8D-BB02-4C02-B66C-05A072D0D0A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220C12-7690-4F8C-AB6D-12C3FDFD24FD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9E6331-1D50-4107-954B-BAEAF29C00B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 </a:t>
            </a:r>
            <a:endParaRPr lang="en-GB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	</a:t>
            </a:r>
            <a:r>
              <a:rPr lang="en-GB" smtClean="0"/>
              <a:t> 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AFF548-0E26-4D2C-BC28-F4784374452D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F3AB6C-B658-4A52-B74A-D2F0AC6AA746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0FBB98-D002-469D-AB9E-F6D47E5206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D91239-5D41-46C5-94D8-9F491FD4C0D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-"/>
            </a:pPr>
            <a:endParaRPr lang="en-GB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47A39D-2540-446D-86F3-AA678673D95C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041005-52A6-4D46-95E8-E8913A78F22C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5CC611-D0F4-4074-93B9-568BD7CE8A2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2DF68-38F7-4C69-AD61-9EA284771FDE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843830-FB05-4935-84C0-EA75A525ED7C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1D704D-E5D6-4951-8E1F-192A83F89F4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806374-DACC-4AD5-82B3-12BAC368C1E7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9EDCE1-0619-4BB2-B5A0-3CB8E6FBF2FD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40C2B6-221F-4CBB-A295-3CA8D27672E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D7374-F8EA-40AF-8FAD-51A3FDD4DE50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D39657-BC0A-4ACC-B7F1-6E2F259FF98D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AE0AA4-8BE0-4F6A-9766-0119B7FE5F16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10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9E2E62-36F5-49C9-9D0E-6B1B06CDC4D0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69111F-5013-4252-9F48-FB03185307F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9B0CDC-5382-441F-962C-1911EB37700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10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78CED3-F5A4-41B7-8A44-01473D04AD8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8FF358-BB29-479E-A94F-48B866AA28D6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ECAB53-22BD-4024-99CC-ED21765F665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00" dirty="0" smtClean="0">
              <a:latin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00" dirty="0" smtClean="0">
              <a:latin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Arial" pitchFamily="34" charset="0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 </a:t>
            </a: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6DF9D5-A755-4F54-A3D0-D7003F804179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FB067C-2465-457F-906D-DD513698ED8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>
              <a:latin typeface="Arial" charset="0"/>
              <a:cs typeface="Arial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96F30B-B15E-4763-8031-78325C6BFC64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1FD7AA-04EE-4C3C-A695-15877CF85099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889D1F-3CF5-46C4-A211-F2AAF8504593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sz="1400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CF3BA4-8A38-40F8-9986-EADCAF5E6744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59A24E-E140-4F45-B973-5697FA045EE3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F430EF-13F4-43C7-AA6F-6942D10BA62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36DA1B-4A5D-44FC-B8C5-9BBDCA39DA9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sz="1400" dirty="0" smtClean="0"/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F28F10-31C5-427B-818F-D59065AF3A3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GB" sz="1400" dirty="0" smtClean="0"/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C9C7CC-CC67-42B9-B4F3-406E35A2C050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CC8D5A-5C42-43D1-B073-A7C87052836C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0F272A-43A0-4890-890F-BC20AC6066CD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A88F55-DDD9-4BF4-8C99-A6C1A52BC54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>
              <a:latin typeface="Arial" charset="0"/>
              <a:cs typeface="Arial" charset="0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CBE1C2-69EA-42E5-A24E-5B207978CD3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E935D6-03C1-4F51-87A7-B996B7E310A9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D26C2-B171-47CB-AF16-CBCB5A4132F0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34CA-0AA9-4AA4-9BC5-2587268D0E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2DC0C-6F8B-4BF0-897A-CED5BF4EDE08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CD9D-77D5-4C67-8D06-B175E937E8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4A7F4-6D0D-47C7-B78B-9CF1345C8A20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D4FE5-2AEE-4600-BE23-885034ED9F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2542F-96A0-47F4-8FF1-3F1C0E71AC7D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03FD4-BC82-47EC-852A-1C9ED13611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2501E-18DC-4441-A02D-87E290E5CBB7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183D0-793C-4872-9564-E26EE2A718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70E04-D018-4E20-AA68-81FB95AEA9D0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F01E9-B17D-4F12-A7BB-3366BA3A0B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F445A-F8DE-489F-9C0E-6968662DD43D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406C4-93FD-434F-9FB5-96EC7FF806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4158-F15A-48E1-B1A3-FE4C0C645FF8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15282-5A3F-42AB-8F17-BA9638BD9C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1E42E-E79C-4005-BF1D-0305836778D3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BDD87-D3F2-47FC-8FED-078801C4C0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C535D-2167-452F-8225-36FAFA62EE94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4F070-D6B0-4402-9F72-8C63DB2961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33099-C1E0-42E4-A6FE-8D0CBB961BA7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84D9D-48E8-4158-A109-4F516D6F79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E12382-2FAC-4088-A19A-C470B8B968EB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1445F7-8B98-4129-A9BF-47339866E4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7" r:id="rId2"/>
    <p:sldLayoutId id="2147483726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7" r:id="rId9"/>
    <p:sldLayoutId id="2147483723" r:id="rId10"/>
    <p:sldLayoutId id="214748372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yz/job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214554"/>
            <a:ext cx="82296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Quick Recap of Lecture 6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Believe It or Not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Times New Roman" pitchFamily="18" charset="0"/>
              </a:rPr>
              <a:t>	All aspects of HRM can be measured and quantified in the same manner as any operational function.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/>
              <a:t>Relevancy of Economic </a:t>
            </a:r>
            <a:r>
              <a:rPr lang="en-US" u="sng"/>
              <a:t>Measurements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These economic measurements are relevant to HR programs because:</a:t>
            </a:r>
          </a:p>
          <a:p>
            <a:pPr marL="639763" marR="0" lvl="1" indent="-2460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They can help senior executives assess the extent to which HR programs are consistent with and contribute to the strategic direction of an organization.</a:t>
            </a:r>
          </a:p>
          <a:p>
            <a:pPr marL="639763" marR="0" lvl="1" indent="-2460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They give visibility to the HR department.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Behavioral Measures</a:t>
            </a:r>
            <a:endParaRPr kumimoji="0" lang="en-US" sz="3600" b="1" i="0" u="sng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00034" y="214311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Measures of the reactions of various groups of what individuals have learned or of how their behaviors have changed on the job.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These groups include:</a:t>
            </a:r>
          </a:p>
          <a:p>
            <a:pPr marL="639763" marR="0" lvl="1" indent="-246063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Top Management</a:t>
            </a:r>
          </a:p>
          <a:p>
            <a:pPr marL="639763" marR="0" lvl="1" indent="-246063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HR Specialists</a:t>
            </a:r>
          </a:p>
          <a:p>
            <a:pPr marL="639763" marR="0" lvl="1" indent="-246063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Applicants</a:t>
            </a:r>
          </a:p>
          <a:p>
            <a:pPr marL="639763" marR="0" lvl="1" indent="-246063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Trainees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/>
              <a:t>Microsoft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/>
              <a:t>Total Market Value</a:t>
            </a:r>
          </a:p>
          <a:p>
            <a:pPr lvl="1">
              <a:buClr>
                <a:schemeClr val="tx1"/>
              </a:buClr>
            </a:pPr>
            <a:r>
              <a:rPr lang="en-US"/>
              <a:t>$412 Billion</a:t>
            </a:r>
          </a:p>
          <a:p>
            <a:pPr>
              <a:buClr>
                <a:schemeClr val="tx1"/>
              </a:buClr>
            </a:pPr>
            <a:r>
              <a:rPr lang="en-US"/>
              <a:t>Total Value of all Physical Assets (buildings, equipment, and furniture)</a:t>
            </a:r>
          </a:p>
          <a:p>
            <a:pPr lvl="1">
              <a:buClr>
                <a:schemeClr val="tx1"/>
              </a:buClr>
            </a:pPr>
            <a:r>
              <a:rPr lang="en-US"/>
              <a:t>$24 Billion</a:t>
            </a:r>
          </a:p>
          <a:p>
            <a:pPr>
              <a:buClr>
                <a:schemeClr val="tx1"/>
              </a:buClr>
            </a:pPr>
            <a:r>
              <a:rPr lang="en-US"/>
              <a:t>Where is the extra </a:t>
            </a:r>
            <a:r>
              <a:rPr lang="en-US" b="1"/>
              <a:t>$388</a:t>
            </a:r>
            <a:r>
              <a:rPr lang="en-US"/>
              <a:t> Billion coming from?</a:t>
            </a:r>
          </a:p>
          <a:p>
            <a:pPr lvl="1">
              <a:buClr>
                <a:schemeClr val="tx1"/>
              </a:buClr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u="sng"/>
              <a:t>Soft Assets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/>
              <a:t>Intangible Assets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sz="2400"/>
              <a:t>Brand Names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sz="2400"/>
              <a:t>Intellectual Capital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sz="2400"/>
              <a:t>Patents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sz="2400"/>
              <a:t>Copyrights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sz="2400"/>
              <a:t>Expenditures for R&amp;D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/>
              <a:t>The shift to a knowledge based economy has created a whole new category of assets which are not recognized in financial statements.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/>
              <a:t>Information is the essence of these soft assets.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-304800" y="2819400"/>
            <a:ext cx="9448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				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Lesson 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				Lecture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7 (Part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1)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</a:t>
            </a:r>
            <a:r>
              <a:rPr lang="en-US" sz="3200" dirty="0">
                <a:latin typeface="Arial" charset="0"/>
                <a:cs typeface="Arial" charset="0"/>
              </a:rPr>
              <a:t>	</a:t>
            </a:r>
            <a:r>
              <a:rPr lang="en-US" sz="3200" dirty="0" smtClean="0">
                <a:latin typeface="Arial" charset="0"/>
                <a:cs typeface="Arial" charset="0"/>
              </a:rPr>
              <a:t>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Overview of Human Resources and 					Professional Development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1500174"/>
            <a:ext cx="7851648" cy="1828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Quality Human Resources </a:t>
            </a:r>
            <a:br>
              <a:rPr lang="en-GB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GB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for development &amp; training</a:t>
            </a:r>
            <a:endParaRPr lang="en-GB" sz="40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57158" y="4857760"/>
            <a:ext cx="8501090" cy="642942"/>
          </a:xfrm>
        </p:spPr>
        <p:txBody>
          <a:bodyPr/>
          <a:lstStyle/>
          <a:p>
            <a:pPr marR="0" algn="l" eaLnBrk="1" hangingPunct="1">
              <a:lnSpc>
                <a:spcPct val="90000"/>
              </a:lnSpc>
            </a:pPr>
            <a:r>
              <a:rPr lang="en-GB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The</a:t>
            </a:r>
            <a:r>
              <a:rPr lang="en-GB" sz="2800" b="1" dirty="0" smtClean="0"/>
              <a:t> </a:t>
            </a:r>
            <a:r>
              <a:rPr lang="en-GB" sz="2800" b="1" dirty="0" smtClean="0">
                <a:solidFill>
                  <a:schemeClr val="bg1"/>
                </a:solidFill>
              </a:rPr>
              <a:t>Recruitment and Monitoring of quality Staff</a:t>
            </a:r>
          </a:p>
          <a:p>
            <a:pPr marR="0" algn="l" eaLnBrk="1" hangingPunct="1">
              <a:lnSpc>
                <a:spcPct val="90000"/>
              </a:lnSpc>
            </a:pPr>
            <a:endParaRPr lang="en-GB" sz="3600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2800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2400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1900" i="1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1900" i="1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19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tx1"/>
                </a:solidFill>
              </a:rPr>
              <a:t>Human Resources – strategic links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What informs recruitment and retention at  ?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Corporate Strategic Plan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Unit Plans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Human Resources Strategy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dirty="0" smtClean="0"/>
          </a:p>
        </p:txBody>
      </p:sp>
      <p:pic>
        <p:nvPicPr>
          <p:cNvPr id="6148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600" dirty="0" smtClean="0"/>
              <a:t>Corporate Strategic Plan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dirty="0" smtClean="0">
                <a:latin typeface="Arial" charset="0"/>
                <a:cs typeface="Arial" charset="0"/>
              </a:rPr>
              <a:t>strategic aims are: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- to deliver its business priorities;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- to improve the match between staff capabilities and </a:t>
            </a:r>
          </a:p>
          <a:p>
            <a:pPr eaLnBrk="1" hangingPunct="1">
              <a:buNone/>
            </a:pPr>
            <a:r>
              <a:rPr lang="en-GB" dirty="0" smtClean="0">
                <a:latin typeface="Arial" charset="0"/>
                <a:cs typeface="Arial" charset="0"/>
              </a:rPr>
              <a:t>     organisational needs;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- to strengthen market position;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- having acquired research degree awarding powers, to achieve University title.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/>
          <a:lstStyle/>
          <a:p>
            <a:pPr eaLnBrk="1" hangingPunct="1"/>
            <a:r>
              <a:rPr lang="en-GB" sz="4600" dirty="0" smtClean="0"/>
              <a:t>Corporate Strategic Plan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428625" y="1643063"/>
            <a:ext cx="8229600" cy="4389437"/>
          </a:xfrm>
        </p:spPr>
        <p:txBody>
          <a:bodyPr/>
          <a:lstStyle/>
          <a:p>
            <a:pPr eaLnBrk="1" hangingPunct="1"/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smtClean="0">
                <a:latin typeface="Arial" charset="0"/>
                <a:cs typeface="Arial" charset="0"/>
              </a:rPr>
              <a:t>To develop the staffing profile so that staff capabilities match organizational needs </a:t>
            </a:r>
            <a:endParaRPr lang="en-GB" sz="2400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400" dirty="0" smtClean="0">
                <a:latin typeface="Arial" charset="0"/>
                <a:cs typeface="Arial" charset="0"/>
              </a:rPr>
              <a:t>To enhance the professional standing and experience of staff</a:t>
            </a:r>
            <a:endParaRPr lang="en-GB" sz="24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GB" sz="2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Human Resources Strategy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mtClean="0">
                <a:latin typeface="Arial" charset="0"/>
                <a:cs typeface="Arial" charset="0"/>
              </a:rPr>
              <a:t>The 3 key themes are:</a:t>
            </a:r>
          </a:p>
          <a:p>
            <a:pPr eaLnBrk="1" hangingPunct="1">
              <a:buFont typeface="Wingdings 2" pitchFamily="18" charset="2"/>
              <a:buNone/>
            </a:pPr>
            <a:endParaRPr lang="en-GB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Recruitment and retention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Staff training and development and improving performance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Health and ‘well-being’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Human Resources Strategy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dirty="0" smtClean="0">
                <a:latin typeface="Arial" charset="0"/>
                <a:cs typeface="Arial" charset="0"/>
              </a:rPr>
              <a:t>Recruitment/Retention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r>
              <a:rPr lang="en-GB" dirty="0" smtClean="0">
                <a:latin typeface="Arial" charset="0"/>
                <a:cs typeface="Arial" charset="0"/>
              </a:rPr>
              <a:t>Attracting the best candidates</a:t>
            </a:r>
          </a:p>
          <a:p>
            <a:pPr eaLnBrk="1" hangingPunct="1">
              <a:buFontTx/>
              <a:buChar char="-"/>
            </a:pPr>
            <a:r>
              <a:rPr lang="en-GB" dirty="0" smtClean="0">
                <a:latin typeface="Arial" charset="0"/>
                <a:cs typeface="Arial" charset="0"/>
              </a:rPr>
              <a:t>Improving the staff profile</a:t>
            </a:r>
          </a:p>
          <a:p>
            <a:pPr eaLnBrk="1" hangingPunct="1">
              <a:buFontTx/>
              <a:buChar char="-"/>
            </a:pPr>
            <a:r>
              <a:rPr lang="en-GB" dirty="0" smtClean="0">
                <a:latin typeface="Arial" charset="0"/>
                <a:cs typeface="Arial" charset="0"/>
              </a:rPr>
              <a:t>Retaining key staff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Human Resources Strategy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Staff Training and Development and Improving Performance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- Continuous learning and development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- Leadership and management development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- Communication/information technologies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Human Resources Strategy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mtClean="0">
                <a:latin typeface="Arial" charset="0"/>
                <a:cs typeface="Arial" charset="0"/>
              </a:rPr>
              <a:t>Health and ‘well-being’</a:t>
            </a:r>
          </a:p>
          <a:p>
            <a:pPr eaLnBrk="1" hangingPunct="1"/>
            <a:endParaRPr lang="en-GB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r>
              <a:rPr lang="en-GB" smtClean="0">
                <a:latin typeface="Arial" charset="0"/>
                <a:cs typeface="Arial" charset="0"/>
              </a:rPr>
              <a:t>Occupational Health management</a:t>
            </a:r>
          </a:p>
          <a:p>
            <a:pPr eaLnBrk="1" hangingPunct="1">
              <a:buFontTx/>
              <a:buChar char="-"/>
            </a:pPr>
            <a:endParaRPr lang="en-GB" smtClean="0">
              <a:latin typeface="Arial" charset="0"/>
              <a:cs typeface="Arial" charset="0"/>
            </a:endParaRPr>
          </a:p>
          <a:p>
            <a:pPr eaLnBrk="1" hangingPunct="1">
              <a:buFontTx/>
              <a:buChar char="-"/>
            </a:pPr>
            <a:r>
              <a:rPr lang="en-GB" smtClean="0">
                <a:latin typeface="Arial" charset="0"/>
                <a:cs typeface="Arial" charset="0"/>
              </a:rPr>
              <a:t>Employee engagement through participation in workplace ‘well-being’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29600" cy="1143000"/>
          </a:xfrm>
        </p:spPr>
        <p:txBody>
          <a:bodyPr/>
          <a:lstStyle/>
          <a:p>
            <a:pPr eaLnBrk="1" hangingPunct="1"/>
            <a:r>
              <a:rPr lang="en-GB" smtClean="0"/>
              <a:t>Other Influences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>
          <a:xfrm>
            <a:off x="500063" y="1785938"/>
            <a:ext cx="8229600" cy="438943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>
                <a:latin typeface="Arial" charset="0"/>
                <a:cs typeface="Arial" charset="0"/>
              </a:rPr>
              <a:t>Employment legislation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1600" dirty="0" smtClean="0">
                <a:latin typeface="Arial" charset="0"/>
                <a:cs typeface="Arial" charset="0"/>
              </a:rPr>
              <a:t>Sex Discrimination Act 1975 and amendments e.g. 2005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1600" dirty="0" smtClean="0">
                <a:latin typeface="Arial" charset="0"/>
                <a:cs typeface="Arial" charset="0"/>
              </a:rPr>
              <a:t>Race Relations Act 1976 and amendments e.g. 2000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1600" dirty="0" smtClean="0">
                <a:latin typeface="Arial" charset="0"/>
                <a:cs typeface="Arial" charset="0"/>
              </a:rPr>
              <a:t>Disability Discrimination Act 1995 and amendments e.g. 2005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1600" dirty="0" smtClean="0">
                <a:latin typeface="Arial" charset="0"/>
                <a:cs typeface="Arial" charset="0"/>
              </a:rPr>
              <a:t>Employment Equality (Age) Regulations 2006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1600" dirty="0" smtClean="0">
                <a:latin typeface="Arial" charset="0"/>
                <a:cs typeface="Arial" charset="0"/>
              </a:rPr>
              <a:t>Employment Equality (Religion or Beliefs) </a:t>
            </a:r>
            <a:r>
              <a:rPr lang="en-GB" sz="1600" dirty="0" err="1" smtClean="0">
                <a:latin typeface="Arial" charset="0"/>
                <a:cs typeface="Arial" charset="0"/>
              </a:rPr>
              <a:t>Regs</a:t>
            </a:r>
            <a:r>
              <a:rPr lang="en-GB" sz="1600" dirty="0" smtClean="0">
                <a:latin typeface="Arial" charset="0"/>
                <a:cs typeface="Arial" charset="0"/>
              </a:rPr>
              <a:t> 2003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1600" dirty="0" smtClean="0">
                <a:latin typeface="Arial" charset="0"/>
                <a:cs typeface="Arial" charset="0"/>
              </a:rPr>
              <a:t>Employment Equality (Sexual Orientation) </a:t>
            </a:r>
            <a:r>
              <a:rPr lang="en-GB" sz="1600" dirty="0" err="1" smtClean="0">
                <a:latin typeface="Arial" charset="0"/>
                <a:cs typeface="Arial" charset="0"/>
              </a:rPr>
              <a:t>Regs</a:t>
            </a:r>
            <a:r>
              <a:rPr lang="en-GB" sz="1600" dirty="0" smtClean="0">
                <a:latin typeface="Arial" charset="0"/>
                <a:cs typeface="Arial" charset="0"/>
              </a:rPr>
              <a:t> 2003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1600" dirty="0" smtClean="0">
                <a:latin typeface="Arial" charset="0"/>
                <a:cs typeface="Arial" charset="0"/>
              </a:rPr>
              <a:t>Equal Pay Act 1970 and amendment </a:t>
            </a:r>
            <a:r>
              <a:rPr lang="en-GB" sz="1600" dirty="0" err="1" smtClean="0">
                <a:latin typeface="Arial" charset="0"/>
                <a:cs typeface="Arial" charset="0"/>
              </a:rPr>
              <a:t>Regs</a:t>
            </a:r>
            <a:r>
              <a:rPr lang="en-GB" sz="1600" dirty="0" smtClean="0">
                <a:latin typeface="Arial" charset="0"/>
                <a:cs typeface="Arial" charset="0"/>
              </a:rPr>
              <a:t> e.g. 1983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>
                <a:latin typeface="Arial" charset="0"/>
                <a:cs typeface="Arial" charset="0"/>
              </a:rPr>
              <a:t>Chartered Institute of Personnel and Development (CIPD)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>
                <a:latin typeface="Arial" charset="0"/>
                <a:cs typeface="Arial" charset="0"/>
              </a:rPr>
              <a:t>Employers Associations(EA)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dirty="0" smtClean="0">
                <a:latin typeface="Arial" charset="0"/>
                <a:cs typeface="Arial" charset="0"/>
              </a:rPr>
              <a:t>Trade Unions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500" smtClean="0"/>
              <a:t>Recruitment and Selection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00063" y="1928813"/>
            <a:ext cx="8229600" cy="4389437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Introduction 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 algn="just"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The success of organization as is dependent upon the contributions made by its staff, therefore   is committed to attracting, selecting and retaining the best possible candidates.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Effective recruitment needs to be planned and systematic.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  <p:pic>
        <p:nvPicPr>
          <p:cNvPr id="14340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2225" y="5572125"/>
            <a:ext cx="15017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401050" cy="1143000"/>
          </a:xfrm>
        </p:spPr>
        <p:txBody>
          <a:bodyPr/>
          <a:lstStyle/>
          <a:p>
            <a:pPr eaLnBrk="1" hangingPunct="1"/>
            <a:r>
              <a:rPr lang="en-GB" sz="4500" smtClean="0"/>
              <a:t>Enabling Recruitment and Selection 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Corporate  recruitment &amp; selection training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Recruitment &amp; Selection Process - Management Guidance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Recruiting managers fully understand and support  ’s Equal Opportunities and Equality and Diversity Policies and Statements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Support for recruiting managers from the Human                  Resources Department</a:t>
            </a:r>
          </a:p>
        </p:txBody>
      </p:sp>
      <p:pic>
        <p:nvPicPr>
          <p:cNvPr id="15364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500" smtClean="0"/>
              <a:t>Recruitment and Selection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The support and the resources available will ensure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recruitment and selection at   is: 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GB" dirty="0" smtClean="0">
                <a:latin typeface="Arial" charset="0"/>
                <a:cs typeface="Arial" charset="0"/>
              </a:rPr>
              <a:t>Professional, planned, consistent and effective</a:t>
            </a:r>
          </a:p>
          <a:p>
            <a:pPr lvl="1" eaLnBrk="1" hangingPunct="1">
              <a:buFont typeface="Wingdings 2" pitchFamily="18" charset="2"/>
              <a:buNone/>
            </a:pPr>
            <a:endParaRPr lang="en-GB" dirty="0" smtClean="0">
              <a:latin typeface="Arial" charset="0"/>
              <a:cs typeface="Arial" charset="0"/>
            </a:endParaRPr>
          </a:p>
          <a:p>
            <a:pPr lvl="2" eaLnBrk="1" hangingPunct="1"/>
            <a:r>
              <a:rPr lang="en-GB" sz="2400" dirty="0" smtClean="0">
                <a:latin typeface="Arial" charset="0"/>
                <a:cs typeface="Arial" charset="0"/>
              </a:rPr>
              <a:t>Which will in addition ensure:</a:t>
            </a:r>
          </a:p>
          <a:p>
            <a:pPr lvl="3" eaLnBrk="1" hangingPunct="1"/>
            <a:r>
              <a:rPr lang="en-GB" sz="2400" dirty="0" smtClean="0">
                <a:latin typeface="Arial" charset="0"/>
                <a:cs typeface="Arial" charset="0"/>
              </a:rPr>
              <a:t>Fairness and equality of opportunity</a:t>
            </a:r>
          </a:p>
          <a:p>
            <a:pPr lvl="3" eaLnBrk="1" hangingPunct="1"/>
            <a:r>
              <a:rPr lang="en-GB" sz="2400" dirty="0" smtClean="0">
                <a:latin typeface="Arial" charset="0"/>
                <a:cs typeface="Arial" charset="0"/>
              </a:rPr>
              <a:t>  maintains its image as a good employer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  <p:pic>
        <p:nvPicPr>
          <p:cNvPr id="16388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08913" y="5715000"/>
            <a:ext cx="13350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42950" y="857250"/>
            <a:ext cx="8401050" cy="1143000"/>
          </a:xfrm>
        </p:spPr>
        <p:txBody>
          <a:bodyPr/>
          <a:lstStyle/>
          <a:p>
            <a:pPr eaLnBrk="1" hangingPunct="1"/>
            <a:r>
              <a:rPr lang="en-GB" sz="4500" smtClean="0"/>
              <a:t>Job Descriptions/</a:t>
            </a:r>
            <a:br>
              <a:rPr lang="en-GB" sz="4500" smtClean="0"/>
            </a:br>
            <a:r>
              <a:rPr lang="en-GB" sz="4500" smtClean="0"/>
              <a:t>Person Specifications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3513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GB" smtClean="0"/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Essential tools, used not only in the recruitment process but also to: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smtClean="0">
              <a:latin typeface="Arial" charset="0"/>
              <a:cs typeface="Arial" charset="0"/>
            </a:endParaRPr>
          </a:p>
          <a:p>
            <a:pPr marL="850900" lvl="1" indent="-457200" eaLnBrk="1" hangingPunct="1">
              <a:buFont typeface="Calibri" pitchFamily="34" charset="0"/>
              <a:buAutoNum type="arabicPeriod"/>
            </a:pPr>
            <a:r>
              <a:rPr lang="en-GB" smtClean="0">
                <a:latin typeface="Arial" charset="0"/>
                <a:cs typeface="Arial" charset="0"/>
              </a:rPr>
              <a:t>Clarify a potential applicant/current employee’s responsibilities within their role</a:t>
            </a:r>
          </a:p>
          <a:p>
            <a:pPr marL="850900" lvl="1" indent="-457200" eaLnBrk="1" hangingPunct="1">
              <a:buFont typeface="Calibri" pitchFamily="34" charset="0"/>
              <a:buAutoNum type="arabicPeriod"/>
            </a:pPr>
            <a:r>
              <a:rPr lang="en-GB" smtClean="0">
                <a:latin typeface="Arial" charset="0"/>
                <a:cs typeface="Arial" charset="0"/>
              </a:rPr>
              <a:t>Identify training needs</a:t>
            </a:r>
          </a:p>
          <a:p>
            <a:pPr marL="850900" lvl="1" indent="-457200" eaLnBrk="1" hangingPunct="1">
              <a:buFont typeface="Calibri" pitchFamily="34" charset="0"/>
              <a:buAutoNum type="arabicPeriod"/>
            </a:pPr>
            <a:r>
              <a:rPr lang="en-GB" smtClean="0">
                <a:latin typeface="Arial" charset="0"/>
                <a:cs typeface="Arial" charset="0"/>
              </a:rPr>
              <a:t>Identify performance issues</a:t>
            </a:r>
          </a:p>
        </p:txBody>
      </p:sp>
      <p:pic>
        <p:nvPicPr>
          <p:cNvPr id="17412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500" smtClean="0"/>
              <a:t>Job Descriptions 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 recruitment &amp; selection process: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Provide the information needed in determining the selection criteria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Inform applicants about the primary purpose and principal functions of the job and its place within the structure of the organisation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  <p:pic>
        <p:nvPicPr>
          <p:cNvPr id="18436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500" smtClean="0"/>
              <a:t>Person Specifications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Purpose is to make explicit the attributes required to undertake the role in terms of education, experience, knowledge, skills etc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Applicants will be assessed against the criteria/attributes set out in the person specification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GB" smtClean="0">
                <a:latin typeface="Arial" charset="0"/>
                <a:cs typeface="Arial" charset="0"/>
              </a:rPr>
              <a:t>Criteria must be:</a:t>
            </a:r>
          </a:p>
          <a:p>
            <a:pPr lvl="2" eaLnBrk="1" hangingPunct="1"/>
            <a:r>
              <a:rPr lang="en-GB" sz="2400" smtClean="0">
                <a:latin typeface="Arial" charset="0"/>
                <a:cs typeface="Arial" charset="0"/>
              </a:rPr>
              <a:t>Quantifiable, measurable and capable of being tested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smtClean="0"/>
          </a:p>
        </p:txBody>
      </p:sp>
      <p:pic>
        <p:nvPicPr>
          <p:cNvPr id="19460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5695950"/>
            <a:ext cx="1357312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500" smtClean="0"/>
              <a:t>Role Analysis/Job Evaluation 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en-GB" sz="800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All job descriptions and person specifications are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reviewed to ensure the role is analysed via job evaluation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to ensure equal pay for work of equal value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Compliance with legislation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Tool used at   - HERA (Higher Education Role Analysis)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GB" dirty="0" smtClean="0"/>
          </a:p>
        </p:txBody>
      </p:sp>
      <p:pic>
        <p:nvPicPr>
          <p:cNvPr id="20484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500" smtClean="0"/>
              <a:t>Methods of Assessment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GB" smtClean="0"/>
          </a:p>
          <a:p>
            <a:pPr eaLnBrk="1" hangingPunct="1">
              <a:buFont typeface="Wingdings 2" pitchFamily="18" charset="2"/>
              <a:buNone/>
            </a:pPr>
            <a:r>
              <a:rPr lang="en-GB" sz="2400" smtClean="0">
                <a:latin typeface="Arial" charset="0"/>
                <a:cs typeface="Arial" charset="0"/>
              </a:rPr>
              <a:t>Consider the most appropriate methods of assessment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400" smtClean="0">
                <a:latin typeface="Arial" charset="0"/>
                <a:cs typeface="Arial" charset="0"/>
              </a:rPr>
              <a:t>for each criteria including:</a:t>
            </a:r>
          </a:p>
          <a:p>
            <a:pPr eaLnBrk="1" hangingPunct="1">
              <a:buFont typeface="Wingdings 2" pitchFamily="18" charset="2"/>
              <a:buNone/>
            </a:pPr>
            <a:endParaRPr lang="en-GB" sz="240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GB" smtClean="0">
                <a:latin typeface="Arial" charset="0"/>
                <a:cs typeface="Arial" charset="0"/>
              </a:rPr>
              <a:t>Application form/Short listing Stage</a:t>
            </a:r>
          </a:p>
          <a:p>
            <a:pPr lvl="1" eaLnBrk="1" hangingPunct="1"/>
            <a:r>
              <a:rPr lang="en-GB" smtClean="0">
                <a:latin typeface="Arial" charset="0"/>
                <a:cs typeface="Arial" charset="0"/>
              </a:rPr>
              <a:t>Interview</a:t>
            </a:r>
          </a:p>
          <a:p>
            <a:pPr lvl="1" eaLnBrk="1" hangingPunct="1"/>
            <a:r>
              <a:rPr lang="en-GB" smtClean="0">
                <a:latin typeface="Arial" charset="0"/>
                <a:cs typeface="Arial" charset="0"/>
              </a:rPr>
              <a:t>Presentation</a:t>
            </a:r>
          </a:p>
          <a:p>
            <a:pPr lvl="1" eaLnBrk="1" hangingPunct="1"/>
            <a:r>
              <a:rPr lang="en-GB" smtClean="0">
                <a:latin typeface="Arial" charset="0"/>
                <a:cs typeface="Arial" charset="0"/>
              </a:rPr>
              <a:t>Test</a:t>
            </a:r>
          </a:p>
        </p:txBody>
      </p:sp>
      <p:pic>
        <p:nvPicPr>
          <p:cNvPr id="21508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500" smtClean="0"/>
              <a:t>Attracting Applicants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sz="8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Consider appropriate publications/methods of attracting applicants including: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Internet/websites 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GB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  <a:hlinkClick r:id="rId3"/>
              </a:rPr>
              <a:t>http://</a:t>
            </a:r>
            <a:r>
              <a:rPr lang="en-GB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  <a:hlinkClick r:id="rId3"/>
              </a:rPr>
              <a:t>www.xyz/jobs</a:t>
            </a:r>
            <a:endParaRPr lang="en-GB" u="sng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Jobcentre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Plus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Paper based publications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Recruitment agencies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Head hunters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Internal talent pool: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Possible development or career progression</a:t>
            </a:r>
          </a:p>
        </p:txBody>
      </p:sp>
      <p:pic>
        <p:nvPicPr>
          <p:cNvPr id="22532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500063" y="1143000"/>
            <a:ext cx="8229600" cy="1143000"/>
          </a:xfrm>
        </p:spPr>
        <p:txBody>
          <a:bodyPr/>
          <a:lstStyle/>
          <a:p>
            <a:pPr eaLnBrk="1" hangingPunct="1"/>
            <a:r>
              <a:rPr lang="en-GB" sz="4500" smtClean="0"/>
              <a:t>Key Stages to Recruitment and Selection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428875"/>
            <a:ext cx="8229600" cy="38957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GB" sz="24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Shortlisting</a:t>
            </a:r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Interview</a:t>
            </a:r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Appointment</a:t>
            </a:r>
          </a:p>
        </p:txBody>
      </p:sp>
      <p:pic>
        <p:nvPicPr>
          <p:cNvPr id="23556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Shortlisting Stage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GB" sz="2000" dirty="0" smtClean="0"/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Recruiting panels must adhere to the scheme of delegation for recruiting panels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Follow  ’s guidance which follows ‘best practice’ 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Three panel members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Ensure that no discriminatory  practices occur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Use of the person specification to assess all candidates</a:t>
            </a:r>
          </a:p>
          <a:p>
            <a:pPr eaLnBrk="1" hangingPunct="1"/>
            <a:r>
              <a:rPr lang="en-GB" sz="2400" dirty="0" smtClean="0">
                <a:latin typeface="Arial" charset="0"/>
                <a:cs typeface="Arial" charset="0"/>
              </a:rPr>
              <a:t>Short listing </a:t>
            </a:r>
            <a:r>
              <a:rPr lang="en-GB" sz="2400" dirty="0" smtClean="0">
                <a:latin typeface="Arial" charset="0"/>
                <a:cs typeface="Arial" charset="0"/>
              </a:rPr>
              <a:t>carried out independently by panel               members</a:t>
            </a:r>
          </a:p>
        </p:txBody>
      </p:sp>
      <p:pic>
        <p:nvPicPr>
          <p:cNvPr id="24580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Shortlisting Stage (continued)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GB" sz="800" smtClean="0"/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“Positive about Disability” </a:t>
            </a:r>
            <a:r>
              <a:rPr lang="en-GB" sz="2400" smtClean="0">
                <a:latin typeface="Arial" charset="0"/>
                <a:cs typeface="Arial" charset="0"/>
                <a:sym typeface="Wingdings" pitchFamily="2" charset="2"/>
              </a:rPr>
              <a:t> </a:t>
            </a:r>
            <a:r>
              <a:rPr lang="en-GB" sz="2400" smtClean="0">
                <a:latin typeface="Arial" charset="0"/>
                <a:cs typeface="Arial" charset="0"/>
              </a:rPr>
              <a:t>double tick</a:t>
            </a:r>
          </a:p>
          <a:p>
            <a:pPr lvl="1" eaLnBrk="1" hangingPunct="1"/>
            <a:r>
              <a:rPr lang="en-GB" smtClean="0">
                <a:latin typeface="Arial" charset="0"/>
                <a:cs typeface="Arial" charset="0"/>
              </a:rPr>
              <a:t>Committed to interviewing all disabled candidates who fully meet the essential criteria </a:t>
            </a:r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All shortlisted candidates must meet the essential criteria</a:t>
            </a:r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Shortlisting decisions based only on the information contained in the application form relating to the person specification</a:t>
            </a:r>
          </a:p>
          <a:p>
            <a:pPr eaLnBrk="1" hangingPunct="1"/>
            <a:r>
              <a:rPr lang="en-GB" sz="2400" smtClean="0">
                <a:latin typeface="Arial" charset="0"/>
                <a:cs typeface="Arial" charset="0"/>
              </a:rPr>
              <a:t>Shortlisting must be an individual assessment not a comparison of candidates </a:t>
            </a:r>
          </a:p>
          <a:p>
            <a:pPr eaLnBrk="1" hangingPunct="1"/>
            <a:endParaRPr lang="en-GB" sz="2200" smtClean="0"/>
          </a:p>
          <a:p>
            <a:pPr eaLnBrk="1" hangingPunct="1"/>
            <a:endParaRPr lang="en-GB" smtClean="0"/>
          </a:p>
          <a:p>
            <a:pPr eaLnBrk="1" hangingPunct="1">
              <a:buFont typeface="Wingdings 2" pitchFamily="18" charset="2"/>
              <a:buNone/>
            </a:pPr>
            <a:endParaRPr lang="en-GB" smtClean="0"/>
          </a:p>
        </p:txBody>
      </p:sp>
      <p:pic>
        <p:nvPicPr>
          <p:cNvPr id="25604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3813" y="5573713"/>
            <a:ext cx="1500187" cy="12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Interview Stage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sz="8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Follow similar ‘best practice’ processes as </a:t>
            </a:r>
            <a:r>
              <a:rPr lang="en-GB" sz="2400" dirty="0" err="1" smtClean="0">
                <a:latin typeface="Arial" pitchFamily="34" charset="0"/>
                <a:cs typeface="Arial" pitchFamily="34" charset="0"/>
              </a:rPr>
              <a:t>shortlisting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 stage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Use of appropriate selection methods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Questions based on the person specification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Be aware of any special needs of the candidates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Panel members complete interview assessment form including scores and comments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Highest scoring candidate appointed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References considered once interviews have taken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Appointment Stage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28625" y="1928813"/>
            <a:ext cx="8229600" cy="438943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sz="8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Chair of Panel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Make offer of appointment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Human Resources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Salary offer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Clearances: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References, eligibility to work in the country, medical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clearance, CRB check where appropriate, verification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	of qualifications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GB" sz="2400" dirty="0" smtClean="0">
                <a:latin typeface="Arial" pitchFamily="34" charset="0"/>
                <a:cs typeface="Arial" pitchFamily="34" charset="0"/>
              </a:rPr>
              <a:t>Contract of employment</a:t>
            </a:r>
          </a:p>
        </p:txBody>
      </p:sp>
      <p:pic>
        <p:nvPicPr>
          <p:cNvPr id="27652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25" y="5756275"/>
            <a:ext cx="1285875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Human Resources - Retention</a:t>
            </a:r>
          </a:p>
        </p:txBody>
      </p:sp>
      <p:pic>
        <p:nvPicPr>
          <p:cNvPr id="28675" name="Picture 2" descr="http://staffportal.uwic.ac.uk/Units/HumanResources/sd/PublishingImages/Image%201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86125" y="2143125"/>
            <a:ext cx="2032000" cy="1739900"/>
          </a:xfrm>
          <a:noFill/>
        </p:spPr>
      </p:pic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1214438" y="4929188"/>
            <a:ext cx="6643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>
                <a:cs typeface="Arial" charset="0"/>
              </a:rPr>
              <a:t>Human Resource Management and </a:t>
            </a:r>
          </a:p>
          <a:p>
            <a:pPr algn="ctr"/>
            <a:r>
              <a:rPr lang="en-GB" sz="2400">
                <a:cs typeface="Arial" charset="0"/>
              </a:rPr>
              <a:t>Human Resource Development Components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1"/>
          <p:cNvSpPr txBox="1">
            <a:spLocks noChangeArrowheads="1"/>
          </p:cNvSpPr>
          <p:nvPr/>
        </p:nvSpPr>
        <p:spPr bwMode="auto">
          <a:xfrm>
            <a:off x="1000125" y="1357313"/>
            <a:ext cx="7500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rbel" pitchFamily="34" charset="0"/>
            </a:endParaRPr>
          </a:p>
        </p:txBody>
      </p:sp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500063" y="1000125"/>
          <a:ext cx="7929617" cy="4786345"/>
        </p:xfrm>
        <a:graphic>
          <a:graphicData uri="http://schemas.openxmlformats.org/drawingml/2006/table">
            <a:tbl>
              <a:tblPr/>
              <a:tblGrid>
                <a:gridCol w="1143187"/>
                <a:gridCol w="702927"/>
                <a:gridCol w="1638788"/>
                <a:gridCol w="702927"/>
                <a:gridCol w="1638788"/>
                <a:gridCol w="702927"/>
                <a:gridCol w="1400073"/>
              </a:tblGrid>
              <a:tr h="128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Actions and Behaviour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Communication and Information Systems (Technology)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Management and Leadership Styles (Vision and Mission)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HRD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497A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Values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Involvement and Empowerment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Employment and Reward Strategies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Motivation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Beliefs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Commitment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Trust and Integrity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Psychological contract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</a:tbl>
          </a:graphicData>
        </a:graphic>
      </p:graphicFrame>
      <p:cxnSp>
        <p:nvCxnSpPr>
          <p:cNvPr id="29783" name="AutoShape 113"/>
          <p:cNvCxnSpPr>
            <a:cxnSpLocks noChangeShapeType="1"/>
          </p:cNvCxnSpPr>
          <p:nvPr/>
        </p:nvCxnSpPr>
        <p:spPr bwMode="auto">
          <a:xfrm>
            <a:off x="6429375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4" name="AutoShape 112"/>
          <p:cNvCxnSpPr>
            <a:cxnSpLocks noChangeShapeType="1"/>
          </p:cNvCxnSpPr>
          <p:nvPr/>
        </p:nvCxnSpPr>
        <p:spPr bwMode="auto">
          <a:xfrm>
            <a:off x="4071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5" name="AutoShape 111"/>
          <p:cNvCxnSpPr>
            <a:cxnSpLocks noChangeShapeType="1"/>
          </p:cNvCxnSpPr>
          <p:nvPr/>
        </p:nvCxnSpPr>
        <p:spPr bwMode="auto">
          <a:xfrm>
            <a:off x="1785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6" name="AutoShape 110"/>
          <p:cNvCxnSpPr>
            <a:cxnSpLocks noChangeShapeType="1"/>
          </p:cNvCxnSpPr>
          <p:nvPr/>
        </p:nvCxnSpPr>
        <p:spPr bwMode="auto">
          <a:xfrm>
            <a:off x="3143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29787" name="Group 107"/>
          <p:cNvGrpSpPr>
            <a:grpSpLocks/>
          </p:cNvGrpSpPr>
          <p:nvPr/>
        </p:nvGrpSpPr>
        <p:grpSpPr bwMode="auto">
          <a:xfrm>
            <a:off x="6429375" y="3929063"/>
            <a:ext cx="457200" cy="404812"/>
            <a:chOff x="3415" y="14318"/>
            <a:chExt cx="466" cy="493"/>
          </a:xfrm>
        </p:grpSpPr>
        <p:cxnSp>
          <p:nvCxnSpPr>
            <p:cNvPr id="29821" name="AutoShape 10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22" name="AutoShape 10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29788" name="AutoShape 98"/>
          <p:cNvCxnSpPr>
            <a:cxnSpLocks noChangeShapeType="1"/>
          </p:cNvCxnSpPr>
          <p:nvPr/>
        </p:nvCxnSpPr>
        <p:spPr bwMode="auto">
          <a:xfrm>
            <a:off x="3143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9" name="AutoShape 99"/>
          <p:cNvCxnSpPr>
            <a:cxnSpLocks noChangeShapeType="1"/>
          </p:cNvCxnSpPr>
          <p:nvPr/>
        </p:nvCxnSpPr>
        <p:spPr bwMode="auto">
          <a:xfrm>
            <a:off x="7715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0" name="AutoShape 106"/>
          <p:cNvCxnSpPr>
            <a:cxnSpLocks noChangeShapeType="1"/>
          </p:cNvCxnSpPr>
          <p:nvPr/>
        </p:nvCxnSpPr>
        <p:spPr bwMode="auto">
          <a:xfrm>
            <a:off x="7715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29791" name="Group 100"/>
          <p:cNvGrpSpPr>
            <a:grpSpLocks/>
          </p:cNvGrpSpPr>
          <p:nvPr/>
        </p:nvGrpSpPr>
        <p:grpSpPr bwMode="auto">
          <a:xfrm>
            <a:off x="4071938" y="2286000"/>
            <a:ext cx="457200" cy="404813"/>
            <a:chOff x="3415" y="14318"/>
            <a:chExt cx="466" cy="493"/>
          </a:xfrm>
        </p:grpSpPr>
        <p:cxnSp>
          <p:nvCxnSpPr>
            <p:cNvPr id="29819" name="AutoShape 102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20" name="AutoShape 101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9792" name="Group 103"/>
          <p:cNvGrpSpPr>
            <a:grpSpLocks/>
          </p:cNvGrpSpPr>
          <p:nvPr/>
        </p:nvGrpSpPr>
        <p:grpSpPr bwMode="auto">
          <a:xfrm>
            <a:off x="4071938" y="4000500"/>
            <a:ext cx="457200" cy="404813"/>
            <a:chOff x="3415" y="14318"/>
            <a:chExt cx="466" cy="493"/>
          </a:xfrm>
        </p:grpSpPr>
        <p:cxnSp>
          <p:nvCxnSpPr>
            <p:cNvPr id="29817" name="AutoShape 105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8" name="AutoShape 104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29793" name="AutoShape 97"/>
          <p:cNvCxnSpPr>
            <a:cxnSpLocks noChangeShapeType="1"/>
          </p:cNvCxnSpPr>
          <p:nvPr/>
        </p:nvCxnSpPr>
        <p:spPr bwMode="auto">
          <a:xfrm>
            <a:off x="6429375" y="3357563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4" name="AutoShape 96"/>
          <p:cNvCxnSpPr>
            <a:cxnSpLocks noChangeShapeType="1"/>
          </p:cNvCxnSpPr>
          <p:nvPr/>
        </p:nvCxnSpPr>
        <p:spPr bwMode="auto">
          <a:xfrm>
            <a:off x="4071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5" name="AutoShape 95"/>
          <p:cNvCxnSpPr>
            <a:cxnSpLocks noChangeShapeType="1"/>
          </p:cNvCxnSpPr>
          <p:nvPr/>
        </p:nvCxnSpPr>
        <p:spPr bwMode="auto">
          <a:xfrm>
            <a:off x="1785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6" name="AutoShape 94"/>
          <p:cNvCxnSpPr>
            <a:cxnSpLocks noChangeShapeType="1"/>
          </p:cNvCxnSpPr>
          <p:nvPr/>
        </p:nvCxnSpPr>
        <p:spPr bwMode="auto">
          <a:xfrm>
            <a:off x="1071563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7" name="AutoShape 82"/>
          <p:cNvCxnSpPr>
            <a:cxnSpLocks noChangeShapeType="1"/>
          </p:cNvCxnSpPr>
          <p:nvPr/>
        </p:nvCxnSpPr>
        <p:spPr bwMode="auto">
          <a:xfrm>
            <a:off x="1071563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8" name="AutoShape 83"/>
          <p:cNvCxnSpPr>
            <a:cxnSpLocks noChangeShapeType="1"/>
          </p:cNvCxnSpPr>
          <p:nvPr/>
        </p:nvCxnSpPr>
        <p:spPr bwMode="auto">
          <a:xfrm>
            <a:off x="5500688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9" name="AutoShape 90"/>
          <p:cNvCxnSpPr>
            <a:cxnSpLocks noChangeShapeType="1"/>
          </p:cNvCxnSpPr>
          <p:nvPr/>
        </p:nvCxnSpPr>
        <p:spPr bwMode="auto">
          <a:xfrm>
            <a:off x="5429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29800" name="Group 91"/>
          <p:cNvGrpSpPr>
            <a:grpSpLocks/>
          </p:cNvGrpSpPr>
          <p:nvPr/>
        </p:nvGrpSpPr>
        <p:grpSpPr bwMode="auto">
          <a:xfrm>
            <a:off x="1785938" y="3929063"/>
            <a:ext cx="457200" cy="404812"/>
            <a:chOff x="3415" y="14318"/>
            <a:chExt cx="466" cy="493"/>
          </a:xfrm>
        </p:grpSpPr>
        <p:cxnSp>
          <p:nvCxnSpPr>
            <p:cNvPr id="29815" name="AutoShape 93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6" name="AutoShape 92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9801" name="Group 87"/>
          <p:cNvGrpSpPr>
            <a:grpSpLocks/>
          </p:cNvGrpSpPr>
          <p:nvPr/>
        </p:nvGrpSpPr>
        <p:grpSpPr bwMode="auto">
          <a:xfrm>
            <a:off x="6429375" y="2286000"/>
            <a:ext cx="457200" cy="404813"/>
            <a:chOff x="3415" y="14318"/>
            <a:chExt cx="466" cy="493"/>
          </a:xfrm>
        </p:grpSpPr>
        <p:cxnSp>
          <p:nvCxnSpPr>
            <p:cNvPr id="29813" name="AutoShape 8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4" name="AutoShape 8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9802" name="Group 84"/>
          <p:cNvGrpSpPr>
            <a:grpSpLocks/>
          </p:cNvGrpSpPr>
          <p:nvPr/>
        </p:nvGrpSpPr>
        <p:grpSpPr bwMode="auto">
          <a:xfrm>
            <a:off x="1785938" y="2286000"/>
            <a:ext cx="457200" cy="404813"/>
            <a:chOff x="3415" y="14318"/>
            <a:chExt cx="466" cy="493"/>
          </a:xfrm>
        </p:grpSpPr>
        <p:cxnSp>
          <p:nvCxnSpPr>
            <p:cNvPr id="29811" name="AutoShape 86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2" name="AutoShape 85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29803" name="AutoShape 81"/>
          <p:cNvCxnSpPr>
            <a:cxnSpLocks noChangeShapeType="1"/>
          </p:cNvCxnSpPr>
          <p:nvPr/>
        </p:nvCxnSpPr>
        <p:spPr bwMode="auto">
          <a:xfrm>
            <a:off x="6429375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804" name="AutoShape 80"/>
          <p:cNvCxnSpPr>
            <a:cxnSpLocks noChangeShapeType="1"/>
          </p:cNvCxnSpPr>
          <p:nvPr/>
        </p:nvCxnSpPr>
        <p:spPr bwMode="auto">
          <a:xfrm>
            <a:off x="1785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805" name="AutoShape 79"/>
          <p:cNvCxnSpPr>
            <a:cxnSpLocks noChangeShapeType="1"/>
          </p:cNvCxnSpPr>
          <p:nvPr/>
        </p:nvCxnSpPr>
        <p:spPr bwMode="auto">
          <a:xfrm>
            <a:off x="4071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9806" name="TextBox 118"/>
          <p:cNvSpPr txBox="1">
            <a:spLocks noChangeArrowheads="1"/>
          </p:cNvSpPr>
          <p:nvPr/>
        </p:nvSpPr>
        <p:spPr bwMode="auto">
          <a:xfrm>
            <a:off x="571500" y="6215063"/>
            <a:ext cx="4154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aseline="30000">
                <a:latin typeface="Corbel" pitchFamily="34" charset="0"/>
              </a:rPr>
              <a:t>Mankin, D.P (2001) A model for human resource development</a:t>
            </a:r>
            <a:endParaRPr lang="en-GB">
              <a:latin typeface="Corbel" pitchFamily="34" charset="0"/>
            </a:endParaRPr>
          </a:p>
        </p:txBody>
      </p:sp>
      <p:sp>
        <p:nvSpPr>
          <p:cNvPr id="47" name="5-Point Star 46"/>
          <p:cNvSpPr/>
          <p:nvPr/>
        </p:nvSpPr>
        <p:spPr>
          <a:xfrm>
            <a:off x="5286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8" name="5-Point Star 47"/>
          <p:cNvSpPr/>
          <p:nvPr/>
        </p:nvSpPr>
        <p:spPr>
          <a:xfrm>
            <a:off x="3000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9" name="5-Point Star 48"/>
          <p:cNvSpPr/>
          <p:nvPr/>
        </p:nvSpPr>
        <p:spPr>
          <a:xfrm>
            <a:off x="3000375" y="45005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0" name="5-Point Star 49"/>
          <p:cNvSpPr/>
          <p:nvPr/>
        </p:nvSpPr>
        <p:spPr>
          <a:xfrm>
            <a:off x="7500938" y="27860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866775"/>
          </a:xfrm>
        </p:spPr>
        <p:txBody>
          <a:bodyPr/>
          <a:lstStyle/>
          <a:p>
            <a:pPr algn="ctr" eaLnBrk="1" hangingPunct="1"/>
            <a:r>
              <a:rPr lang="en-GB" dirty="0" smtClean="0"/>
              <a:t>Investors in People</a:t>
            </a:r>
          </a:p>
        </p:txBody>
      </p:sp>
      <p:pic>
        <p:nvPicPr>
          <p:cNvPr id="30723" name="Content Placeholder 7" descr="Standard_wheel.bmp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00232" y="1214422"/>
            <a:ext cx="5214937" cy="5072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71500" y="857250"/>
            <a:ext cx="8229600" cy="7953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Performance and Retention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28625" y="2143125"/>
            <a:ext cx="8229600" cy="4389438"/>
          </a:xfrm>
        </p:spPr>
        <p:txBody>
          <a:bodyPr/>
          <a:lstStyle/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Induction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Probation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Staff Performance Review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Staff Development – Career Development/Succession Planning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Total Reward Package</a:t>
            </a:r>
          </a:p>
        </p:txBody>
      </p:sp>
      <p:pic>
        <p:nvPicPr>
          <p:cNvPr id="31748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Induction – </a:t>
            </a:r>
            <a:r>
              <a:rPr lang="en-GB" sz="3200" smtClean="0"/>
              <a:t>[risk and benefit]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Unsatisfactory performance and low job satisfaction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Absenteeism, high labour turnover and resignations or dismissals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Tribunal cases if employees complain of unfair dismissal because of inadequate training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High demands on managers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Accidents leading to injuries and/or prosecution</a:t>
            </a: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Mistakes which are costly to the company </a:t>
            </a:r>
          </a:p>
          <a:p>
            <a:pPr eaLnBrk="1" hangingPunct="1"/>
            <a:endParaRPr lang="en-GB" sz="2400" dirty="0" smtClean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Induction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i="1" dirty="0" smtClean="0">
                <a:latin typeface="Arial" charset="0"/>
                <a:cs typeface="Arial" charset="0"/>
              </a:rPr>
              <a:t>With the best will in the world, induction cannot be described as a glamorous, exciting facet of people management.  In fact, it often degenerates into a hastily organised chore – a task that line managers can see as being merely a distraction from more important duties… </a:t>
            </a:r>
            <a:endParaRPr lang="en-GB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2000" i="1" dirty="0" smtClean="0">
                <a:latin typeface="Arial" charset="0"/>
                <a:cs typeface="Arial" charset="0"/>
              </a:rPr>
              <a:t>(Rankin, 2006)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Probation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252912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“</a:t>
            </a:r>
            <a:r>
              <a:rPr lang="en-US" sz="2800" i="1" smtClean="0">
                <a:latin typeface="Arial" charset="0"/>
                <a:cs typeface="Arial" charset="0"/>
              </a:rPr>
              <a:t>a testing of conduct or character of person, especially of candidate …… for employment.” </a:t>
            </a:r>
            <a:r>
              <a:rPr lang="en-US" sz="1800" i="1" smtClean="0">
                <a:latin typeface="Arial" charset="0"/>
                <a:cs typeface="Arial" charset="0"/>
              </a:rPr>
              <a:t>(Concise Oxford Dictionary) </a:t>
            </a:r>
            <a:endParaRPr lang="en-GB" sz="1800" i="1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GB" smtClean="0"/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Staff grades 1 to 5, up to a maximum of 06 months  [reviewed at 4/12/20 weeks]</a:t>
            </a:r>
            <a:endParaRPr lang="en-GB" sz="20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Staff grades 6 to 9, up to a maximum of 12 months  [reviewed at 8/26/42 weeks]</a:t>
            </a:r>
            <a:endParaRPr lang="en-GB" sz="20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Temporary or casual staff, grades 1 to 9, up to a maximum of 3 months [reviewed at 3/7/11 weeks] </a:t>
            </a:r>
            <a:endParaRPr lang="en-GB" sz="2000" smtClean="0">
              <a:latin typeface="Arial" charset="0"/>
              <a:cs typeface="Arial" charset="0"/>
            </a:endParaRPr>
          </a:p>
          <a:p>
            <a:pPr eaLnBrk="1" hangingPunct="1"/>
            <a:endParaRPr lang="en-GB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GB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Staff Performance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z="2400" i="1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2400" i="1" dirty="0" smtClean="0">
                <a:latin typeface="Arial" charset="0"/>
                <a:cs typeface="Arial" charset="0"/>
              </a:rPr>
              <a:t>“a cultural shift within a resource towards an acceptance of performance management…..so that performance review becomes the norm, rather than the exception. This will involve tackling poor performance, but also managing good performance”.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i="1" dirty="0" smtClean="0">
                <a:latin typeface="Arial" charset="0"/>
                <a:cs typeface="Arial" charset="0"/>
              </a:rPr>
              <a:t>(KPMG, 2005) </a:t>
            </a:r>
          </a:p>
          <a:p>
            <a:pPr eaLnBrk="1" hangingPunct="1">
              <a:buFont typeface="Wingdings 2" pitchFamily="18" charset="2"/>
              <a:buNone/>
            </a:pPr>
            <a:endParaRPr lang="en-GB" sz="1800" i="1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GB" sz="1800" i="1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Staff Review and Development Scheme  (2002)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Staff Performance Review Scheme (2007)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Staff Performance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dirty="0" smtClean="0">
                <a:latin typeface="Arial" charset="0"/>
                <a:cs typeface="Arial" charset="0"/>
              </a:rPr>
              <a:t>The scheme aims to: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Match individual and organisational needs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Structured objective setting linked to corporate plans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Review individual performance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Identify personal development needs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Identify any factors which may affect future objectives and priorities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Allow staff to feedback on unit and  organizational strategies and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Staff Performance Review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AUGUST						     JULY</a:t>
            </a:r>
            <a:endParaRPr lang="en-GB" sz="2400" smtClean="0">
              <a:latin typeface="Arial" charset="0"/>
              <a:cs typeface="Arial" charset="0"/>
            </a:endParaRPr>
          </a:p>
          <a:p>
            <a:pPr eaLnBrk="1" hangingPunct="1"/>
            <a:endParaRPr lang="en-GB" smtClean="0"/>
          </a:p>
        </p:txBody>
      </p:sp>
      <p:sp>
        <p:nvSpPr>
          <p:cNvPr id="4" name="Oval 3"/>
          <p:cNvSpPr/>
          <p:nvPr/>
        </p:nvSpPr>
        <p:spPr>
          <a:xfrm>
            <a:off x="2643188" y="1928813"/>
            <a:ext cx="3500437" cy="2143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FIRST REVIEW</a:t>
            </a:r>
          </a:p>
        </p:txBody>
      </p:sp>
      <p:sp>
        <p:nvSpPr>
          <p:cNvPr id="5" name="Oval 4"/>
          <p:cNvSpPr/>
          <p:nvPr/>
        </p:nvSpPr>
        <p:spPr>
          <a:xfrm>
            <a:off x="2714625" y="4214813"/>
            <a:ext cx="3500438" cy="2143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MID-TERM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REVIEW</a:t>
            </a:r>
          </a:p>
        </p:txBody>
      </p:sp>
      <p:sp>
        <p:nvSpPr>
          <p:cNvPr id="6" name="Oval 5"/>
          <p:cNvSpPr/>
          <p:nvPr/>
        </p:nvSpPr>
        <p:spPr>
          <a:xfrm>
            <a:off x="2143125" y="2571750"/>
            <a:ext cx="4572000" cy="2928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/>
              <a:t>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Staff Performance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468563"/>
            <a:ext cx="8229600" cy="4389437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SPECIFIC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MEASURABLE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ACHIEVABLE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REALISTIC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TIMED –</a:t>
            </a:r>
          </a:p>
          <a:p>
            <a:pPr eaLnBrk="1" hangingPunct="1">
              <a:buFont typeface="Wingdings 2" pitchFamily="18" charset="2"/>
              <a:buNone/>
            </a:pPr>
            <a:endParaRPr lang="en-GB" sz="2800" dirty="0" smtClean="0">
              <a:latin typeface="Arial" charset="0"/>
              <a:cs typeface="Arial" charset="0"/>
            </a:endParaRPr>
          </a:p>
          <a:p>
            <a:pPr eaLnBrk="1" hangingPunct="1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5621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Career Development and Succession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dirty="0" smtClean="0"/>
          </a:p>
          <a:p>
            <a:pPr eaLnBrk="1" hangingPunct="1"/>
            <a:endParaRPr lang="en-GB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Corporate Staff Development Activities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Coaching and Mentoring Framework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Continuing Professional Development 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Total Reward Package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a safe and amiable working environment;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job security;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induction;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staff development;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flexible working;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fair recruitment, appraisal, promotion and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redundancy policies and procedures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i="1" smtClean="0">
                <a:latin typeface="Arial" charset="0"/>
                <a:cs typeface="Arial" charset="0"/>
              </a:rPr>
              <a:t>	(Herriot et al. 1997)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41"/>
          <p:cNvSpPr txBox="1">
            <a:spLocks noChangeArrowheads="1"/>
          </p:cNvSpPr>
          <p:nvPr/>
        </p:nvSpPr>
        <p:spPr bwMode="auto">
          <a:xfrm>
            <a:off x="1000125" y="1357313"/>
            <a:ext cx="7500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rbel" pitchFamily="34" charset="0"/>
            </a:endParaRPr>
          </a:p>
        </p:txBody>
      </p:sp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500063" y="1000125"/>
          <a:ext cx="7929617" cy="4786345"/>
        </p:xfrm>
        <a:graphic>
          <a:graphicData uri="http://schemas.openxmlformats.org/drawingml/2006/table">
            <a:tbl>
              <a:tblPr/>
              <a:tblGrid>
                <a:gridCol w="1143187"/>
                <a:gridCol w="702927"/>
                <a:gridCol w="1638788"/>
                <a:gridCol w="702927"/>
                <a:gridCol w="1638788"/>
                <a:gridCol w="702927"/>
                <a:gridCol w="1400073"/>
              </a:tblGrid>
              <a:tr h="128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Actions and Behaviour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Communication and Information Systems (Technology)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Management and Leadership Styles (Vision and Mission)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HRD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497A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Values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Involvement and Empowerment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Employment and Reward Strategies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Motivation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Beliefs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Commitment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Trust and Integrity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Psychological contract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</a:tbl>
          </a:graphicData>
        </a:graphic>
      </p:graphicFrame>
      <p:cxnSp>
        <p:nvCxnSpPr>
          <p:cNvPr id="43095" name="AutoShape 113"/>
          <p:cNvCxnSpPr>
            <a:cxnSpLocks noChangeShapeType="1"/>
          </p:cNvCxnSpPr>
          <p:nvPr/>
        </p:nvCxnSpPr>
        <p:spPr bwMode="auto">
          <a:xfrm>
            <a:off x="6429375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096" name="AutoShape 112"/>
          <p:cNvCxnSpPr>
            <a:cxnSpLocks noChangeShapeType="1"/>
          </p:cNvCxnSpPr>
          <p:nvPr/>
        </p:nvCxnSpPr>
        <p:spPr bwMode="auto">
          <a:xfrm>
            <a:off x="4071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097" name="AutoShape 111"/>
          <p:cNvCxnSpPr>
            <a:cxnSpLocks noChangeShapeType="1"/>
          </p:cNvCxnSpPr>
          <p:nvPr/>
        </p:nvCxnSpPr>
        <p:spPr bwMode="auto">
          <a:xfrm>
            <a:off x="1785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098" name="AutoShape 110"/>
          <p:cNvCxnSpPr>
            <a:cxnSpLocks noChangeShapeType="1"/>
          </p:cNvCxnSpPr>
          <p:nvPr/>
        </p:nvCxnSpPr>
        <p:spPr bwMode="auto">
          <a:xfrm>
            <a:off x="3143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3099" name="Group 107"/>
          <p:cNvGrpSpPr>
            <a:grpSpLocks/>
          </p:cNvGrpSpPr>
          <p:nvPr/>
        </p:nvGrpSpPr>
        <p:grpSpPr bwMode="auto">
          <a:xfrm>
            <a:off x="6429375" y="3929063"/>
            <a:ext cx="457200" cy="404812"/>
            <a:chOff x="3415" y="14318"/>
            <a:chExt cx="466" cy="493"/>
          </a:xfrm>
        </p:grpSpPr>
        <p:cxnSp>
          <p:nvCxnSpPr>
            <p:cNvPr id="43137" name="AutoShape 10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8" name="AutoShape 10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3100" name="AutoShape 98"/>
          <p:cNvCxnSpPr>
            <a:cxnSpLocks noChangeShapeType="1"/>
          </p:cNvCxnSpPr>
          <p:nvPr/>
        </p:nvCxnSpPr>
        <p:spPr bwMode="auto">
          <a:xfrm>
            <a:off x="3143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1" name="AutoShape 99"/>
          <p:cNvCxnSpPr>
            <a:cxnSpLocks noChangeShapeType="1"/>
          </p:cNvCxnSpPr>
          <p:nvPr/>
        </p:nvCxnSpPr>
        <p:spPr bwMode="auto">
          <a:xfrm>
            <a:off x="7715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2" name="AutoShape 106"/>
          <p:cNvCxnSpPr>
            <a:cxnSpLocks noChangeShapeType="1"/>
          </p:cNvCxnSpPr>
          <p:nvPr/>
        </p:nvCxnSpPr>
        <p:spPr bwMode="auto">
          <a:xfrm>
            <a:off x="7715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3103" name="Group 100"/>
          <p:cNvGrpSpPr>
            <a:grpSpLocks/>
          </p:cNvGrpSpPr>
          <p:nvPr/>
        </p:nvGrpSpPr>
        <p:grpSpPr bwMode="auto">
          <a:xfrm>
            <a:off x="4071938" y="2286000"/>
            <a:ext cx="457200" cy="404813"/>
            <a:chOff x="3415" y="14318"/>
            <a:chExt cx="466" cy="493"/>
          </a:xfrm>
        </p:grpSpPr>
        <p:cxnSp>
          <p:nvCxnSpPr>
            <p:cNvPr id="43135" name="AutoShape 102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6" name="AutoShape 101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3104" name="Group 103"/>
          <p:cNvGrpSpPr>
            <a:grpSpLocks/>
          </p:cNvGrpSpPr>
          <p:nvPr/>
        </p:nvGrpSpPr>
        <p:grpSpPr bwMode="auto">
          <a:xfrm>
            <a:off x="4071938" y="4000500"/>
            <a:ext cx="457200" cy="404813"/>
            <a:chOff x="3415" y="14318"/>
            <a:chExt cx="466" cy="493"/>
          </a:xfrm>
        </p:grpSpPr>
        <p:cxnSp>
          <p:nvCxnSpPr>
            <p:cNvPr id="43133" name="AutoShape 105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4" name="AutoShape 104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3105" name="AutoShape 97"/>
          <p:cNvCxnSpPr>
            <a:cxnSpLocks noChangeShapeType="1"/>
          </p:cNvCxnSpPr>
          <p:nvPr/>
        </p:nvCxnSpPr>
        <p:spPr bwMode="auto">
          <a:xfrm>
            <a:off x="6429375" y="3357563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6" name="AutoShape 96"/>
          <p:cNvCxnSpPr>
            <a:cxnSpLocks noChangeShapeType="1"/>
          </p:cNvCxnSpPr>
          <p:nvPr/>
        </p:nvCxnSpPr>
        <p:spPr bwMode="auto">
          <a:xfrm>
            <a:off x="4071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7" name="AutoShape 95"/>
          <p:cNvCxnSpPr>
            <a:cxnSpLocks noChangeShapeType="1"/>
          </p:cNvCxnSpPr>
          <p:nvPr/>
        </p:nvCxnSpPr>
        <p:spPr bwMode="auto">
          <a:xfrm>
            <a:off x="1785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8" name="AutoShape 94"/>
          <p:cNvCxnSpPr>
            <a:cxnSpLocks noChangeShapeType="1"/>
          </p:cNvCxnSpPr>
          <p:nvPr/>
        </p:nvCxnSpPr>
        <p:spPr bwMode="auto">
          <a:xfrm>
            <a:off x="1071563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9" name="AutoShape 82"/>
          <p:cNvCxnSpPr>
            <a:cxnSpLocks noChangeShapeType="1"/>
          </p:cNvCxnSpPr>
          <p:nvPr/>
        </p:nvCxnSpPr>
        <p:spPr bwMode="auto">
          <a:xfrm>
            <a:off x="1071563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0" name="AutoShape 83"/>
          <p:cNvCxnSpPr>
            <a:cxnSpLocks noChangeShapeType="1"/>
          </p:cNvCxnSpPr>
          <p:nvPr/>
        </p:nvCxnSpPr>
        <p:spPr bwMode="auto">
          <a:xfrm>
            <a:off x="5500688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1" name="AutoShape 90"/>
          <p:cNvCxnSpPr>
            <a:cxnSpLocks noChangeShapeType="1"/>
          </p:cNvCxnSpPr>
          <p:nvPr/>
        </p:nvCxnSpPr>
        <p:spPr bwMode="auto">
          <a:xfrm>
            <a:off x="5429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3112" name="Group 91"/>
          <p:cNvGrpSpPr>
            <a:grpSpLocks/>
          </p:cNvGrpSpPr>
          <p:nvPr/>
        </p:nvGrpSpPr>
        <p:grpSpPr bwMode="auto">
          <a:xfrm>
            <a:off x="1785938" y="3929063"/>
            <a:ext cx="457200" cy="404812"/>
            <a:chOff x="3415" y="14318"/>
            <a:chExt cx="466" cy="493"/>
          </a:xfrm>
        </p:grpSpPr>
        <p:cxnSp>
          <p:nvCxnSpPr>
            <p:cNvPr id="43131" name="AutoShape 93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2" name="AutoShape 92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3113" name="Group 87"/>
          <p:cNvGrpSpPr>
            <a:grpSpLocks/>
          </p:cNvGrpSpPr>
          <p:nvPr/>
        </p:nvGrpSpPr>
        <p:grpSpPr bwMode="auto">
          <a:xfrm>
            <a:off x="6429375" y="2286000"/>
            <a:ext cx="457200" cy="404813"/>
            <a:chOff x="3415" y="14318"/>
            <a:chExt cx="466" cy="493"/>
          </a:xfrm>
        </p:grpSpPr>
        <p:cxnSp>
          <p:nvCxnSpPr>
            <p:cNvPr id="43129" name="AutoShape 8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0" name="AutoShape 8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3114" name="Group 84"/>
          <p:cNvGrpSpPr>
            <a:grpSpLocks/>
          </p:cNvGrpSpPr>
          <p:nvPr/>
        </p:nvGrpSpPr>
        <p:grpSpPr bwMode="auto">
          <a:xfrm>
            <a:off x="1785938" y="2286000"/>
            <a:ext cx="457200" cy="404813"/>
            <a:chOff x="3415" y="14318"/>
            <a:chExt cx="466" cy="493"/>
          </a:xfrm>
        </p:grpSpPr>
        <p:cxnSp>
          <p:nvCxnSpPr>
            <p:cNvPr id="43127" name="AutoShape 86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28" name="AutoShape 85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3115" name="AutoShape 81"/>
          <p:cNvCxnSpPr>
            <a:cxnSpLocks noChangeShapeType="1"/>
          </p:cNvCxnSpPr>
          <p:nvPr/>
        </p:nvCxnSpPr>
        <p:spPr bwMode="auto">
          <a:xfrm>
            <a:off x="6429375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6" name="AutoShape 80"/>
          <p:cNvCxnSpPr>
            <a:cxnSpLocks noChangeShapeType="1"/>
          </p:cNvCxnSpPr>
          <p:nvPr/>
        </p:nvCxnSpPr>
        <p:spPr bwMode="auto">
          <a:xfrm>
            <a:off x="1785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7" name="AutoShape 79"/>
          <p:cNvCxnSpPr>
            <a:cxnSpLocks noChangeShapeType="1"/>
          </p:cNvCxnSpPr>
          <p:nvPr/>
        </p:nvCxnSpPr>
        <p:spPr bwMode="auto">
          <a:xfrm>
            <a:off x="4071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3118" name="TextBox 118"/>
          <p:cNvSpPr txBox="1">
            <a:spLocks noChangeArrowheads="1"/>
          </p:cNvSpPr>
          <p:nvPr/>
        </p:nvSpPr>
        <p:spPr bwMode="auto">
          <a:xfrm>
            <a:off x="571500" y="6215063"/>
            <a:ext cx="4154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aseline="30000">
                <a:latin typeface="Corbel" pitchFamily="34" charset="0"/>
              </a:rPr>
              <a:t>Mankin, D.P (2001) A model for human resource development</a:t>
            </a:r>
            <a:endParaRPr lang="en-GB">
              <a:latin typeface="Corbel" pitchFamily="34" charset="0"/>
            </a:endParaRPr>
          </a:p>
        </p:txBody>
      </p:sp>
      <p:sp>
        <p:nvSpPr>
          <p:cNvPr id="40" name="5-Point Star 39"/>
          <p:cNvSpPr/>
          <p:nvPr/>
        </p:nvSpPr>
        <p:spPr>
          <a:xfrm>
            <a:off x="857250" y="11430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5-Point Star 40"/>
          <p:cNvSpPr/>
          <p:nvPr/>
        </p:nvSpPr>
        <p:spPr>
          <a:xfrm>
            <a:off x="857250" y="28575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2" name="5-Point Star 41"/>
          <p:cNvSpPr/>
          <p:nvPr/>
        </p:nvSpPr>
        <p:spPr>
          <a:xfrm>
            <a:off x="857250" y="4500563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3" name="5-Point Star 42"/>
          <p:cNvSpPr/>
          <p:nvPr/>
        </p:nvSpPr>
        <p:spPr>
          <a:xfrm>
            <a:off x="5357813" y="4500563"/>
            <a:ext cx="357187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5-Point Star 43"/>
          <p:cNvSpPr/>
          <p:nvPr/>
        </p:nvSpPr>
        <p:spPr>
          <a:xfrm>
            <a:off x="5286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5" name="5-Point Star 44"/>
          <p:cNvSpPr/>
          <p:nvPr/>
        </p:nvSpPr>
        <p:spPr>
          <a:xfrm>
            <a:off x="2928938" y="45005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" name="5-Point Star 45"/>
          <p:cNvSpPr/>
          <p:nvPr/>
        </p:nvSpPr>
        <p:spPr>
          <a:xfrm>
            <a:off x="3000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7" name="5-Point Star 46"/>
          <p:cNvSpPr/>
          <p:nvPr/>
        </p:nvSpPr>
        <p:spPr>
          <a:xfrm>
            <a:off x="7572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Quality Standards Framework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Core areas of Knowledge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Our Values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Our Ethos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Five Core Competencies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Fourteen Higher Education Role Analysis elements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Seven Principles of Public Life</a:t>
            </a:r>
          </a:p>
          <a:p>
            <a:pPr eaLnBrk="1" hangingPunct="1">
              <a:buFont typeface="Wingdings 2" pitchFamily="18" charset="2"/>
              <a:buNone/>
            </a:pPr>
            <a:endParaRPr lang="en-GB" smtClean="0"/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41"/>
          <p:cNvSpPr txBox="1">
            <a:spLocks noChangeArrowheads="1"/>
          </p:cNvSpPr>
          <p:nvPr/>
        </p:nvSpPr>
        <p:spPr bwMode="auto">
          <a:xfrm>
            <a:off x="1000125" y="1357313"/>
            <a:ext cx="7500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rbel" pitchFamily="34" charset="0"/>
            </a:endParaRPr>
          </a:p>
        </p:txBody>
      </p:sp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500063" y="1000125"/>
          <a:ext cx="7929617" cy="4786345"/>
        </p:xfrm>
        <a:graphic>
          <a:graphicData uri="http://schemas.openxmlformats.org/drawingml/2006/table">
            <a:tbl>
              <a:tblPr/>
              <a:tblGrid>
                <a:gridCol w="1143187"/>
                <a:gridCol w="702927"/>
                <a:gridCol w="1638788"/>
                <a:gridCol w="702927"/>
                <a:gridCol w="1638788"/>
                <a:gridCol w="702927"/>
                <a:gridCol w="1400073"/>
              </a:tblGrid>
              <a:tr h="128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Actions and Behaviour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Communication and Information Systems (Technology)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Management and Leadership Styles (Vision and Mission)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HRD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497A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Values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Involvement and Empowerment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Employment and Reward Strategies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Motivation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Beliefs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Commitment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Trust and Integrity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Psychological contract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</a:tbl>
          </a:graphicData>
        </a:graphic>
      </p:graphicFrame>
      <p:cxnSp>
        <p:nvCxnSpPr>
          <p:cNvPr id="45143" name="AutoShape 113"/>
          <p:cNvCxnSpPr>
            <a:cxnSpLocks noChangeShapeType="1"/>
          </p:cNvCxnSpPr>
          <p:nvPr/>
        </p:nvCxnSpPr>
        <p:spPr bwMode="auto">
          <a:xfrm>
            <a:off x="6429375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4" name="AutoShape 112"/>
          <p:cNvCxnSpPr>
            <a:cxnSpLocks noChangeShapeType="1"/>
          </p:cNvCxnSpPr>
          <p:nvPr/>
        </p:nvCxnSpPr>
        <p:spPr bwMode="auto">
          <a:xfrm>
            <a:off x="4071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5" name="AutoShape 111"/>
          <p:cNvCxnSpPr>
            <a:cxnSpLocks noChangeShapeType="1"/>
          </p:cNvCxnSpPr>
          <p:nvPr/>
        </p:nvCxnSpPr>
        <p:spPr bwMode="auto">
          <a:xfrm>
            <a:off x="1785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6" name="AutoShape 110"/>
          <p:cNvCxnSpPr>
            <a:cxnSpLocks noChangeShapeType="1"/>
          </p:cNvCxnSpPr>
          <p:nvPr/>
        </p:nvCxnSpPr>
        <p:spPr bwMode="auto">
          <a:xfrm>
            <a:off x="3143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5147" name="Group 107"/>
          <p:cNvGrpSpPr>
            <a:grpSpLocks/>
          </p:cNvGrpSpPr>
          <p:nvPr/>
        </p:nvGrpSpPr>
        <p:grpSpPr bwMode="auto">
          <a:xfrm>
            <a:off x="6429375" y="3929063"/>
            <a:ext cx="457200" cy="404812"/>
            <a:chOff x="3415" y="14318"/>
            <a:chExt cx="466" cy="493"/>
          </a:xfrm>
        </p:grpSpPr>
        <p:cxnSp>
          <p:nvCxnSpPr>
            <p:cNvPr id="45186" name="AutoShape 10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7" name="AutoShape 10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5148" name="AutoShape 98"/>
          <p:cNvCxnSpPr>
            <a:cxnSpLocks noChangeShapeType="1"/>
          </p:cNvCxnSpPr>
          <p:nvPr/>
        </p:nvCxnSpPr>
        <p:spPr bwMode="auto">
          <a:xfrm>
            <a:off x="3143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9" name="AutoShape 99"/>
          <p:cNvCxnSpPr>
            <a:cxnSpLocks noChangeShapeType="1"/>
          </p:cNvCxnSpPr>
          <p:nvPr/>
        </p:nvCxnSpPr>
        <p:spPr bwMode="auto">
          <a:xfrm>
            <a:off x="7715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0" name="AutoShape 106"/>
          <p:cNvCxnSpPr>
            <a:cxnSpLocks noChangeShapeType="1"/>
          </p:cNvCxnSpPr>
          <p:nvPr/>
        </p:nvCxnSpPr>
        <p:spPr bwMode="auto">
          <a:xfrm>
            <a:off x="7715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5151" name="Group 100"/>
          <p:cNvGrpSpPr>
            <a:grpSpLocks/>
          </p:cNvGrpSpPr>
          <p:nvPr/>
        </p:nvGrpSpPr>
        <p:grpSpPr bwMode="auto">
          <a:xfrm>
            <a:off x="4071938" y="2286000"/>
            <a:ext cx="457200" cy="404813"/>
            <a:chOff x="3415" y="14318"/>
            <a:chExt cx="466" cy="493"/>
          </a:xfrm>
        </p:grpSpPr>
        <p:cxnSp>
          <p:nvCxnSpPr>
            <p:cNvPr id="45184" name="AutoShape 102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5" name="AutoShape 101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5152" name="Group 103"/>
          <p:cNvGrpSpPr>
            <a:grpSpLocks/>
          </p:cNvGrpSpPr>
          <p:nvPr/>
        </p:nvGrpSpPr>
        <p:grpSpPr bwMode="auto">
          <a:xfrm>
            <a:off x="4071938" y="4000500"/>
            <a:ext cx="457200" cy="404813"/>
            <a:chOff x="3415" y="14318"/>
            <a:chExt cx="466" cy="493"/>
          </a:xfrm>
        </p:grpSpPr>
        <p:cxnSp>
          <p:nvCxnSpPr>
            <p:cNvPr id="45182" name="AutoShape 105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3" name="AutoShape 104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5153" name="AutoShape 97"/>
          <p:cNvCxnSpPr>
            <a:cxnSpLocks noChangeShapeType="1"/>
          </p:cNvCxnSpPr>
          <p:nvPr/>
        </p:nvCxnSpPr>
        <p:spPr bwMode="auto">
          <a:xfrm>
            <a:off x="6429375" y="3357563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4" name="AutoShape 96"/>
          <p:cNvCxnSpPr>
            <a:cxnSpLocks noChangeShapeType="1"/>
          </p:cNvCxnSpPr>
          <p:nvPr/>
        </p:nvCxnSpPr>
        <p:spPr bwMode="auto">
          <a:xfrm>
            <a:off x="4071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5" name="AutoShape 95"/>
          <p:cNvCxnSpPr>
            <a:cxnSpLocks noChangeShapeType="1"/>
          </p:cNvCxnSpPr>
          <p:nvPr/>
        </p:nvCxnSpPr>
        <p:spPr bwMode="auto">
          <a:xfrm>
            <a:off x="1785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6" name="AutoShape 94"/>
          <p:cNvCxnSpPr>
            <a:cxnSpLocks noChangeShapeType="1"/>
          </p:cNvCxnSpPr>
          <p:nvPr/>
        </p:nvCxnSpPr>
        <p:spPr bwMode="auto">
          <a:xfrm>
            <a:off x="1071563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7" name="AutoShape 82"/>
          <p:cNvCxnSpPr>
            <a:cxnSpLocks noChangeShapeType="1"/>
          </p:cNvCxnSpPr>
          <p:nvPr/>
        </p:nvCxnSpPr>
        <p:spPr bwMode="auto">
          <a:xfrm>
            <a:off x="1071563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8" name="AutoShape 83"/>
          <p:cNvCxnSpPr>
            <a:cxnSpLocks noChangeShapeType="1"/>
          </p:cNvCxnSpPr>
          <p:nvPr/>
        </p:nvCxnSpPr>
        <p:spPr bwMode="auto">
          <a:xfrm>
            <a:off x="5500688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9" name="AutoShape 90"/>
          <p:cNvCxnSpPr>
            <a:cxnSpLocks noChangeShapeType="1"/>
          </p:cNvCxnSpPr>
          <p:nvPr/>
        </p:nvCxnSpPr>
        <p:spPr bwMode="auto">
          <a:xfrm>
            <a:off x="5429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5160" name="Group 91"/>
          <p:cNvGrpSpPr>
            <a:grpSpLocks/>
          </p:cNvGrpSpPr>
          <p:nvPr/>
        </p:nvGrpSpPr>
        <p:grpSpPr bwMode="auto">
          <a:xfrm>
            <a:off x="1785938" y="3929063"/>
            <a:ext cx="457200" cy="404812"/>
            <a:chOff x="3415" y="14318"/>
            <a:chExt cx="466" cy="493"/>
          </a:xfrm>
        </p:grpSpPr>
        <p:cxnSp>
          <p:nvCxnSpPr>
            <p:cNvPr id="45180" name="AutoShape 93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1" name="AutoShape 92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5161" name="Group 87"/>
          <p:cNvGrpSpPr>
            <a:grpSpLocks/>
          </p:cNvGrpSpPr>
          <p:nvPr/>
        </p:nvGrpSpPr>
        <p:grpSpPr bwMode="auto">
          <a:xfrm>
            <a:off x="6429375" y="2286000"/>
            <a:ext cx="457200" cy="404813"/>
            <a:chOff x="3415" y="14318"/>
            <a:chExt cx="466" cy="493"/>
          </a:xfrm>
        </p:grpSpPr>
        <p:cxnSp>
          <p:nvCxnSpPr>
            <p:cNvPr id="45178" name="AutoShape 8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79" name="AutoShape 8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5162" name="Group 84"/>
          <p:cNvGrpSpPr>
            <a:grpSpLocks/>
          </p:cNvGrpSpPr>
          <p:nvPr/>
        </p:nvGrpSpPr>
        <p:grpSpPr bwMode="auto">
          <a:xfrm>
            <a:off x="1785938" y="2286000"/>
            <a:ext cx="457200" cy="404813"/>
            <a:chOff x="3415" y="14318"/>
            <a:chExt cx="466" cy="493"/>
          </a:xfrm>
        </p:grpSpPr>
        <p:cxnSp>
          <p:nvCxnSpPr>
            <p:cNvPr id="45176" name="AutoShape 86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77" name="AutoShape 85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5163" name="AutoShape 81"/>
          <p:cNvCxnSpPr>
            <a:cxnSpLocks noChangeShapeType="1"/>
          </p:cNvCxnSpPr>
          <p:nvPr/>
        </p:nvCxnSpPr>
        <p:spPr bwMode="auto">
          <a:xfrm>
            <a:off x="6429375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64" name="AutoShape 80"/>
          <p:cNvCxnSpPr>
            <a:cxnSpLocks noChangeShapeType="1"/>
          </p:cNvCxnSpPr>
          <p:nvPr/>
        </p:nvCxnSpPr>
        <p:spPr bwMode="auto">
          <a:xfrm>
            <a:off x="1785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65" name="AutoShape 79"/>
          <p:cNvCxnSpPr>
            <a:cxnSpLocks noChangeShapeType="1"/>
          </p:cNvCxnSpPr>
          <p:nvPr/>
        </p:nvCxnSpPr>
        <p:spPr bwMode="auto">
          <a:xfrm>
            <a:off x="4071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5166" name="TextBox 118"/>
          <p:cNvSpPr txBox="1">
            <a:spLocks noChangeArrowheads="1"/>
          </p:cNvSpPr>
          <p:nvPr/>
        </p:nvSpPr>
        <p:spPr bwMode="auto">
          <a:xfrm>
            <a:off x="571500" y="6215063"/>
            <a:ext cx="4154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aseline="30000">
                <a:latin typeface="Corbel" pitchFamily="34" charset="0"/>
              </a:rPr>
              <a:t>Mankin, D.P (2001) A model for human resource development</a:t>
            </a:r>
            <a:endParaRPr lang="en-GB">
              <a:latin typeface="Corbel" pitchFamily="34" charset="0"/>
            </a:endParaRPr>
          </a:p>
        </p:txBody>
      </p:sp>
      <p:sp>
        <p:nvSpPr>
          <p:cNvPr id="40" name="5-Point Star 39"/>
          <p:cNvSpPr/>
          <p:nvPr/>
        </p:nvSpPr>
        <p:spPr>
          <a:xfrm>
            <a:off x="857250" y="11430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5-Point Star 40"/>
          <p:cNvSpPr/>
          <p:nvPr/>
        </p:nvSpPr>
        <p:spPr>
          <a:xfrm>
            <a:off x="857250" y="28575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2" name="5-Point Star 41"/>
          <p:cNvSpPr/>
          <p:nvPr/>
        </p:nvSpPr>
        <p:spPr>
          <a:xfrm>
            <a:off x="857250" y="4500563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3" name="5-Point Star 42"/>
          <p:cNvSpPr/>
          <p:nvPr/>
        </p:nvSpPr>
        <p:spPr>
          <a:xfrm>
            <a:off x="5286375" y="1071563"/>
            <a:ext cx="357188" cy="28575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5-Point Star 43"/>
          <p:cNvSpPr/>
          <p:nvPr/>
        </p:nvSpPr>
        <p:spPr>
          <a:xfrm>
            <a:off x="5357813" y="4500563"/>
            <a:ext cx="357187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5" name="5-Point Star 44"/>
          <p:cNvSpPr/>
          <p:nvPr/>
        </p:nvSpPr>
        <p:spPr>
          <a:xfrm>
            <a:off x="5286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" name="5-Point Star 45"/>
          <p:cNvSpPr/>
          <p:nvPr/>
        </p:nvSpPr>
        <p:spPr>
          <a:xfrm>
            <a:off x="2928938" y="27860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7" name="5-Point Star 46"/>
          <p:cNvSpPr/>
          <p:nvPr/>
        </p:nvSpPr>
        <p:spPr>
          <a:xfrm>
            <a:off x="7500938" y="27860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8" name="5-Point Star 47"/>
          <p:cNvSpPr/>
          <p:nvPr/>
        </p:nvSpPr>
        <p:spPr>
          <a:xfrm>
            <a:off x="2928938" y="45005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Management standards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28625" y="1928813"/>
            <a:ext cx="8229600" cy="4389437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Support the development of job descriptions and person specifications;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Underpin the recruitment, induction and probation of new managers 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Provide a platform for self-appraisal or audit of existing skills and knowledge 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Underpin the identification of appropriate development needs 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Form a basis for career development/succession planning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 Final Thought……..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16"/>
            <a:ext cx="9358348" cy="4389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3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QUALITY STAFF = A QUALITY ORAGANIZATION</a:t>
            </a:r>
          </a:p>
          <a:p>
            <a:pPr algn="ctr" eaLnBrk="1" hangingPunct="1">
              <a:buFont typeface="Wingdings 2" pitchFamily="18" charset="2"/>
              <a:buNone/>
            </a:pPr>
            <a:endParaRPr lang="en-GB" sz="4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48132" name="Picture 3" descr="C:\Documents and Settings\ad1197\Local Settings\Temporary Internet Files\Content.IE5\IG5XZRJB\j0437079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428875"/>
            <a:ext cx="44291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F541A5E2C00AE443A25DACA388B04890" ma:contentTypeVersion="0" ma:contentTypeDescription="إنشاء مستند جديد." ma:contentTypeScope="" ma:versionID="1f1a6d4c30f617112fdf66e97abf6480">
  <xsd:schema xmlns:xsd="http://www.w3.org/2001/XMLSchema" xmlns:p="http://schemas.microsoft.com/office/2006/metadata/properties" targetNamespace="http://schemas.microsoft.com/office/2006/metadata/properties" ma:root="true" ma:fieldsID="24ea8475c9dab94f65afdeb9954b21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 ma:readOnly="true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77133F5-4B77-4798-962B-E05DABABB3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0AB4B0-D1F4-4694-9669-3C0302456F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49AE7FCB-415B-4AD4-AB19-B13E90121D27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170</TotalTime>
  <Words>1588</Words>
  <Application>Microsoft Office PowerPoint</Application>
  <PresentationFormat>On-screen Show (4:3)</PresentationFormat>
  <Paragraphs>389</Paragraphs>
  <Slides>48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Flow</vt:lpstr>
      <vt:lpstr>Quick Recap of Lecture 6</vt:lpstr>
      <vt:lpstr>Believe It or Not</vt:lpstr>
      <vt:lpstr>Relevancy of Economic Measurements</vt:lpstr>
      <vt:lpstr>Slide 4</vt:lpstr>
      <vt:lpstr>Microsoft</vt:lpstr>
      <vt:lpstr>Soft Assets</vt:lpstr>
      <vt:lpstr>Slide 7</vt:lpstr>
      <vt:lpstr>Quality Human Resources  for development &amp; training</vt:lpstr>
      <vt:lpstr>Human Resources – strategic links</vt:lpstr>
      <vt:lpstr>Corporate Strategic Plan</vt:lpstr>
      <vt:lpstr>Corporate Strategic Plan</vt:lpstr>
      <vt:lpstr>Human Resources Strategy</vt:lpstr>
      <vt:lpstr>Human Resources Strategy</vt:lpstr>
      <vt:lpstr>Human Resources Strategy</vt:lpstr>
      <vt:lpstr>Human Resources Strategy</vt:lpstr>
      <vt:lpstr>Other Influences</vt:lpstr>
      <vt:lpstr>Recruitment and Selection </vt:lpstr>
      <vt:lpstr>Enabling Recruitment and Selection </vt:lpstr>
      <vt:lpstr>Recruitment and Selection </vt:lpstr>
      <vt:lpstr>Job Descriptions/ Person Specifications </vt:lpstr>
      <vt:lpstr>Job Descriptions </vt:lpstr>
      <vt:lpstr>Person Specifications </vt:lpstr>
      <vt:lpstr>Role Analysis/Job Evaluation </vt:lpstr>
      <vt:lpstr>Methods of Assessment </vt:lpstr>
      <vt:lpstr>Attracting Applicants</vt:lpstr>
      <vt:lpstr>Key Stages to Recruitment and Selection</vt:lpstr>
      <vt:lpstr>Shortlisting Stage</vt:lpstr>
      <vt:lpstr>Shortlisting Stage (continued)</vt:lpstr>
      <vt:lpstr>Interview Stage</vt:lpstr>
      <vt:lpstr>Appointment Stage</vt:lpstr>
      <vt:lpstr>Human Resources - Retention</vt:lpstr>
      <vt:lpstr>Slide 32</vt:lpstr>
      <vt:lpstr>Investors in People</vt:lpstr>
      <vt:lpstr>Performance and Retention</vt:lpstr>
      <vt:lpstr>Induction – [risk and benefit]</vt:lpstr>
      <vt:lpstr>Induction (continued)</vt:lpstr>
      <vt:lpstr>Probation</vt:lpstr>
      <vt:lpstr>Staff Performance Review</vt:lpstr>
      <vt:lpstr>Staff Performance Review</vt:lpstr>
      <vt:lpstr>Staff Performance Review</vt:lpstr>
      <vt:lpstr>Staff Performance Review</vt:lpstr>
      <vt:lpstr>Career Development and Succession Planning</vt:lpstr>
      <vt:lpstr>Total Reward Package</vt:lpstr>
      <vt:lpstr>Slide 44</vt:lpstr>
      <vt:lpstr>Quality Standards Framework</vt:lpstr>
      <vt:lpstr>Slide 46</vt:lpstr>
      <vt:lpstr>Management standards</vt:lpstr>
      <vt:lpstr>A Final Thought……..</vt:lpstr>
    </vt:vector>
  </TitlesOfParts>
  <Company>UWIC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Resources - Retention</dc:title>
  <dc:creator>ad1197</dc:creator>
  <cp:lastModifiedBy>stdc_lp</cp:lastModifiedBy>
  <cp:revision>15</cp:revision>
  <dcterms:created xsi:type="dcterms:W3CDTF">2009-07-20T13:52:55Z</dcterms:created>
  <dcterms:modified xsi:type="dcterms:W3CDTF">2014-06-22T05:53:02Z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0x010100BA478DD6F5DDF24A8FFB5D5A1C0CC483</vt:lpwstr>
  </property>
</Properties>
</file>