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91" r:id="rId2"/>
    <p:sldId id="292" r:id="rId3"/>
    <p:sldId id="293" r:id="rId4"/>
    <p:sldId id="294" r:id="rId5"/>
    <p:sldId id="295"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206" autoAdjust="0"/>
    <p:restoredTop sz="94660"/>
  </p:normalViewPr>
  <p:slideViewPr>
    <p:cSldViewPr>
      <p:cViewPr varScale="1">
        <p:scale>
          <a:sx n="67" d="100"/>
          <a:sy n="67" d="100"/>
        </p:scale>
        <p:origin x="-132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EDB891-F992-401E-BEEF-1F63ED4D51D0}" type="datetimeFigureOut">
              <a:rPr lang="en-US" smtClean="0"/>
              <a:pPr/>
              <a:t>20/06/2014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7811E6-D152-4B9E-BFC6-8CEF22939A5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F92A78-18BD-4555-81EA-3D9826BAFFC0}" type="slidenum">
              <a:rPr lang="en-US"/>
              <a:pPr/>
              <a:t>2</a:t>
            </a:fld>
            <a:endParaRPr lang="en-US"/>
          </a:p>
        </p:txBody>
      </p:sp>
      <p:sp>
        <p:nvSpPr>
          <p:cNvPr id="16386" name="Rectangle 1026"/>
          <p:cNvSpPr>
            <a:spLocks noGrp="1" noRot="1" noChangeAspect="1" noChangeArrowheads="1" noTextEdit="1"/>
          </p:cNvSpPr>
          <p:nvPr>
            <p:ph type="sldImg"/>
          </p:nvPr>
        </p:nvSpPr>
        <p:spPr>
          <a:ln/>
        </p:spPr>
      </p:sp>
      <p:sp>
        <p:nvSpPr>
          <p:cNvPr id="1638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4F7C67-AA35-4074-9126-53E5F96B1689}" type="slidenum">
              <a:rPr lang="en-US"/>
              <a:pPr/>
              <a:t>3</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0FDC46-0307-4508-BD2D-49DF5D97AAE3}" type="slidenum">
              <a:rPr lang="en-US"/>
              <a:pPr/>
              <a:t>4</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1EE534-AEA2-403C-8365-7F7A2C06C117}" type="datetimeFigureOut">
              <a:rPr lang="en-US" smtClean="0"/>
              <a:pPr/>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B55D3-1D26-43F7-BADA-B851E3333BC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1EE534-AEA2-403C-8365-7F7A2C06C117}" type="datetimeFigureOut">
              <a:rPr lang="en-US" smtClean="0"/>
              <a:pPr/>
              <a:t>20/06/2014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7B55D3-1D26-43F7-BADA-B851E3333BC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0"/>
            <a:ext cx="8229600" cy="1143000"/>
          </a:xfrm>
        </p:spPr>
        <p:txBody>
          <a:bodyPr/>
          <a:lstStyle/>
          <a:p>
            <a:r>
              <a:rPr lang="en-US" dirty="0" smtClean="0"/>
              <a:t>Quick Recap of Lecture 5</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304800" y="258763"/>
            <a:ext cx="8534400" cy="523220"/>
          </a:xfrm>
          <a:prstGeom prst="rect">
            <a:avLst/>
          </a:prstGeom>
          <a:noFill/>
          <a:ln w="9525">
            <a:noFill/>
            <a:miter lim="800000"/>
            <a:headEnd/>
            <a:tailEnd/>
          </a:ln>
        </p:spPr>
        <p:txBody>
          <a:bodyPr wrap="square">
            <a:spAutoFit/>
          </a:bodyPr>
          <a:lstStyle/>
          <a:p>
            <a:r>
              <a:rPr lang="en-US" sz="2800" b="1" baseline="0" dirty="0">
                <a:latin typeface="Arial" pitchFamily="34" charset="0"/>
                <a:cs typeface="Arial" pitchFamily="34" charset="0"/>
              </a:rPr>
              <a:t>Core Principles Underlying Succession Planning</a:t>
            </a:r>
          </a:p>
        </p:txBody>
      </p:sp>
      <p:sp>
        <p:nvSpPr>
          <p:cNvPr id="15365" name="Rectangle 5"/>
          <p:cNvSpPr>
            <a:spLocks noChangeArrowheads="1"/>
          </p:cNvSpPr>
          <p:nvPr/>
        </p:nvSpPr>
        <p:spPr bwMode="auto">
          <a:xfrm>
            <a:off x="228600" y="998538"/>
            <a:ext cx="8610600" cy="5221366"/>
          </a:xfrm>
          <a:prstGeom prst="rect">
            <a:avLst/>
          </a:prstGeom>
          <a:noFill/>
          <a:ln w="9525">
            <a:noFill/>
            <a:miter lim="800000"/>
            <a:headEnd/>
            <a:tailEnd/>
          </a:ln>
        </p:spPr>
        <p:txBody>
          <a:bodyPr wrap="square">
            <a:spAutoFit/>
          </a:bodyPr>
          <a:lstStyle/>
          <a:p>
            <a:pPr marL="457200" indent="-457200" algn="just">
              <a:buFont typeface="Arial" pitchFamily="34" charset="0"/>
              <a:buNone/>
            </a:pPr>
            <a:r>
              <a:rPr lang="en-US" sz="2000" b="1" baseline="0" dirty="0">
                <a:latin typeface="Arial" pitchFamily="34" charset="0"/>
                <a:cs typeface="Arial" pitchFamily="34" charset="0"/>
              </a:rPr>
              <a:t>1. Leaders really do matter … </a:t>
            </a:r>
            <a:r>
              <a:rPr lang="en-US" sz="2000" baseline="0" dirty="0">
                <a:latin typeface="Arial" pitchFamily="34" charset="0"/>
                <a:cs typeface="Arial" pitchFamily="34" charset="0"/>
              </a:rPr>
              <a:t>in managing/driving accountability, results, culture.</a:t>
            </a:r>
          </a:p>
          <a:p>
            <a:pPr marL="457200" indent="-457200" algn="just">
              <a:lnSpc>
                <a:spcPct val="130000"/>
              </a:lnSpc>
              <a:buFont typeface="Arial" pitchFamily="34" charset="0"/>
              <a:buNone/>
            </a:pPr>
            <a:r>
              <a:rPr lang="en-US" sz="2000" b="1" baseline="0" dirty="0">
                <a:latin typeface="Arial" pitchFamily="34" charset="0"/>
                <a:cs typeface="Arial" pitchFamily="34" charset="0"/>
              </a:rPr>
              <a:t>2. Performance is what counts …</a:t>
            </a:r>
            <a:r>
              <a:rPr lang="en-US" sz="2000" baseline="0" dirty="0">
                <a:latin typeface="Arial" pitchFamily="34" charset="0"/>
                <a:cs typeface="Arial" pitchFamily="34" charset="0"/>
              </a:rPr>
              <a:t> top performers over high potentials </a:t>
            </a:r>
          </a:p>
          <a:p>
            <a:pPr marL="457200" indent="-457200" algn="just">
              <a:buFont typeface="Arial" pitchFamily="34" charset="0"/>
              <a:buNone/>
            </a:pPr>
            <a:r>
              <a:rPr lang="en-US" sz="2000" baseline="0" dirty="0">
                <a:latin typeface="Arial" pitchFamily="34" charset="0"/>
                <a:cs typeface="Arial" pitchFamily="34" charset="0"/>
              </a:rPr>
              <a:t>     (the “what” &amp; “how” both count).</a:t>
            </a:r>
          </a:p>
          <a:p>
            <a:pPr marL="457200" indent="-457200" algn="just">
              <a:lnSpc>
                <a:spcPct val="130000"/>
              </a:lnSpc>
              <a:buFont typeface="Arial" pitchFamily="34" charset="0"/>
              <a:buNone/>
            </a:pPr>
            <a:r>
              <a:rPr lang="en-US" sz="2000" b="1" baseline="0" dirty="0">
                <a:latin typeface="Arial" pitchFamily="34" charset="0"/>
                <a:cs typeface="Arial" pitchFamily="34" charset="0"/>
              </a:rPr>
              <a:t>3. Today’s top performing leaders aren’t necessarily tomorrow’s …</a:t>
            </a:r>
            <a:endParaRPr lang="en-US" sz="2000" baseline="0" dirty="0">
              <a:latin typeface="Arial" pitchFamily="34" charset="0"/>
              <a:cs typeface="Arial" pitchFamily="34" charset="0"/>
            </a:endParaRPr>
          </a:p>
          <a:p>
            <a:pPr marL="457200" indent="-457200" algn="just">
              <a:buFont typeface="Arial" pitchFamily="34" charset="0"/>
              <a:buNone/>
            </a:pPr>
            <a:r>
              <a:rPr lang="en-US" sz="2000" baseline="0" dirty="0">
                <a:latin typeface="Arial" pitchFamily="34" charset="0"/>
                <a:cs typeface="Arial" pitchFamily="34" charset="0"/>
              </a:rPr>
              <a:t>    even our best leaders can fall behind or derail.</a:t>
            </a:r>
          </a:p>
          <a:p>
            <a:pPr marL="457200" indent="-457200" algn="just">
              <a:lnSpc>
                <a:spcPct val="130000"/>
              </a:lnSpc>
              <a:buFont typeface="Arial" pitchFamily="34" charset="0"/>
              <a:buNone/>
            </a:pPr>
            <a:r>
              <a:rPr lang="en-US" sz="2000" b="1" baseline="0" dirty="0">
                <a:latin typeface="Arial" pitchFamily="34" charset="0"/>
                <a:cs typeface="Arial" pitchFamily="34" charset="0"/>
              </a:rPr>
              <a:t>4. Talent is an enterprise resource …</a:t>
            </a:r>
            <a:r>
              <a:rPr lang="en-US" sz="2000" baseline="0" dirty="0">
                <a:latin typeface="Arial" pitchFamily="34" charset="0"/>
                <a:cs typeface="Arial" pitchFamily="34" charset="0"/>
              </a:rPr>
              <a:t> willingness to share talent makes </a:t>
            </a:r>
          </a:p>
          <a:p>
            <a:pPr marL="457200" indent="-457200" algn="just">
              <a:buFont typeface="Arial" pitchFamily="34" charset="0"/>
              <a:buNone/>
            </a:pPr>
            <a:r>
              <a:rPr lang="en-US" sz="2000" baseline="0" dirty="0">
                <a:latin typeface="Arial" pitchFamily="34" charset="0"/>
                <a:cs typeface="Arial" pitchFamily="34" charset="0"/>
              </a:rPr>
              <a:t>      the system work.</a:t>
            </a:r>
          </a:p>
          <a:p>
            <a:pPr marL="457200" indent="-457200" algn="just">
              <a:lnSpc>
                <a:spcPct val="130000"/>
              </a:lnSpc>
              <a:buFont typeface="Arial" pitchFamily="34" charset="0"/>
              <a:buNone/>
            </a:pPr>
            <a:r>
              <a:rPr lang="en-US" sz="2000" b="1" baseline="0" dirty="0">
                <a:latin typeface="Arial" pitchFamily="34" charset="0"/>
                <a:cs typeface="Arial" pitchFamily="34" charset="0"/>
              </a:rPr>
              <a:t>5. A broad set of experience &amp; assignments is the best classroom …</a:t>
            </a:r>
            <a:endParaRPr lang="en-US" sz="2000" baseline="0" dirty="0">
              <a:latin typeface="Arial" pitchFamily="34" charset="0"/>
              <a:cs typeface="Arial" pitchFamily="34" charset="0"/>
            </a:endParaRPr>
          </a:p>
          <a:p>
            <a:pPr marL="457200" indent="-457200" algn="just">
              <a:buFont typeface="Arial" pitchFamily="34" charset="0"/>
              <a:buNone/>
            </a:pPr>
            <a:r>
              <a:rPr lang="en-US" sz="2000" baseline="0" dirty="0">
                <a:latin typeface="Arial" pitchFamily="34" charset="0"/>
                <a:cs typeface="Arial" pitchFamily="34" charset="0"/>
              </a:rPr>
              <a:t>     yet a balanced approach is still necessary for development.</a:t>
            </a:r>
          </a:p>
          <a:p>
            <a:pPr marL="457200" indent="-457200" algn="just">
              <a:lnSpc>
                <a:spcPct val="130000"/>
              </a:lnSpc>
              <a:buFont typeface="Arial" pitchFamily="34" charset="0"/>
              <a:buNone/>
            </a:pPr>
            <a:r>
              <a:rPr lang="en-US" sz="2000" b="1" baseline="0" dirty="0">
                <a:latin typeface="Arial" pitchFamily="34" charset="0"/>
                <a:cs typeface="Arial" pitchFamily="34" charset="0"/>
              </a:rPr>
              <a:t>6. It’s incumbent upon today’s “top-100” to leave a legacy of </a:t>
            </a:r>
          </a:p>
          <a:p>
            <a:pPr marL="457200" indent="-457200" algn="just">
              <a:buFont typeface="Arial" pitchFamily="34" charset="0"/>
              <a:buNone/>
            </a:pPr>
            <a:r>
              <a:rPr lang="en-US" sz="2000" b="1" baseline="0" dirty="0">
                <a:latin typeface="Arial" pitchFamily="34" charset="0"/>
                <a:cs typeface="Arial" pitchFamily="34" charset="0"/>
              </a:rPr>
              <a:t>    future talent …</a:t>
            </a:r>
            <a:r>
              <a:rPr lang="en-US" sz="2000" baseline="0" dirty="0">
                <a:latin typeface="Arial" pitchFamily="34" charset="0"/>
                <a:cs typeface="Arial" pitchFamily="34" charset="0"/>
              </a:rPr>
              <a:t> current leaders must teach, mentor, &amp; role model others on what </a:t>
            </a:r>
          </a:p>
          <a:p>
            <a:pPr marL="457200" indent="-457200" algn="just">
              <a:buFont typeface="Arial" pitchFamily="34" charset="0"/>
              <a:buNone/>
            </a:pPr>
            <a:r>
              <a:rPr lang="en-US" sz="2000" baseline="0" dirty="0">
                <a:latin typeface="Arial" pitchFamily="34" charset="0"/>
                <a:cs typeface="Arial" pitchFamily="34" charset="0"/>
              </a:rPr>
              <a:t>     it takes to succeed.</a:t>
            </a:r>
          </a:p>
          <a:p>
            <a:pPr marL="457200" indent="-457200" algn="just">
              <a:lnSpc>
                <a:spcPct val="130000"/>
              </a:lnSpc>
              <a:buFont typeface="Arial" pitchFamily="34" charset="0"/>
              <a:buNone/>
            </a:pPr>
            <a:r>
              <a:rPr lang="en-US" sz="2000" b="1" baseline="0" dirty="0">
                <a:latin typeface="Arial" pitchFamily="34" charset="0"/>
                <a:cs typeface="Arial" pitchFamily="34" charset="0"/>
              </a:rPr>
              <a:t>7. Invest in the best …</a:t>
            </a:r>
            <a:r>
              <a:rPr lang="en-US" sz="2000" baseline="0" dirty="0">
                <a:latin typeface="Arial" pitchFamily="34" charset="0"/>
                <a:cs typeface="Arial" pitchFamily="34" charset="0"/>
              </a:rPr>
              <a:t> focus the rest.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685800" y="609600"/>
            <a:ext cx="8001000" cy="457200"/>
          </a:xfrm>
          <a:prstGeom prst="rect">
            <a:avLst/>
          </a:prstGeom>
          <a:noFill/>
          <a:ln w="9525">
            <a:noFill/>
            <a:miter lim="800000"/>
            <a:headEnd/>
            <a:tailEnd/>
          </a:ln>
          <a:effectLst/>
        </p:spPr>
        <p:txBody>
          <a:bodyPr>
            <a:spAutoFit/>
          </a:bodyPr>
          <a:lstStyle/>
          <a:p>
            <a:pPr>
              <a:spcBef>
                <a:spcPct val="50000"/>
              </a:spcBef>
            </a:pPr>
            <a:endParaRPr lang="en-US" baseline="0"/>
          </a:p>
        </p:txBody>
      </p:sp>
      <p:sp>
        <p:nvSpPr>
          <p:cNvPr id="31749" name="Text Box 5"/>
          <p:cNvSpPr txBox="1">
            <a:spLocks noChangeArrowheads="1"/>
          </p:cNvSpPr>
          <p:nvPr/>
        </p:nvSpPr>
        <p:spPr bwMode="auto">
          <a:xfrm>
            <a:off x="533400" y="381000"/>
            <a:ext cx="8305800" cy="457200"/>
          </a:xfrm>
          <a:prstGeom prst="rect">
            <a:avLst/>
          </a:prstGeom>
          <a:noFill/>
          <a:ln w="9525">
            <a:noFill/>
            <a:miter lim="800000"/>
            <a:headEnd/>
            <a:tailEnd/>
          </a:ln>
          <a:effectLst/>
        </p:spPr>
        <p:txBody>
          <a:bodyPr>
            <a:spAutoFit/>
          </a:bodyPr>
          <a:lstStyle/>
          <a:p>
            <a:pPr>
              <a:spcBef>
                <a:spcPct val="50000"/>
              </a:spcBef>
            </a:pPr>
            <a:endParaRPr lang="en-US" baseline="0"/>
          </a:p>
        </p:txBody>
      </p:sp>
      <p:sp>
        <p:nvSpPr>
          <p:cNvPr id="31750" name="Rectangle 6"/>
          <p:cNvSpPr>
            <a:spLocks noChangeArrowheads="1"/>
          </p:cNvSpPr>
          <p:nvPr/>
        </p:nvSpPr>
        <p:spPr bwMode="auto">
          <a:xfrm>
            <a:off x="685800" y="457200"/>
            <a:ext cx="7772400" cy="1143000"/>
          </a:xfrm>
          <a:prstGeom prst="rect">
            <a:avLst/>
          </a:prstGeom>
          <a:noFill/>
          <a:ln w="9525">
            <a:noFill/>
            <a:miter lim="800000"/>
            <a:headEnd/>
            <a:tailEnd/>
          </a:ln>
          <a:effectLst/>
        </p:spPr>
        <p:txBody>
          <a:bodyPr anchor="ctr"/>
          <a:lstStyle/>
          <a:p>
            <a:pPr algn="ctr" eaLnBrk="1" hangingPunct="1"/>
            <a:r>
              <a:rPr lang="en-US" sz="3600" b="1" baseline="0" dirty="0">
                <a:latin typeface="Arial" pitchFamily="34" charset="0"/>
                <a:cs typeface="Arial" pitchFamily="34" charset="0"/>
              </a:rPr>
              <a:t>FOUR </a:t>
            </a:r>
            <a:r>
              <a:rPr lang="en-US" sz="3600" b="1" baseline="0" dirty="0" smtClean="0">
                <a:latin typeface="Arial" pitchFamily="34" charset="0"/>
                <a:cs typeface="Arial" pitchFamily="34" charset="0"/>
              </a:rPr>
              <a:t>LEVERS </a:t>
            </a:r>
            <a:r>
              <a:rPr lang="en-US" sz="3600" b="1" baseline="0" dirty="0">
                <a:latin typeface="Arial" pitchFamily="34" charset="0"/>
                <a:cs typeface="Arial" pitchFamily="34" charset="0"/>
              </a:rPr>
              <a:t>FOR LEARNING</a:t>
            </a:r>
            <a:r>
              <a:rPr lang="en-US" sz="4400" baseline="0" dirty="0">
                <a:latin typeface="Arial" pitchFamily="34" charset="0"/>
                <a:cs typeface="Arial" pitchFamily="34" charset="0"/>
              </a:rPr>
              <a:t> </a:t>
            </a:r>
          </a:p>
        </p:txBody>
      </p:sp>
      <p:grpSp>
        <p:nvGrpSpPr>
          <p:cNvPr id="2" name="Group 13"/>
          <p:cNvGrpSpPr>
            <a:grpSpLocks/>
          </p:cNvGrpSpPr>
          <p:nvPr/>
        </p:nvGrpSpPr>
        <p:grpSpPr bwMode="auto">
          <a:xfrm>
            <a:off x="989013" y="1676400"/>
            <a:ext cx="7331075" cy="3933825"/>
            <a:chOff x="623" y="1152"/>
            <a:chExt cx="4618" cy="2478"/>
          </a:xfrm>
        </p:grpSpPr>
        <p:graphicFrame>
          <p:nvGraphicFramePr>
            <p:cNvPr id="31751" name="Object 7"/>
            <p:cNvGraphicFramePr>
              <a:graphicFrameLocks noChangeAspect="1"/>
            </p:cNvGraphicFramePr>
            <p:nvPr/>
          </p:nvGraphicFramePr>
          <p:xfrm>
            <a:off x="623" y="1152"/>
            <a:ext cx="4618" cy="2478"/>
          </p:xfrm>
          <a:graphic>
            <a:graphicData uri="http://schemas.openxmlformats.org/presentationml/2006/ole">
              <p:oleObj spid="_x0000_s1026" name="Chart" r:id="rId4" imgW="7324906" imgH="3952903" progId="MSGraph.Chart.8">
                <p:embed followColorScheme="full"/>
              </p:oleObj>
            </a:graphicData>
          </a:graphic>
        </p:graphicFrame>
        <p:sp>
          <p:nvSpPr>
            <p:cNvPr id="31752" name="Text Box 8"/>
            <p:cNvSpPr txBox="1">
              <a:spLocks noChangeArrowheads="1"/>
            </p:cNvSpPr>
            <p:nvPr/>
          </p:nvSpPr>
          <p:spPr bwMode="auto">
            <a:xfrm>
              <a:off x="2640" y="2208"/>
              <a:ext cx="864" cy="212"/>
            </a:xfrm>
            <a:prstGeom prst="rect">
              <a:avLst/>
            </a:prstGeom>
            <a:noFill/>
            <a:ln w="9525">
              <a:noFill/>
              <a:miter lim="800000"/>
              <a:headEnd/>
              <a:tailEnd/>
            </a:ln>
            <a:effectLst/>
          </p:spPr>
          <p:txBody>
            <a:bodyPr>
              <a:spAutoFit/>
            </a:bodyPr>
            <a:lstStyle/>
            <a:p>
              <a:pPr>
                <a:spcBef>
                  <a:spcPct val="50000"/>
                </a:spcBef>
              </a:pPr>
              <a:r>
                <a:rPr lang="en-US" sz="1600" b="1" baseline="0">
                  <a:solidFill>
                    <a:schemeClr val="bg1"/>
                  </a:solidFill>
                </a:rPr>
                <a:t>55-65%</a:t>
              </a:r>
            </a:p>
          </p:txBody>
        </p:sp>
        <p:sp>
          <p:nvSpPr>
            <p:cNvPr id="31753" name="Text Box 9"/>
            <p:cNvSpPr txBox="1">
              <a:spLocks noChangeArrowheads="1"/>
            </p:cNvSpPr>
            <p:nvPr/>
          </p:nvSpPr>
          <p:spPr bwMode="auto">
            <a:xfrm>
              <a:off x="1152" y="2332"/>
              <a:ext cx="864" cy="212"/>
            </a:xfrm>
            <a:prstGeom prst="rect">
              <a:avLst/>
            </a:prstGeom>
            <a:noFill/>
            <a:ln w="9525">
              <a:noFill/>
              <a:miter lim="800000"/>
              <a:headEnd/>
              <a:tailEnd/>
            </a:ln>
            <a:effectLst/>
          </p:spPr>
          <p:txBody>
            <a:bodyPr>
              <a:spAutoFit/>
            </a:bodyPr>
            <a:lstStyle/>
            <a:p>
              <a:pPr>
                <a:spcBef>
                  <a:spcPct val="50000"/>
                </a:spcBef>
              </a:pPr>
              <a:r>
                <a:rPr lang="en-US" sz="1600" b="1" baseline="0">
                  <a:solidFill>
                    <a:schemeClr val="bg1"/>
                  </a:solidFill>
                </a:rPr>
                <a:t>25-30%</a:t>
              </a:r>
            </a:p>
          </p:txBody>
        </p:sp>
        <p:sp>
          <p:nvSpPr>
            <p:cNvPr id="31754" name="Text Box 10"/>
            <p:cNvSpPr txBox="1">
              <a:spLocks noChangeArrowheads="1"/>
            </p:cNvSpPr>
            <p:nvPr/>
          </p:nvSpPr>
          <p:spPr bwMode="auto">
            <a:xfrm rot="1314328">
              <a:off x="1298" y="1872"/>
              <a:ext cx="864" cy="192"/>
            </a:xfrm>
            <a:prstGeom prst="rect">
              <a:avLst/>
            </a:prstGeom>
            <a:noFill/>
            <a:ln w="9525">
              <a:noFill/>
              <a:miter lim="800000"/>
              <a:headEnd/>
              <a:tailEnd/>
            </a:ln>
            <a:effectLst/>
          </p:spPr>
          <p:txBody>
            <a:bodyPr>
              <a:spAutoFit/>
            </a:bodyPr>
            <a:lstStyle/>
            <a:p>
              <a:pPr>
                <a:spcBef>
                  <a:spcPct val="50000"/>
                </a:spcBef>
              </a:pPr>
              <a:r>
                <a:rPr lang="en-US" sz="1400" b="1" baseline="0">
                  <a:solidFill>
                    <a:schemeClr val="bg1"/>
                  </a:solidFill>
                </a:rPr>
                <a:t>5-10%</a:t>
              </a:r>
            </a:p>
          </p:txBody>
        </p:sp>
        <p:sp>
          <p:nvSpPr>
            <p:cNvPr id="31756" name="Text Box 12"/>
            <p:cNvSpPr txBox="1">
              <a:spLocks noChangeArrowheads="1"/>
            </p:cNvSpPr>
            <p:nvPr/>
          </p:nvSpPr>
          <p:spPr bwMode="auto">
            <a:xfrm rot="2593366">
              <a:off x="1687" y="1855"/>
              <a:ext cx="864" cy="192"/>
            </a:xfrm>
            <a:prstGeom prst="rect">
              <a:avLst/>
            </a:prstGeom>
            <a:noFill/>
            <a:ln w="9525">
              <a:noFill/>
              <a:miter lim="800000"/>
              <a:headEnd/>
              <a:tailEnd/>
            </a:ln>
            <a:effectLst/>
          </p:spPr>
          <p:txBody>
            <a:bodyPr>
              <a:spAutoFit/>
            </a:bodyPr>
            <a:lstStyle/>
            <a:p>
              <a:pPr>
                <a:spcBef>
                  <a:spcPct val="50000"/>
                </a:spcBef>
              </a:pPr>
              <a:r>
                <a:rPr lang="en-US" sz="1400" b="1" baseline="0">
                  <a:solidFill>
                    <a:schemeClr val="bg1"/>
                  </a:solidFill>
                </a:rPr>
                <a:t>5-10%</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9" name="Picture 13" descr="key_elements"/>
          <p:cNvPicPr>
            <a:picLocks noChangeAspect="1" noChangeArrowheads="1"/>
          </p:cNvPicPr>
          <p:nvPr/>
        </p:nvPicPr>
        <p:blipFill>
          <a:blip r:embed="rId3"/>
          <a:srcRect/>
          <a:stretch>
            <a:fillRect/>
          </a:stretch>
        </p:blipFill>
        <p:spPr bwMode="auto">
          <a:xfrm rot="-60288">
            <a:off x="2457450" y="1524000"/>
            <a:ext cx="4095750" cy="3943350"/>
          </a:xfrm>
          <a:prstGeom prst="rect">
            <a:avLst/>
          </a:prstGeom>
          <a:noFill/>
        </p:spPr>
      </p:pic>
      <p:sp>
        <p:nvSpPr>
          <p:cNvPr id="19461" name="Rectangle 5"/>
          <p:cNvSpPr>
            <a:spLocks noChangeArrowheads="1"/>
          </p:cNvSpPr>
          <p:nvPr/>
        </p:nvSpPr>
        <p:spPr bwMode="auto">
          <a:xfrm>
            <a:off x="2032000" y="1066800"/>
            <a:ext cx="1826141" cy="646331"/>
          </a:xfrm>
          <a:prstGeom prst="rect">
            <a:avLst/>
          </a:prstGeom>
          <a:noFill/>
          <a:ln w="9525">
            <a:noFill/>
            <a:miter lim="800000"/>
            <a:headEnd/>
            <a:tailEnd/>
          </a:ln>
        </p:spPr>
        <p:txBody>
          <a:bodyPr wrap="none">
            <a:spAutoFit/>
          </a:bodyPr>
          <a:lstStyle/>
          <a:p>
            <a:pPr algn="ctr"/>
            <a:r>
              <a:rPr lang="en-US" sz="1800" b="1" baseline="0">
                <a:latin typeface="Arial" pitchFamily="34" charset="0"/>
                <a:cs typeface="Arial" pitchFamily="34" charset="0"/>
              </a:rPr>
              <a:t>Assessment of</a:t>
            </a:r>
          </a:p>
          <a:p>
            <a:pPr algn="ctr"/>
            <a:r>
              <a:rPr lang="en-US" sz="1800" b="1" baseline="0">
                <a:latin typeface="Arial" pitchFamily="34" charset="0"/>
                <a:cs typeface="Arial" pitchFamily="34" charset="0"/>
              </a:rPr>
              <a:t>Key Positions</a:t>
            </a:r>
          </a:p>
        </p:txBody>
      </p:sp>
      <p:sp>
        <p:nvSpPr>
          <p:cNvPr id="19462" name="Rectangle 6"/>
          <p:cNvSpPr>
            <a:spLocks noChangeArrowheads="1"/>
          </p:cNvSpPr>
          <p:nvPr/>
        </p:nvSpPr>
        <p:spPr bwMode="auto">
          <a:xfrm>
            <a:off x="6267450" y="2058988"/>
            <a:ext cx="1903085" cy="646331"/>
          </a:xfrm>
          <a:prstGeom prst="rect">
            <a:avLst/>
          </a:prstGeom>
          <a:noFill/>
          <a:ln w="9525">
            <a:noFill/>
            <a:miter lim="800000"/>
            <a:headEnd/>
            <a:tailEnd/>
          </a:ln>
        </p:spPr>
        <p:txBody>
          <a:bodyPr wrap="none">
            <a:spAutoFit/>
          </a:bodyPr>
          <a:lstStyle/>
          <a:p>
            <a:r>
              <a:rPr lang="en-US" sz="1800" b="1" baseline="0">
                <a:latin typeface="Arial" pitchFamily="34" charset="0"/>
                <a:cs typeface="Arial" pitchFamily="34" charset="0"/>
              </a:rPr>
              <a:t>Identification of</a:t>
            </a:r>
          </a:p>
          <a:p>
            <a:r>
              <a:rPr lang="en-US" sz="1800" b="1" baseline="0">
                <a:latin typeface="Arial" pitchFamily="34" charset="0"/>
                <a:cs typeface="Arial" pitchFamily="34" charset="0"/>
              </a:rPr>
              <a:t>Key Talent</a:t>
            </a:r>
          </a:p>
        </p:txBody>
      </p:sp>
      <p:sp>
        <p:nvSpPr>
          <p:cNvPr id="19463" name="Rectangle 7"/>
          <p:cNvSpPr>
            <a:spLocks noChangeArrowheads="1"/>
          </p:cNvSpPr>
          <p:nvPr/>
        </p:nvSpPr>
        <p:spPr bwMode="auto">
          <a:xfrm>
            <a:off x="6324600" y="4237038"/>
            <a:ext cx="1826141" cy="646331"/>
          </a:xfrm>
          <a:prstGeom prst="rect">
            <a:avLst/>
          </a:prstGeom>
          <a:noFill/>
          <a:ln w="9525">
            <a:noFill/>
            <a:miter lim="800000"/>
            <a:headEnd/>
            <a:tailEnd/>
          </a:ln>
        </p:spPr>
        <p:txBody>
          <a:bodyPr wrap="none">
            <a:spAutoFit/>
          </a:bodyPr>
          <a:lstStyle/>
          <a:p>
            <a:r>
              <a:rPr lang="en-US" sz="1800" b="1" baseline="0">
                <a:latin typeface="Arial" pitchFamily="34" charset="0"/>
                <a:cs typeface="Arial" pitchFamily="34" charset="0"/>
              </a:rPr>
              <a:t>Assessment of</a:t>
            </a:r>
          </a:p>
          <a:p>
            <a:r>
              <a:rPr lang="en-US" sz="1800" b="1" baseline="0">
                <a:latin typeface="Arial" pitchFamily="34" charset="0"/>
                <a:cs typeface="Arial" pitchFamily="34" charset="0"/>
              </a:rPr>
              <a:t>Key Talent</a:t>
            </a:r>
          </a:p>
        </p:txBody>
      </p:sp>
      <p:sp>
        <p:nvSpPr>
          <p:cNvPr id="19464" name="Rectangle 8"/>
          <p:cNvSpPr>
            <a:spLocks noChangeArrowheads="1"/>
          </p:cNvSpPr>
          <p:nvPr/>
        </p:nvSpPr>
        <p:spPr bwMode="auto">
          <a:xfrm>
            <a:off x="1717675" y="5335588"/>
            <a:ext cx="2313454" cy="646331"/>
          </a:xfrm>
          <a:prstGeom prst="rect">
            <a:avLst/>
          </a:prstGeom>
          <a:noFill/>
          <a:ln w="9525">
            <a:noFill/>
            <a:miter lim="800000"/>
            <a:headEnd/>
            <a:tailEnd/>
          </a:ln>
        </p:spPr>
        <p:txBody>
          <a:bodyPr wrap="none">
            <a:spAutoFit/>
          </a:bodyPr>
          <a:lstStyle/>
          <a:p>
            <a:pPr algn="ctr"/>
            <a:r>
              <a:rPr lang="en-US" sz="1800" b="1" baseline="0">
                <a:latin typeface="Arial" pitchFamily="34" charset="0"/>
                <a:cs typeface="Arial" pitchFamily="34" charset="0"/>
              </a:rPr>
              <a:t>Generation of</a:t>
            </a:r>
          </a:p>
          <a:p>
            <a:pPr algn="ctr"/>
            <a:r>
              <a:rPr lang="en-US" sz="1800" b="1" baseline="0">
                <a:latin typeface="Arial" pitchFamily="34" charset="0"/>
                <a:cs typeface="Arial" pitchFamily="34" charset="0"/>
              </a:rPr>
              <a:t>Development Plans</a:t>
            </a:r>
          </a:p>
        </p:txBody>
      </p:sp>
      <p:sp>
        <p:nvSpPr>
          <p:cNvPr id="19465" name="Rectangle 9"/>
          <p:cNvSpPr>
            <a:spLocks noChangeArrowheads="1"/>
          </p:cNvSpPr>
          <p:nvPr/>
        </p:nvSpPr>
        <p:spPr bwMode="auto">
          <a:xfrm>
            <a:off x="285750" y="3505200"/>
            <a:ext cx="2467342" cy="646331"/>
          </a:xfrm>
          <a:prstGeom prst="rect">
            <a:avLst/>
          </a:prstGeom>
          <a:noFill/>
          <a:ln w="9525">
            <a:noFill/>
            <a:miter lim="800000"/>
            <a:headEnd/>
            <a:tailEnd/>
          </a:ln>
        </p:spPr>
        <p:txBody>
          <a:bodyPr wrap="none">
            <a:spAutoFit/>
          </a:bodyPr>
          <a:lstStyle/>
          <a:p>
            <a:pPr algn="ctr"/>
            <a:r>
              <a:rPr lang="en-US" sz="1800" b="1" baseline="0">
                <a:latin typeface="Arial" pitchFamily="34" charset="0"/>
                <a:cs typeface="Arial" pitchFamily="34" charset="0"/>
              </a:rPr>
              <a:t>Development</a:t>
            </a:r>
          </a:p>
          <a:p>
            <a:pPr algn="ctr"/>
            <a:r>
              <a:rPr lang="en-US" sz="1800" b="1" baseline="0">
                <a:latin typeface="Arial" pitchFamily="34" charset="0"/>
                <a:cs typeface="Arial" pitchFamily="34" charset="0"/>
              </a:rPr>
              <a:t>Monitoring &amp; Review</a:t>
            </a:r>
          </a:p>
        </p:txBody>
      </p:sp>
      <p:sp>
        <p:nvSpPr>
          <p:cNvPr id="19467" name="Rectangle 11"/>
          <p:cNvSpPr>
            <a:spLocks noChangeArrowheads="1"/>
          </p:cNvSpPr>
          <p:nvPr/>
        </p:nvSpPr>
        <p:spPr bwMode="auto">
          <a:xfrm>
            <a:off x="3886200" y="3124200"/>
            <a:ext cx="1210588" cy="646331"/>
          </a:xfrm>
          <a:prstGeom prst="rect">
            <a:avLst/>
          </a:prstGeom>
          <a:noFill/>
          <a:ln w="9525">
            <a:noFill/>
            <a:miter lim="800000"/>
            <a:headEnd/>
            <a:tailEnd/>
          </a:ln>
        </p:spPr>
        <p:txBody>
          <a:bodyPr wrap="none">
            <a:spAutoFit/>
          </a:bodyPr>
          <a:lstStyle/>
          <a:p>
            <a:pPr algn="ctr"/>
            <a:r>
              <a:rPr lang="en-US" b="1" baseline="0" dirty="0">
                <a:solidFill>
                  <a:schemeClr val="bg1"/>
                </a:solidFill>
                <a:latin typeface="Arial" pitchFamily="34" charset="0"/>
                <a:cs typeface="Arial" pitchFamily="34" charset="0"/>
              </a:rPr>
              <a:t>Key</a:t>
            </a:r>
          </a:p>
          <a:p>
            <a:pPr algn="ctr"/>
            <a:r>
              <a:rPr lang="en-US" b="1" baseline="0" dirty="0">
                <a:solidFill>
                  <a:schemeClr val="bg1"/>
                </a:solidFill>
                <a:latin typeface="Arial" pitchFamily="34" charset="0"/>
                <a:cs typeface="Arial" pitchFamily="34" charset="0"/>
              </a:rPr>
              <a:t>Elements</a:t>
            </a:r>
            <a:endParaRPr lang="en-US" sz="1800" baseline="0" dirty="0">
              <a:solidFill>
                <a:schemeClr val="bg1"/>
              </a:solidFill>
              <a:latin typeface="Arial" pitchFamily="34" charset="0"/>
              <a:cs typeface="Arial" pitchFamily="34" charset="0"/>
            </a:endParaRPr>
          </a:p>
        </p:txBody>
      </p:sp>
      <p:sp>
        <p:nvSpPr>
          <p:cNvPr id="19468" name="Rectangle 12"/>
          <p:cNvSpPr>
            <a:spLocks noChangeArrowheads="1"/>
          </p:cNvSpPr>
          <p:nvPr/>
        </p:nvSpPr>
        <p:spPr bwMode="auto">
          <a:xfrm>
            <a:off x="1590675" y="365125"/>
            <a:ext cx="6811480" cy="553998"/>
          </a:xfrm>
          <a:prstGeom prst="rect">
            <a:avLst/>
          </a:prstGeom>
          <a:noFill/>
          <a:ln w="9525">
            <a:noFill/>
            <a:miter lim="800000"/>
            <a:headEnd/>
            <a:tailEnd/>
          </a:ln>
        </p:spPr>
        <p:txBody>
          <a:bodyPr wrap="none">
            <a:spAutoFit/>
          </a:bodyPr>
          <a:lstStyle/>
          <a:p>
            <a:r>
              <a:rPr lang="en-US" sz="3000" b="1" baseline="0" dirty="0">
                <a:latin typeface="Arial" pitchFamily="34" charset="0"/>
                <a:cs typeface="Arial" pitchFamily="34" charset="0"/>
              </a:rPr>
              <a:t>Succession Planning: Key Elements</a:t>
            </a:r>
            <a:endParaRPr lang="en-US" sz="3000" baseline="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04800" y="2819400"/>
            <a:ext cx="9448800" cy="1600200"/>
          </a:xfrm>
          <a:prstGeom prst="rect">
            <a:avLst/>
          </a:prstGeom>
        </p:spPr>
        <p:txBody>
          <a:bodyPr vert="horz" lIns="91440" tIns="45720" rIns="91440" bIns="45720" rtlCol="0">
            <a:normAutofit fontScale="8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smtClean="0">
                <a:ln>
                  <a:noFill/>
                </a:ln>
                <a:solidFill>
                  <a:schemeClr val="tx1"/>
                </a:solidFill>
                <a:effectLst/>
                <a:uLnTx/>
                <a:uFillTx/>
                <a:latin typeface="Arial" charset="0"/>
                <a:ea typeface="+mn-ea"/>
                <a:cs typeface="Arial" charset="0"/>
              </a:rPr>
              <a:t>					</a:t>
            </a:r>
            <a:r>
              <a:rPr kumimoji="0" lang="en-US" sz="3200" b="1" i="0" u="none" strike="noStrike" kern="1200" cap="none" spc="0" normalizeH="0" baseline="0" noProof="0" dirty="0" smtClean="0">
                <a:ln>
                  <a:noFill/>
                </a:ln>
                <a:solidFill>
                  <a:schemeClr val="tx1"/>
                </a:solidFill>
                <a:effectLst/>
                <a:uLnTx/>
                <a:uFillTx/>
                <a:latin typeface="Arial" charset="0"/>
                <a:ea typeface="+mn-ea"/>
                <a:cs typeface="Arial" charset="0"/>
              </a:rPr>
              <a:t>Lesson 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Arial" charset="0"/>
                <a:ea typeface="+mn-ea"/>
                <a:cs typeface="Arial" charset="0"/>
              </a:rPr>
              <a:t>					Lecture 6</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Arial" charset="0"/>
                <a:ea typeface="+mn-ea"/>
                <a:cs typeface="Arial" charset="0"/>
              </a:rPr>
              <a:t>	</a:t>
            </a:r>
            <a:r>
              <a:rPr lang="en-US" sz="3200" dirty="0">
                <a:latin typeface="Arial" charset="0"/>
                <a:cs typeface="Arial" charset="0"/>
              </a:rPr>
              <a:t>	</a:t>
            </a:r>
            <a:r>
              <a:rPr lang="en-US" sz="3200" dirty="0" smtClean="0">
                <a:latin typeface="Arial" charset="0"/>
                <a:cs typeface="Arial" charset="0"/>
              </a:rPr>
              <a:t>	</a:t>
            </a:r>
            <a:r>
              <a:rPr kumimoji="0" lang="en-US" sz="3200" b="0" i="0" u="none" strike="noStrike" kern="1200" cap="none" spc="0" normalizeH="0" baseline="0" noProof="0" dirty="0" smtClean="0">
                <a:ln>
                  <a:noFill/>
                </a:ln>
                <a:solidFill>
                  <a:schemeClr val="tx1"/>
                </a:solidFill>
                <a:effectLst/>
                <a:uLnTx/>
                <a:uFillTx/>
                <a:latin typeface="Arial" charset="0"/>
                <a:ea typeface="+mn-ea"/>
                <a:cs typeface="Arial" charset="0"/>
              </a:rPr>
              <a:t>Overview of Human Resources and 					Professional Development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524000"/>
            <a:ext cx="7772400" cy="1143000"/>
          </a:xfrm>
        </p:spPr>
        <p:txBody>
          <a:bodyPr>
            <a:normAutofit fontScale="90000"/>
          </a:bodyPr>
          <a:lstStyle/>
          <a:p>
            <a:r>
              <a:rPr lang="en-US" sz="4800" dirty="0" smtClean="0"/>
              <a:t/>
            </a:r>
            <a:br>
              <a:rPr lang="en-US" sz="4800" dirty="0" smtClean="0"/>
            </a:br>
            <a:r>
              <a:rPr lang="en-US" sz="4800" dirty="0" smtClean="0"/>
              <a:t>The Costs and Benefits of Human Resources and HRD</a:t>
            </a:r>
            <a:endParaRPr lang="en-US" sz="4800" dirty="0"/>
          </a:p>
        </p:txBody>
      </p:sp>
      <p:pic>
        <p:nvPicPr>
          <p:cNvPr id="2052" name="Picture 4" descr="BS02060_"/>
          <p:cNvPicPr>
            <a:picLocks noChangeAspect="1" noChangeArrowheads="1"/>
          </p:cNvPicPr>
          <p:nvPr/>
        </p:nvPicPr>
        <p:blipFill>
          <a:blip r:embed="rId2"/>
          <a:srcRect/>
          <a:stretch>
            <a:fillRect/>
          </a:stretch>
        </p:blipFill>
        <p:spPr bwMode="auto">
          <a:xfrm>
            <a:off x="3657600" y="3810000"/>
            <a:ext cx="1628775" cy="1839913"/>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sz="4000"/>
              <a:t>Human Resource Management </a:t>
            </a:r>
            <a:r>
              <a:rPr lang="en-US" sz="4000" u="sng"/>
              <a:t>Activities</a:t>
            </a:r>
          </a:p>
        </p:txBody>
      </p:sp>
      <p:sp>
        <p:nvSpPr>
          <p:cNvPr id="6147" name="Rectangle 3"/>
          <p:cNvSpPr>
            <a:spLocks noGrp="1" noChangeArrowheads="1"/>
          </p:cNvSpPr>
          <p:nvPr>
            <p:ph type="body" idx="1"/>
          </p:nvPr>
        </p:nvSpPr>
        <p:spPr/>
        <p:txBody>
          <a:bodyPr/>
          <a:lstStyle/>
          <a:p>
            <a:pPr>
              <a:lnSpc>
                <a:spcPct val="90000"/>
              </a:lnSpc>
            </a:pPr>
            <a:r>
              <a:rPr lang="en-US" dirty="0"/>
              <a:t>Human Resource Management Activities:</a:t>
            </a:r>
          </a:p>
          <a:p>
            <a:pPr lvl="1">
              <a:lnSpc>
                <a:spcPct val="90000"/>
              </a:lnSpc>
            </a:pPr>
            <a:r>
              <a:rPr lang="en-US" dirty="0"/>
              <a:t>Attraction</a:t>
            </a:r>
          </a:p>
          <a:p>
            <a:pPr lvl="1">
              <a:lnSpc>
                <a:spcPct val="90000"/>
              </a:lnSpc>
            </a:pPr>
            <a:r>
              <a:rPr lang="en-US" dirty="0"/>
              <a:t>Selection </a:t>
            </a:r>
          </a:p>
          <a:p>
            <a:pPr lvl="1">
              <a:lnSpc>
                <a:spcPct val="90000"/>
              </a:lnSpc>
            </a:pPr>
            <a:r>
              <a:rPr lang="en-US" dirty="0"/>
              <a:t>Retention </a:t>
            </a:r>
          </a:p>
          <a:p>
            <a:pPr lvl="1">
              <a:lnSpc>
                <a:spcPct val="90000"/>
              </a:lnSpc>
            </a:pPr>
            <a:r>
              <a:rPr lang="en-US" dirty="0"/>
              <a:t>Development</a:t>
            </a:r>
          </a:p>
          <a:p>
            <a:pPr lvl="1">
              <a:lnSpc>
                <a:spcPct val="90000"/>
              </a:lnSpc>
            </a:pPr>
            <a:r>
              <a:rPr lang="en-US" dirty="0"/>
              <a:t>Utilization </a:t>
            </a:r>
          </a:p>
          <a:p>
            <a:pPr>
              <a:lnSpc>
                <a:spcPct val="90000"/>
              </a:lnSpc>
            </a:pPr>
            <a:r>
              <a:rPr lang="en-US" dirty="0"/>
              <a:t>In the past, these activities were evaluated in behavioral and statistical terms. </a:t>
            </a:r>
          </a:p>
          <a:p>
            <a:pPr>
              <a:lnSpc>
                <a:spcPct val="90000"/>
              </a:lnSpc>
              <a:buFontTx/>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u="sng"/>
              <a:t>Behavioral Measures</a:t>
            </a:r>
          </a:p>
        </p:txBody>
      </p:sp>
      <p:sp>
        <p:nvSpPr>
          <p:cNvPr id="10243" name="Rectangle 3"/>
          <p:cNvSpPr>
            <a:spLocks noGrp="1" noChangeArrowheads="1"/>
          </p:cNvSpPr>
          <p:nvPr>
            <p:ph type="body" idx="1"/>
          </p:nvPr>
        </p:nvSpPr>
        <p:spPr/>
        <p:txBody>
          <a:bodyPr/>
          <a:lstStyle/>
          <a:p>
            <a:pPr>
              <a:lnSpc>
                <a:spcPct val="90000"/>
              </a:lnSpc>
            </a:pPr>
            <a:r>
              <a:rPr lang="en-US"/>
              <a:t>Measures of the reactions of various groups of what individuals have learned or of how their behaviors have changed on the job.</a:t>
            </a:r>
          </a:p>
          <a:p>
            <a:pPr>
              <a:lnSpc>
                <a:spcPct val="90000"/>
              </a:lnSpc>
            </a:pPr>
            <a:r>
              <a:rPr lang="en-US"/>
              <a:t>These groups include:</a:t>
            </a:r>
          </a:p>
          <a:p>
            <a:pPr lvl="1">
              <a:lnSpc>
                <a:spcPct val="90000"/>
              </a:lnSpc>
            </a:pPr>
            <a:r>
              <a:rPr lang="en-US"/>
              <a:t>Top Management</a:t>
            </a:r>
          </a:p>
          <a:p>
            <a:pPr lvl="1">
              <a:lnSpc>
                <a:spcPct val="90000"/>
              </a:lnSpc>
            </a:pPr>
            <a:r>
              <a:rPr lang="en-US"/>
              <a:t>HR Specialists</a:t>
            </a:r>
          </a:p>
          <a:p>
            <a:pPr lvl="1">
              <a:lnSpc>
                <a:spcPct val="90000"/>
              </a:lnSpc>
            </a:pPr>
            <a:r>
              <a:rPr lang="en-US"/>
              <a:t>Applicants</a:t>
            </a:r>
          </a:p>
          <a:p>
            <a:pPr lvl="1">
              <a:lnSpc>
                <a:spcPct val="90000"/>
              </a:lnSpc>
            </a:pPr>
            <a:r>
              <a:rPr lang="en-US"/>
              <a:t>Trainees</a:t>
            </a:r>
          </a:p>
          <a:p>
            <a:pPr>
              <a:lnSpc>
                <a:spcPct val="90000"/>
              </a:lnSpc>
            </a:pP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4000" u="sng"/>
              <a:t>Statistical Measures</a:t>
            </a:r>
          </a:p>
        </p:txBody>
      </p:sp>
      <p:sp>
        <p:nvSpPr>
          <p:cNvPr id="7171" name="Rectangle 3"/>
          <p:cNvSpPr>
            <a:spLocks noGrp="1" noChangeArrowheads="1"/>
          </p:cNvSpPr>
          <p:nvPr>
            <p:ph type="body" idx="1"/>
          </p:nvPr>
        </p:nvSpPr>
        <p:spPr/>
        <p:txBody>
          <a:bodyPr/>
          <a:lstStyle/>
          <a:p>
            <a:r>
              <a:rPr lang="en-US"/>
              <a:t>Statistical Measures Include:</a:t>
            </a:r>
          </a:p>
          <a:p>
            <a:pPr lvl="1"/>
            <a:r>
              <a:rPr lang="en-US"/>
              <a:t>Ratios</a:t>
            </a:r>
          </a:p>
          <a:p>
            <a:pPr lvl="1"/>
            <a:r>
              <a:rPr lang="en-US"/>
              <a:t>Percentages</a:t>
            </a:r>
          </a:p>
          <a:p>
            <a:pPr lvl="1"/>
            <a:r>
              <a:rPr lang="en-US"/>
              <a:t>Measures of Central Tendency and Variability</a:t>
            </a:r>
          </a:p>
          <a:p>
            <a:pPr lvl="1"/>
            <a:r>
              <a:rPr lang="en-US"/>
              <a:t>Measures of Correlation</a:t>
            </a:r>
          </a:p>
        </p:txBody>
      </p:sp>
      <p:pic>
        <p:nvPicPr>
          <p:cNvPr id="7172" name="Picture 4" descr="DD00758_"/>
          <p:cNvPicPr>
            <a:picLocks noChangeAspect="1" noChangeArrowheads="1"/>
          </p:cNvPicPr>
          <p:nvPr/>
        </p:nvPicPr>
        <p:blipFill>
          <a:blip r:embed="rId2"/>
          <a:srcRect/>
          <a:stretch>
            <a:fillRect/>
          </a:stretch>
        </p:blipFill>
        <p:spPr bwMode="auto">
          <a:xfrm>
            <a:off x="5562600" y="3581400"/>
            <a:ext cx="2819400" cy="245903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u="sng"/>
              <a:t>Measuring Activities</a:t>
            </a:r>
          </a:p>
        </p:txBody>
      </p:sp>
      <p:sp>
        <p:nvSpPr>
          <p:cNvPr id="11267" name="Rectangle 3"/>
          <p:cNvSpPr>
            <a:spLocks noGrp="1" noChangeArrowheads="1"/>
          </p:cNvSpPr>
          <p:nvPr>
            <p:ph type="body" idx="1"/>
          </p:nvPr>
        </p:nvSpPr>
        <p:spPr/>
        <p:txBody>
          <a:bodyPr/>
          <a:lstStyle/>
          <a:p>
            <a:pPr>
              <a:lnSpc>
                <a:spcPct val="90000"/>
              </a:lnSpc>
            </a:pPr>
            <a:r>
              <a:rPr lang="en-US"/>
              <a:t>Today, because of rising costs, there is a need to evaluate HR management activities in economic terms. </a:t>
            </a:r>
          </a:p>
          <a:p>
            <a:pPr>
              <a:lnSpc>
                <a:spcPct val="90000"/>
              </a:lnSpc>
            </a:pPr>
            <a:r>
              <a:rPr lang="en-US"/>
              <a:t>This requires gathering information from:</a:t>
            </a:r>
          </a:p>
          <a:p>
            <a:pPr lvl="1">
              <a:lnSpc>
                <a:spcPct val="90000"/>
              </a:lnSpc>
            </a:pPr>
            <a:r>
              <a:rPr lang="en-US"/>
              <a:t>Accounting</a:t>
            </a:r>
          </a:p>
          <a:p>
            <a:pPr lvl="1">
              <a:lnSpc>
                <a:spcPct val="90000"/>
              </a:lnSpc>
            </a:pPr>
            <a:r>
              <a:rPr lang="en-US"/>
              <a:t>Finance</a:t>
            </a:r>
          </a:p>
          <a:p>
            <a:pPr lvl="1">
              <a:lnSpc>
                <a:spcPct val="90000"/>
              </a:lnSpc>
            </a:pPr>
            <a:r>
              <a:rPr lang="en-US"/>
              <a:t>Economics</a:t>
            </a:r>
          </a:p>
          <a:p>
            <a:pPr lvl="1">
              <a:lnSpc>
                <a:spcPct val="90000"/>
              </a:lnSpc>
            </a:pPr>
            <a:r>
              <a:rPr lang="en-US"/>
              <a:t>Behavioral Science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a:t>Relevancy of Economic </a:t>
            </a:r>
            <a:r>
              <a:rPr lang="en-US" u="sng"/>
              <a:t>Measurements</a:t>
            </a:r>
          </a:p>
        </p:txBody>
      </p:sp>
      <p:sp>
        <p:nvSpPr>
          <p:cNvPr id="8195" name="Rectangle 3"/>
          <p:cNvSpPr>
            <a:spLocks noGrp="1" noChangeArrowheads="1"/>
          </p:cNvSpPr>
          <p:nvPr>
            <p:ph type="body" idx="1"/>
          </p:nvPr>
        </p:nvSpPr>
        <p:spPr/>
        <p:txBody>
          <a:bodyPr/>
          <a:lstStyle/>
          <a:p>
            <a:pPr>
              <a:buFontTx/>
              <a:buNone/>
            </a:pPr>
            <a:r>
              <a:rPr lang="en-US"/>
              <a:t>	These economic measurements are relevant to HR programs because:</a:t>
            </a:r>
          </a:p>
          <a:p>
            <a:pPr lvl="1"/>
            <a:r>
              <a:rPr lang="en-US"/>
              <a:t>They can help senior executives assess the extent to which HR programs are consistent with and contribute to the strategic direction of an organization.</a:t>
            </a:r>
          </a:p>
          <a:p>
            <a:pPr lvl="1"/>
            <a:r>
              <a:rPr lang="en-US"/>
              <a:t>They give visibility to the HR department.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u="sng"/>
              <a:t>Human Resource Accounting</a:t>
            </a:r>
          </a:p>
        </p:txBody>
      </p:sp>
      <p:sp>
        <p:nvSpPr>
          <p:cNvPr id="9219" name="Rectangle 3"/>
          <p:cNvSpPr>
            <a:spLocks noGrp="1" noChangeArrowheads="1"/>
          </p:cNvSpPr>
          <p:nvPr>
            <p:ph type="body" idx="1"/>
          </p:nvPr>
        </p:nvSpPr>
        <p:spPr/>
        <p:txBody>
          <a:bodyPr>
            <a:normAutofit/>
          </a:bodyPr>
          <a:lstStyle/>
          <a:p>
            <a:pPr algn="just">
              <a:lnSpc>
                <a:spcPct val="90000"/>
              </a:lnSpc>
            </a:pPr>
            <a:r>
              <a:rPr lang="en-US" dirty="0"/>
              <a:t>No generally accepted accounting procedures for employee valuation. </a:t>
            </a:r>
          </a:p>
          <a:p>
            <a:pPr algn="just">
              <a:lnSpc>
                <a:spcPct val="90000"/>
              </a:lnSpc>
            </a:pPr>
            <a:r>
              <a:rPr lang="en-US" dirty="0"/>
              <a:t>The 1</a:t>
            </a:r>
            <a:r>
              <a:rPr lang="en-US" baseline="30000" dirty="0"/>
              <a:t>st</a:t>
            </a:r>
            <a:r>
              <a:rPr lang="en-US" dirty="0"/>
              <a:t> major attempt at employee valuation was made by R.G. Barry Corporation of Columbus, OH in their 1967 annual report.</a:t>
            </a:r>
          </a:p>
          <a:p>
            <a:pPr algn="just">
              <a:lnSpc>
                <a:spcPct val="90000"/>
              </a:lnSpc>
            </a:pPr>
            <a:r>
              <a:rPr lang="en-US" dirty="0"/>
              <a:t>This attempt has been described as a 1</a:t>
            </a:r>
            <a:r>
              <a:rPr lang="en-US" baseline="30000" dirty="0"/>
              <a:t>st</a:t>
            </a:r>
            <a:r>
              <a:rPr lang="en-US" dirty="0"/>
              <a:t> step in developing sophisticated measurement and accounting procedures to enable the company to report accurate estimates of the worth of the organization’s human assets.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n-US"/>
              <a:t>Historical Cost Approach to </a:t>
            </a:r>
            <a:r>
              <a:rPr lang="en-US" u="sng"/>
              <a:t>Employee Valuation</a:t>
            </a:r>
          </a:p>
        </p:txBody>
      </p:sp>
      <p:sp>
        <p:nvSpPr>
          <p:cNvPr id="4099" name="Rectangle 3"/>
          <p:cNvSpPr>
            <a:spLocks noGrp="1" noChangeArrowheads="1"/>
          </p:cNvSpPr>
          <p:nvPr>
            <p:ph type="body" idx="1"/>
          </p:nvPr>
        </p:nvSpPr>
        <p:spPr/>
        <p:txBody>
          <a:bodyPr/>
          <a:lstStyle/>
          <a:p>
            <a:endParaRPr lang="en-US"/>
          </a:p>
          <a:p>
            <a:r>
              <a:rPr lang="en-US"/>
              <a:t>Asset model of accounting</a:t>
            </a:r>
          </a:p>
          <a:p>
            <a:pPr lvl="1"/>
            <a:r>
              <a:rPr lang="en-US"/>
              <a:t>Measures the organizations investment in employees.</a:t>
            </a:r>
          </a:p>
          <a:p>
            <a:r>
              <a:rPr lang="en-US"/>
              <a:t>Viewed most appropriate when used for external reporting.</a:t>
            </a:r>
          </a:p>
          <a:p>
            <a:r>
              <a:rPr lang="en-US"/>
              <a:t>Objective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a:t>Disadvantages of Historical Cost </a:t>
            </a:r>
            <a:r>
              <a:rPr lang="en-US" u="sng"/>
              <a:t>Approach</a:t>
            </a:r>
          </a:p>
        </p:txBody>
      </p:sp>
      <p:sp>
        <p:nvSpPr>
          <p:cNvPr id="14339" name="Rectangle 3"/>
          <p:cNvSpPr>
            <a:spLocks noGrp="1" noChangeArrowheads="1"/>
          </p:cNvSpPr>
          <p:nvPr>
            <p:ph type="body" idx="1"/>
          </p:nvPr>
        </p:nvSpPr>
        <p:spPr>
          <a:xfrm>
            <a:off x="685800" y="2133600"/>
            <a:ext cx="7772400" cy="4114800"/>
          </a:xfrm>
        </p:spPr>
        <p:txBody>
          <a:bodyPr>
            <a:normAutofit/>
          </a:bodyPr>
          <a:lstStyle/>
          <a:p>
            <a:pPr algn="just">
              <a:lnSpc>
                <a:spcPct val="90000"/>
              </a:lnSpc>
            </a:pPr>
            <a:r>
              <a:rPr lang="en-US" dirty="0"/>
              <a:t>This approach is based on the false assumption that the dollar is stable.</a:t>
            </a:r>
          </a:p>
          <a:p>
            <a:pPr algn="just">
              <a:lnSpc>
                <a:spcPct val="90000"/>
              </a:lnSpc>
            </a:pPr>
            <a:r>
              <a:rPr lang="en-US" dirty="0"/>
              <a:t>Deleting and writing off abortive expenditures involve a great deal of subjectivity.</a:t>
            </a:r>
          </a:p>
          <a:p>
            <a:pPr algn="just">
              <a:lnSpc>
                <a:spcPct val="90000"/>
              </a:lnSpc>
            </a:pPr>
            <a:r>
              <a:rPr lang="en-US" dirty="0"/>
              <a:t>Because the assets valued are not salable there is no independent check of valuation.</a:t>
            </a:r>
          </a:p>
          <a:p>
            <a:pPr algn="just">
              <a:lnSpc>
                <a:spcPct val="90000"/>
              </a:lnSpc>
            </a:pPr>
            <a:r>
              <a:rPr lang="en-US" dirty="0"/>
              <a:t>This approach measures only costs to the organization. It ignores any measure of the value of the employee to the organization.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US"/>
              <a:t>Alternatives to the Historical </a:t>
            </a:r>
            <a:r>
              <a:rPr lang="en-US" u="sng"/>
              <a:t>Cost Approach</a:t>
            </a:r>
          </a:p>
        </p:txBody>
      </p:sp>
      <p:sp>
        <p:nvSpPr>
          <p:cNvPr id="15363" name="Rectangle 3"/>
          <p:cNvSpPr>
            <a:spLocks noGrp="1" noChangeArrowheads="1"/>
          </p:cNvSpPr>
          <p:nvPr>
            <p:ph type="body" idx="1"/>
          </p:nvPr>
        </p:nvSpPr>
        <p:spPr>
          <a:xfrm>
            <a:off x="685800" y="2286000"/>
            <a:ext cx="7772400" cy="4114800"/>
          </a:xfrm>
        </p:spPr>
        <p:txBody>
          <a:bodyPr/>
          <a:lstStyle/>
          <a:p>
            <a:r>
              <a:rPr lang="en-US"/>
              <a:t>Replacement Cost</a:t>
            </a:r>
          </a:p>
          <a:p>
            <a:r>
              <a:rPr lang="en-US"/>
              <a:t>Present Value of Future Earnings</a:t>
            </a:r>
          </a:p>
          <a:p>
            <a:r>
              <a:rPr lang="en-US"/>
              <a:t>Present Value to the Organization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u="sng"/>
              <a:t>Replacement Costs</a:t>
            </a:r>
          </a:p>
        </p:txBody>
      </p:sp>
      <p:sp>
        <p:nvSpPr>
          <p:cNvPr id="13315" name="Rectangle 3"/>
          <p:cNvSpPr>
            <a:spLocks noGrp="1" noChangeArrowheads="1"/>
          </p:cNvSpPr>
          <p:nvPr>
            <p:ph type="body" idx="1"/>
          </p:nvPr>
        </p:nvSpPr>
        <p:spPr/>
        <p:txBody>
          <a:bodyPr>
            <a:normAutofit/>
          </a:bodyPr>
          <a:lstStyle/>
          <a:p>
            <a:r>
              <a:rPr lang="en-US" dirty="0">
                <a:cs typeface="Times New Roman" pitchFamily="18" charset="0"/>
              </a:rPr>
              <a:t>Measures only the cost of replacing the employee. </a:t>
            </a:r>
          </a:p>
          <a:p>
            <a:r>
              <a:rPr lang="en-US" dirty="0">
                <a:cs typeface="Times New Roman" pitchFamily="18" charset="0"/>
              </a:rPr>
              <a:t>Replacement Costs Include</a:t>
            </a:r>
          </a:p>
          <a:p>
            <a:pPr lvl="1"/>
            <a:r>
              <a:rPr lang="en-US" dirty="0">
                <a:cs typeface="Times New Roman" pitchFamily="18" charset="0"/>
              </a:rPr>
              <a:t>Recruitment</a:t>
            </a:r>
          </a:p>
          <a:p>
            <a:pPr lvl="1"/>
            <a:r>
              <a:rPr lang="en-US" dirty="0">
                <a:cs typeface="Times New Roman" pitchFamily="18" charset="0"/>
              </a:rPr>
              <a:t>Selection </a:t>
            </a:r>
          </a:p>
          <a:p>
            <a:pPr lvl="1"/>
            <a:r>
              <a:rPr lang="en-US" dirty="0">
                <a:cs typeface="Times New Roman" pitchFamily="18" charset="0"/>
              </a:rPr>
              <a:t>Compensation</a:t>
            </a:r>
          </a:p>
          <a:p>
            <a:pPr lvl="1"/>
            <a:r>
              <a:rPr lang="en-US" dirty="0">
                <a:cs typeface="Times New Roman" pitchFamily="18" charset="0"/>
              </a:rPr>
              <a:t>Training cost (income forgone during the training period)</a:t>
            </a:r>
          </a:p>
          <a:p>
            <a:r>
              <a:rPr lang="en-US" dirty="0">
                <a:cs typeface="Times New Roman" pitchFamily="18" charset="0"/>
              </a:rPr>
              <a:t>Biased estimates-an inefficient firm may incur greater cost.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u="sng"/>
              <a:t>Present Value of Future Earnings</a:t>
            </a:r>
          </a:p>
        </p:txBody>
      </p:sp>
      <p:sp>
        <p:nvSpPr>
          <p:cNvPr id="16387" name="Rectangle 3"/>
          <p:cNvSpPr>
            <a:spLocks noGrp="1" noChangeArrowheads="1"/>
          </p:cNvSpPr>
          <p:nvPr>
            <p:ph type="body" idx="1"/>
          </p:nvPr>
        </p:nvSpPr>
        <p:spPr/>
        <p:txBody>
          <a:bodyPr>
            <a:normAutofit/>
          </a:bodyPr>
          <a:lstStyle/>
          <a:p>
            <a:pPr algn="just">
              <a:lnSpc>
                <a:spcPct val="90000"/>
              </a:lnSpc>
            </a:pPr>
            <a:r>
              <a:rPr lang="en-US" dirty="0"/>
              <a:t>The organization establishes what an employee’s future contribution is worth to it today.</a:t>
            </a:r>
          </a:p>
          <a:p>
            <a:pPr algn="just">
              <a:lnSpc>
                <a:spcPct val="90000"/>
              </a:lnSpc>
            </a:pPr>
            <a:r>
              <a:rPr lang="en-US" dirty="0"/>
              <a:t>The contribution can be measured by its cost or by the wages the organization will pay the employee.</a:t>
            </a:r>
          </a:p>
          <a:p>
            <a:pPr algn="just">
              <a:lnSpc>
                <a:spcPct val="90000"/>
              </a:lnSpc>
            </a:pPr>
            <a:r>
              <a:rPr lang="en-US" dirty="0"/>
              <a:t>Objective</a:t>
            </a:r>
          </a:p>
          <a:p>
            <a:pPr lvl="1" algn="just">
              <a:lnSpc>
                <a:spcPct val="90000"/>
              </a:lnSpc>
            </a:pPr>
            <a:r>
              <a:rPr lang="en-US" dirty="0">
                <a:cs typeface="Times New Roman" pitchFamily="18" charset="0"/>
              </a:rPr>
              <a:t>Census income returns</a:t>
            </a:r>
          </a:p>
          <a:p>
            <a:pPr lvl="1" algn="just">
              <a:lnSpc>
                <a:spcPct val="90000"/>
              </a:lnSpc>
            </a:pPr>
            <a:r>
              <a:rPr lang="en-US" dirty="0">
                <a:cs typeface="Times New Roman" pitchFamily="18" charset="0"/>
              </a:rPr>
              <a:t>Mortality tables</a:t>
            </a:r>
          </a:p>
          <a:p>
            <a:pPr algn="just">
              <a:lnSpc>
                <a:spcPct val="90000"/>
              </a:lnSpc>
            </a:pPr>
            <a:r>
              <a:rPr lang="en-US" dirty="0"/>
              <a:t>This measure is limited because it assigns a value to the average rather than any specific group or individual.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3 Faulty Assumptions Using </a:t>
            </a:r>
            <a:r>
              <a:rPr lang="en-US" u="sng"/>
              <a:t>PVFE</a:t>
            </a:r>
          </a:p>
        </p:txBody>
      </p:sp>
      <p:sp>
        <p:nvSpPr>
          <p:cNvPr id="17411" name="Rectangle 3"/>
          <p:cNvSpPr>
            <a:spLocks noGrp="1" noChangeArrowheads="1"/>
          </p:cNvSpPr>
          <p:nvPr>
            <p:ph type="body" idx="1"/>
          </p:nvPr>
        </p:nvSpPr>
        <p:spPr/>
        <p:txBody>
          <a:bodyPr/>
          <a:lstStyle/>
          <a:p>
            <a:pPr marL="609600" indent="-609600">
              <a:lnSpc>
                <a:spcPct val="90000"/>
              </a:lnSpc>
              <a:buFontTx/>
              <a:buAutoNum type="arabicPeriod"/>
            </a:pPr>
            <a:r>
              <a:rPr lang="en-US" sz="2800">
                <a:cs typeface="Times New Roman" pitchFamily="18" charset="0"/>
              </a:rPr>
              <a:t>Subject to any profit expectancy built into the discount rate applied  (Worth = Future Cost), the employing organization is indifferent as to whether it retains the employee, because in either case it comes out even. </a:t>
            </a:r>
          </a:p>
          <a:p>
            <a:pPr marL="609600" indent="-609600">
              <a:lnSpc>
                <a:spcPct val="90000"/>
              </a:lnSpc>
              <a:buFontTx/>
              <a:buAutoNum type="arabicPeriod"/>
            </a:pPr>
            <a:r>
              <a:rPr lang="en-US" sz="2800">
                <a:cs typeface="Times New Roman" pitchFamily="18" charset="0"/>
              </a:rPr>
              <a:t>Earnings exclude fringe costs, the organization is better off without this resource.</a:t>
            </a:r>
          </a:p>
          <a:p>
            <a:pPr marL="609600" indent="-609600">
              <a:lnSpc>
                <a:spcPct val="90000"/>
              </a:lnSpc>
              <a:buFontTx/>
              <a:buAutoNum type="arabicPeriod"/>
            </a:pPr>
            <a:r>
              <a:rPr lang="en-US" sz="2800">
                <a:cs typeface="Times New Roman" pitchFamily="18" charset="0"/>
              </a:rPr>
              <a:t>The value of past recruitment and employee development is zero in (1) or is negative assuming (2).</a:t>
            </a:r>
            <a:endParaRPr lang="en-US" sz="2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u="sng"/>
              <a:t>Value to the Organization</a:t>
            </a:r>
          </a:p>
        </p:txBody>
      </p:sp>
      <p:sp>
        <p:nvSpPr>
          <p:cNvPr id="18435" name="Rectangle 3"/>
          <p:cNvSpPr>
            <a:spLocks noGrp="1" noChangeArrowheads="1"/>
          </p:cNvSpPr>
          <p:nvPr>
            <p:ph type="body" idx="1"/>
          </p:nvPr>
        </p:nvSpPr>
        <p:spPr/>
        <p:txBody>
          <a:bodyPr/>
          <a:lstStyle/>
          <a:p>
            <a:r>
              <a:rPr lang="en-US"/>
              <a:t>Hekimian &amp; Jones proposed that where an organization had several divisions seeking the same employee, the employee should be allocated to the highest bidder, and the bid price should be incorporated into that divisions investment base.</a:t>
            </a:r>
          </a:p>
          <a:p>
            <a:r>
              <a:rPr lang="en-US"/>
              <a:t>This approach has merit, but the opportunities to use it are rare.</a:t>
            </a:r>
          </a:p>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Value to the Organization </a:t>
            </a:r>
            <a:r>
              <a:rPr lang="en-US" u="sng"/>
              <a:t>Continued</a:t>
            </a:r>
          </a:p>
        </p:txBody>
      </p:sp>
      <p:sp>
        <p:nvSpPr>
          <p:cNvPr id="19459" name="Rectangle 3"/>
          <p:cNvSpPr>
            <a:spLocks noGrp="1" noChangeArrowheads="1"/>
          </p:cNvSpPr>
          <p:nvPr>
            <p:ph type="body" idx="1"/>
          </p:nvPr>
        </p:nvSpPr>
        <p:spPr/>
        <p:txBody>
          <a:bodyPr>
            <a:normAutofit lnSpcReduction="10000"/>
          </a:bodyPr>
          <a:lstStyle/>
          <a:p>
            <a:pPr>
              <a:lnSpc>
                <a:spcPct val="90000"/>
              </a:lnSpc>
            </a:pPr>
            <a:r>
              <a:rPr lang="en-US" sz="2800"/>
              <a:t>Hermanson proposed an alternative approach involving establishing the net present value of expected wage payments and applying to this a weighted efficiency ratio.</a:t>
            </a:r>
          </a:p>
          <a:p>
            <a:pPr>
              <a:lnSpc>
                <a:spcPct val="90000"/>
              </a:lnSpc>
            </a:pPr>
            <a:r>
              <a:rPr lang="en-US" sz="2800"/>
              <a:t>However, use of such broadly based statistics appears to diminish the precision of the calculations in general and incorporates unrelated risk factors into the efficiency-ratio calculation.</a:t>
            </a:r>
          </a:p>
          <a:p>
            <a:pPr>
              <a:lnSpc>
                <a:spcPct val="90000"/>
              </a:lnSpc>
            </a:pPr>
            <a:r>
              <a:rPr lang="en-US" sz="2800"/>
              <a:t>Also, human resources so valued would subsume all other intangible assets of a goodwill nature.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u="sng"/>
              <a:t>Limitations</a:t>
            </a:r>
          </a:p>
        </p:txBody>
      </p:sp>
      <p:sp>
        <p:nvSpPr>
          <p:cNvPr id="20483" name="Rectangle 3"/>
          <p:cNvSpPr>
            <a:spLocks noGrp="1" noChangeArrowheads="1"/>
          </p:cNvSpPr>
          <p:nvPr>
            <p:ph type="body" idx="1"/>
          </p:nvPr>
        </p:nvSpPr>
        <p:spPr/>
        <p:txBody>
          <a:bodyPr/>
          <a:lstStyle/>
          <a:p>
            <a:r>
              <a:rPr lang="en-US" sz="2800"/>
              <a:t>Dollar values cannot always be attached to the information that is collected, which limits the application of HRA.</a:t>
            </a:r>
          </a:p>
          <a:p>
            <a:r>
              <a:rPr lang="en-US" sz="2800"/>
              <a:t>These approaches to HRA reflect only inputs and not effectiveness.</a:t>
            </a:r>
          </a:p>
          <a:p>
            <a:r>
              <a:rPr lang="en-US" sz="2800"/>
              <a:t>These approaches are human asset accounting models that focus exclusively on investments in people ignoring the output those resources produce.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u="sng"/>
              <a:t>Extension of HRA</a:t>
            </a:r>
          </a:p>
        </p:txBody>
      </p:sp>
      <p:sp>
        <p:nvSpPr>
          <p:cNvPr id="21507" name="Rectangle 3"/>
          <p:cNvSpPr>
            <a:spLocks noGrp="1" noChangeArrowheads="1"/>
          </p:cNvSpPr>
          <p:nvPr>
            <p:ph type="body" idx="1"/>
          </p:nvPr>
        </p:nvSpPr>
        <p:spPr/>
        <p:txBody>
          <a:bodyPr/>
          <a:lstStyle/>
          <a:p>
            <a:pPr>
              <a:lnSpc>
                <a:spcPct val="90000"/>
              </a:lnSpc>
            </a:pPr>
            <a:r>
              <a:rPr lang="en-US"/>
              <a:t>Pyle suggested that HRA be extended to compute returns on assets and returns on investments. </a:t>
            </a:r>
          </a:p>
          <a:p>
            <a:pPr>
              <a:lnSpc>
                <a:spcPct val="90000"/>
              </a:lnSpc>
            </a:pPr>
            <a:r>
              <a:rPr lang="en-US"/>
              <a:t>This approach properly compares input and output measures but still fails to distinguish between individual and group effects that produce variability in output. </a:t>
            </a:r>
          </a:p>
          <a:p>
            <a:pPr>
              <a:lnSpc>
                <a:spcPct val="90000"/>
              </a:lnSpc>
            </a:pPr>
            <a:r>
              <a:rPr lang="en-US"/>
              <a:t>The Search Continues</a:t>
            </a:r>
          </a:p>
        </p:txBody>
      </p:sp>
      <p:pic>
        <p:nvPicPr>
          <p:cNvPr id="21508" name="Picture 4" descr="PE03632_"/>
          <p:cNvPicPr>
            <a:picLocks noChangeAspect="1" noChangeArrowheads="1"/>
          </p:cNvPicPr>
          <p:nvPr/>
        </p:nvPicPr>
        <p:blipFill>
          <a:blip r:embed="rId2"/>
          <a:srcRect/>
          <a:stretch>
            <a:fillRect/>
          </a:stretch>
        </p:blipFill>
        <p:spPr bwMode="auto">
          <a:xfrm>
            <a:off x="4876800" y="5105400"/>
            <a:ext cx="4049713" cy="152717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u="sng"/>
              <a:t>Costing Employee Behaviors</a:t>
            </a:r>
          </a:p>
        </p:txBody>
      </p:sp>
      <p:sp>
        <p:nvSpPr>
          <p:cNvPr id="22531" name="Rectangle 3"/>
          <p:cNvSpPr>
            <a:spLocks noGrp="1" noChangeArrowheads="1"/>
          </p:cNvSpPr>
          <p:nvPr>
            <p:ph type="body" idx="1"/>
          </p:nvPr>
        </p:nvSpPr>
        <p:spPr/>
        <p:txBody>
          <a:bodyPr/>
          <a:lstStyle/>
          <a:p>
            <a:pPr>
              <a:lnSpc>
                <a:spcPct val="90000"/>
              </a:lnSpc>
            </a:pPr>
            <a:r>
              <a:rPr lang="en-US">
                <a:cs typeface="Times New Roman" pitchFamily="18" charset="0"/>
              </a:rPr>
              <a:t>The general idea of costing human resources is not new.</a:t>
            </a:r>
          </a:p>
          <a:p>
            <a:pPr>
              <a:lnSpc>
                <a:spcPct val="90000"/>
              </a:lnSpc>
            </a:pPr>
            <a:r>
              <a:rPr lang="en-US">
                <a:cs typeface="Times New Roman" pitchFamily="18" charset="0"/>
              </a:rPr>
              <a:t>Standard cost accounting procedures are applied to employee behavior</a:t>
            </a:r>
          </a:p>
          <a:p>
            <a:pPr>
              <a:lnSpc>
                <a:spcPct val="90000"/>
              </a:lnSpc>
            </a:pPr>
            <a:r>
              <a:rPr lang="en-US">
                <a:cs typeface="Times New Roman" pitchFamily="18" charset="0"/>
              </a:rPr>
              <a:t>To accomplish this, cost elements associated with each behavior must be identified and their separate &amp; independent dollar values computed.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u="sng"/>
              <a:t>2 Ways to Conceptualize Cost</a:t>
            </a:r>
          </a:p>
        </p:txBody>
      </p:sp>
      <p:sp>
        <p:nvSpPr>
          <p:cNvPr id="24579" name="Rectangle 3"/>
          <p:cNvSpPr>
            <a:spLocks noGrp="1" noChangeArrowheads="1"/>
          </p:cNvSpPr>
          <p:nvPr>
            <p:ph type="body" idx="1"/>
          </p:nvPr>
        </p:nvSpPr>
        <p:spPr/>
        <p:txBody>
          <a:bodyPr/>
          <a:lstStyle/>
          <a:p>
            <a:r>
              <a:rPr lang="en-US"/>
              <a:t>Outlay Costs vs Time Costs</a:t>
            </a:r>
          </a:p>
          <a:p>
            <a:pPr lvl="1"/>
            <a:r>
              <a:rPr lang="en-US" sz="2000">
                <a:cs typeface="Times New Roman" pitchFamily="18" charset="0"/>
              </a:rPr>
              <a:t>Outlay – materials used in training new employees</a:t>
            </a:r>
          </a:p>
          <a:p>
            <a:pPr lvl="1"/>
            <a:r>
              <a:rPr lang="en-US" sz="2000">
                <a:cs typeface="Times New Roman" pitchFamily="18" charset="0"/>
              </a:rPr>
              <a:t>Time – Supervisors’ time spent orienting new employees</a:t>
            </a:r>
            <a:endParaRPr lang="en-US"/>
          </a:p>
          <a:p>
            <a:r>
              <a:rPr lang="en-US"/>
              <a:t>Distinguishes  among fixed, variable, and opportunity costs.</a:t>
            </a:r>
          </a:p>
          <a:p>
            <a:pPr lvl="1"/>
            <a:r>
              <a:rPr lang="en-US" sz="2000">
                <a:cs typeface="Times New Roman" pitchFamily="18" charset="0"/>
              </a:rPr>
              <a:t>Variable Cost-   sales commission</a:t>
            </a:r>
          </a:p>
          <a:p>
            <a:pPr lvl="1"/>
            <a:r>
              <a:rPr lang="en-US" sz="2000">
                <a:cs typeface="Times New Roman" pitchFamily="18" charset="0"/>
              </a:rPr>
              <a:t>Fixed Cost- Salaries</a:t>
            </a:r>
          </a:p>
          <a:p>
            <a:pPr lvl="1"/>
            <a:r>
              <a:rPr lang="en-US" sz="2000">
                <a:cs typeface="Times New Roman" pitchFamily="18" charset="0"/>
              </a:rPr>
              <a:t>Opportunity Cost- reflects what the organization might have earned had it put the resources in question to another use.</a:t>
            </a:r>
          </a:p>
          <a:p>
            <a:pPr>
              <a:buFontTx/>
              <a:buNone/>
            </a:pPr>
            <a:endParaRPr lang="en-US" sz="24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u="sng"/>
              <a:t>Believe It or Not</a:t>
            </a:r>
          </a:p>
        </p:txBody>
      </p:sp>
      <p:sp>
        <p:nvSpPr>
          <p:cNvPr id="25603" name="Rectangle 3"/>
          <p:cNvSpPr>
            <a:spLocks noGrp="1" noChangeArrowheads="1"/>
          </p:cNvSpPr>
          <p:nvPr>
            <p:ph type="body" idx="1"/>
          </p:nvPr>
        </p:nvSpPr>
        <p:spPr/>
        <p:txBody>
          <a:bodyPr/>
          <a:lstStyle/>
          <a:p>
            <a:pPr>
              <a:buFontTx/>
              <a:buNone/>
            </a:pPr>
            <a:r>
              <a:rPr lang="en-US">
                <a:cs typeface="Times New Roman" pitchFamily="18" charset="0"/>
              </a:rPr>
              <a:t>	All aspects of HRM can be measured and quantified in the same manner as any operational function.</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u="sng"/>
              <a:t>Intellectual Capital</a:t>
            </a:r>
          </a:p>
        </p:txBody>
      </p:sp>
      <p:sp>
        <p:nvSpPr>
          <p:cNvPr id="26627" name="Rectangle 3"/>
          <p:cNvSpPr>
            <a:spLocks noGrp="1" noChangeArrowheads="1"/>
          </p:cNvSpPr>
          <p:nvPr>
            <p:ph type="body" idx="1"/>
          </p:nvPr>
        </p:nvSpPr>
        <p:spPr/>
        <p:txBody>
          <a:bodyPr/>
          <a:lstStyle/>
          <a:p>
            <a:pPr>
              <a:buFontTx/>
              <a:buNone/>
            </a:pPr>
            <a:r>
              <a:rPr lang="en-US"/>
              <a:t>What is it?</a:t>
            </a:r>
          </a:p>
          <a:p>
            <a:pPr lvl="1"/>
            <a:r>
              <a:rPr lang="en-US"/>
              <a:t>Knowledge</a:t>
            </a:r>
          </a:p>
          <a:p>
            <a:pPr lvl="1"/>
            <a:r>
              <a:rPr lang="en-US"/>
              <a:t>Information</a:t>
            </a:r>
          </a:p>
          <a:p>
            <a:pPr lvl="1"/>
            <a:r>
              <a:rPr lang="en-US"/>
              <a:t>Intellectual Property</a:t>
            </a:r>
          </a:p>
          <a:p>
            <a:pPr lvl="1"/>
            <a:r>
              <a:rPr lang="en-US"/>
              <a:t>Experience</a:t>
            </a:r>
          </a:p>
        </p:txBody>
      </p:sp>
      <p:pic>
        <p:nvPicPr>
          <p:cNvPr id="26628" name="Picture 4" descr="BD06094_"/>
          <p:cNvPicPr>
            <a:picLocks noChangeAspect="1" noChangeArrowheads="1"/>
          </p:cNvPicPr>
          <p:nvPr/>
        </p:nvPicPr>
        <p:blipFill>
          <a:blip r:embed="rId2"/>
          <a:srcRect/>
          <a:stretch>
            <a:fillRect/>
          </a:stretch>
        </p:blipFill>
        <p:spPr bwMode="auto">
          <a:xfrm>
            <a:off x="5943600" y="2286000"/>
            <a:ext cx="2200275" cy="330041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u="sng"/>
              <a:t>Microsoft</a:t>
            </a:r>
          </a:p>
        </p:txBody>
      </p:sp>
      <p:sp>
        <p:nvSpPr>
          <p:cNvPr id="27651" name="Rectangle 3"/>
          <p:cNvSpPr>
            <a:spLocks noGrp="1" noChangeArrowheads="1"/>
          </p:cNvSpPr>
          <p:nvPr>
            <p:ph type="body" idx="1"/>
          </p:nvPr>
        </p:nvSpPr>
        <p:spPr/>
        <p:txBody>
          <a:bodyPr/>
          <a:lstStyle/>
          <a:p>
            <a:r>
              <a:rPr lang="en-US"/>
              <a:t>Total Market Value</a:t>
            </a:r>
          </a:p>
          <a:p>
            <a:pPr lvl="1"/>
            <a:r>
              <a:rPr lang="en-US"/>
              <a:t>$412 Billion</a:t>
            </a:r>
          </a:p>
          <a:p>
            <a:r>
              <a:rPr lang="en-US"/>
              <a:t>Total Value of all Physical Assets (buildings, equipment, and furniture)</a:t>
            </a:r>
          </a:p>
          <a:p>
            <a:pPr lvl="1"/>
            <a:r>
              <a:rPr lang="en-US"/>
              <a:t>$24 Billion</a:t>
            </a:r>
          </a:p>
          <a:p>
            <a:r>
              <a:rPr lang="en-US"/>
              <a:t>Where is the extra </a:t>
            </a:r>
            <a:r>
              <a:rPr lang="en-US" b="1"/>
              <a:t>$388</a:t>
            </a:r>
            <a:r>
              <a:rPr lang="en-US"/>
              <a:t> Billion coming from?</a:t>
            </a:r>
          </a:p>
          <a:p>
            <a:pPr lvl="1"/>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838200"/>
            <a:ext cx="7772400" cy="1143000"/>
          </a:xfrm>
        </p:spPr>
        <p:txBody>
          <a:bodyPr>
            <a:normAutofit fontScale="90000"/>
          </a:bodyPr>
          <a:lstStyle/>
          <a:p>
            <a:r>
              <a:rPr lang="en-US"/>
              <a:t>Intellectual Capital vs Physical &amp; </a:t>
            </a:r>
            <a:r>
              <a:rPr lang="en-US" u="sng"/>
              <a:t>Financial Capital</a:t>
            </a:r>
          </a:p>
        </p:txBody>
      </p:sp>
      <p:sp>
        <p:nvSpPr>
          <p:cNvPr id="28675" name="Rectangle 3"/>
          <p:cNvSpPr>
            <a:spLocks noGrp="1" noChangeArrowheads="1"/>
          </p:cNvSpPr>
          <p:nvPr>
            <p:ph type="body" idx="1"/>
          </p:nvPr>
        </p:nvSpPr>
        <p:spPr/>
        <p:txBody>
          <a:bodyPr/>
          <a:lstStyle/>
          <a:p>
            <a:pPr>
              <a:buFontTx/>
              <a:buNone/>
            </a:pPr>
            <a:endParaRPr lang="en-US" sz="7200"/>
          </a:p>
          <a:p>
            <a:pPr algn="ctr">
              <a:buFontTx/>
              <a:buNone/>
            </a:pPr>
            <a:r>
              <a:rPr lang="en-US" sz="7200"/>
              <a:t>5:1 &amp; 16:1</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381000"/>
            <a:ext cx="7772400" cy="1143000"/>
          </a:xfrm>
        </p:spPr>
        <p:txBody>
          <a:bodyPr/>
          <a:lstStyle/>
          <a:p>
            <a:r>
              <a:rPr lang="en-US" u="sng"/>
              <a:t>Soft Assets</a:t>
            </a:r>
          </a:p>
        </p:txBody>
      </p:sp>
      <p:sp>
        <p:nvSpPr>
          <p:cNvPr id="29699" name="Rectangle 3"/>
          <p:cNvSpPr>
            <a:spLocks noGrp="1" noChangeArrowheads="1"/>
          </p:cNvSpPr>
          <p:nvPr>
            <p:ph type="body" idx="1"/>
          </p:nvPr>
        </p:nvSpPr>
        <p:spPr>
          <a:xfrm>
            <a:off x="685800" y="1752600"/>
            <a:ext cx="7772400" cy="4114800"/>
          </a:xfrm>
        </p:spPr>
        <p:txBody>
          <a:bodyPr>
            <a:normAutofit fontScale="92500"/>
          </a:bodyPr>
          <a:lstStyle/>
          <a:p>
            <a:pPr>
              <a:lnSpc>
                <a:spcPct val="90000"/>
              </a:lnSpc>
            </a:pPr>
            <a:r>
              <a:rPr lang="en-US" sz="2800"/>
              <a:t>Intangible Assets</a:t>
            </a:r>
          </a:p>
          <a:p>
            <a:pPr lvl="1">
              <a:lnSpc>
                <a:spcPct val="90000"/>
              </a:lnSpc>
            </a:pPr>
            <a:r>
              <a:rPr lang="en-US" sz="2400"/>
              <a:t>Brand Names</a:t>
            </a:r>
          </a:p>
          <a:p>
            <a:pPr lvl="1">
              <a:lnSpc>
                <a:spcPct val="90000"/>
              </a:lnSpc>
            </a:pPr>
            <a:r>
              <a:rPr lang="en-US" sz="2400"/>
              <a:t>Intellectual Capital</a:t>
            </a:r>
          </a:p>
          <a:p>
            <a:pPr lvl="1">
              <a:lnSpc>
                <a:spcPct val="90000"/>
              </a:lnSpc>
            </a:pPr>
            <a:r>
              <a:rPr lang="en-US" sz="2400"/>
              <a:t>Patents</a:t>
            </a:r>
          </a:p>
          <a:p>
            <a:pPr lvl="1">
              <a:lnSpc>
                <a:spcPct val="90000"/>
              </a:lnSpc>
            </a:pPr>
            <a:r>
              <a:rPr lang="en-US" sz="2400"/>
              <a:t>Copyrights</a:t>
            </a:r>
          </a:p>
          <a:p>
            <a:pPr lvl="1">
              <a:lnSpc>
                <a:spcPct val="90000"/>
              </a:lnSpc>
            </a:pPr>
            <a:r>
              <a:rPr lang="en-US" sz="2400"/>
              <a:t>Expenditures for R&amp;D</a:t>
            </a:r>
          </a:p>
          <a:p>
            <a:pPr>
              <a:lnSpc>
                <a:spcPct val="90000"/>
              </a:lnSpc>
            </a:pPr>
            <a:r>
              <a:rPr lang="en-US" sz="2800"/>
              <a:t>The shift to a knowledge based economy has created a whole new category of assets which are not recognized in financial statements.</a:t>
            </a:r>
          </a:p>
          <a:p>
            <a:pPr>
              <a:lnSpc>
                <a:spcPct val="90000"/>
              </a:lnSpc>
            </a:pPr>
            <a:r>
              <a:rPr lang="en-US" sz="2800"/>
              <a:t>Information is the essence of these soft assets.</a:t>
            </a:r>
          </a:p>
          <a:p>
            <a:pPr>
              <a:lnSpc>
                <a:spcPct val="90000"/>
              </a:lnSpc>
            </a:pPr>
            <a:endParaRPr lang="en-US" sz="28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381000"/>
            <a:ext cx="7772400" cy="1143000"/>
          </a:xfrm>
        </p:spPr>
        <p:txBody>
          <a:bodyPr/>
          <a:lstStyle/>
          <a:p>
            <a:r>
              <a:rPr lang="en-US" u="sng"/>
              <a:t>The Information Revolution</a:t>
            </a:r>
          </a:p>
        </p:txBody>
      </p:sp>
      <p:sp>
        <p:nvSpPr>
          <p:cNvPr id="30723" name="Rectangle 3"/>
          <p:cNvSpPr>
            <a:spLocks noGrp="1" noChangeArrowheads="1"/>
          </p:cNvSpPr>
          <p:nvPr>
            <p:ph type="body" idx="1"/>
          </p:nvPr>
        </p:nvSpPr>
        <p:spPr>
          <a:xfrm>
            <a:off x="685800" y="1828800"/>
            <a:ext cx="7772400" cy="4572000"/>
          </a:xfrm>
        </p:spPr>
        <p:txBody>
          <a:bodyPr/>
          <a:lstStyle/>
          <a:p>
            <a:pPr>
              <a:lnSpc>
                <a:spcPct val="90000"/>
              </a:lnSpc>
            </a:pPr>
            <a:r>
              <a:rPr lang="en-US" sz="2800"/>
              <a:t>Knowledge has become the fundamental ingredient of what we make, do, buy, and sell.</a:t>
            </a:r>
          </a:p>
          <a:p>
            <a:pPr>
              <a:lnSpc>
                <a:spcPct val="90000"/>
              </a:lnSpc>
            </a:pPr>
            <a:r>
              <a:rPr lang="en-US" sz="2800"/>
              <a:t>Managing Knowledge</a:t>
            </a:r>
          </a:p>
          <a:p>
            <a:pPr lvl="1">
              <a:lnSpc>
                <a:spcPct val="90000"/>
              </a:lnSpc>
            </a:pPr>
            <a:r>
              <a:rPr lang="en-US" sz="2400"/>
              <a:t>Finding &amp; Growing Intellectual Capital</a:t>
            </a:r>
          </a:p>
          <a:p>
            <a:pPr lvl="1">
              <a:lnSpc>
                <a:spcPct val="90000"/>
              </a:lnSpc>
            </a:pPr>
            <a:r>
              <a:rPr lang="en-US" sz="2400"/>
              <a:t>Storing It</a:t>
            </a:r>
          </a:p>
          <a:p>
            <a:pPr lvl="1">
              <a:lnSpc>
                <a:spcPct val="90000"/>
              </a:lnSpc>
            </a:pPr>
            <a:r>
              <a:rPr lang="en-US" sz="2400"/>
              <a:t>Selling It</a:t>
            </a:r>
          </a:p>
          <a:p>
            <a:pPr lvl="1">
              <a:lnSpc>
                <a:spcPct val="90000"/>
              </a:lnSpc>
            </a:pPr>
            <a:r>
              <a:rPr lang="en-US" sz="2400"/>
              <a:t>Sharing It</a:t>
            </a:r>
          </a:p>
          <a:p>
            <a:pPr>
              <a:lnSpc>
                <a:spcPct val="90000"/>
              </a:lnSpc>
            </a:pPr>
            <a:r>
              <a:rPr lang="en-US" sz="2800"/>
              <a:t>This new trend suggests a new way of strategic thinking, rather than a technical approach about “how to put people on the balance sheet.”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u="sng"/>
              <a:t>Valuing Intellectual Capital</a:t>
            </a:r>
          </a:p>
        </p:txBody>
      </p:sp>
      <p:sp>
        <p:nvSpPr>
          <p:cNvPr id="31747" name="Rectangle 3"/>
          <p:cNvSpPr>
            <a:spLocks noGrp="1" noChangeArrowheads="1"/>
          </p:cNvSpPr>
          <p:nvPr>
            <p:ph type="body" idx="1"/>
          </p:nvPr>
        </p:nvSpPr>
        <p:spPr/>
        <p:txBody>
          <a:bodyPr/>
          <a:lstStyle/>
          <a:p>
            <a:r>
              <a:rPr lang="en-US"/>
              <a:t>The first firm to attempt to account for its IC was Skandia AFS in a supplement to its 1994 annual report.</a:t>
            </a:r>
          </a:p>
          <a:p>
            <a:r>
              <a:rPr lang="en-US"/>
              <a:t>Skandia developed a framework called the Skandia Navigator.</a:t>
            </a:r>
          </a:p>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u="sng"/>
              <a:t>The Navigator</a:t>
            </a:r>
          </a:p>
        </p:txBody>
      </p:sp>
      <p:sp>
        <p:nvSpPr>
          <p:cNvPr id="32771" name="Rectangle 3"/>
          <p:cNvSpPr>
            <a:spLocks noGrp="1" noChangeArrowheads="1"/>
          </p:cNvSpPr>
          <p:nvPr>
            <p:ph type="body" idx="1"/>
          </p:nvPr>
        </p:nvSpPr>
        <p:spPr/>
        <p:txBody>
          <a:bodyPr/>
          <a:lstStyle/>
          <a:p>
            <a:r>
              <a:rPr lang="en-US" sz="2800"/>
              <a:t>Intellectual capital in a company can be found in one or more of three places:</a:t>
            </a:r>
          </a:p>
          <a:p>
            <a:pPr lvl="1"/>
            <a:r>
              <a:rPr lang="en-US" sz="2400"/>
              <a:t>Its people</a:t>
            </a:r>
          </a:p>
          <a:p>
            <a:pPr lvl="1"/>
            <a:r>
              <a:rPr lang="en-US" sz="2400"/>
              <a:t>Its structures</a:t>
            </a:r>
          </a:p>
          <a:p>
            <a:pPr lvl="1"/>
            <a:r>
              <a:rPr lang="en-US" sz="2400"/>
              <a:t>Its customers</a:t>
            </a:r>
          </a:p>
          <a:p>
            <a:r>
              <a:rPr lang="en-US" sz="2800"/>
              <a:t>Intellectual capital comprises:</a:t>
            </a:r>
          </a:p>
          <a:p>
            <a:pPr lvl="1"/>
            <a:r>
              <a:rPr lang="en-US" sz="2400"/>
              <a:t>Human capital</a:t>
            </a:r>
          </a:p>
          <a:p>
            <a:pPr lvl="1"/>
            <a:r>
              <a:rPr lang="en-US" sz="2400"/>
              <a:t>Structural capital</a:t>
            </a:r>
          </a:p>
          <a:p>
            <a:pPr lvl="1"/>
            <a:r>
              <a:rPr lang="en-US" sz="2400"/>
              <a:t>Customer capital</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u="sng"/>
              <a:t>Human Capital</a:t>
            </a:r>
          </a:p>
        </p:txBody>
      </p:sp>
      <p:sp>
        <p:nvSpPr>
          <p:cNvPr id="33795" name="Rectangle 3"/>
          <p:cNvSpPr>
            <a:spLocks noGrp="1" noChangeArrowheads="1"/>
          </p:cNvSpPr>
          <p:nvPr>
            <p:ph type="body" idx="1"/>
          </p:nvPr>
        </p:nvSpPr>
        <p:spPr/>
        <p:txBody>
          <a:bodyPr/>
          <a:lstStyle/>
          <a:p>
            <a:pPr>
              <a:buFontTx/>
              <a:buNone/>
            </a:pPr>
            <a:r>
              <a:rPr lang="en-US"/>
              <a:t>	The knowledge, skill, and capability of individual employees to provide solutions to problems that customers think are important.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u="sng"/>
              <a:t>Structural Capital</a:t>
            </a:r>
          </a:p>
        </p:txBody>
      </p:sp>
      <p:sp>
        <p:nvSpPr>
          <p:cNvPr id="34819" name="Rectangle 3"/>
          <p:cNvSpPr>
            <a:spLocks noGrp="1" noChangeArrowheads="1"/>
          </p:cNvSpPr>
          <p:nvPr>
            <p:ph type="body" idx="1"/>
          </p:nvPr>
        </p:nvSpPr>
        <p:spPr/>
        <p:txBody>
          <a:bodyPr/>
          <a:lstStyle/>
          <a:p>
            <a:pPr>
              <a:buFontTx/>
              <a:buNone/>
            </a:pPr>
            <a:r>
              <a:rPr lang="en-US"/>
              <a:t>	Consists of everything that remains when the employees go home, including databases, customer files, software manuals, trademarks, and organizational structures.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u="sng"/>
              <a:t>Customer Capital</a:t>
            </a:r>
          </a:p>
        </p:txBody>
      </p:sp>
      <p:sp>
        <p:nvSpPr>
          <p:cNvPr id="35843" name="Rectangle 3"/>
          <p:cNvSpPr>
            <a:spLocks noGrp="1" noChangeArrowheads="1"/>
          </p:cNvSpPr>
          <p:nvPr>
            <p:ph type="body" idx="1"/>
          </p:nvPr>
        </p:nvSpPr>
        <p:spPr/>
        <p:txBody>
          <a:bodyPr/>
          <a:lstStyle/>
          <a:p>
            <a:pPr>
              <a:buFontTx/>
              <a:buNone/>
            </a:pPr>
            <a:r>
              <a:rPr lang="en-US"/>
              <a:t>	The value of an organization’s relationships with the people with whom it does business, including suppliers.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r>
              <a:rPr lang="en-US" u="sng"/>
              <a:t>Three Principles for Measuring Intellectual Capital</a:t>
            </a:r>
          </a:p>
        </p:txBody>
      </p:sp>
      <p:sp>
        <p:nvSpPr>
          <p:cNvPr id="36867" name="Rectangle 3"/>
          <p:cNvSpPr>
            <a:spLocks noGrp="1" noChangeArrowheads="1"/>
          </p:cNvSpPr>
          <p:nvPr>
            <p:ph type="body" idx="1"/>
          </p:nvPr>
        </p:nvSpPr>
        <p:spPr>
          <a:xfrm>
            <a:off x="685800" y="2286000"/>
            <a:ext cx="7772400" cy="4114800"/>
          </a:xfrm>
        </p:spPr>
        <p:txBody>
          <a:bodyPr/>
          <a:lstStyle/>
          <a:p>
            <a:pPr marL="609600" indent="-609600">
              <a:buFontTx/>
              <a:buAutoNum type="arabicPeriod"/>
            </a:pPr>
            <a:r>
              <a:rPr lang="en-US"/>
              <a:t>Keep it simple.</a:t>
            </a:r>
          </a:p>
          <a:p>
            <a:pPr marL="609600" indent="-609600">
              <a:buFontTx/>
              <a:buAutoNum type="arabicPeriod"/>
            </a:pPr>
            <a:r>
              <a:rPr lang="en-US"/>
              <a:t>Measure what is strategically important.</a:t>
            </a:r>
          </a:p>
          <a:p>
            <a:pPr marL="609600" indent="-609600">
              <a:buFontTx/>
              <a:buAutoNum type="arabicPeriod"/>
            </a:pPr>
            <a:r>
              <a:rPr lang="en-US"/>
              <a:t>Measure activities that produce intellectual wealth.</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 </a:t>
            </a:r>
            <a:r>
              <a:rPr lang="en-US" u="sng"/>
              <a:t>Human Capital Measures</a:t>
            </a:r>
          </a:p>
        </p:txBody>
      </p:sp>
      <p:sp>
        <p:nvSpPr>
          <p:cNvPr id="37891" name="Rectangle 3"/>
          <p:cNvSpPr>
            <a:spLocks noGrp="1" noChangeArrowheads="1"/>
          </p:cNvSpPr>
          <p:nvPr>
            <p:ph type="body" idx="1"/>
          </p:nvPr>
        </p:nvSpPr>
        <p:spPr/>
        <p:txBody>
          <a:bodyPr/>
          <a:lstStyle/>
          <a:p>
            <a:r>
              <a:rPr lang="en-US"/>
              <a:t>Measures of Innovation</a:t>
            </a:r>
          </a:p>
          <a:p>
            <a:r>
              <a:rPr lang="en-US"/>
              <a:t>Measures of Employee Attitudes</a:t>
            </a:r>
          </a:p>
          <a:p>
            <a:r>
              <a:rPr lang="en-US"/>
              <a:t>Measures of Tenure, Turnover, Experience, and Learning</a:t>
            </a:r>
          </a:p>
          <a:p>
            <a:r>
              <a:rPr lang="en-US"/>
              <a:t>Customer Capital Measures</a:t>
            </a:r>
          </a:p>
          <a:p>
            <a:r>
              <a:rPr lang="en-US"/>
              <a:t>Structural Capital Measures</a:t>
            </a:r>
          </a:p>
          <a:p>
            <a:pPr>
              <a:buFontTx/>
              <a:buNone/>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1312</Words>
  <Application>Microsoft Office PowerPoint</Application>
  <PresentationFormat>On-screen Show (4:3)</PresentationFormat>
  <Paragraphs>199</Paragraphs>
  <Slides>37</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Chart</vt:lpstr>
      <vt:lpstr>Quick Recap of Lecture 5</vt:lpstr>
      <vt:lpstr>Slide 2</vt:lpstr>
      <vt:lpstr>Slide 3</vt:lpstr>
      <vt:lpstr>Slide 4</vt:lpstr>
      <vt:lpstr>Slide 5</vt:lpstr>
      <vt:lpstr> The Costs and Benefits of Human Resources and HRD</vt:lpstr>
      <vt:lpstr>Human Resource Management Activities</vt:lpstr>
      <vt:lpstr>Behavioral Measures</vt:lpstr>
      <vt:lpstr>Statistical Measures</vt:lpstr>
      <vt:lpstr>Measuring Activities</vt:lpstr>
      <vt:lpstr>Relevancy of Economic Measurements</vt:lpstr>
      <vt:lpstr>Human Resource Accounting</vt:lpstr>
      <vt:lpstr>Historical Cost Approach to Employee Valuation</vt:lpstr>
      <vt:lpstr>Disadvantages of Historical Cost Approach</vt:lpstr>
      <vt:lpstr>Alternatives to the Historical Cost Approach</vt:lpstr>
      <vt:lpstr>Replacement Costs</vt:lpstr>
      <vt:lpstr>Present Value of Future Earnings</vt:lpstr>
      <vt:lpstr>3 Faulty Assumptions Using PVFE</vt:lpstr>
      <vt:lpstr>Value to the Organization</vt:lpstr>
      <vt:lpstr>Value to the Organization Continued</vt:lpstr>
      <vt:lpstr>Limitations</vt:lpstr>
      <vt:lpstr>Extension of HRA</vt:lpstr>
      <vt:lpstr>Costing Employee Behaviors</vt:lpstr>
      <vt:lpstr>2 Ways to Conceptualize Cost</vt:lpstr>
      <vt:lpstr>Believe It or Not</vt:lpstr>
      <vt:lpstr>Intellectual Capital</vt:lpstr>
      <vt:lpstr>Microsoft</vt:lpstr>
      <vt:lpstr>Intellectual Capital vs Physical &amp; Financial Capital</vt:lpstr>
      <vt:lpstr>Soft Assets</vt:lpstr>
      <vt:lpstr>The Information Revolution</vt:lpstr>
      <vt:lpstr>Valuing Intellectual Capital</vt:lpstr>
      <vt:lpstr>The Navigator</vt:lpstr>
      <vt:lpstr>Human Capital</vt:lpstr>
      <vt:lpstr>Structural Capital</vt:lpstr>
      <vt:lpstr>Customer Capital</vt:lpstr>
      <vt:lpstr>Three Principles for Measuring Intellectual Capital</vt:lpstr>
      <vt:lpstr> Human Capital Measures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Quick Recap of Lecture 5</dc:title>
  <dc:creator>Hateem</dc:creator>
  <cp:lastModifiedBy>NTS</cp:lastModifiedBy>
  <cp:revision>3</cp:revision>
  <dcterms:created xsi:type="dcterms:W3CDTF">2014-06-20T13:33:33Z</dcterms:created>
  <dcterms:modified xsi:type="dcterms:W3CDTF">2014-06-20T18:47:19Z</dcterms:modified>
</cp:coreProperties>
</file>